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296" r:id="rId3"/>
    <p:sldId id="293" r:id="rId4"/>
    <p:sldId id="294" r:id="rId5"/>
    <p:sldId id="292" r:id="rId6"/>
    <p:sldId id="295" r:id="rId7"/>
    <p:sldId id="276" r:id="rId8"/>
    <p:sldId id="277" r:id="rId9"/>
    <p:sldId id="279" r:id="rId10"/>
    <p:sldId id="281" r:id="rId11"/>
    <p:sldId id="282" r:id="rId12"/>
    <p:sldId id="291" r:id="rId13"/>
    <p:sldId id="286" r:id="rId14"/>
    <p:sldId id="287" r:id="rId15"/>
    <p:sldId id="288" r:id="rId16"/>
    <p:sldId id="289" r:id="rId17"/>
    <p:sldId id="271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82FD86B2-C060-4F4F-81E9-D3705CF65C43}">
          <p14:sldIdLst>
            <p14:sldId id="268"/>
          </p14:sldIdLst>
        </p14:section>
        <p14:section name="obsah - vložte snímek ze  šablony" id="{235AC8B0-8BD2-4E59-81B3-FB0BB9360AFB}">
          <p14:sldIdLst>
            <p14:sldId id="296"/>
            <p14:sldId id="293"/>
            <p14:sldId id="294"/>
            <p14:sldId id="292"/>
            <p14:sldId id="295"/>
            <p14:sldId id="276"/>
            <p14:sldId id="277"/>
            <p14:sldId id="279"/>
            <p14:sldId id="281"/>
            <p14:sldId id="282"/>
            <p14:sldId id="291"/>
            <p14:sldId id="286"/>
            <p14:sldId id="287"/>
            <p14:sldId id="288"/>
            <p14:sldId id="289"/>
          </p14:sldIdLst>
        </p14:section>
        <p14:section name="závěr" id="{49A95331-DA14-4E69-9218-0E2450B1C304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6FF"/>
    <a:srgbClr val="F2CDE0"/>
    <a:srgbClr val="D3DF89"/>
    <a:srgbClr val="B0D2F0"/>
    <a:srgbClr val="B0D2FE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75151" autoAdjust="0"/>
  </p:normalViewPr>
  <p:slideViewPr>
    <p:cSldViewPr snapToGrid="0">
      <p:cViewPr varScale="1">
        <p:scale>
          <a:sx n="90" d="100"/>
          <a:sy n="90" d="100"/>
        </p:scale>
        <p:origin x="8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4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EE624-0ED7-44FA-B8CE-8462E7E52DEA}" type="datetimeFigureOut">
              <a:rPr lang="cs-CZ" smtClean="0"/>
              <a:t>28.06.2022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3A0D5-85A6-4E19-B96A-73C5366D71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576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9959-0DE2-4543-993C-40C884C671A4}" type="datetimeFigureOut">
              <a:rPr lang="cs-CZ" smtClean="0"/>
              <a:t>28.06.2022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539C5-E278-4B09-9422-FBC3C38122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53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269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Poté, co příjemce podá zprávu o realizaci na ŘO, provede ŘO kontrolu zprávy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formou administrativního ověření.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Předmětem kontroly jsou formální náležitosti, věcný obsah zprávy a stav projektu.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Kontrolovány jsou zejména údaje uvedené ve zprávě a v dokumentech, které jsou přílohou zprávy, a dále data v MS2014+, která je příjemce povinen ŘO předkládat.</a:t>
            </a:r>
            <a:endParaRPr lang="cs-CZ" dirty="0" smtClean="0"/>
          </a:p>
          <a:p>
            <a:r>
              <a:rPr lang="cs-CZ" dirty="0" smtClean="0"/>
              <a:t>-V případě zjištění nedostatků je příjemci zaslána žádost o odstranění nedostatků. V případě neuznatelných výdajů, je nutné</a:t>
            </a:r>
            <a:r>
              <a:rPr lang="cs-CZ" baseline="0" dirty="0" smtClean="0"/>
              <a:t> je </a:t>
            </a:r>
            <a:r>
              <a:rPr lang="cs-CZ" dirty="0" smtClean="0"/>
              <a:t>odstranit ze soupisek, jinak by se jednalo o porušení rozpočtové kázně a bylo by to krácení s dopadem na rozpočet</a:t>
            </a:r>
            <a:r>
              <a:rPr lang="cs-CZ" baseline="0" dirty="0" smtClean="0"/>
              <a:t> (tzn. snížení rozpočtu).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-FM vrátí příjemci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 opravě, aby upravil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tak aby neobsahovala nezpůsobilé výdaje. 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090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Záznam:</a:t>
            </a:r>
          </a:p>
          <a:p>
            <a:r>
              <a:rPr lang="cs-CZ" dirty="0" smtClean="0"/>
              <a:t>Zjištění</a:t>
            </a:r>
          </a:p>
          <a:p>
            <a:r>
              <a:rPr lang="cs-CZ" dirty="0" smtClean="0"/>
              <a:t>Nedá se odvolat</a:t>
            </a:r>
            <a:r>
              <a:rPr lang="cs-CZ" baseline="0" dirty="0" smtClean="0"/>
              <a:t> – kontrola</a:t>
            </a:r>
          </a:p>
          <a:p>
            <a:r>
              <a:rPr lang="cs-CZ" baseline="0" dirty="0" smtClean="0"/>
              <a:t>Jen odsouhlasit – není kontrola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421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20000"/>
              </a:lnSpc>
              <a:spcBef>
                <a:spcPct val="20000"/>
              </a:spcBef>
              <a:buSzPct val="74000"/>
              <a:buNone/>
            </a:pPr>
            <a:r>
              <a:rPr lang="cs-CZ" sz="1200" dirty="0" smtClean="0">
                <a:ea typeface="ＭＳ Ｐゴシック" pitchFamily="34" charset="-128"/>
              </a:rPr>
              <a:t>Obecně platí, že se Udržitelnost týká projektů:</a:t>
            </a:r>
          </a:p>
          <a:p>
            <a:pPr marL="0" lvl="0" indent="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4000"/>
              <a:buNone/>
            </a:pPr>
            <a:endParaRPr lang="cs-CZ" sz="1200" dirty="0" smtClean="0">
              <a:ea typeface="ＭＳ Ｐゴシック" pitchFamily="34" charset="-128"/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</a:pPr>
            <a:r>
              <a:rPr lang="cs-CZ" sz="1200" dirty="0" smtClean="0">
                <a:ea typeface="ＭＳ Ｐゴシック" pitchFamily="34" charset="-128"/>
              </a:rPr>
              <a:t>(zahrnujících investici do infrastruktury nebo investici do produkce) financovaných z EFRR</a:t>
            </a:r>
          </a:p>
          <a:p>
            <a:pPr marL="0" lvl="0" indent="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74000"/>
              <a:buNone/>
            </a:pPr>
            <a:endParaRPr lang="cs-CZ" sz="1200" dirty="0" smtClean="0">
              <a:ea typeface="ＭＳ Ｐゴシック" pitchFamily="34" charset="-128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accent4">
                  <a:lumMod val="50000"/>
                </a:schemeClr>
              </a:buClr>
            </a:pPr>
            <a:r>
              <a:rPr lang="cs-CZ" sz="1200" dirty="0" smtClean="0">
                <a:ea typeface="ＭＳ Ｐゴシック" pitchFamily="34" charset="-128"/>
              </a:rPr>
              <a:t>u kterých povinnost udržitelnosti vyplývá z podmínek poskytnutí veřejné podpory (EFRR/ESF)</a:t>
            </a:r>
            <a:endParaRPr lang="cs-CZ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074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 smtClean="0"/>
              <a:t>Pokud se v průběhu období udržitelnosti vyskytnou závažné okolnosti, týkající se projektu, jeho cílů a udržitelnosti (např. s příjemcem je zahájeno insolvenční řízení), je příjemce povinen o nich informovat ŘO ihned, jakmile nastanou, a nikoliv až v nejbližší zprávě o udržitelnosti. </a:t>
            </a:r>
          </a:p>
          <a:p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 případě, že v průběhu udržitelnosti projektu nově vznikne informace o čistých příjmech, je příjemce povinen tyto příjmy nahlásit poskytovateli dotace v nejbližší Zprávě o udržitelnosti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9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Předložení prázdné </a:t>
            </a:r>
            <a:r>
              <a:rPr lang="cs-CZ" sz="2000" dirty="0" err="1" smtClean="0"/>
              <a:t>ZoR</a:t>
            </a:r>
            <a:endParaRPr lang="cs-CZ" sz="2000" dirty="0" smtClean="0"/>
          </a:p>
          <a:p>
            <a:pPr marL="449263" indent="-449263">
              <a:spcBef>
                <a:spcPts val="1200"/>
              </a:spcBef>
            </a:pPr>
            <a:endParaRPr lang="cs-CZ" sz="2000" dirty="0" smtClean="0"/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V 1. </a:t>
            </a:r>
            <a:r>
              <a:rPr lang="cs-CZ" sz="2000" dirty="0" err="1" smtClean="0"/>
              <a:t>ZoR</a:t>
            </a:r>
            <a:r>
              <a:rPr lang="cs-CZ" sz="2000" dirty="0" smtClean="0"/>
              <a:t> chybí Popis odděleného účetnictví</a:t>
            </a:r>
          </a:p>
          <a:p>
            <a:pPr marL="906463" lvl="1" indent="-449263">
              <a:spcBef>
                <a:spcPts val="1200"/>
              </a:spcBef>
            </a:pPr>
            <a:r>
              <a:rPr lang="cs-CZ" sz="1600" dirty="0" smtClean="0"/>
              <a:t>V popisu chybí přesný popis, jak příjemce odděleně účtuje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Nejsou popsané pozitivní (kladné) horizontální principy za sledované období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Nepředložená kompletní dokumentace</a:t>
            </a:r>
          </a:p>
          <a:p>
            <a:pPr marL="906463" lvl="1" indent="-449263">
              <a:spcBef>
                <a:spcPts val="1200"/>
              </a:spcBef>
            </a:pPr>
            <a:r>
              <a:rPr lang="cs-CZ" sz="1600" dirty="0" smtClean="0"/>
              <a:t>Přílohy smluv, objednávky k fakturám, košilky/likvidační listy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Nevyplněné požadované částky na krytí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	raději více než méně</a:t>
            </a:r>
          </a:p>
          <a:p>
            <a:pPr marL="449263" indent="-449263">
              <a:spcBef>
                <a:spcPts val="1200"/>
              </a:spcBef>
            </a:pPr>
            <a:endParaRPr lang="cs-CZ" sz="16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243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721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55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33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158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První skupinu nepodstatných změn představují změny, které je příjemce povinen nahlásit ŘO bez zbytečného prodlení (nejpozději do 5 pracovních dnů) od data, kdy ke změně došlo. Výčet změn z této kategorie: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Změna kontaktní osoby projektu (vč. změny kontaktních údajů - telefon, e-mail) či adresy pro doručení písemností.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Změna v osobách vykonávajících funkci statutárního orgánu příjemce.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Změna adresy realizace, pokud není tato adresa definována přímo ve Smlouvě o financování / Podmínkách realizace,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Změna v osobách, které jsou skutečnými majiteli příjemce (viz kap. 9.3.1, příloha č. 3, bod II.). 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Druhou skupinu nepodstatných změn postačuje nahlásit ŘO až před podáním zprávy o realizaci/zprávy o udržitelnosti projektu, kterou příjemce předkládá za sledované období, ve kterém k nepodstatné změně došlo. Konkrétně jsou za nepodstatné změny, které postačuje hlásit před podáním zprávy o realizaci/zprávy o udržitelnosti projektu, považovány: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Změna harmonogramu realizace projektu, která neovlivní cíle, indikátory projektu, rozpočet projektu a celkovou délku realizace projektu.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Úprava postupu realizace klíčové aktivity, která však neovlivní její charakter, cíle, rozpočet a celkovou délku realizace projektu.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Úprava rozpočtu projektu - přesuny uvnitř kapitol rozpočtu (mezi položkami) pouze v rámci neinvestičních způsobilých výdajů32, přičemž tyto změny musí respektovat zásady řádného finančního řízení projektu, princip 3E.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Změna složení realizačního týmu.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Uzavření a změny partnerských smluv. </a:t>
            </a:r>
          </a:p>
          <a:p>
            <a:endParaRPr lang="cs-CZ" dirty="0" smtClean="0"/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Změny, které nevyžadují uzavření dodatku ke Smlouvě o financování / k Podmínkám realizace: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úprava rozpočtu projektu - přesuny uvnitř kapitol rozpočtu (mezi položkami) pouze v rámci investičních způsobilých výdajů, přesuny mezi kapitolami rozpočtu, přesuny mezi prostředky alokovanými na jednotlivé koncepty a přesuny mezi fázemi konceptů (platí pro PO 1, aktivitu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Proof-of-concept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prodloužení nebo zkrácení délky projektu o méně než 62 kalendářních dní včetně,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další změny, které nezakládají dodatek a nejsou jinde uvedeny. 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Změny, které vyžadují uzavření dodatku ke Smlouvě o financování / k Podmínkám realizace: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změna sídla příjemce podpory,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změna názvu,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změna právní formy příjemce,34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prodloužení nebo zkrácení délky projektu o více jak 62 kalendářních dní,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prodloužení realizace projektu za lhůty stanovené výzvou (nejzazší datum pro ukončení fyzické realizace projektu / maximální doba realizace projektu (blíže viz kap. 11.3.3),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změna bankovního účtu příjemce,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změna projektových indikátorů (blíže viz kap. 21.1 a kap. 24.1.4 pro projekty s jednotkovými náklady),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v případě snížení rozpočtu resp. způsobilých výdajů o více jak 15 %, pouze v případě, že výše celkových způsobilých výdajů projektu je nad 20 mil. Kč (dle Smlouvy o financování / Podmínek realizace)35. Jedná se zejména o situace, kdy některé plánované výdaje nejsou realizovány v plné výši – v takových případech je nutné, aby příjemce požádal o snížení rozpočtu,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změna adresy realizace projektu, pokud je tato adresa uvedena přímo ve Smlouvě o financování / Podmínkách realizace, 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další změny, které mění údaje ve Smlouvě o financování / Podmínkách realizace a nejsou jinde uvedeny.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08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521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Příjemce má povinnost průběžně informovat ŘO o realizaci projektu, a to právě zprávami o realizaci. 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Cílem zpráv je poskytnout aktuální informace o stavu a pokroku realizace projektu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ZoR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předkládá příjemce prostřednictvím elektronického formuláře v ISKP14+ </a:t>
            </a:r>
            <a:r>
              <a:rPr lang="cs-CZ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nejpozději do 30-ti kalendářních dnů od ukončení příslušného sledovaného období.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 smtClean="0"/>
              <a:t>Vygenerovaný plán </a:t>
            </a:r>
            <a:r>
              <a:rPr lang="cs-CZ" sz="1100" dirty="0" err="1" smtClean="0"/>
              <a:t>ZoR</a:t>
            </a:r>
            <a:r>
              <a:rPr lang="cs-CZ" sz="1100" dirty="0" smtClean="0"/>
              <a:t> – pro založení </a:t>
            </a:r>
            <a:r>
              <a:rPr lang="cs-CZ" sz="1100" dirty="0" err="1" smtClean="0"/>
              <a:t>ZoR</a:t>
            </a:r>
            <a:r>
              <a:rPr lang="cs-CZ" sz="1100" dirty="0" smtClean="0"/>
              <a:t>/</a:t>
            </a:r>
            <a:r>
              <a:rPr lang="cs-CZ" sz="1100" dirty="0" err="1" smtClean="0"/>
              <a:t>ŽoP</a:t>
            </a:r>
            <a:r>
              <a:rPr lang="cs-CZ" sz="1100" dirty="0" smtClean="0"/>
              <a:t> v ISKP je potřeba,</a:t>
            </a:r>
            <a:r>
              <a:rPr lang="cs-CZ" sz="1100" baseline="0" dirty="0" smtClean="0"/>
              <a:t> aby na projektu byl vygenerován plán </a:t>
            </a:r>
            <a:r>
              <a:rPr lang="cs-CZ" sz="1100" baseline="0" dirty="0" err="1" smtClean="0"/>
              <a:t>ZoR</a:t>
            </a:r>
            <a:r>
              <a:rPr lang="cs-CZ" sz="1100" baseline="0" dirty="0" smtClean="0"/>
              <a:t> – dělá FM po založení smlouvy</a:t>
            </a:r>
          </a:p>
          <a:p>
            <a:endParaRPr lang="cs-CZ" sz="1100" dirty="0" smtClean="0"/>
          </a:p>
          <a:p>
            <a:r>
              <a:rPr lang="cs-CZ" sz="1100" dirty="0" smtClean="0"/>
              <a:t>V případě</a:t>
            </a:r>
            <a:r>
              <a:rPr lang="cs-CZ" sz="1100" baseline="0" dirty="0" smtClean="0"/>
              <a:t> potřeby posunu termínu pro předložení, je potřeba poslat písemnou (depeší) žádost o posun termínu. </a:t>
            </a:r>
          </a:p>
          <a:p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800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vybraném projektu uživatel vstoupí do modulu „Informování o realizaci“, kde si otevře záložku „Zprávy o realizaci“.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Zobrazí se seznam Zpráv o realizaci (před vytvořením první Zprávy o realizaci je prázdný). V záložce Zprávy o realizaci uživatel založí novou Zprávu o realizaci.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případě, že nelze vygenerovat první zpráva, je důvodem zpravidla skutečnost, že Řídicí orgán nevygeneroval plán Zpráv o realizaci. V takovém případě kontaktujte příslušeného finančního manažera projektu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/>
              <a:t>Po podepsání </a:t>
            </a:r>
            <a:r>
              <a:rPr lang="cs-CZ" altLang="cs-CZ" sz="1200" dirty="0" err="1" smtClean="0"/>
              <a:t>ZoP</a:t>
            </a:r>
            <a:r>
              <a:rPr lang="cs-CZ" altLang="cs-CZ" sz="1200" dirty="0" smtClean="0"/>
              <a:t> se zaktivuje na </a:t>
            </a:r>
            <a:r>
              <a:rPr lang="cs-CZ" altLang="cs-CZ" sz="1200" b="1" dirty="0" err="1" smtClean="0"/>
              <a:t>ZoR</a:t>
            </a:r>
            <a:r>
              <a:rPr lang="cs-CZ" altLang="cs-CZ" sz="1200" b="1" dirty="0" smtClean="0"/>
              <a:t> záložka Podpis dokumentu</a:t>
            </a:r>
            <a:r>
              <a:rPr lang="cs-CZ" altLang="cs-CZ" sz="1200" dirty="0" smtClean="0"/>
              <a:t>, finalizací se vygeneruje dokument </a:t>
            </a:r>
            <a:r>
              <a:rPr lang="cs-CZ" altLang="cs-CZ" sz="1200" dirty="0" err="1" smtClean="0"/>
              <a:t>ZoR</a:t>
            </a:r>
            <a:r>
              <a:rPr lang="cs-CZ" altLang="cs-CZ" sz="1200" dirty="0" smtClean="0"/>
              <a:t> v </a:t>
            </a:r>
            <a:r>
              <a:rPr lang="cs-CZ" altLang="cs-CZ" sz="1200" dirty="0" err="1" smtClean="0"/>
              <a:t>pdf</a:t>
            </a:r>
            <a:r>
              <a:rPr lang="cs-CZ" altLang="cs-CZ" sz="1200" dirty="0" smtClean="0"/>
              <a:t>. Generování </a:t>
            </a:r>
            <a:r>
              <a:rPr lang="cs-CZ" altLang="cs-CZ" sz="1200" dirty="0" err="1" smtClean="0"/>
              <a:t>finalizované</a:t>
            </a:r>
            <a:r>
              <a:rPr lang="cs-CZ" altLang="cs-CZ" sz="1200" dirty="0" smtClean="0"/>
              <a:t> Zprávy o realizaci probíhá na pozadí, příjemce obdrží informaci o vygenerování interní depeší. Poté je možné Zprávu o realizaci podepsat.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166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Hláška ISUM-534889 je pouze měkká hláška, která vám umožní finalizaci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 přesto, že se částka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 na FP neshoduje.</a:t>
            </a:r>
          </a:p>
          <a:p>
            <a:endParaRPr lang="cs-CZ" dirty="0" smtClean="0"/>
          </a:p>
          <a:p>
            <a:r>
              <a:rPr lang="cs-CZ" dirty="0" smtClean="0"/>
              <a:t>V rámci zefektivnění administrace žádostí vzhledem k připravenosti systému v OPPPR nepožadujeme soulad FP a žádostí o platbu, tedy vytváření nadbytečných Žádostí o</a:t>
            </a:r>
            <a:r>
              <a:rPr lang="cs-CZ" baseline="0" dirty="0" smtClean="0"/>
              <a:t> změnu při každé </a:t>
            </a:r>
            <a:r>
              <a:rPr lang="cs-CZ" baseline="0" dirty="0" err="1" smtClean="0"/>
              <a:t>ZoP</a:t>
            </a:r>
            <a:r>
              <a:rPr lang="cs-CZ" baseline="0" dirty="0" smtClean="0"/>
              <a:t>/</a:t>
            </a:r>
            <a:r>
              <a:rPr lang="cs-CZ" baseline="0" dirty="0" err="1" smtClean="0"/>
              <a:t>ZoR</a:t>
            </a:r>
            <a:r>
              <a:rPr lang="cs-CZ" baseline="0" dirty="0" smtClean="0"/>
              <a:t>. FP se aktualizuje automaticky po schválení </a:t>
            </a:r>
            <a:r>
              <a:rPr lang="cs-CZ" baseline="0" dirty="0" err="1" smtClean="0"/>
              <a:t>ZoP</a:t>
            </a:r>
            <a:r>
              <a:rPr lang="cs-CZ" baseline="0" dirty="0" smtClean="0"/>
              <a:t>/</a:t>
            </a:r>
            <a:r>
              <a:rPr lang="cs-CZ" baseline="0" dirty="0" err="1" smtClean="0"/>
              <a:t>ZoR</a:t>
            </a:r>
            <a:r>
              <a:rPr lang="cs-CZ" baseline="0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požadujete spolu s předloženým vyúčtováním způsobilých výdajů v dané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 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proplacení zálohy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(týká se ex-ante plateb), vyplňte na záložce Žádost o platbu rámeček „Částka na krytí výdajů“ v rozdělení na investice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neinvestice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665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 dirty="0" smtClean="0">
                <a:latin typeface="+mn-lt"/>
              </a:rPr>
              <a:t>ŘO je povinen proplácet pouze faktury, které jsou označeny registračním číslem projektu. Částka nad 10 000 Kč</a:t>
            </a:r>
            <a:r>
              <a:rPr lang="cs-CZ" altLang="cs-CZ" sz="1200" baseline="0" dirty="0" smtClean="0">
                <a:latin typeface="+mn-lt"/>
              </a:rPr>
              <a:t> </a:t>
            </a:r>
            <a:r>
              <a:rPr lang="cs-CZ" altLang="cs-CZ" sz="1200" dirty="0" smtClean="0">
                <a:latin typeface="+mn-lt"/>
              </a:rPr>
              <a:t>se nevztahuje k celé faktuře, ale k částce, která je nárokovaná z nákladů projektu (FA na 20 000, chtějí</a:t>
            </a:r>
            <a:r>
              <a:rPr lang="cs-CZ" altLang="cs-CZ" sz="1200" baseline="0" dirty="0" smtClean="0">
                <a:latin typeface="+mn-lt"/>
              </a:rPr>
              <a:t> proplatit jen 5 000, nemusí se tedy předkládat).</a:t>
            </a:r>
          </a:p>
          <a:p>
            <a:endParaRPr lang="cs-CZ" altLang="cs-CZ" sz="1200" dirty="0" smtClean="0">
              <a:latin typeface="+mn-lt"/>
            </a:endParaRPr>
          </a:p>
          <a:p>
            <a:r>
              <a:rPr lang="cs-CZ" altLang="cs-CZ" sz="1200" dirty="0" smtClean="0">
                <a:latin typeface="+mn-lt"/>
              </a:rPr>
              <a:t>-např. certifikáty k použitým materiálům a technologiím, kolaudační souhlas, předávací protokoly o předání a převzetí díla, pokud je relevantní a vyplývá ze smlouvy s dodavatelem; datum podepsání protokolu o předání a převzetí díla nesmí překročit termín ukončení realizace předmětné akce uvedený ve Smlouvě o financování/Podmínkách realizace, ověření proveditelnosti,…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39C5-E278-4B09-9422-FBC3C38122A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73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1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solidFill>
              <a:srgbClr val="B0D2FE"/>
            </a:solidFill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rázek 10"/>
          <p:cNvSpPr>
            <a:spLocks noGrp="1"/>
          </p:cNvSpPr>
          <p:nvPr>
            <p:ph type="pic" sz="quarter" idx="10"/>
          </p:nvPr>
        </p:nvSpPr>
        <p:spPr>
          <a:xfrm>
            <a:off x="1271588" y="1119188"/>
            <a:ext cx="7245350" cy="5011737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82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4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7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9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8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64" r:id="rId4"/>
    <p:sldLayoutId id="2147483685" r:id="rId5"/>
    <p:sldLayoutId id="2147483672" r:id="rId6"/>
    <p:sldLayoutId id="2147483679" r:id="rId7"/>
    <p:sldLayoutId id="2147483675" r:id="rId8"/>
    <p:sldLayoutId id="2147483684" r:id="rId9"/>
    <p:sldLayoutId id="2147483673" r:id="rId10"/>
    <p:sldLayoutId id="2147483680" r:id="rId11"/>
    <p:sldLayoutId id="2147483676" r:id="rId12"/>
    <p:sldLayoutId id="2147483683" r:id="rId13"/>
    <p:sldLayoutId id="2147483674" r:id="rId14"/>
    <p:sldLayoutId id="2147483681" r:id="rId15"/>
    <p:sldLayoutId id="2147483677" r:id="rId16"/>
    <p:sldLayoutId id="2147483682" r:id="rId17"/>
    <p:sldLayoutId id="2147483663" r:id="rId18"/>
    <p:sldLayoutId id="2147483665" r:id="rId19"/>
    <p:sldLayoutId id="2147483691" r:id="rId20"/>
    <p:sldLayoutId id="2147483666" r:id="rId21"/>
    <p:sldLayoutId id="2147483667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pokyny-k-zadosti-o-platb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b="1" smtClean="0"/>
              <a:t>NÁSTROJE MONITOROVÁNÍ</a:t>
            </a:r>
            <a:endParaRPr lang="cs-CZ" b="1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4031226" y="165100"/>
            <a:ext cx="4865124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None/>
              <a:defRPr sz="12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mtClean="0"/>
              <a:t>Prioritní osa 4 Vzdělání a vzdělanost a podpora zaměstnanosti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b="1" smtClean="0"/>
              <a:t>OP PPR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78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Přílohy zprávy o realizaci (</a:t>
            </a:r>
            <a:r>
              <a:rPr lang="cs-CZ" sz="2800" b="1" dirty="0" err="1"/>
              <a:t>ZoR</a:t>
            </a:r>
            <a:r>
              <a:rPr lang="cs-CZ" sz="2800" b="1" dirty="0"/>
              <a:t>)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247775"/>
            <a:ext cx="7886698" cy="518159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1450" dirty="0" smtClean="0"/>
              <a:t>V </a:t>
            </a:r>
            <a:r>
              <a:rPr lang="cs-CZ" sz="1450" dirty="0" err="1" smtClean="0"/>
              <a:t>PpŽP</a:t>
            </a:r>
            <a:r>
              <a:rPr lang="cs-CZ" sz="1450" dirty="0" smtClean="0"/>
              <a:t> verze 4.5 proběhly změny! (od 21. 5. 2019)</a:t>
            </a:r>
          </a:p>
          <a:p>
            <a:pPr>
              <a:lnSpc>
                <a:spcPct val="110000"/>
              </a:lnSpc>
            </a:pPr>
            <a:endParaRPr lang="cs-CZ" sz="1450" dirty="0"/>
          </a:p>
          <a:p>
            <a:pPr>
              <a:lnSpc>
                <a:spcPct val="110000"/>
              </a:lnSpc>
            </a:pPr>
            <a:r>
              <a:rPr lang="cs-CZ" sz="1450" dirty="0" smtClean="0"/>
              <a:t>Doklady </a:t>
            </a:r>
            <a:r>
              <a:rPr lang="cs-CZ" sz="1450" dirty="0"/>
              <a:t>související se zadáváním </a:t>
            </a:r>
            <a:r>
              <a:rPr lang="cs-CZ" sz="1450" dirty="0" smtClean="0"/>
              <a:t>zakázek (vkládat k Výběrovým řízením)</a:t>
            </a:r>
            <a:endParaRPr lang="cs-CZ" sz="1450" dirty="0"/>
          </a:p>
          <a:p>
            <a:pPr>
              <a:lnSpc>
                <a:spcPct val="110000"/>
              </a:lnSpc>
            </a:pPr>
            <a:r>
              <a:rPr lang="cs-CZ" sz="1450" dirty="0"/>
              <a:t>Uzavřené smlouvy s dodavateli (vkládat k Výběrovým řízením</a:t>
            </a:r>
            <a:r>
              <a:rPr lang="cs-CZ" sz="1450" dirty="0" smtClean="0"/>
              <a:t>)</a:t>
            </a:r>
            <a:endParaRPr lang="cs-CZ" sz="1450" dirty="0"/>
          </a:p>
          <a:p>
            <a:pPr>
              <a:lnSpc>
                <a:spcPct val="110000"/>
              </a:lnSpc>
            </a:pPr>
            <a:r>
              <a:rPr lang="cs-CZ" sz="1450" dirty="0"/>
              <a:t>Doklady prokazující plnění smluvních vztahů s dodavateli (předávací protokoly, certifikáty)</a:t>
            </a:r>
          </a:p>
          <a:p>
            <a:pPr>
              <a:lnSpc>
                <a:spcPct val="110000"/>
              </a:lnSpc>
            </a:pPr>
            <a:r>
              <a:rPr lang="cs-CZ" sz="1450" dirty="0"/>
              <a:t>Účetní doklady včetně účetního záznamu a příloh – nad 10 000,- Kč</a:t>
            </a:r>
          </a:p>
          <a:p>
            <a:pPr>
              <a:lnSpc>
                <a:spcPct val="110000"/>
              </a:lnSpc>
            </a:pPr>
            <a:r>
              <a:rPr lang="cs-CZ" sz="1450" dirty="0"/>
              <a:t>Výpisy z běžného účtu k dokladům nad 10 000,- Kč </a:t>
            </a:r>
            <a:r>
              <a:rPr lang="cs-CZ" sz="1450" dirty="0" smtClean="0"/>
              <a:t>(nebo </a:t>
            </a:r>
            <a:r>
              <a:rPr lang="cs-CZ" sz="1450" dirty="0"/>
              <a:t>ČP o úhradě </a:t>
            </a:r>
            <a:r>
              <a:rPr lang="cs-CZ" sz="1450" dirty="0" smtClean="0"/>
              <a:t>mzdy)</a:t>
            </a:r>
            <a:endParaRPr lang="cs-CZ" sz="1450" dirty="0"/>
          </a:p>
          <a:p>
            <a:pPr>
              <a:lnSpc>
                <a:spcPct val="110000"/>
              </a:lnSpc>
            </a:pPr>
            <a:r>
              <a:rPr lang="cs-CZ" sz="1450" dirty="0"/>
              <a:t>Pracovní smlouvy, dohody, náplně práce a mzdové výměry </a:t>
            </a:r>
            <a:r>
              <a:rPr lang="cs-CZ" sz="1450" dirty="0" smtClean="0"/>
              <a:t>zaměstnanců</a:t>
            </a:r>
          </a:p>
          <a:p>
            <a:pPr>
              <a:lnSpc>
                <a:spcPct val="110000"/>
              </a:lnSpc>
            </a:pPr>
            <a:r>
              <a:rPr lang="cs-CZ" sz="1450" dirty="0" smtClean="0"/>
              <a:t>Mzdové </a:t>
            </a:r>
            <a:r>
              <a:rPr lang="cs-CZ" sz="1450" dirty="0"/>
              <a:t>listy, pokud způsobilá část mzdy/platu/odměny přesahuje 10 000 Kč </a:t>
            </a:r>
          </a:p>
          <a:p>
            <a:pPr>
              <a:lnSpc>
                <a:spcPct val="100000"/>
              </a:lnSpc>
            </a:pPr>
            <a:r>
              <a:rPr lang="cs-CZ" sz="1450" dirty="0" smtClean="0"/>
              <a:t>Podklady </a:t>
            </a:r>
            <a:r>
              <a:rPr lang="cs-CZ" sz="1450" dirty="0"/>
              <a:t>k plnění indikátorů</a:t>
            </a:r>
          </a:p>
          <a:p>
            <a:pPr>
              <a:lnSpc>
                <a:spcPct val="110000"/>
              </a:lnSpc>
            </a:pPr>
            <a:r>
              <a:rPr lang="cs-CZ" sz="1450" dirty="0"/>
              <a:t>Popis vedení odděleného účetnictví (pouze v 1. </a:t>
            </a:r>
            <a:r>
              <a:rPr lang="cs-CZ" sz="1450" dirty="0" err="1"/>
              <a:t>ZoR</a:t>
            </a:r>
            <a:r>
              <a:rPr lang="cs-CZ" sz="1450" dirty="0"/>
              <a:t>)</a:t>
            </a:r>
          </a:p>
          <a:p>
            <a:pPr>
              <a:lnSpc>
                <a:spcPct val="110000"/>
              </a:lnSpc>
            </a:pPr>
            <a:r>
              <a:rPr lang="cs-CZ" sz="1450" dirty="0"/>
              <a:t>Partnerské smlouvy pro projekty s finanční účastní partnera (pouze 1. </a:t>
            </a:r>
            <a:r>
              <a:rPr lang="cs-CZ" sz="1450" dirty="0" err="1"/>
              <a:t>ZoR</a:t>
            </a:r>
            <a:r>
              <a:rPr lang="cs-CZ" sz="1450" dirty="0"/>
              <a:t>)</a:t>
            </a:r>
          </a:p>
          <a:p>
            <a:pPr>
              <a:lnSpc>
                <a:spcPct val="110000"/>
              </a:lnSpc>
            </a:pPr>
            <a:r>
              <a:rPr lang="cs-CZ" sz="1450" dirty="0" smtClean="0"/>
              <a:t>Podklady </a:t>
            </a:r>
            <a:r>
              <a:rPr lang="cs-CZ" sz="1450" dirty="0"/>
              <a:t>o skutečné výši příjmů a provozních nákladech u projektů vytvářejících příjmy</a:t>
            </a:r>
          </a:p>
        </p:txBody>
      </p:sp>
    </p:spTree>
    <p:extLst>
      <p:ext uri="{BB962C8B-B14F-4D97-AF65-F5344CB8AC3E}">
        <p14:creationId xmlns:p14="http://schemas.microsoft.com/office/powerpoint/2010/main" val="34797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Administrace </a:t>
            </a:r>
            <a:r>
              <a:rPr lang="cs-CZ" sz="2800" b="1" dirty="0" err="1"/>
              <a:t>ZoR</a:t>
            </a:r>
            <a:r>
              <a:rPr lang="cs-CZ" sz="2800" b="1" dirty="0"/>
              <a:t> a </a:t>
            </a:r>
            <a:r>
              <a:rPr lang="cs-CZ" sz="2800" b="1" dirty="0" err="1"/>
              <a:t>ŽoP</a:t>
            </a:r>
            <a:r>
              <a:rPr lang="cs-CZ" sz="2800" b="1" dirty="0"/>
              <a:t> ze strany ŘO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771208" cy="4370783"/>
          </a:xfrm>
        </p:spPr>
        <p:txBody>
          <a:bodyPr>
            <a:noAutofit/>
          </a:bodyPr>
          <a:lstStyle/>
          <a:p>
            <a:pPr marL="449263" indent="-449263">
              <a:lnSpc>
                <a:spcPct val="110000"/>
              </a:lnSpc>
            </a:pPr>
            <a:r>
              <a:rPr lang="cs-CZ" sz="2000" dirty="0"/>
              <a:t>Předmětem kontroly jsou formální náležitosti, věcný obsah zprávy a stav </a:t>
            </a:r>
            <a:r>
              <a:rPr lang="cs-CZ" sz="2000" dirty="0" smtClean="0"/>
              <a:t>projektu</a:t>
            </a:r>
            <a:endParaRPr lang="cs-CZ" sz="2000" dirty="0"/>
          </a:p>
          <a:p>
            <a:pPr marL="449263" indent="-449263">
              <a:lnSpc>
                <a:spcPct val="110000"/>
              </a:lnSpc>
            </a:pPr>
            <a:r>
              <a:rPr lang="cs-CZ" sz="2000" dirty="0"/>
              <a:t>V případě potřeby navazuje na administrativní ověření veřejnosprávní </a:t>
            </a:r>
            <a:r>
              <a:rPr lang="cs-CZ" sz="2000" dirty="0" smtClean="0"/>
              <a:t>kontrola</a:t>
            </a:r>
            <a:endParaRPr lang="cs-CZ" sz="2000" dirty="0"/>
          </a:p>
          <a:p>
            <a:pPr marL="449263" indent="-449263">
              <a:lnSpc>
                <a:spcPct val="110000"/>
              </a:lnSpc>
            </a:pPr>
            <a:r>
              <a:rPr lang="cs-CZ" sz="2000" dirty="0"/>
              <a:t>V případě zjištění nedostatků je příjemci zaslána žádost o doplnění (výzva k odstranění nedostatků</a:t>
            </a:r>
            <a:r>
              <a:rPr lang="cs-CZ" sz="2000" dirty="0" smtClean="0"/>
              <a:t>)</a:t>
            </a:r>
          </a:p>
          <a:p>
            <a:pPr marL="906463" lvl="1" indent="-449263">
              <a:lnSpc>
                <a:spcPct val="110000"/>
              </a:lnSpc>
            </a:pPr>
            <a:r>
              <a:rPr lang="cs-CZ" sz="1600" dirty="0" smtClean="0"/>
              <a:t>Dokumenty zprávy</a:t>
            </a:r>
          </a:p>
          <a:p>
            <a:pPr marL="906463" lvl="1" indent="-449263">
              <a:lnSpc>
                <a:spcPct val="110000"/>
              </a:lnSpc>
            </a:pPr>
            <a:r>
              <a:rPr lang="cs-CZ" sz="1600" dirty="0" smtClean="0"/>
              <a:t>Příloha </a:t>
            </a:r>
            <a:r>
              <a:rPr lang="cs-CZ" sz="1600" dirty="0" err="1" smtClean="0"/>
              <a:t>ŽoP</a:t>
            </a:r>
            <a:endParaRPr lang="cs-CZ" sz="1600" dirty="0" smtClean="0"/>
          </a:p>
          <a:p>
            <a:pPr marL="906463" lvl="1" indent="-449263">
              <a:lnSpc>
                <a:spcPct val="110000"/>
              </a:lnSpc>
            </a:pPr>
            <a:r>
              <a:rPr lang="cs-CZ" sz="1600" dirty="0" smtClean="0"/>
              <a:t>Příloha VZ</a:t>
            </a:r>
          </a:p>
          <a:p>
            <a:pPr marL="906463" lvl="1" indent="-449263">
              <a:lnSpc>
                <a:spcPct val="110000"/>
              </a:lnSpc>
            </a:pPr>
            <a:r>
              <a:rPr lang="cs-CZ" sz="1600" dirty="0" smtClean="0"/>
              <a:t>Příloha depeše</a:t>
            </a:r>
            <a:endParaRPr lang="cs-CZ" sz="1600" dirty="0"/>
          </a:p>
          <a:p>
            <a:pPr marL="449263" indent="-449263">
              <a:lnSpc>
                <a:spcPct val="110000"/>
              </a:lnSpc>
            </a:pPr>
            <a:r>
              <a:rPr lang="cs-CZ" sz="2000" dirty="0"/>
              <a:t>Možnost snížit </a:t>
            </a:r>
            <a:r>
              <a:rPr lang="cs-CZ" sz="2000" dirty="0" err="1"/>
              <a:t>ŽoP</a:t>
            </a:r>
            <a:r>
              <a:rPr lang="cs-CZ" sz="2000" dirty="0"/>
              <a:t> o nezpůsobilé výdaje za strany příjemce (zamezení podezření na porušení rozpočtové kázně</a:t>
            </a:r>
            <a:r>
              <a:rPr lang="cs-CZ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35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Administrace </a:t>
            </a:r>
            <a:r>
              <a:rPr lang="cs-CZ" sz="2800" b="1" dirty="0" err="1"/>
              <a:t>ZoR</a:t>
            </a:r>
            <a:r>
              <a:rPr lang="cs-CZ" sz="2800" b="1" dirty="0"/>
              <a:t> a </a:t>
            </a:r>
            <a:r>
              <a:rPr lang="cs-CZ" sz="2800" b="1" dirty="0" err="1"/>
              <a:t>ŽoP</a:t>
            </a:r>
            <a:r>
              <a:rPr lang="cs-CZ" sz="2800" b="1" dirty="0"/>
              <a:t> ze strany ŘO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771208" cy="4370783"/>
          </a:xfrm>
        </p:spPr>
        <p:txBody>
          <a:bodyPr>
            <a:noAutofit/>
          </a:bodyPr>
          <a:lstStyle/>
          <a:p>
            <a:pPr marL="449263" indent="-449263">
              <a:lnSpc>
                <a:spcPct val="110000"/>
              </a:lnSpc>
            </a:pPr>
            <a:r>
              <a:rPr lang="cs-CZ" sz="2000" dirty="0" smtClean="0"/>
              <a:t>Ukončení administrativního ověření - Záznam </a:t>
            </a:r>
            <a:r>
              <a:rPr lang="cs-CZ" sz="2000" dirty="0"/>
              <a:t>o provedení úkonů předcházejících </a:t>
            </a:r>
            <a:r>
              <a:rPr lang="cs-CZ" sz="2000" dirty="0" smtClean="0"/>
              <a:t>kontrole</a:t>
            </a:r>
          </a:p>
          <a:p>
            <a:pPr marL="449263" indent="-449263">
              <a:lnSpc>
                <a:spcPct val="110000"/>
              </a:lnSpc>
            </a:pPr>
            <a:r>
              <a:rPr lang="cs-CZ" sz="2000" dirty="0"/>
              <a:t>Avízo o </a:t>
            </a:r>
            <a:r>
              <a:rPr lang="cs-CZ" sz="2000" dirty="0" smtClean="0"/>
              <a:t>platbě:</a:t>
            </a:r>
          </a:p>
          <a:p>
            <a:pPr marL="906463" lvl="1" indent="-449263">
              <a:lnSpc>
                <a:spcPct val="110000"/>
              </a:lnSpc>
            </a:pPr>
            <a:r>
              <a:rPr lang="cs-CZ" sz="1600" dirty="0" smtClean="0"/>
              <a:t>MČ a PO MČ – depeší na příjemce</a:t>
            </a:r>
          </a:p>
          <a:p>
            <a:pPr marL="906463" lvl="1" indent="-449263">
              <a:lnSpc>
                <a:spcPct val="110000"/>
              </a:lnSpc>
            </a:pPr>
            <a:r>
              <a:rPr lang="cs-CZ" sz="1600" dirty="0" smtClean="0"/>
              <a:t>PO HMP – odesíláme přímo emailem</a:t>
            </a:r>
          </a:p>
          <a:p>
            <a:pPr marL="449263" indent="-449263">
              <a:lnSpc>
                <a:spcPct val="110000"/>
              </a:lnSpc>
            </a:pPr>
            <a:r>
              <a:rPr lang="cs-CZ" sz="2000" dirty="0"/>
              <a:t>Ukončení projektu - Závěrečné vyúčtování </a:t>
            </a:r>
            <a:r>
              <a:rPr lang="cs-CZ" sz="2000" dirty="0" smtClean="0"/>
              <a:t>projektu (datovou </a:t>
            </a:r>
            <a:r>
              <a:rPr lang="cs-CZ" sz="2000" dirty="0" smtClean="0"/>
              <a:t>schránkou/doporučeně poštou)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342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Udržitelnost projektu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cs-CZ" sz="2000" dirty="0">
                <a:ea typeface="ＭＳ Ｐゴシック" pitchFamily="34" charset="-128"/>
              </a:rPr>
              <a:t>U</a:t>
            </a:r>
            <a:r>
              <a:rPr lang="cs-CZ" sz="2000" dirty="0" smtClean="0">
                <a:ea typeface="ＭＳ Ｐゴシック" pitchFamily="34" charset="-128"/>
              </a:rPr>
              <a:t>držitelnosti </a:t>
            </a:r>
            <a:r>
              <a:rPr lang="cs-CZ" sz="2000" dirty="0">
                <a:ea typeface="ＭＳ Ｐゴシック" pitchFamily="34" charset="-128"/>
              </a:rPr>
              <a:t>pro projekt </a:t>
            </a:r>
            <a:r>
              <a:rPr lang="cs-CZ" sz="2000" dirty="0" smtClean="0">
                <a:ea typeface="ＭＳ Ｐゴシック" pitchFamily="34" charset="-128"/>
              </a:rPr>
              <a:t>- stanoveno </a:t>
            </a:r>
            <a:r>
              <a:rPr lang="cs-CZ" sz="2000" dirty="0">
                <a:ea typeface="ＭＳ Ｐゴシック" pitchFamily="34" charset="-128"/>
              </a:rPr>
              <a:t>ve Smlouvě o financování/Podmínkách realizace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  <a:buSzPct val="74000"/>
            </a:pPr>
            <a:endParaRPr lang="cs-CZ" sz="2000" dirty="0">
              <a:ea typeface="ＭＳ Ｐゴシック" pitchFamily="34" charset="-128"/>
            </a:endParaRPr>
          </a:p>
          <a:p>
            <a:pPr lvl="0">
              <a:lnSpc>
                <a:spcPct val="120000"/>
              </a:lnSpc>
            </a:pPr>
            <a:r>
              <a:rPr lang="cs-CZ" sz="2000" dirty="0" smtClean="0"/>
              <a:t>V </a:t>
            </a:r>
            <a:r>
              <a:rPr lang="cs-CZ" sz="2000" dirty="0"/>
              <a:t>rámci udržitelnosti budou kontrolovány cílové hodnoty indikátorů. V případě potřeby může být zahájena i kontrola na místě.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/>
              <a:t>V případě, že v průběhu udržitelnosti projektu nově </a:t>
            </a:r>
            <a:r>
              <a:rPr lang="cs-CZ" sz="2000" dirty="0" smtClean="0"/>
              <a:t>vzniknou čisté příjmy - nahlásit </a:t>
            </a:r>
            <a:r>
              <a:rPr lang="cs-CZ" sz="2000" dirty="0"/>
              <a:t>poskytovateli dotace v nejbližší Zprávě o udržitelnosti.</a:t>
            </a:r>
          </a:p>
        </p:txBody>
      </p:sp>
    </p:spTree>
    <p:extLst>
      <p:ext uri="{BB962C8B-B14F-4D97-AF65-F5344CB8AC3E}">
        <p14:creationId xmlns:p14="http://schemas.microsoft.com/office/powerpoint/2010/main" val="8352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Zprávy o udržitelnosti projektu (</a:t>
            </a:r>
            <a:r>
              <a:rPr lang="cs-CZ" sz="2800" b="1" dirty="0" err="1"/>
              <a:t>ZoU</a:t>
            </a:r>
            <a:r>
              <a:rPr lang="cs-CZ" sz="2800" b="1" dirty="0"/>
              <a:t>)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cs-CZ" sz="2000" dirty="0" smtClean="0"/>
              <a:t>Manuál </a:t>
            </a:r>
            <a:r>
              <a:rPr lang="cs-CZ" sz="2000" dirty="0" err="1" smtClean="0"/>
              <a:t>ZoU</a:t>
            </a:r>
            <a:r>
              <a:rPr lang="cs-CZ" sz="2000" dirty="0" smtClean="0"/>
              <a:t> (web/pro příjemce/ Pokyny ke </a:t>
            </a:r>
            <a:r>
              <a:rPr lang="cs-CZ" sz="2000" dirty="0" err="1" smtClean="0"/>
              <a:t>ZoU</a:t>
            </a:r>
            <a:r>
              <a:rPr lang="cs-CZ" sz="2000" dirty="0" smtClean="0"/>
              <a:t>)</a:t>
            </a:r>
          </a:p>
          <a:p>
            <a:pPr lvl="0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cs-CZ" sz="2000" dirty="0" smtClean="0"/>
              <a:t>Cílem </a:t>
            </a:r>
            <a:r>
              <a:rPr lang="cs-CZ" sz="2000" dirty="0" err="1"/>
              <a:t>ZoU</a:t>
            </a:r>
            <a:r>
              <a:rPr lang="cs-CZ" sz="2000" dirty="0"/>
              <a:t> je poskytnout ŘO aktuální informace o zajištění udržitelnosti daného projektu, případně o určení problémů, které se vyskytují ve sledovaném období</a:t>
            </a:r>
            <a:r>
              <a:rPr lang="cs-CZ" sz="2000" dirty="0" smtClean="0"/>
              <a:t>,</a:t>
            </a:r>
            <a:endParaRPr lang="cs-CZ" sz="2000" dirty="0"/>
          </a:p>
          <a:p>
            <a:pPr lvl="0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cs-CZ" sz="2000" dirty="0"/>
              <a:t>Zprávy o udržitelnosti projektu podává příjemce vždy za každých uplynulých 12 měsíců počítaných od poslední platby příjemci (od data, kdy projekt nabyl v MS2014+ stav „Projekt finančně ukončen ze strany ŘO</a:t>
            </a:r>
            <a:r>
              <a:rPr lang="cs-CZ" sz="2000" dirty="0" smtClean="0"/>
              <a:t>“),</a:t>
            </a:r>
            <a:endParaRPr lang="cs-CZ" sz="2000" dirty="0"/>
          </a:p>
          <a:p>
            <a:pPr marL="0" lvl="0" indent="0">
              <a:lnSpc>
                <a:spcPct val="120000"/>
              </a:lnSpc>
              <a:buClr>
                <a:srgbClr val="FF0000"/>
              </a:buClr>
              <a:buNone/>
            </a:pPr>
            <a:r>
              <a:rPr lang="cs-CZ" sz="2000" b="1" dirty="0"/>
              <a:t>Příjemce podává ŘO tyto zprávy o udržitelnosti projektu: </a:t>
            </a:r>
          </a:p>
          <a:p>
            <a:pPr lvl="0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cs-CZ" sz="2000" dirty="0"/>
              <a:t>Průběžná  zpráva o udržitelnosti </a:t>
            </a:r>
            <a:r>
              <a:rPr lang="cs-CZ" sz="2000" dirty="0" smtClean="0"/>
              <a:t>projektu</a:t>
            </a:r>
            <a:endParaRPr lang="cs-CZ" sz="2000" dirty="0"/>
          </a:p>
          <a:p>
            <a:pPr lvl="0">
              <a:lnSpc>
                <a:spcPct val="120000"/>
              </a:lnSpc>
              <a:buClr>
                <a:schemeClr val="accent4">
                  <a:lumMod val="50000"/>
                </a:schemeClr>
              </a:buClr>
            </a:pPr>
            <a:r>
              <a:rPr lang="cs-CZ" sz="2000" dirty="0"/>
              <a:t>Závěrečná zpráva o udržitelnosti projektu  </a:t>
            </a:r>
          </a:p>
        </p:txBody>
      </p:sp>
    </p:spTree>
    <p:extLst>
      <p:ext uri="{BB962C8B-B14F-4D97-AF65-F5344CB8AC3E}">
        <p14:creationId xmlns:p14="http://schemas.microsoft.com/office/powerpoint/2010/main" val="42445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/>
              <a:t>Nejčastější chyby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rmAutofit fontScale="92500" lnSpcReduction="10000"/>
          </a:bodyPr>
          <a:lstStyle/>
          <a:p>
            <a:pPr marL="449263" indent="-449263">
              <a:spcBef>
                <a:spcPts val="1200"/>
              </a:spcBef>
            </a:pPr>
            <a:r>
              <a:rPr lang="cs-CZ" sz="2000" dirty="0"/>
              <a:t>Nepodepsaná </a:t>
            </a:r>
            <a:r>
              <a:rPr lang="cs-CZ" sz="2000" dirty="0" err="1" smtClean="0"/>
              <a:t>ZoR</a:t>
            </a:r>
            <a:r>
              <a:rPr lang="cs-CZ" sz="2000" dirty="0" smtClean="0"/>
              <a:t>/</a:t>
            </a:r>
            <a:r>
              <a:rPr lang="cs-CZ" sz="2000" dirty="0" err="1" smtClean="0"/>
              <a:t>ŽoP</a:t>
            </a:r>
            <a:r>
              <a:rPr lang="cs-CZ" sz="2000" dirty="0" smtClean="0"/>
              <a:t>/Nepodaná </a:t>
            </a:r>
            <a:r>
              <a:rPr lang="cs-CZ" sz="2000" dirty="0" smtClean="0"/>
              <a:t>VZ - </a:t>
            </a:r>
            <a:r>
              <a:rPr lang="cs-CZ" sz="2000" dirty="0"/>
              <a:t>finalizace </a:t>
            </a:r>
            <a:r>
              <a:rPr lang="cs-CZ" sz="2000" dirty="0" smtClean="0"/>
              <a:t>nestačí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Předložení prázdné </a:t>
            </a:r>
            <a:r>
              <a:rPr lang="cs-CZ" sz="2000" dirty="0" err="1" smtClean="0"/>
              <a:t>ZoR</a:t>
            </a:r>
            <a:endParaRPr lang="cs-CZ" sz="2000" dirty="0" smtClean="0"/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V 1. </a:t>
            </a:r>
            <a:r>
              <a:rPr lang="cs-CZ" sz="2000" dirty="0" err="1" smtClean="0"/>
              <a:t>ZoR</a:t>
            </a:r>
            <a:r>
              <a:rPr lang="cs-CZ" sz="2000" dirty="0" smtClean="0"/>
              <a:t> chybí Popis odděleného účetnictví</a:t>
            </a:r>
          </a:p>
          <a:p>
            <a:pPr marL="906463" lvl="1" indent="-449263">
              <a:spcBef>
                <a:spcPts val="1200"/>
              </a:spcBef>
            </a:pPr>
            <a:r>
              <a:rPr lang="cs-CZ" sz="1600" dirty="0" smtClean="0"/>
              <a:t>V popisu chybí přesný popis, jak příjemce odděleně účtuje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Nejsou popsané pozitivní (kladné) horizontální principy za sledované období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Nevyplněný popis povinné publicity, nedoložené podklady</a:t>
            </a:r>
          </a:p>
          <a:p>
            <a:pPr marL="906463" lvl="1" indent="-449263">
              <a:spcBef>
                <a:spcPts val="1200"/>
              </a:spcBef>
            </a:pPr>
            <a:r>
              <a:rPr lang="cs-CZ" sz="1600" dirty="0" smtClean="0"/>
              <a:t>Chybné povinné prvky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Nevyplněný popis vykazovaných indikátorů</a:t>
            </a:r>
            <a:r>
              <a:rPr lang="cs-CZ" sz="2000" dirty="0"/>
              <a:t>, nedoložené </a:t>
            </a:r>
            <a:r>
              <a:rPr lang="cs-CZ" sz="2000" dirty="0" smtClean="0"/>
              <a:t>podklady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Nepředložená kompletní dokumentace</a:t>
            </a:r>
          </a:p>
          <a:p>
            <a:pPr marL="906463" lvl="1" indent="-449263">
              <a:spcBef>
                <a:spcPts val="1200"/>
              </a:spcBef>
            </a:pPr>
            <a:r>
              <a:rPr lang="cs-CZ" sz="1600" dirty="0" smtClean="0"/>
              <a:t>Přílohy smluv, objednávky k fakturám, košilky/likvidační listy, výpis z BÚ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Nevyplněné požadované částky na krytí</a:t>
            </a:r>
            <a:endParaRPr lang="cs-CZ" sz="1600" dirty="0" smtClean="0"/>
          </a:p>
          <a:p>
            <a:pPr marL="449263" indent="-449263">
              <a:spcBef>
                <a:spcPts val="12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634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Nejčastější chyby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rmAutofit fontScale="92500" lnSpcReduction="20000"/>
          </a:bodyPr>
          <a:lstStyle/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Chybně vyplněná soupiska dokladů</a:t>
            </a:r>
          </a:p>
          <a:p>
            <a:pPr marL="906463" lvl="1" indent="-449263">
              <a:spcBef>
                <a:spcPts val="1200"/>
              </a:spcBef>
            </a:pPr>
            <a:r>
              <a:rPr lang="cs-CZ" sz="1600" dirty="0" smtClean="0"/>
              <a:t>viz</a:t>
            </a:r>
            <a:r>
              <a:rPr lang="cs-CZ" sz="1600" dirty="0"/>
              <a:t>. </a:t>
            </a:r>
            <a:r>
              <a:rPr lang="cs-CZ" sz="1600" dirty="0" smtClean="0"/>
              <a:t>Pokyny k vyplnění Zprávy o realizaci a Žádosti o platbu v ISKP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Uveřejňování smluv (objednávek) s plněním nad 50 000 Kč bez DPH v Registru smluv (i s přílohou) do 3 měsíců od jejich uzavření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Chybějící registrační číslo na faktuře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Chybná časová způsobilost </a:t>
            </a:r>
            <a:r>
              <a:rPr lang="cs-CZ" sz="2000" dirty="0" smtClean="0"/>
              <a:t>výdaje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Nedostatečně zdůvodněna/podložena </a:t>
            </a:r>
            <a:r>
              <a:rPr lang="cs-CZ" sz="2000" dirty="0" err="1" smtClean="0"/>
              <a:t>ŽoZ</a:t>
            </a:r>
            <a:endParaRPr lang="cs-CZ" sz="2000" dirty="0"/>
          </a:p>
          <a:p>
            <a:pPr marL="449263" indent="-449263">
              <a:spcBef>
                <a:spcPts val="1200"/>
              </a:spcBef>
            </a:pPr>
            <a:endParaRPr lang="cs-CZ" sz="2000" dirty="0" smtClean="0"/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Doporučení: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Dokumenty na </a:t>
            </a:r>
            <a:r>
              <a:rPr lang="cs-CZ" sz="2000" dirty="0" err="1"/>
              <a:t>ZoR</a:t>
            </a:r>
            <a:r>
              <a:rPr lang="cs-CZ" sz="2000" dirty="0"/>
              <a:t> lze nahrávat v zipu, například všechny účetní doklady najednou, podklady ke </a:t>
            </a:r>
            <a:r>
              <a:rPr lang="cs-CZ" sz="2000" dirty="0" smtClean="0"/>
              <a:t>mzdám</a:t>
            </a:r>
            <a:endParaRPr lang="cs-CZ" sz="2000" dirty="0"/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Upozornění – všechny přímé nákupy by měli být </a:t>
            </a:r>
            <a:r>
              <a:rPr lang="cs-CZ" sz="2000" dirty="0" smtClean="0"/>
              <a:t>podloženy auditní stopou – např. </a:t>
            </a:r>
            <a:r>
              <a:rPr lang="cs-CZ" sz="2000" dirty="0" smtClean="0"/>
              <a:t>průzkumem trhu</a:t>
            </a:r>
            <a:r>
              <a:rPr lang="cs-CZ" sz="2000" dirty="0"/>
              <a:t>, předpokládaná hodnota </a:t>
            </a:r>
            <a:r>
              <a:rPr lang="cs-CZ" sz="2000" dirty="0" smtClean="0"/>
              <a:t>veřejné zakázky se řídí dle </a:t>
            </a:r>
            <a:r>
              <a:rPr lang="cs-CZ" sz="2000" dirty="0" err="1" smtClean="0"/>
              <a:t>PpŽP</a:t>
            </a:r>
            <a:r>
              <a:rPr lang="cs-CZ" sz="2000" dirty="0"/>
              <a:t> kapitola 19, bod 19.2.2</a:t>
            </a:r>
          </a:p>
        </p:txBody>
      </p:sp>
    </p:spTree>
    <p:extLst>
      <p:ext uri="{BB962C8B-B14F-4D97-AF65-F5344CB8AC3E}">
        <p14:creationId xmlns:p14="http://schemas.microsoft.com/office/powerpoint/2010/main" val="21836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DĚKUJI ZA POZORNOST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48125" y="1781175"/>
            <a:ext cx="4533900" cy="29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cs-CZ" b="1" dirty="0"/>
              <a:t>Ing. Stanislav Troníček</a:t>
            </a:r>
          </a:p>
          <a:p>
            <a:pPr>
              <a:lnSpc>
                <a:spcPct val="114000"/>
              </a:lnSpc>
            </a:pP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E-mail: </a:t>
            </a:r>
            <a:r>
              <a:rPr lang="cs-CZ" dirty="0" smtClean="0"/>
              <a:t>stanislav.tronicek@praha.eu 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Tel.: </a:t>
            </a:r>
            <a:r>
              <a:rPr lang="cs-CZ" dirty="0"/>
              <a:t>+420 236 003 924</a:t>
            </a:r>
            <a:r>
              <a:rPr lang="cs-CZ" dirty="0" smtClean="0"/>
              <a:t>, </a:t>
            </a:r>
            <a:r>
              <a:rPr lang="cs-CZ" dirty="0"/>
              <a:t>+420 770 105 068 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cs-CZ" dirty="0"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114000"/>
              </a:lnSpc>
            </a:pPr>
            <a:endParaRPr lang="cs-CZ" b="1" dirty="0"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cs-CZ" b="1" dirty="0">
                <a:latin typeface="Arial" panose="020B0604020202020204" pitchFamily="34" charset="0"/>
              </a:rPr>
              <a:t>ODBOR EVROPSKÝCH FONDŮ</a:t>
            </a:r>
            <a:br>
              <a:rPr lang="cs-CZ" b="1" dirty="0">
                <a:latin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</a:rPr>
              <a:t>MAGISTRÁT HL. M. PRAHY</a:t>
            </a:r>
            <a:br>
              <a:rPr lang="cs-CZ" b="1" dirty="0">
                <a:latin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</a:rPr>
              <a:t>Rytířská 406/10, 110 00  PRAHA 1</a:t>
            </a:r>
          </a:p>
        </p:txBody>
      </p:sp>
    </p:spTree>
    <p:extLst>
      <p:ext uri="{BB962C8B-B14F-4D97-AF65-F5344CB8AC3E}">
        <p14:creationId xmlns:p14="http://schemas.microsoft.com/office/powerpoint/2010/main" val="25325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 smtClean="0"/>
              <a:t>Pravidla a Manuály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cs-CZ" altLang="cs-CZ" sz="4800" dirty="0">
                <a:hlinkClick r:id="rId3"/>
              </a:rPr>
              <a:t>http://penizeproprahu.cz</a:t>
            </a:r>
            <a:r>
              <a:rPr lang="cs-CZ" altLang="cs-CZ" sz="4800" dirty="0" smtClean="0">
                <a:hlinkClick r:id="rId3"/>
              </a:rPr>
              <a:t>/</a:t>
            </a:r>
            <a:endParaRPr lang="cs-CZ" altLang="cs-CZ" sz="4800" dirty="0" smtClean="0"/>
          </a:p>
          <a:p>
            <a:pPr marL="360363" indent="-360363">
              <a:lnSpc>
                <a:spcPct val="114000"/>
              </a:lnSpc>
            </a:pPr>
            <a:endParaRPr lang="cs-CZ" altLang="cs-CZ" sz="3000" dirty="0" smtClean="0"/>
          </a:p>
          <a:p>
            <a:pPr marL="360363" indent="-360363">
              <a:lnSpc>
                <a:spcPct val="114000"/>
              </a:lnSpc>
            </a:pPr>
            <a:r>
              <a:rPr lang="cs-CZ" altLang="cs-CZ" sz="3000" dirty="0" smtClean="0"/>
              <a:t>Sekce pro příjemce</a:t>
            </a:r>
          </a:p>
          <a:p>
            <a:pPr marL="360363" indent="-360363">
              <a:lnSpc>
                <a:spcPct val="114000"/>
              </a:lnSpc>
            </a:pPr>
            <a:endParaRPr lang="cs-CZ" altLang="cs-CZ" sz="3000" dirty="0"/>
          </a:p>
          <a:p>
            <a:pPr marL="360363" indent="-360363">
              <a:lnSpc>
                <a:spcPct val="114000"/>
              </a:lnSpc>
            </a:pPr>
            <a:r>
              <a:rPr lang="cs-CZ" altLang="cs-CZ" sz="3000" dirty="0" smtClean="0"/>
              <a:t>Aktuální pravidla (verze </a:t>
            </a:r>
            <a:r>
              <a:rPr lang="cs-CZ" altLang="cs-CZ" sz="3000" dirty="0" smtClean="0"/>
              <a:t>4.7 </a:t>
            </a:r>
            <a:r>
              <a:rPr lang="cs-CZ" altLang="cs-CZ" sz="3000" dirty="0" smtClean="0"/>
              <a:t>od </a:t>
            </a:r>
            <a:r>
              <a:rPr lang="cs-CZ" altLang="cs-CZ" sz="3000" dirty="0" smtClean="0"/>
              <a:t>13</a:t>
            </a:r>
            <a:r>
              <a:rPr lang="cs-CZ" altLang="cs-CZ" sz="3000" dirty="0" smtClean="0"/>
              <a:t>. </a:t>
            </a:r>
            <a:r>
              <a:rPr lang="cs-CZ" altLang="cs-CZ" sz="3000" dirty="0"/>
              <a:t>7</a:t>
            </a:r>
            <a:r>
              <a:rPr lang="cs-CZ" altLang="cs-CZ" sz="3000" dirty="0" smtClean="0"/>
              <a:t>. 2021)</a:t>
            </a:r>
            <a:endParaRPr lang="cs-CZ" altLang="cs-CZ" sz="3000" dirty="0" smtClean="0"/>
          </a:p>
          <a:p>
            <a:pPr marL="360363" indent="-360363">
              <a:lnSpc>
                <a:spcPct val="114000"/>
              </a:lnSpc>
            </a:pPr>
            <a:r>
              <a:rPr lang="cs-CZ" altLang="cs-CZ" sz="3000" dirty="0" smtClean="0"/>
              <a:t>Manuály pro </a:t>
            </a:r>
            <a:r>
              <a:rPr lang="cs-CZ" altLang="cs-CZ" sz="3000" dirty="0" err="1" smtClean="0"/>
              <a:t>ZoR</a:t>
            </a:r>
            <a:r>
              <a:rPr lang="cs-CZ" altLang="cs-CZ" sz="3000" dirty="0" smtClean="0"/>
              <a:t>, </a:t>
            </a:r>
            <a:r>
              <a:rPr lang="cs-CZ" altLang="cs-CZ" sz="3000" dirty="0" err="1" smtClean="0"/>
              <a:t>ŽoP</a:t>
            </a:r>
            <a:r>
              <a:rPr lang="cs-CZ" altLang="cs-CZ" sz="3000" dirty="0" smtClean="0"/>
              <a:t>, </a:t>
            </a:r>
            <a:r>
              <a:rPr lang="cs-CZ" altLang="cs-CZ" sz="3000" dirty="0" err="1" smtClean="0"/>
              <a:t>ŽoZ</a:t>
            </a:r>
            <a:r>
              <a:rPr lang="cs-CZ" altLang="cs-CZ" sz="3000" dirty="0" smtClean="0"/>
              <a:t>, VZ, …</a:t>
            </a:r>
            <a:endParaRPr lang="cs-CZ" altLang="cs-CZ" sz="3000" dirty="0"/>
          </a:p>
        </p:txBody>
      </p:sp>
    </p:spTree>
    <p:extLst>
      <p:ext uri="{BB962C8B-B14F-4D97-AF65-F5344CB8AC3E}">
        <p14:creationId xmlns:p14="http://schemas.microsoft.com/office/powerpoint/2010/main" val="7534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 smtClean="0"/>
              <a:t>Finanční manažeři projektu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rmAutofit fontScale="77500" lnSpcReduction="20000"/>
          </a:bodyPr>
          <a:lstStyle/>
          <a:p>
            <a:pPr marL="360363" indent="-360363">
              <a:lnSpc>
                <a:spcPct val="114000"/>
              </a:lnSpc>
            </a:pPr>
            <a:r>
              <a:rPr lang="cs-CZ" altLang="cs-CZ" sz="3600" dirty="0" smtClean="0"/>
              <a:t>Přiřazení aplikačních kompetencí po podpisu Smlouvy o financování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sz="3600" dirty="0" smtClean="0"/>
              <a:t>V ISKP při výběru adresátů k odesílání depeše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sz="3600" dirty="0" smtClean="0"/>
              <a:t>Při komunikaci odesílat depeši vždy z projektu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sz="3600" dirty="0" smtClean="0"/>
              <a:t>Finanční manažer:</a:t>
            </a:r>
          </a:p>
          <a:p>
            <a:pPr marL="817563" lvl="1" indent="-360363">
              <a:lnSpc>
                <a:spcPct val="114000"/>
              </a:lnSpc>
            </a:pPr>
            <a:r>
              <a:rPr lang="cs-CZ" altLang="cs-CZ" sz="3600" dirty="0" smtClean="0"/>
              <a:t>Junior = FM1</a:t>
            </a:r>
          </a:p>
          <a:p>
            <a:pPr marL="817563" lvl="1" indent="-360363">
              <a:lnSpc>
                <a:spcPct val="114000"/>
              </a:lnSpc>
            </a:pPr>
            <a:r>
              <a:rPr lang="cs-CZ" altLang="cs-CZ" sz="3600" dirty="0" smtClean="0"/>
              <a:t>Senior = FM2</a:t>
            </a:r>
            <a:endParaRPr lang="cs-CZ" altLang="cs-CZ" sz="3600" dirty="0"/>
          </a:p>
        </p:txBody>
      </p:sp>
    </p:spTree>
    <p:extLst>
      <p:ext uri="{BB962C8B-B14F-4D97-AF65-F5344CB8AC3E}">
        <p14:creationId xmlns:p14="http://schemas.microsoft.com/office/powerpoint/2010/main" val="31869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Finanční manažeři projektu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8" y="1660633"/>
            <a:ext cx="7831382" cy="36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9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 smtClean="0"/>
              <a:t>Žádost o změnu (</a:t>
            </a:r>
            <a:r>
              <a:rPr lang="cs-CZ" sz="2800" b="1" dirty="0" err="1" smtClean="0"/>
              <a:t>ŽoZ</a:t>
            </a:r>
            <a:r>
              <a:rPr lang="cs-CZ" sz="2800" b="1" dirty="0" smtClean="0"/>
              <a:t>)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rmAutofit fontScale="55000" lnSpcReduction="20000"/>
          </a:bodyPr>
          <a:lstStyle/>
          <a:p>
            <a:pPr marL="360363" indent="-360363">
              <a:lnSpc>
                <a:spcPct val="114000"/>
              </a:lnSpc>
            </a:pPr>
            <a:r>
              <a:rPr lang="cs-CZ" altLang="cs-CZ" sz="3600" b="1" dirty="0" smtClean="0"/>
              <a:t>Manuál </a:t>
            </a:r>
            <a:r>
              <a:rPr lang="cs-CZ" altLang="cs-CZ" sz="3600" b="1" dirty="0" err="1" smtClean="0"/>
              <a:t>ŽoZ</a:t>
            </a:r>
            <a:r>
              <a:rPr lang="cs-CZ" altLang="cs-CZ" sz="3600" b="1" dirty="0" smtClean="0"/>
              <a:t> (web/pro příjemce/ostatní/IS KP+)</a:t>
            </a:r>
          </a:p>
          <a:p>
            <a:pPr marL="360363" indent="-360363">
              <a:lnSpc>
                <a:spcPct val="114000"/>
              </a:lnSpc>
            </a:pPr>
            <a:endParaRPr lang="cs-CZ" altLang="cs-CZ" sz="3600" b="1" dirty="0" smtClean="0"/>
          </a:p>
          <a:p>
            <a:pPr marL="360363" indent="-360363">
              <a:lnSpc>
                <a:spcPct val="114000"/>
              </a:lnSpc>
            </a:pPr>
            <a:r>
              <a:rPr lang="cs-CZ" altLang="cs-CZ" sz="3600" b="1" dirty="0" smtClean="0"/>
              <a:t>Nepodstatné</a:t>
            </a:r>
            <a:endParaRPr lang="cs-CZ" altLang="cs-CZ" sz="4000" b="1" dirty="0" smtClean="0"/>
          </a:p>
          <a:p>
            <a:pPr marL="817563" lvl="1" indent="-360363">
              <a:lnSpc>
                <a:spcPct val="114000"/>
              </a:lnSpc>
            </a:pPr>
            <a:r>
              <a:rPr lang="cs-CZ" dirty="0" smtClean="0"/>
              <a:t>nahlásit </a:t>
            </a:r>
            <a:r>
              <a:rPr lang="cs-CZ" dirty="0"/>
              <a:t>ŘO bez zbytečného prodlení (nejpozději do 5 pracovních dnů od data, kdy ke změně došlo</a:t>
            </a:r>
            <a:r>
              <a:rPr lang="cs-CZ" dirty="0" smtClean="0"/>
              <a:t>)</a:t>
            </a:r>
          </a:p>
          <a:p>
            <a:pPr marL="817563" lvl="1" indent="-360363">
              <a:lnSpc>
                <a:spcPct val="114000"/>
              </a:lnSpc>
            </a:pPr>
            <a:r>
              <a:rPr lang="cs-CZ" dirty="0"/>
              <a:t>nahlásit ŘO před </a:t>
            </a:r>
            <a:r>
              <a:rPr lang="cs-CZ" dirty="0" smtClean="0"/>
              <a:t>podáním </a:t>
            </a:r>
            <a:r>
              <a:rPr lang="cs-CZ" dirty="0" err="1" smtClean="0"/>
              <a:t>ZoR</a:t>
            </a:r>
            <a:r>
              <a:rPr lang="cs-CZ" dirty="0" smtClean="0"/>
              <a:t>/</a:t>
            </a:r>
            <a:r>
              <a:rPr lang="cs-CZ" dirty="0" err="1" smtClean="0"/>
              <a:t>ZoU</a:t>
            </a:r>
            <a:endParaRPr lang="cs-CZ" dirty="0" smtClean="0"/>
          </a:p>
          <a:p>
            <a:pPr marL="817563" lvl="1" indent="-360363">
              <a:lnSpc>
                <a:spcPct val="114000"/>
              </a:lnSpc>
            </a:pPr>
            <a:endParaRPr lang="cs-CZ" altLang="cs-CZ" sz="3600" dirty="0" smtClean="0"/>
          </a:p>
          <a:p>
            <a:pPr marL="360363" indent="-360363">
              <a:lnSpc>
                <a:spcPct val="114000"/>
              </a:lnSpc>
            </a:pPr>
            <a:r>
              <a:rPr lang="cs-CZ" altLang="cs-CZ" sz="3600" b="1" dirty="0" smtClean="0"/>
              <a:t>Podstatné</a:t>
            </a:r>
            <a:endParaRPr lang="cs-CZ" altLang="cs-CZ" sz="4000" b="1" dirty="0" smtClean="0"/>
          </a:p>
          <a:p>
            <a:pPr marL="360363" indent="-360363">
              <a:lnSpc>
                <a:spcPct val="114000"/>
              </a:lnSpc>
            </a:pPr>
            <a:r>
              <a:rPr lang="cs-CZ" sz="3600" dirty="0" smtClean="0"/>
              <a:t>musí </a:t>
            </a:r>
            <a:r>
              <a:rPr lang="cs-CZ" sz="3600" b="1" dirty="0"/>
              <a:t>příjemce požádat vždy </a:t>
            </a:r>
            <a:r>
              <a:rPr lang="cs-CZ" sz="3600" b="1" dirty="0" smtClean="0"/>
              <a:t>předem</a:t>
            </a:r>
            <a:r>
              <a:rPr lang="cs-CZ" sz="3600" dirty="0" smtClean="0"/>
              <a:t>! (</a:t>
            </a:r>
            <a:r>
              <a:rPr lang="cs-CZ" sz="3600" dirty="0" err="1" smtClean="0"/>
              <a:t>PpŽP</a:t>
            </a:r>
            <a:r>
              <a:rPr lang="cs-CZ" sz="3600" dirty="0" smtClean="0"/>
              <a:t> kap 11.5.)</a:t>
            </a:r>
          </a:p>
          <a:p>
            <a:pPr marL="360363" indent="-360363">
              <a:lnSpc>
                <a:spcPct val="114000"/>
              </a:lnSpc>
            </a:pPr>
            <a:r>
              <a:rPr lang="cs-CZ" sz="3600" dirty="0" smtClean="0"/>
              <a:t>Dělí se:</a:t>
            </a:r>
          </a:p>
          <a:p>
            <a:pPr marL="817563" lvl="1" indent="-360363">
              <a:lnSpc>
                <a:spcPct val="114000"/>
              </a:lnSpc>
            </a:pPr>
            <a:r>
              <a:rPr lang="cs-CZ" sz="3200" dirty="0" smtClean="0"/>
              <a:t>nevyžadují </a:t>
            </a:r>
            <a:r>
              <a:rPr lang="cs-CZ" sz="3200" dirty="0"/>
              <a:t>uzavření </a:t>
            </a:r>
            <a:r>
              <a:rPr lang="cs-CZ" sz="3200" dirty="0" smtClean="0"/>
              <a:t>dodatku</a:t>
            </a:r>
          </a:p>
          <a:p>
            <a:pPr marL="817563" lvl="1" indent="-360363">
              <a:lnSpc>
                <a:spcPct val="114000"/>
              </a:lnSpc>
            </a:pPr>
            <a:r>
              <a:rPr lang="cs-CZ" sz="3200" dirty="0" smtClean="0"/>
              <a:t>vyžadují </a:t>
            </a:r>
            <a:r>
              <a:rPr lang="cs-CZ" sz="3200" dirty="0"/>
              <a:t>uzavření dodatku</a:t>
            </a:r>
          </a:p>
          <a:p>
            <a:pPr marL="1274763" lvl="2" indent="-360363">
              <a:lnSpc>
                <a:spcPct val="114000"/>
              </a:lnSpc>
            </a:pPr>
            <a:endParaRPr lang="cs-CZ" sz="2800" dirty="0" smtClean="0"/>
          </a:p>
          <a:p>
            <a:pPr marL="360363" indent="-360363">
              <a:lnSpc>
                <a:spcPct val="114000"/>
              </a:lnSpc>
            </a:pPr>
            <a:endParaRPr lang="cs-CZ" altLang="cs-CZ" sz="3600" dirty="0" smtClean="0"/>
          </a:p>
          <a:p>
            <a:pPr marL="360363" indent="-360363">
              <a:lnSpc>
                <a:spcPct val="114000"/>
              </a:lnSpc>
            </a:pPr>
            <a:endParaRPr lang="cs-CZ" altLang="cs-CZ" sz="4000" dirty="0"/>
          </a:p>
        </p:txBody>
      </p:sp>
    </p:spTree>
    <p:extLst>
      <p:ext uri="{BB962C8B-B14F-4D97-AF65-F5344CB8AC3E}">
        <p14:creationId xmlns:p14="http://schemas.microsoft.com/office/powerpoint/2010/main" val="1876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 smtClean="0"/>
              <a:t>Veřejná </a:t>
            </a:r>
            <a:r>
              <a:rPr lang="cs-CZ" sz="2800" b="1" dirty="0" err="1" smtClean="0"/>
              <a:t>zákazká</a:t>
            </a:r>
            <a:r>
              <a:rPr lang="cs-CZ" sz="2800" b="1" dirty="0" smtClean="0"/>
              <a:t> (VZ)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rmAutofit fontScale="92500" lnSpcReduction="10000"/>
          </a:bodyPr>
          <a:lstStyle/>
          <a:p>
            <a:pPr marL="360363" indent="-360363">
              <a:lnSpc>
                <a:spcPct val="114000"/>
              </a:lnSpc>
            </a:pPr>
            <a:r>
              <a:rPr lang="cs-CZ" altLang="cs-CZ" sz="4000" dirty="0"/>
              <a:t>Modul Veřejné zakázky v IS KP14</a:t>
            </a:r>
            <a:r>
              <a:rPr lang="cs-CZ" altLang="cs-CZ" sz="4000" dirty="0" smtClean="0"/>
              <a:t>+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sz="4000" dirty="0" smtClean="0"/>
              <a:t>Vyplnění záložek modulu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sz="4000" dirty="0" smtClean="0"/>
              <a:t>Předložení příloh VŘ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sz="4000" dirty="0" smtClean="0"/>
              <a:t>Finalizovat -&gt; Podat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sz="4000" dirty="0" smtClean="0"/>
              <a:t>Manuál (web/pro příjemce/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cs-CZ" altLang="cs-CZ" sz="4000" dirty="0"/>
              <a:t>	</a:t>
            </a:r>
            <a:r>
              <a:rPr lang="cs-CZ" altLang="cs-CZ" sz="4000" dirty="0" smtClean="0"/>
              <a:t>ostatní/IS KP14+)</a:t>
            </a:r>
          </a:p>
        </p:txBody>
      </p:sp>
    </p:spTree>
    <p:extLst>
      <p:ext uri="{BB962C8B-B14F-4D97-AF65-F5344CB8AC3E}">
        <p14:creationId xmlns:p14="http://schemas.microsoft.com/office/powerpoint/2010/main" val="11511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Zprávy o realizaci projektu (</a:t>
            </a:r>
            <a:r>
              <a:rPr lang="cs-CZ" sz="2800" b="1" dirty="0" err="1"/>
              <a:t>ZoR</a:t>
            </a:r>
            <a:r>
              <a:rPr lang="cs-CZ" sz="2800" b="1" dirty="0"/>
              <a:t>)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b="1" dirty="0">
                <a:latin typeface="+mj-lt"/>
              </a:rPr>
              <a:t>Předložení </a:t>
            </a:r>
            <a:r>
              <a:rPr lang="cs-CZ" sz="2000" b="1" dirty="0" err="1">
                <a:latin typeface="+mj-lt"/>
              </a:rPr>
              <a:t>ZoR</a:t>
            </a:r>
            <a:r>
              <a:rPr lang="cs-CZ" sz="2000" b="1" dirty="0">
                <a:latin typeface="+mj-lt"/>
              </a:rPr>
              <a:t>:</a:t>
            </a:r>
          </a:p>
          <a:p>
            <a:pPr marL="0" indent="0">
              <a:buNone/>
            </a:pPr>
            <a:endParaRPr lang="cs-CZ" sz="2000" dirty="0">
              <a:latin typeface="+mj-lt"/>
            </a:endParaRPr>
          </a:p>
          <a:p>
            <a:pPr>
              <a:lnSpc>
                <a:spcPct val="114000"/>
              </a:lnSpc>
            </a:pPr>
            <a:r>
              <a:rPr lang="cs-CZ" sz="2000" dirty="0">
                <a:latin typeface="+mj-lt"/>
              </a:rPr>
              <a:t>přes systém IS KP14+</a:t>
            </a:r>
          </a:p>
          <a:p>
            <a:pPr>
              <a:lnSpc>
                <a:spcPct val="114000"/>
              </a:lnSpc>
            </a:pPr>
            <a:r>
              <a:rPr lang="cs-CZ" sz="2000" dirty="0">
                <a:latin typeface="+mj-lt"/>
              </a:rPr>
              <a:t>do 30 kalendářních dní od ukončení sledovaného </a:t>
            </a:r>
            <a:r>
              <a:rPr lang="cs-CZ" sz="2000" dirty="0" smtClean="0">
                <a:latin typeface="+mj-lt"/>
              </a:rPr>
              <a:t>období/etapy</a:t>
            </a:r>
            <a:endParaRPr lang="cs-CZ" sz="2000" dirty="0">
              <a:latin typeface="+mj-lt"/>
            </a:endParaRPr>
          </a:p>
          <a:p>
            <a:pPr>
              <a:lnSpc>
                <a:spcPct val="114000"/>
              </a:lnSpc>
              <a:buClr>
                <a:srgbClr val="A59253"/>
              </a:buClr>
            </a:pPr>
            <a:r>
              <a:rPr lang="cs-CZ" sz="2000" dirty="0">
                <a:latin typeface="+mj-lt"/>
              </a:rPr>
              <a:t>po schválení předchozí </a:t>
            </a:r>
            <a:r>
              <a:rPr lang="cs-CZ" sz="2000" dirty="0" err="1">
                <a:latin typeface="+mj-lt"/>
              </a:rPr>
              <a:t>ZoR</a:t>
            </a:r>
            <a:r>
              <a:rPr lang="cs-CZ" sz="2000" dirty="0">
                <a:latin typeface="+mj-lt"/>
              </a:rPr>
              <a:t>/</a:t>
            </a:r>
            <a:r>
              <a:rPr lang="cs-CZ" sz="2000" dirty="0" err="1">
                <a:latin typeface="+mj-lt"/>
              </a:rPr>
              <a:t>ŽoP</a:t>
            </a:r>
            <a:r>
              <a:rPr lang="cs-CZ" sz="2000" dirty="0">
                <a:latin typeface="+mj-lt"/>
              </a:rPr>
              <a:t> projektu</a:t>
            </a:r>
          </a:p>
          <a:p>
            <a:pPr>
              <a:lnSpc>
                <a:spcPct val="114000"/>
              </a:lnSpc>
              <a:buClr>
                <a:srgbClr val="A59253"/>
              </a:buClr>
            </a:pPr>
            <a:r>
              <a:rPr lang="cs-CZ" sz="2000" dirty="0">
                <a:latin typeface="+mj-lt"/>
                <a:cs typeface="Arial" panose="020B0604020202020204" pitchFamily="34" charset="0"/>
              </a:rPr>
              <a:t>nedílnou součástí </a:t>
            </a:r>
            <a:r>
              <a:rPr lang="cs-CZ" sz="2000" dirty="0" err="1">
                <a:latin typeface="+mj-lt"/>
                <a:cs typeface="Arial" panose="020B0604020202020204" pitchFamily="34" charset="0"/>
              </a:rPr>
              <a:t>ZoR</a:t>
            </a:r>
            <a:r>
              <a:rPr lang="cs-CZ" sz="2000" dirty="0">
                <a:latin typeface="+mj-lt"/>
                <a:cs typeface="Arial" panose="020B0604020202020204" pitchFamily="34" charset="0"/>
              </a:rPr>
              <a:t> je žádost o platbu (</a:t>
            </a:r>
            <a:r>
              <a:rPr lang="cs-CZ" sz="2000" dirty="0" err="1">
                <a:latin typeface="+mj-lt"/>
                <a:cs typeface="Arial" panose="020B0604020202020204" pitchFamily="34" charset="0"/>
              </a:rPr>
              <a:t>ŽoP</a:t>
            </a:r>
            <a:r>
              <a:rPr lang="cs-CZ" sz="2000" dirty="0" smtClean="0">
                <a:latin typeface="+mj-lt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4000"/>
              </a:lnSpc>
              <a:buClr>
                <a:srgbClr val="A59253"/>
              </a:buClr>
            </a:pPr>
            <a:endParaRPr lang="cs-CZ" sz="2000" dirty="0" smtClean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Clr>
                <a:srgbClr val="A59253"/>
              </a:buClr>
            </a:pPr>
            <a:r>
              <a:rPr lang="pl-PL" sz="2000" dirty="0">
                <a:latin typeface="+mj-lt"/>
                <a:cs typeface="Arial" panose="020B0604020202020204" pitchFamily="34" charset="0"/>
              </a:rPr>
              <a:t>Pokyny k ZOR a </a:t>
            </a:r>
            <a:r>
              <a:rPr lang="pl-PL" sz="2000" dirty="0" smtClean="0">
                <a:latin typeface="+mj-lt"/>
                <a:cs typeface="Arial" panose="020B0604020202020204" pitchFamily="34" charset="0"/>
              </a:rPr>
              <a:t>ŽOP:</a:t>
            </a:r>
            <a:endParaRPr lang="cs-CZ" sz="2000" dirty="0" smtClean="0">
              <a:latin typeface="+mj-lt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buClr>
                <a:srgbClr val="A59253"/>
              </a:buClr>
            </a:pPr>
            <a:r>
              <a:rPr lang="cs-CZ" sz="1700" dirty="0">
                <a:latin typeface="+mj-lt"/>
                <a:cs typeface="Arial" panose="020B0604020202020204" pitchFamily="34" charset="0"/>
                <a:hlinkClick r:id="rId3"/>
              </a:rPr>
              <a:t>http://penizeproprahu.cz/pokyny-k-zadosti-o-platbu</a:t>
            </a:r>
            <a:r>
              <a:rPr lang="cs-CZ" sz="1700" dirty="0" smtClean="0">
                <a:latin typeface="+mj-lt"/>
                <a:cs typeface="Arial" panose="020B0604020202020204" pitchFamily="34" charset="0"/>
                <a:hlinkClick r:id="rId3"/>
              </a:rPr>
              <a:t>/</a:t>
            </a:r>
            <a:endParaRPr lang="cs-CZ" sz="1700" dirty="0" smtClean="0"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buClr>
                <a:srgbClr val="A59253"/>
              </a:buClr>
            </a:pPr>
            <a:r>
              <a:rPr lang="cs-CZ" sz="1300" dirty="0">
                <a:latin typeface="+mj-lt"/>
                <a:cs typeface="Arial" panose="020B0604020202020204" pitchFamily="34" charset="0"/>
              </a:rPr>
              <a:t>Pokyny pro import </a:t>
            </a:r>
            <a:r>
              <a:rPr lang="cs-CZ" sz="1300" dirty="0" err="1">
                <a:latin typeface="+mj-lt"/>
                <a:cs typeface="Arial" panose="020B0604020202020204" pitchFamily="34" charset="0"/>
              </a:rPr>
              <a:t>xml</a:t>
            </a:r>
            <a:r>
              <a:rPr lang="cs-CZ" sz="1300" dirty="0">
                <a:latin typeface="+mj-lt"/>
                <a:cs typeface="Arial" panose="020B0604020202020204" pitchFamily="34" charset="0"/>
              </a:rPr>
              <a:t> soupisky dokladů v IS KP14+ </a:t>
            </a:r>
          </a:p>
          <a:p>
            <a:pPr lvl="2">
              <a:lnSpc>
                <a:spcPct val="114000"/>
              </a:lnSpc>
              <a:buClr>
                <a:srgbClr val="A59253"/>
              </a:buClr>
            </a:pPr>
            <a:r>
              <a:rPr lang="cs-CZ" sz="1300" dirty="0">
                <a:latin typeface="+mj-lt"/>
                <a:cs typeface="Arial" panose="020B0604020202020204" pitchFamily="34" charset="0"/>
              </a:rPr>
              <a:t>Pomocné soubory pro import </a:t>
            </a:r>
            <a:r>
              <a:rPr lang="cs-CZ" sz="1300" dirty="0" err="1">
                <a:latin typeface="+mj-lt"/>
                <a:cs typeface="Arial" panose="020B0604020202020204" pitchFamily="34" charset="0"/>
              </a:rPr>
              <a:t>xml</a:t>
            </a:r>
            <a:r>
              <a:rPr lang="cs-CZ" sz="1300" dirty="0">
                <a:latin typeface="+mj-lt"/>
                <a:cs typeface="Arial" panose="020B0604020202020204" pitchFamily="34" charset="0"/>
              </a:rPr>
              <a:t> soupisky dokladů v ISKP14+</a:t>
            </a:r>
          </a:p>
          <a:p>
            <a:pPr lvl="2">
              <a:lnSpc>
                <a:spcPct val="114000"/>
              </a:lnSpc>
              <a:buClr>
                <a:srgbClr val="A59253"/>
              </a:buClr>
            </a:pPr>
            <a:r>
              <a:rPr lang="cs-CZ" sz="1300" dirty="0">
                <a:latin typeface="+mj-lt"/>
                <a:cs typeface="Arial" panose="020B0604020202020204" pitchFamily="34" charset="0"/>
              </a:rPr>
              <a:t>Pokyny k vyplnění </a:t>
            </a:r>
            <a:r>
              <a:rPr lang="cs-CZ" sz="1300" dirty="0" err="1" smtClean="0">
                <a:latin typeface="+mj-lt"/>
                <a:cs typeface="Arial" panose="020B0604020202020204" pitchFamily="34" charset="0"/>
              </a:rPr>
              <a:t>ŽoP</a:t>
            </a:r>
            <a:r>
              <a:rPr lang="cs-CZ" sz="1300" dirty="0" smtClean="0">
                <a:latin typeface="+mj-lt"/>
                <a:cs typeface="Arial" panose="020B0604020202020204" pitchFamily="34" charset="0"/>
              </a:rPr>
              <a:t> </a:t>
            </a:r>
            <a:endParaRPr lang="cs-CZ" sz="1300" dirty="0"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buClr>
                <a:srgbClr val="A59253"/>
              </a:buClr>
            </a:pPr>
            <a:r>
              <a:rPr lang="cs-CZ" sz="1300" dirty="0">
                <a:latin typeface="+mj-lt"/>
                <a:cs typeface="Arial" panose="020B0604020202020204" pitchFamily="34" charset="0"/>
              </a:rPr>
              <a:t>Pokyny k vyplnění </a:t>
            </a:r>
            <a:r>
              <a:rPr lang="cs-CZ" sz="1300" dirty="0" err="1">
                <a:latin typeface="+mj-lt"/>
                <a:cs typeface="Arial" panose="020B0604020202020204" pitchFamily="34" charset="0"/>
              </a:rPr>
              <a:t>ZoR</a:t>
            </a:r>
            <a:endParaRPr lang="cs-CZ" sz="1300" dirty="0">
              <a:latin typeface="+mj-lt"/>
              <a:cs typeface="Arial" panose="020B0604020202020204" pitchFamily="34" charset="0"/>
            </a:endParaRPr>
          </a:p>
          <a:p>
            <a:pPr lvl="2">
              <a:lnSpc>
                <a:spcPct val="114000"/>
              </a:lnSpc>
              <a:buClr>
                <a:srgbClr val="A59253"/>
              </a:buClr>
            </a:pPr>
            <a:r>
              <a:rPr lang="cs-CZ" sz="1300" dirty="0">
                <a:latin typeface="+mj-lt"/>
                <a:cs typeface="Arial" panose="020B0604020202020204" pitchFamily="34" charset="0"/>
              </a:rPr>
              <a:t>Vzor čestného prohlášení zaměstnance o obdržení mzdy (2 varianty)</a:t>
            </a:r>
          </a:p>
        </p:txBody>
      </p:sp>
    </p:spTree>
    <p:extLst>
      <p:ext uri="{BB962C8B-B14F-4D97-AF65-F5344CB8AC3E}">
        <p14:creationId xmlns:p14="http://schemas.microsoft.com/office/powerpoint/2010/main" val="27829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/>
              <a:t>Založení a zpracování Zprávy o realizaci (</a:t>
            </a:r>
            <a:r>
              <a:rPr lang="cs-CZ" sz="2800" b="1" dirty="0" err="1"/>
              <a:t>ZoR</a:t>
            </a:r>
            <a:r>
              <a:rPr lang="cs-CZ" sz="2800" b="1" dirty="0"/>
              <a:t>)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rmAutofit fontScale="55000" lnSpcReduction="20000"/>
          </a:bodyPr>
          <a:lstStyle/>
          <a:p>
            <a:pPr marL="360363" indent="-360363">
              <a:lnSpc>
                <a:spcPct val="114000"/>
              </a:lnSpc>
            </a:pPr>
            <a:r>
              <a:rPr lang="cs-CZ" altLang="cs-CZ" sz="3600" dirty="0"/>
              <a:t>Povinnost vyplnit žlutá pole vč. dalších uvedených v manuálu (popis pokroku, identifikace problémů apod.)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sz="3600" dirty="0"/>
              <a:t>Záložka </a:t>
            </a:r>
            <a:r>
              <a:rPr lang="cs-CZ" altLang="cs-CZ" sz="3600" dirty="0" smtClean="0"/>
              <a:t>dokumenty (Dokumenty zprávy) </a:t>
            </a:r>
            <a:r>
              <a:rPr lang="cs-CZ" altLang="cs-CZ" sz="3600" dirty="0"/>
              <a:t>– přiložit povinné přílohy dle </a:t>
            </a:r>
            <a:r>
              <a:rPr lang="cs-CZ" altLang="cs-CZ" sz="3600" dirty="0" err="1"/>
              <a:t>PpŽP</a:t>
            </a:r>
            <a:r>
              <a:rPr lang="cs-CZ" altLang="cs-CZ" sz="3600" dirty="0"/>
              <a:t> nejlépe po jednotlivých ZIP souborech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sz="3600" dirty="0" smtClean="0"/>
              <a:t>Etapy projektu – </a:t>
            </a:r>
            <a:r>
              <a:rPr lang="cs-CZ" altLang="cs-CZ" sz="3600" dirty="0"/>
              <a:t>podrobněji popsat pokrok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sz="3600" dirty="0"/>
              <a:t>Veřejné zakázky – </a:t>
            </a:r>
            <a:r>
              <a:rPr lang="cs-CZ" altLang="cs-CZ" sz="3600" dirty="0" smtClean="0"/>
              <a:t>do modulu Veřejné zakázky</a:t>
            </a:r>
            <a:endParaRPr lang="cs-CZ" altLang="cs-CZ" sz="3600" dirty="0"/>
          </a:p>
          <a:p>
            <a:pPr marL="360363" indent="-360363">
              <a:lnSpc>
                <a:spcPct val="114000"/>
              </a:lnSpc>
            </a:pPr>
            <a:r>
              <a:rPr lang="cs-CZ" altLang="cs-CZ" sz="3600" dirty="0"/>
              <a:t>Kontroly – pokud byla na projektu provedena kontrola mimo ŘO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sz="3600" dirty="0"/>
              <a:t>Přečíst a potvrdit pravdivost čestného prohlášení</a:t>
            </a:r>
          </a:p>
          <a:p>
            <a:pPr marL="360363" indent="-360363">
              <a:lnSpc>
                <a:spcPct val="114000"/>
              </a:lnSpc>
            </a:pPr>
            <a:r>
              <a:rPr lang="cs-CZ" altLang="cs-CZ" sz="3600" b="1" dirty="0"/>
              <a:t>Před podpisem </a:t>
            </a:r>
            <a:r>
              <a:rPr lang="cs-CZ" altLang="cs-CZ" sz="3600" b="1" dirty="0" err="1"/>
              <a:t>ZoR</a:t>
            </a:r>
            <a:r>
              <a:rPr lang="cs-CZ" altLang="cs-CZ" sz="3600" b="1" dirty="0"/>
              <a:t> je nejprve potřeba podepsat </a:t>
            </a:r>
            <a:r>
              <a:rPr lang="cs-CZ" altLang="cs-CZ" sz="3600" b="1" dirty="0" err="1" smtClean="0"/>
              <a:t>ŽoP</a:t>
            </a:r>
            <a:endParaRPr lang="cs-CZ" altLang="cs-CZ" sz="4000" dirty="0"/>
          </a:p>
        </p:txBody>
      </p:sp>
    </p:spTree>
    <p:extLst>
      <p:ext uri="{BB962C8B-B14F-4D97-AF65-F5344CB8AC3E}">
        <p14:creationId xmlns:p14="http://schemas.microsoft.com/office/powerpoint/2010/main" val="8778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/>
              <a:t>Založení </a:t>
            </a:r>
            <a:r>
              <a:rPr lang="cs-CZ" sz="2800" b="1" dirty="0" err="1"/>
              <a:t>ŽoP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</a:pPr>
            <a:r>
              <a:rPr lang="cs-CZ" sz="2000" dirty="0" err="1"/>
              <a:t>ŽoP</a:t>
            </a:r>
            <a:r>
              <a:rPr lang="cs-CZ" sz="2000" dirty="0"/>
              <a:t> je součást každé </a:t>
            </a:r>
            <a:r>
              <a:rPr lang="cs-CZ" sz="2000" dirty="0" err="1"/>
              <a:t>ZoR</a:t>
            </a:r>
            <a:r>
              <a:rPr lang="cs-CZ" sz="2000" dirty="0"/>
              <a:t> (přes IS KP14+)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b="1" dirty="0"/>
              <a:t>Před založením průběžné </a:t>
            </a:r>
            <a:r>
              <a:rPr lang="cs-CZ" sz="2000" b="1" dirty="0" err="1"/>
              <a:t>ŽoP</a:t>
            </a:r>
            <a:r>
              <a:rPr lang="cs-CZ" sz="2000" b="1" dirty="0"/>
              <a:t> aktualizovat finanční plán přes změnové řízení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Po založení </a:t>
            </a:r>
            <a:r>
              <a:rPr lang="cs-CZ" sz="2000" dirty="0" err="1"/>
              <a:t>ŽoP</a:t>
            </a:r>
            <a:r>
              <a:rPr lang="cs-CZ" sz="2000" dirty="0"/>
              <a:t> založit Souhrnnou soupisku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Možnost použít import výdajů do jednotlivých soupisek /Import </a:t>
            </a:r>
            <a:r>
              <a:rPr lang="cs-CZ" sz="2000" dirty="0" smtClean="0"/>
              <a:t>XML </a:t>
            </a:r>
            <a:r>
              <a:rPr lang="cs-CZ" sz="2000" dirty="0"/>
              <a:t>soupisky dokladů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Nevkládat doklady pod jednotlivé výdaje soupisky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Nezapomenout vyplnit požadovanou zálohu 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ČP pouze u </a:t>
            </a:r>
            <a:r>
              <a:rPr lang="cs-CZ" sz="2000" dirty="0" err="1"/>
              <a:t>ZoR</a:t>
            </a:r>
            <a:endParaRPr lang="cs-CZ" sz="2000" dirty="0"/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Po finalizaci </a:t>
            </a:r>
            <a:r>
              <a:rPr lang="cs-CZ" sz="2000" dirty="0" err="1"/>
              <a:t>ŽoP</a:t>
            </a:r>
            <a:r>
              <a:rPr lang="cs-CZ" sz="2000" dirty="0"/>
              <a:t> </a:t>
            </a:r>
            <a:r>
              <a:rPr lang="cs-CZ" sz="2000" dirty="0" smtClean="0"/>
              <a:t>podepsat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963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</TotalTime>
  <Words>2136</Words>
  <Application>Microsoft Office PowerPoint</Application>
  <PresentationFormat>Předvádění na obrazovce (4:3)</PresentationFormat>
  <Paragraphs>239</Paragraphs>
  <Slides>17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ＭＳ Ｐゴシック</vt:lpstr>
      <vt:lpstr>Arial</vt:lpstr>
      <vt:lpstr>Calibri</vt:lpstr>
      <vt:lpstr>Motiv Office</vt:lpstr>
      <vt:lpstr>Prezentace aplikace PowerPoint</vt:lpstr>
      <vt:lpstr>Pravidla a Manuály</vt:lpstr>
      <vt:lpstr>Finanční manažeři projektu</vt:lpstr>
      <vt:lpstr>Finanční manažeři projektu</vt:lpstr>
      <vt:lpstr>Žádost o změnu (ŽoZ)</vt:lpstr>
      <vt:lpstr>Veřejná zákazká (VZ)</vt:lpstr>
      <vt:lpstr>Zprávy o realizaci projektu (ZoR)</vt:lpstr>
      <vt:lpstr>Založení a zpracování Zprávy o realizaci (ZoR)</vt:lpstr>
      <vt:lpstr>Založení ŽoP</vt:lpstr>
      <vt:lpstr>Přílohy zprávy o realizaci (ZoR)</vt:lpstr>
      <vt:lpstr>Administrace ZoR a ŽoP ze strany ŘO</vt:lpstr>
      <vt:lpstr>Administrace ZoR a ŽoP ze strany ŘO</vt:lpstr>
      <vt:lpstr>Udržitelnost projektu</vt:lpstr>
      <vt:lpstr>Zprávy o udržitelnosti projektu (ZoU)</vt:lpstr>
      <vt:lpstr>Nejčastější chyby</vt:lpstr>
      <vt:lpstr>Nejčastější chyby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Hrabová</dc:creator>
  <cp:lastModifiedBy>Troníček Stanislav (MHMP, FON)</cp:lastModifiedBy>
  <cp:revision>71</cp:revision>
  <cp:lastPrinted>2019-06-18T13:16:09Z</cp:lastPrinted>
  <dcterms:created xsi:type="dcterms:W3CDTF">2016-10-18T09:15:21Z</dcterms:created>
  <dcterms:modified xsi:type="dcterms:W3CDTF">2022-06-28T06:12:09Z</dcterms:modified>
</cp:coreProperties>
</file>