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8" r:id="rId2"/>
    <p:sldId id="285" r:id="rId3"/>
    <p:sldId id="294" r:id="rId4"/>
    <p:sldId id="270" r:id="rId5"/>
    <p:sldId id="276" r:id="rId6"/>
    <p:sldId id="286" r:id="rId7"/>
    <p:sldId id="287" r:id="rId8"/>
    <p:sldId id="292" r:id="rId9"/>
    <p:sldId id="291" r:id="rId10"/>
    <p:sldId id="293" r:id="rId11"/>
    <p:sldId id="290" r:id="rId12"/>
    <p:sldId id="284" r:id="rId13"/>
    <p:sldId id="279"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82FD86B2-C060-4F4F-81E9-D3705CF65C43}">
          <p14:sldIdLst>
            <p14:sldId id="268"/>
          </p14:sldIdLst>
        </p14:section>
        <p14:section name="obsah - vložte snímek ze  šablony" id="{235AC8B0-8BD2-4E59-81B3-FB0BB9360AFB}">
          <p14:sldIdLst>
            <p14:sldId id="285"/>
            <p14:sldId id="294"/>
            <p14:sldId id="270"/>
            <p14:sldId id="276"/>
            <p14:sldId id="286"/>
            <p14:sldId id="287"/>
            <p14:sldId id="292"/>
            <p14:sldId id="291"/>
            <p14:sldId id="293"/>
            <p14:sldId id="290"/>
            <p14:sldId id="284"/>
          </p14:sldIdLst>
        </p14:section>
        <p14:section name="závěr" id="{49A95331-DA14-4E69-9218-0E2450B1C304}">
          <p14:sldIdLst>
            <p14:sldId id="27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níček Stanislav (MHMP, FON)" initials="TS(F" lastIdx="1" clrIdx="0">
    <p:extLst>
      <p:ext uri="{19B8F6BF-5375-455C-9EA6-DF929625EA0E}">
        <p15:presenceInfo xmlns:p15="http://schemas.microsoft.com/office/powerpoint/2012/main" userId="S-1-5-21-51522800-1458712415-681445708-53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9C59"/>
    <a:srgbClr val="CDB6FF"/>
    <a:srgbClr val="F2CDE0"/>
    <a:srgbClr val="D3DF89"/>
    <a:srgbClr val="B0D2F0"/>
    <a:srgbClr val="B0D2FE"/>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74302" autoAdjust="0"/>
  </p:normalViewPr>
  <p:slideViewPr>
    <p:cSldViewPr snapToGrid="0">
      <p:cViewPr varScale="1">
        <p:scale>
          <a:sx n="67" d="100"/>
          <a:sy n="67" d="100"/>
        </p:scale>
        <p:origin x="168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4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632EE624-0ED7-44FA-B8CE-8462E7E52DEA}" type="datetimeFigureOut">
              <a:rPr lang="cs-CZ" smtClean="0"/>
              <a:t>28.06.2022</a:t>
            </a:fld>
            <a:endParaRPr lang="cs-CZ"/>
          </a:p>
        </p:txBody>
      </p:sp>
      <p:sp>
        <p:nvSpPr>
          <p:cNvPr id="4" name="Zástupný symbol pro zápatí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40F3A0D5-85A6-4E19-B96A-73C5366D7152}" type="slidenum">
              <a:rPr lang="cs-CZ" smtClean="0"/>
              <a:t>‹#›</a:t>
            </a:fld>
            <a:endParaRPr lang="cs-CZ"/>
          </a:p>
        </p:txBody>
      </p:sp>
    </p:spTree>
    <p:extLst>
      <p:ext uri="{BB962C8B-B14F-4D97-AF65-F5344CB8AC3E}">
        <p14:creationId xmlns:p14="http://schemas.microsoft.com/office/powerpoint/2010/main" val="360157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3C8F9959-0DE2-4543-993C-40C884C671A4}" type="datetimeFigureOut">
              <a:rPr lang="cs-CZ" smtClean="0"/>
              <a:t>28.06.2022</a:t>
            </a:fld>
            <a:endParaRPr lang="cs-CZ"/>
          </a:p>
        </p:txBody>
      </p:sp>
      <p:sp>
        <p:nvSpPr>
          <p:cNvPr id="4" name="Zástupný symbol pro obrázek snímku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CB5539C5-E278-4B09-9422-FBC3C38122A2}" type="slidenum">
              <a:rPr lang="cs-CZ" smtClean="0"/>
              <a:t>‹#›</a:t>
            </a:fld>
            <a:endParaRPr lang="cs-CZ"/>
          </a:p>
        </p:txBody>
      </p:sp>
    </p:spTree>
    <p:extLst>
      <p:ext uri="{BB962C8B-B14F-4D97-AF65-F5344CB8AC3E}">
        <p14:creationId xmlns:p14="http://schemas.microsoft.com/office/powerpoint/2010/main" val="18815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a:t>
            </a:fld>
            <a:endParaRPr lang="cs-CZ"/>
          </a:p>
        </p:txBody>
      </p:sp>
    </p:spTree>
    <p:extLst>
      <p:ext uri="{BB962C8B-B14F-4D97-AF65-F5344CB8AC3E}">
        <p14:creationId xmlns:p14="http://schemas.microsoft.com/office/powerpoint/2010/main" val="225062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Definice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Jedná se o skutečný počet osob využívající nová nebo modernizovaná/rekonstruovaná vzdělávací, školicí a výcviková zařízení (prostory) za rok, přičemž modernizací je myšlena rovněž i instalace moderního či specializovaného vybavení, zvýšení kapacity daného zařízení apod. Příjemci budou osoby vykazovat průběžně kumulovaně a každá osoba se započítá jednou bez ohledu na počet podpor. Indikátor lze vykazovat během realizace i období udržitelnosti projektu. 	</a:t>
            </a: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10</a:t>
            </a:fld>
            <a:endParaRPr lang="cs-CZ"/>
          </a:p>
        </p:txBody>
      </p:sp>
    </p:spTree>
    <p:extLst>
      <p:ext uri="{BB962C8B-B14F-4D97-AF65-F5344CB8AC3E}">
        <p14:creationId xmlns:p14="http://schemas.microsoft.com/office/powerpoint/2010/main" val="407845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Definice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Počet dětí, žáků a studentů se </a:t>
            </a:r>
            <a:r>
              <a:rPr lang="cs-CZ" sz="1200" b="1" i="0" u="none" strike="noStrike" kern="1200" baseline="0" dirty="0" smtClean="0">
                <a:solidFill>
                  <a:schemeClr val="tx1"/>
                </a:solidFill>
                <a:latin typeface="+mn-lt"/>
                <a:ea typeface="+mn-ea"/>
                <a:cs typeface="+mn-cs"/>
              </a:rPr>
              <a:t>speciálními vzdělávacími potřebami (SVP) </a:t>
            </a:r>
            <a:r>
              <a:rPr lang="cs-CZ" sz="1200" b="0" i="0" u="none" strike="noStrike" kern="1200" baseline="0" dirty="0" smtClean="0">
                <a:solidFill>
                  <a:schemeClr val="tx1"/>
                </a:solidFill>
                <a:latin typeface="+mn-lt"/>
                <a:ea typeface="+mn-ea"/>
                <a:cs typeface="+mn-cs"/>
              </a:rPr>
              <a:t>v podpořených projektech. Mezi děti, žáky a studenty se speciálními vzdělávacími potřebami se řadí dle § 16 školského zákona 561/2004 Sb., ve znění pozdějších předpisů, osoby se zdravotním postižením, se zdravotním znevýhodněním a se sociálním znevýhodněním.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11</a:t>
            </a:fld>
            <a:endParaRPr lang="cs-CZ"/>
          </a:p>
        </p:txBody>
      </p:sp>
    </p:spTree>
    <p:extLst>
      <p:ext uri="{BB962C8B-B14F-4D97-AF65-F5344CB8AC3E}">
        <p14:creationId xmlns:p14="http://schemas.microsoft.com/office/powerpoint/2010/main" val="178898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12</a:t>
            </a:fld>
            <a:endParaRPr lang="cs-CZ"/>
          </a:p>
        </p:txBody>
      </p:sp>
    </p:spTree>
    <p:extLst>
      <p:ext uri="{BB962C8B-B14F-4D97-AF65-F5344CB8AC3E}">
        <p14:creationId xmlns:p14="http://schemas.microsoft.com/office/powerpoint/2010/main" val="8491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916A744-4236-40DB-98B3-988E50D30888}" type="slidenum">
              <a:rPr lang="cs-CZ" smtClean="0"/>
              <a:t>13</a:t>
            </a:fld>
            <a:endParaRPr lang="cs-CZ"/>
          </a:p>
        </p:txBody>
      </p:sp>
      <p:sp>
        <p:nvSpPr>
          <p:cNvPr id="5" name="Zástupný symbol pro datum 4"/>
          <p:cNvSpPr>
            <a:spLocks noGrp="1"/>
          </p:cNvSpPr>
          <p:nvPr>
            <p:ph type="dt" idx="11"/>
          </p:nvPr>
        </p:nvSpPr>
        <p:spPr/>
        <p:txBody>
          <a:bodyPr/>
          <a:lstStyle/>
          <a:p>
            <a:r>
              <a:rPr lang="cs-CZ" smtClean="0"/>
              <a:t>20.7.2017</a:t>
            </a:r>
            <a:endParaRPr lang="cs-CZ"/>
          </a:p>
        </p:txBody>
      </p:sp>
    </p:spTree>
    <p:extLst>
      <p:ext uri="{BB962C8B-B14F-4D97-AF65-F5344CB8AC3E}">
        <p14:creationId xmlns:p14="http://schemas.microsoft.com/office/powerpoint/2010/main" val="51121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2</a:t>
            </a:fld>
            <a:endParaRPr lang="cs-CZ"/>
          </a:p>
        </p:txBody>
      </p:sp>
    </p:spTree>
    <p:extLst>
      <p:ext uri="{BB962C8B-B14F-4D97-AF65-F5344CB8AC3E}">
        <p14:creationId xmlns:p14="http://schemas.microsoft.com/office/powerpoint/2010/main" val="381034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Indikátory</a:t>
            </a:r>
            <a:r>
              <a:rPr lang="cs-CZ" sz="1200" b="0" i="0" u="none" strike="noStrike" kern="1200" baseline="0" dirty="0" smtClean="0">
                <a:solidFill>
                  <a:schemeClr val="tx1"/>
                </a:solidFill>
                <a:latin typeface="+mn-lt"/>
                <a:ea typeface="+mn-ea"/>
                <a:cs typeface="+mn-cs"/>
              </a:rPr>
              <a:t> = Indikátor je nástroj pro měření cíle / plánu, postupu či dosažených efektů jednotlivých úrovní implementace. Indikátor musí být přesně definován a tvoří jej kód, název, jasná definice, měrná jednotka včetně popisu způsobu měření, zdroj údajů, výchozí, cílová a dosažená hodnota. Pojem „indikátor“ má stejný význam jako jeho český ekvivalent „ukazatel“.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Indikátor je nástroj pro měření cíle/plánu, postupu či dosažených efektů jednotlivých úrovní implementace operačního programu. Indikátory tak poskytují zpětnou vazbu o tom, zda podpora splnila svůj účel, tj. zda projekty dosáhly cílů, které žadatelé jako cíle podpory vymezili. </a:t>
            </a:r>
          </a:p>
          <a:p>
            <a:r>
              <a:rPr lang="cs-CZ" sz="1200" b="0" i="0" u="none" strike="noStrike" kern="1200" baseline="0" dirty="0" smtClean="0">
                <a:solidFill>
                  <a:schemeClr val="tx1"/>
                </a:solidFill>
                <a:latin typeface="+mn-lt"/>
                <a:ea typeface="+mn-ea"/>
                <a:cs typeface="+mn-cs"/>
              </a:rPr>
              <a:t>Hodnota indikátoru naměřená před začátkem realizace projektu. Hodnota se během realizace projektu nemění. V případě výstupových indikátorů je výchozí hodnota zpravidla nulová, v případě výsledkových indikátorů zpravidla nenulová. U statistických indikátorů může dojít ke změně výchozí hodnoty v případě, že se změní metodika jejich výpočtu a zpětně jsou dopočítávány časové řady. </a:t>
            </a:r>
          </a:p>
          <a:p>
            <a:r>
              <a:rPr lang="cs-CZ" sz="1200" b="1" i="0" u="none" strike="noStrike" kern="1200" baseline="0" dirty="0" smtClean="0">
                <a:solidFill>
                  <a:schemeClr val="tx1"/>
                </a:solidFill>
                <a:latin typeface="+mn-lt"/>
                <a:ea typeface="+mn-ea"/>
                <a:cs typeface="+mn-cs"/>
              </a:rPr>
              <a:t>Cílová hodnota indikátoru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Je definována jako plán indikátoru, přičemž pro indikátory povinné k naplnění platí, že se žadatel vůči poskytovateli zavazuje k dosažení této hodnoty, včetně data, kdy má být hodnoty dosaženo. V případě indikátorů, které nejsou povinné k naplnění, je cílová hodnota indikátoru pouze indikativní. </a:t>
            </a:r>
          </a:p>
          <a:p>
            <a:r>
              <a:rPr lang="cs-CZ" sz="1200" b="1" i="0" u="none" strike="noStrike" kern="1200" baseline="0" dirty="0" smtClean="0">
                <a:solidFill>
                  <a:schemeClr val="tx1"/>
                </a:solidFill>
                <a:latin typeface="+mn-lt"/>
                <a:ea typeface="+mn-ea"/>
                <a:cs typeface="+mn-cs"/>
              </a:rPr>
              <a:t>Cílová hodnota se může změnit </a:t>
            </a:r>
            <a:r>
              <a:rPr lang="cs-CZ" sz="1200" b="0" i="0" u="none" strike="noStrike" kern="1200" baseline="0" dirty="0" smtClean="0">
                <a:solidFill>
                  <a:schemeClr val="tx1"/>
                </a:solidFill>
                <a:latin typeface="+mn-lt"/>
                <a:ea typeface="+mn-ea"/>
                <a:cs typeface="+mn-cs"/>
              </a:rPr>
              <a:t>např. v prostřednictvím revize programu, na úrovni projektu pak prostřednictvím podstatné změny projektu. </a:t>
            </a:r>
          </a:p>
          <a:p>
            <a:r>
              <a:rPr lang="cs-CZ" sz="1200" b="1" i="0" u="none" strike="noStrike" kern="1200" baseline="0" dirty="0" smtClean="0">
                <a:solidFill>
                  <a:schemeClr val="tx1"/>
                </a:solidFill>
                <a:latin typeface="+mn-lt"/>
                <a:ea typeface="+mn-ea"/>
                <a:cs typeface="+mn-cs"/>
              </a:rPr>
              <a:t>Dosažená hodnota indikátoru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Hodnota naplnění indikátoru (a to v průběhu či po ukončení realizace projektu). Dosažená hodnota je kumulativní údaj od začátku realizace projektu vyjma statistických indikátorů, kde je sledování hodnot stanoveno např. ročně a nelze tedy hodnoty sčítat. U hodnoty naplnění indikátoru se sleduje také datum, k němuž byly naměřené hodnoty indikátorů platné. </a:t>
            </a:r>
            <a:r>
              <a:rPr lang="cs-CZ" sz="1200" b="1"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3</a:t>
            </a:fld>
            <a:endParaRPr lang="cs-CZ"/>
          </a:p>
        </p:txBody>
      </p:sp>
    </p:spTree>
    <p:extLst>
      <p:ext uri="{BB962C8B-B14F-4D97-AF65-F5344CB8AC3E}">
        <p14:creationId xmlns:p14="http://schemas.microsoft.com/office/powerpoint/2010/main" val="260244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Datum – konec projektu</a:t>
            </a:r>
          </a:p>
          <a:p>
            <a:r>
              <a:rPr lang="cs-CZ" dirty="0" smtClean="0"/>
              <a:t>Datum – konec projektu + 5 let</a:t>
            </a:r>
          </a:p>
          <a:p>
            <a:endParaRPr lang="cs-CZ" dirty="0" smtClean="0"/>
          </a:p>
          <a:p>
            <a:pPr marL="171450" indent="-171450">
              <a:buFontTx/>
              <a:buChar char="-"/>
            </a:pPr>
            <a:r>
              <a:rPr lang="cs-CZ" dirty="0" smtClean="0"/>
              <a:t>Snížení </a:t>
            </a:r>
            <a:r>
              <a:rPr lang="cs-CZ" dirty="0" err="1" smtClean="0"/>
              <a:t>ind</a:t>
            </a:r>
            <a:r>
              <a:rPr lang="cs-CZ" dirty="0" smtClean="0"/>
              <a:t>. NE</a:t>
            </a:r>
          </a:p>
          <a:p>
            <a:pPr marL="171450" indent="-171450">
              <a:buFontTx/>
              <a:buChar char="-"/>
            </a:pPr>
            <a:endParaRPr lang="cs-CZ" dirty="0" smtClean="0"/>
          </a:p>
          <a:p>
            <a:r>
              <a:rPr lang="cs-CZ" sz="1200" b="1" i="0" u="none" strike="noStrike" kern="1200" baseline="0" dirty="0" smtClean="0">
                <a:solidFill>
                  <a:schemeClr val="tx1"/>
                </a:solidFill>
                <a:latin typeface="+mn-lt"/>
                <a:ea typeface="+mn-ea"/>
                <a:cs typeface="+mn-cs"/>
              </a:rPr>
              <a:t>Indikátory projektu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Indikátory, se kterými se pracuje na úrovni projektů podpořených z OP PPR, se dělí na dvě základní skupiny a to: </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Indikátory výstupu – všechny indikátory ve výzvě 37</a:t>
            </a:r>
          </a:p>
          <a:p>
            <a:r>
              <a:rPr lang="cs-CZ" sz="1200" b="0" i="0" u="none" strike="noStrike" kern="1200" baseline="0" dirty="0" smtClean="0">
                <a:solidFill>
                  <a:schemeClr val="tx1"/>
                </a:solidFill>
                <a:latin typeface="+mn-lt"/>
                <a:ea typeface="+mn-ea"/>
                <a:cs typeface="+mn-cs"/>
              </a:rPr>
              <a:t>Tyto indikátory jsou určené pro sledování a vyhodnocování prováděných opatření a aktivit, které charakterizují konkrétní činnost. Podávají informace o okamžitých výstupech realizace jednotlivých operací / akcí / projektů v rámci programu. Příjemci mají činnosti, které vedou ke vzniku výstupů, plně pod kontrolou. Indikátory výstupů vyjadřují např. počty osob, které byly v rámci daného projektu podpořeny. </a:t>
            </a:r>
          </a:p>
          <a:p>
            <a:endParaRPr lang="cs-CZ" sz="1200" b="0" i="0" u="none" strike="noStrike" kern="1200" baseline="0" dirty="0" smtClean="0">
              <a:solidFill>
                <a:srgbClr val="FF0000"/>
              </a:solidFill>
              <a:latin typeface="+mn-lt"/>
              <a:ea typeface="+mn-ea"/>
              <a:cs typeface="+mn-cs"/>
            </a:endParaRPr>
          </a:p>
          <a:p>
            <a:r>
              <a:rPr lang="cs-CZ" sz="1200" b="1" i="0" u="none" strike="noStrike" kern="1200" baseline="0" dirty="0" smtClean="0">
                <a:solidFill>
                  <a:schemeClr val="tx1"/>
                </a:solidFill>
                <a:latin typeface="+mn-lt"/>
                <a:ea typeface="+mn-ea"/>
                <a:cs typeface="+mn-cs"/>
              </a:rPr>
              <a:t>Indikátory výsledku </a:t>
            </a:r>
          </a:p>
          <a:p>
            <a:r>
              <a:rPr lang="cs-CZ" sz="1200" b="0" i="0" u="none" strike="noStrike" kern="1200" baseline="0" dirty="0" smtClean="0">
                <a:solidFill>
                  <a:schemeClr val="tx1"/>
                </a:solidFill>
                <a:latin typeface="+mn-lt"/>
                <a:ea typeface="+mn-ea"/>
                <a:cs typeface="+mn-cs"/>
              </a:rPr>
              <a:t>Jedná se o indikátory s přímou vazbou na stanovené cíle. Slouží k prokázání, zda bylo cíle projektu / programu dosaženo. Indikátory výsledků vyjadřují okamžité efekty podpory, ke kterým došlo v době realizace projektu. Výsledky vznikají díky činnosti projektu, příjemci na ně mají výrazný vliv, ale jejich dosahování je zčásti závislé i na vlivech nekontrolovatelných příjemci (typicky reakce cílových skupin na aktivity projektu, např. o umístění podpořené osoby na trh práce nerozhoduje jen kvalita rekvalifikačního kurzu, ale i snaha účastníka). </a:t>
            </a:r>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4</a:t>
            </a:fld>
            <a:endParaRPr lang="cs-CZ"/>
          </a:p>
        </p:txBody>
      </p:sp>
    </p:spTree>
    <p:extLst>
      <p:ext uri="{BB962C8B-B14F-4D97-AF65-F5344CB8AC3E}">
        <p14:creationId xmlns:p14="http://schemas.microsoft.com/office/powerpoint/2010/main" val="43228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r>
              <a:rPr lang="cs-CZ" b="1" baseline="0" dirty="0" smtClean="0"/>
              <a:t>ISKP = Informační systém konečného příjemce </a:t>
            </a:r>
          </a:p>
          <a:p>
            <a:r>
              <a:rPr lang="cs-CZ" baseline="0" dirty="0" smtClean="0"/>
              <a:t>Vždy uvést v komentáři aktuální situaci</a:t>
            </a:r>
          </a:p>
          <a:p>
            <a:r>
              <a:rPr lang="cs-CZ" baseline="0" dirty="0" smtClean="0"/>
              <a:t>Nesčítat s předchozím obdobím</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5</a:t>
            </a:fld>
            <a:endParaRPr lang="cs-CZ"/>
          </a:p>
        </p:txBody>
      </p:sp>
    </p:spTree>
    <p:extLst>
      <p:ext uri="{BB962C8B-B14F-4D97-AF65-F5344CB8AC3E}">
        <p14:creationId xmlns:p14="http://schemas.microsoft.com/office/powerpoint/2010/main" val="10290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SVP = speciální vzdělávací potřeby</a:t>
            </a: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6</a:t>
            </a:fld>
            <a:endParaRPr lang="cs-CZ"/>
          </a:p>
        </p:txBody>
      </p:sp>
    </p:spTree>
    <p:extLst>
      <p:ext uri="{BB962C8B-B14F-4D97-AF65-F5344CB8AC3E}">
        <p14:creationId xmlns:p14="http://schemas.microsoft.com/office/powerpoint/2010/main" val="171883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Definice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Počet uživatelů, kteří mohou využít nově vybudovaná nebo inovovaná dětská nebo vzdělávací zařízení, což představuje nové nebo renovované budovy nebo nové vybavení, dodávané projektem. "Uživatelé" jsou děti, žáci nebo studenti (to znamená vzdělávané osoby), nikoliv učitelé, rodiče nebo jiní lidé, kteří mohou tyto budovy také využívat. V indikátoru se uvádí počet uživatelů, kteří mohou využít nově vybudované kapacity vzdělávacích zařízení nebo zařízení péče o děti. Tj. uvádí se počet míst v nově vybudovaných kapacit. Žadatel musí doložit výchozí stav kapacit před podpisem právního aktu.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7</a:t>
            </a:fld>
            <a:endParaRPr lang="cs-CZ"/>
          </a:p>
        </p:txBody>
      </p:sp>
    </p:spTree>
    <p:extLst>
      <p:ext uri="{BB962C8B-B14F-4D97-AF65-F5344CB8AC3E}">
        <p14:creationId xmlns:p14="http://schemas.microsoft.com/office/powerpoint/2010/main" val="54002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Definice</a:t>
            </a:r>
          </a:p>
          <a:p>
            <a:r>
              <a:rPr lang="cs-CZ" sz="1200" b="0" i="0" u="none" strike="noStrike" kern="1200" baseline="0" dirty="0" smtClean="0">
                <a:solidFill>
                  <a:schemeClr val="tx1"/>
                </a:solidFill>
                <a:latin typeface="+mn-lt"/>
                <a:ea typeface="+mn-ea"/>
                <a:cs typeface="+mn-cs"/>
              </a:rPr>
              <a:t>Počet vzdělávacích zařízení s novým nebo modernizovaným zařízením a vybavením nebo vzdělávacích zařízení, u kterých díky podpoře došlo ke zvýšení kvality a infrastruktury na školách. Jedná se o vzdělávací zařízení provozovaná dle zákona o předškolním, základním, středním, vyšším odborném a jiném vzdělávání č. 561/2004 Sb.</a:t>
            </a: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8</a:t>
            </a:fld>
            <a:endParaRPr lang="cs-CZ"/>
          </a:p>
        </p:txBody>
      </p:sp>
    </p:spTree>
    <p:extLst>
      <p:ext uri="{BB962C8B-B14F-4D97-AF65-F5344CB8AC3E}">
        <p14:creationId xmlns:p14="http://schemas.microsoft.com/office/powerpoint/2010/main" val="231327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Definice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Indikátor sleduje počty vzdělávacích zařízení (mateřské, základní a střední školy) s nově vybavenými třídami na území </a:t>
            </a:r>
            <a:r>
              <a:rPr lang="cs-CZ" sz="1200" b="0" i="0" u="none" strike="noStrike" kern="1200" baseline="0" dirty="0" err="1" smtClean="0">
                <a:solidFill>
                  <a:schemeClr val="tx1"/>
                </a:solidFill>
                <a:latin typeface="+mn-lt"/>
                <a:ea typeface="+mn-ea"/>
                <a:cs typeface="+mn-cs"/>
              </a:rPr>
              <a:t>hl.m</a:t>
            </a:r>
            <a:r>
              <a:rPr lang="cs-CZ" sz="1200" b="0" i="0" u="none" strike="noStrike" kern="1200" baseline="0" dirty="0" smtClean="0">
                <a:solidFill>
                  <a:schemeClr val="tx1"/>
                </a:solidFill>
                <a:latin typeface="+mn-lt"/>
                <a:ea typeface="+mn-ea"/>
                <a:cs typeface="+mn-cs"/>
              </a:rPr>
              <a:t>. Prahy. Kromě vybavení nových tříd lze sledovat i stávající třídy s novým vybavením realizovaným v rámci projektu.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9</a:t>
            </a:fld>
            <a:endParaRPr lang="cs-CZ"/>
          </a:p>
        </p:txBody>
      </p:sp>
    </p:spTree>
    <p:extLst>
      <p:ext uri="{BB962C8B-B14F-4D97-AF65-F5344CB8AC3E}">
        <p14:creationId xmlns:p14="http://schemas.microsoft.com/office/powerpoint/2010/main" val="1152315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38903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1091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O4">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94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a obrázek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4" name="Zástupný symbol obrázku 3"/>
          <p:cNvSpPr>
            <a:spLocks noGrp="1"/>
          </p:cNvSpPr>
          <p:nvPr>
            <p:ph type="pic" sz="quarter" idx="10"/>
          </p:nvPr>
        </p:nvSpPr>
        <p:spPr>
          <a:xfrm>
            <a:off x="958850" y="996950"/>
            <a:ext cx="8185150" cy="4992688"/>
          </a:xfrm>
        </p:spPr>
        <p:txBody>
          <a:bodyPr/>
          <a:lstStyle/>
          <a:p>
            <a:endParaRPr lang="cs-CZ"/>
          </a:p>
        </p:txBody>
      </p:sp>
    </p:spTree>
    <p:extLst>
      <p:ext uri="{BB962C8B-B14F-4D97-AF65-F5344CB8AC3E}">
        <p14:creationId xmlns:p14="http://schemas.microsoft.com/office/powerpoint/2010/main" val="3936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solidFill>
              <a:srgbClr val="B0D2FE"/>
            </a:solid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9605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rázek">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ástupný symbol pro obrázek 10"/>
          <p:cNvSpPr>
            <a:spLocks noGrp="1"/>
          </p:cNvSpPr>
          <p:nvPr>
            <p:ph type="pic" sz="quarter" idx="10"/>
          </p:nvPr>
        </p:nvSpPr>
        <p:spPr>
          <a:xfrm>
            <a:off x="1271588" y="1119188"/>
            <a:ext cx="7245350" cy="5011737"/>
          </a:xfrm>
        </p:spPr>
        <p:txBody>
          <a:bodyPr/>
          <a:lstStyle/>
          <a:p>
            <a:endParaRPr lang="cs-CZ"/>
          </a:p>
        </p:txBody>
      </p:sp>
    </p:spTree>
    <p:extLst>
      <p:ext uri="{BB962C8B-B14F-4D97-AF65-F5344CB8AC3E}">
        <p14:creationId xmlns:p14="http://schemas.microsoft.com/office/powerpoint/2010/main" val="42668234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1">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3732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1">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9"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40149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23587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40557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18887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O2">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9874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rázek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39818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29">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p:cNvPicPr>
          <p:nvPr userDrawn="1"/>
        </p:nvPicPr>
        <p:blipFill>
          <a:blip r:embed="rId30">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4" r:id="rId4"/>
    <p:sldLayoutId id="2147483685" r:id="rId5"/>
    <p:sldLayoutId id="2147483672" r:id="rId6"/>
    <p:sldLayoutId id="2147483679" r:id="rId7"/>
    <p:sldLayoutId id="2147483675" r:id="rId8"/>
    <p:sldLayoutId id="2147483684" r:id="rId9"/>
    <p:sldLayoutId id="2147483673" r:id="rId10"/>
    <p:sldLayoutId id="2147483680" r:id="rId11"/>
    <p:sldLayoutId id="2147483676" r:id="rId12"/>
    <p:sldLayoutId id="2147483683" r:id="rId13"/>
    <p:sldLayoutId id="2147483674" r:id="rId14"/>
    <p:sldLayoutId id="2147483681" r:id="rId15"/>
    <p:sldLayoutId id="2147483677" r:id="rId16"/>
    <p:sldLayoutId id="2147483682" r:id="rId17"/>
    <p:sldLayoutId id="2147483663" r:id="rId18"/>
    <p:sldLayoutId id="2147483665" r:id="rId19"/>
    <p:sldLayoutId id="2147483691" r:id="rId20"/>
    <p:sldLayoutId id="2147483666" r:id="rId21"/>
    <p:sldLayoutId id="2147483667" r:id="rId22"/>
    <p:sldLayoutId id="2147483686" r:id="rId23"/>
    <p:sldLayoutId id="2147483687" r:id="rId24"/>
    <p:sldLayoutId id="2147483688" r:id="rId25"/>
    <p:sldLayoutId id="2147483689" r:id="rId26"/>
    <p:sldLayoutId id="2147483690"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penizeproprahu.cz/pro-prijemc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250231" y="165100"/>
            <a:ext cx="8608633" cy="704850"/>
          </a:xfrm>
        </p:spPr>
        <p:txBody>
          <a:bodyPr>
            <a:normAutofit/>
          </a:bodyPr>
          <a:lstStyle/>
          <a:p>
            <a:r>
              <a:rPr lang="cs-CZ" b="1" dirty="0"/>
              <a:t>INDIKÁTORY</a:t>
            </a:r>
          </a:p>
        </p:txBody>
      </p:sp>
      <p:sp>
        <p:nvSpPr>
          <p:cNvPr id="3" name="Zástupný symbol pro text 2"/>
          <p:cNvSpPr>
            <a:spLocks noGrp="1"/>
          </p:cNvSpPr>
          <p:nvPr>
            <p:ph type="body" sz="quarter" idx="11"/>
          </p:nvPr>
        </p:nvSpPr>
        <p:spPr>
          <a:xfrm>
            <a:off x="4031226" y="165100"/>
            <a:ext cx="4865124" cy="704850"/>
          </a:xfrm>
        </p:spPr>
        <p:txBody>
          <a:bodyPr>
            <a:noAutofit/>
          </a:bodyPr>
          <a:lstStyle/>
          <a:p>
            <a:pPr>
              <a:lnSpc>
                <a:spcPct val="120000"/>
              </a:lnSpc>
              <a:spcBef>
                <a:spcPts val="0"/>
              </a:spcBef>
            </a:pPr>
            <a:r>
              <a:rPr lang="cs-CZ" dirty="0" smtClean="0"/>
              <a:t>Prioritní </a:t>
            </a:r>
            <a:r>
              <a:rPr lang="cs-CZ" dirty="0"/>
              <a:t>osa </a:t>
            </a:r>
            <a:r>
              <a:rPr lang="cs-CZ" dirty="0" smtClean="0"/>
              <a:t>4 </a:t>
            </a:r>
            <a:r>
              <a:rPr lang="cs-CZ" dirty="0"/>
              <a:t>Vzdělání a vzdělanost a podpora zaměstnanosti </a:t>
            </a:r>
          </a:p>
          <a:p>
            <a:pPr>
              <a:lnSpc>
                <a:spcPct val="120000"/>
              </a:lnSpc>
              <a:spcBef>
                <a:spcPts val="0"/>
              </a:spcBef>
            </a:pPr>
            <a:r>
              <a:rPr lang="cs-CZ" b="1" dirty="0" smtClean="0"/>
              <a:t>OP PPR</a:t>
            </a:r>
            <a:endParaRPr lang="cs-CZ" b="1" dirty="0"/>
          </a:p>
        </p:txBody>
      </p:sp>
    </p:spTree>
    <p:extLst>
      <p:ext uri="{BB962C8B-B14F-4D97-AF65-F5344CB8AC3E}">
        <p14:creationId xmlns:p14="http://schemas.microsoft.com/office/powerpoint/2010/main" val="32788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t>5 02 </a:t>
            </a:r>
            <a:r>
              <a:rPr lang="cs-CZ" sz="2800" b="1" dirty="0" smtClean="0"/>
              <a:t>11 </a:t>
            </a:r>
            <a:r>
              <a:rPr lang="cs-CZ" sz="2800" b="1" dirty="0"/>
              <a:t>- Počet osob využívající nová nebo modernizovaná vzdělávací, školicí a výcviková zařízení</a:t>
            </a:r>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endParaRPr lang="cs-CZ" sz="2400" dirty="0"/>
          </a:p>
        </p:txBody>
      </p:sp>
      <p:sp>
        <p:nvSpPr>
          <p:cNvPr id="7" name="Zástupný symbol pro obsah 1"/>
          <p:cNvSpPr>
            <a:spLocks noGrp="1"/>
          </p:cNvSpPr>
          <p:nvPr/>
        </p:nvSpPr>
        <p:spPr>
          <a:xfrm>
            <a:off x="997585" y="12679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Měrná jednotka: </a:t>
            </a:r>
            <a:r>
              <a:rPr lang="cs-CZ" sz="2000" dirty="0" smtClean="0"/>
              <a:t>osoby</a:t>
            </a:r>
            <a:endParaRPr lang="cs-CZ" sz="2400" dirty="0" smtClean="0"/>
          </a:p>
          <a:p>
            <a:pPr>
              <a:lnSpc>
                <a:spcPct val="134000"/>
              </a:lnSpc>
            </a:pPr>
            <a:r>
              <a:rPr lang="cs-CZ" sz="2400" dirty="0" smtClean="0"/>
              <a:t>Povinný k naplnění do konce doby udržitelnosti</a:t>
            </a:r>
          </a:p>
          <a:p>
            <a:pPr>
              <a:lnSpc>
                <a:spcPct val="134000"/>
              </a:lnSpc>
            </a:pPr>
            <a:r>
              <a:rPr lang="cs-CZ" sz="2400" dirty="0" smtClean="0"/>
              <a:t>Vykazování:</a:t>
            </a:r>
          </a:p>
          <a:p>
            <a:pPr lvl="1">
              <a:lnSpc>
                <a:spcPct val="134000"/>
              </a:lnSpc>
            </a:pPr>
            <a:r>
              <a:rPr lang="cs-CZ" sz="2000" dirty="0" smtClean="0"/>
              <a:t>ve </a:t>
            </a:r>
            <a:r>
              <a:rPr lang="cs-CZ" sz="2000" dirty="0"/>
              <a:t>fázi provozu soupiska v Excelu s přesným datem registrace osob, celkovým počtem osob a počtem tříd, třídní knihy či jiné evidence </a:t>
            </a:r>
            <a:r>
              <a:rPr lang="cs-CZ" sz="2000" dirty="0" smtClean="0"/>
              <a:t>docházky</a:t>
            </a:r>
          </a:p>
          <a:p>
            <a:pPr>
              <a:lnSpc>
                <a:spcPct val="134000"/>
              </a:lnSpc>
            </a:pPr>
            <a:r>
              <a:rPr lang="cs-CZ" sz="2400" dirty="0" smtClean="0"/>
              <a:t>Sledované období: </a:t>
            </a:r>
            <a:r>
              <a:rPr lang="cs-CZ" sz="2000" b="1" dirty="0" smtClean="0">
                <a:solidFill>
                  <a:srgbClr val="002060"/>
                </a:solidFill>
              </a:rPr>
              <a:t>období realizace, udržitelnosti</a:t>
            </a:r>
            <a:endParaRPr lang="cs-CZ" sz="2000" b="1" dirty="0">
              <a:solidFill>
                <a:srgbClr val="002060"/>
              </a:solidFill>
            </a:endParaRPr>
          </a:p>
        </p:txBody>
      </p:sp>
    </p:spTree>
    <p:extLst>
      <p:ext uri="{BB962C8B-B14F-4D97-AF65-F5344CB8AC3E}">
        <p14:creationId xmlns:p14="http://schemas.microsoft.com/office/powerpoint/2010/main" val="204581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t>5 16 15 - Počet dětí, žáků a studentů s SVP využívající nová nebo modernizovaná vzdělávací, školicí a výcviková </a:t>
            </a:r>
            <a:r>
              <a:rPr lang="cs-CZ" sz="2800" b="1" dirty="0" smtClean="0"/>
              <a:t>zařízení</a:t>
            </a:r>
            <a:endParaRPr lang="cs-CZ" sz="2800" b="1" dirty="0"/>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endParaRPr lang="cs-CZ" sz="2400" dirty="0"/>
          </a:p>
        </p:txBody>
      </p:sp>
      <p:sp>
        <p:nvSpPr>
          <p:cNvPr id="7" name="Zástupný symbol pro obsah 1"/>
          <p:cNvSpPr>
            <a:spLocks noGrp="1"/>
          </p:cNvSpPr>
          <p:nvPr/>
        </p:nvSpPr>
        <p:spPr>
          <a:xfrm>
            <a:off x="997585" y="12679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Měrná jednotka: </a:t>
            </a:r>
            <a:r>
              <a:rPr lang="cs-CZ" sz="2000" dirty="0"/>
              <a:t>děti, žáci, studenti</a:t>
            </a:r>
            <a:endParaRPr lang="cs-CZ" sz="2400" dirty="0" smtClean="0"/>
          </a:p>
          <a:p>
            <a:pPr>
              <a:lnSpc>
                <a:spcPct val="134000"/>
              </a:lnSpc>
            </a:pPr>
            <a:r>
              <a:rPr lang="cs-CZ" sz="2400" dirty="0"/>
              <a:t>Povinný k naplnění do konce doby </a:t>
            </a:r>
            <a:r>
              <a:rPr lang="cs-CZ" sz="2400" dirty="0" smtClean="0"/>
              <a:t>udržitelnosti </a:t>
            </a:r>
            <a:r>
              <a:rPr lang="cs-CZ" sz="2000" dirty="0" smtClean="0"/>
              <a:t>(*)</a:t>
            </a:r>
          </a:p>
          <a:p>
            <a:pPr marL="457200" lvl="1" indent="0">
              <a:lnSpc>
                <a:spcPct val="134000"/>
              </a:lnSpc>
              <a:buNone/>
            </a:pPr>
            <a:r>
              <a:rPr lang="cs-CZ" sz="2000" dirty="0" smtClean="0"/>
              <a:t>(* pouze </a:t>
            </a:r>
            <a:r>
              <a:rPr lang="cs-CZ" sz="2000" dirty="0"/>
              <a:t>v případě zaměření projektu na fyzickou </a:t>
            </a:r>
            <a:r>
              <a:rPr lang="cs-CZ" sz="2000" dirty="0" smtClean="0"/>
              <a:t> dostupnost a bezbariérovost)</a:t>
            </a:r>
            <a:endParaRPr lang="cs-CZ" sz="2000" dirty="0"/>
          </a:p>
          <a:p>
            <a:pPr>
              <a:lnSpc>
                <a:spcPct val="134000"/>
              </a:lnSpc>
            </a:pPr>
            <a:r>
              <a:rPr lang="cs-CZ" sz="2400" dirty="0" smtClean="0"/>
              <a:t>Vykazování:</a:t>
            </a:r>
          </a:p>
          <a:p>
            <a:pPr lvl="1">
              <a:lnSpc>
                <a:spcPct val="134000"/>
              </a:lnSpc>
            </a:pPr>
            <a:r>
              <a:rPr lang="cs-CZ" sz="2000" dirty="0" smtClean="0"/>
              <a:t>posudek </a:t>
            </a:r>
            <a:r>
              <a:rPr lang="cs-CZ" sz="2000" dirty="0"/>
              <a:t>z pedagogicko-psychologické poradny, zdravotní posudek, potvrzení (prohlášení) ředitele </a:t>
            </a:r>
            <a:r>
              <a:rPr lang="cs-CZ" sz="2000" dirty="0" smtClean="0"/>
              <a:t>školy</a:t>
            </a:r>
          </a:p>
          <a:p>
            <a:pPr>
              <a:lnSpc>
                <a:spcPct val="134000"/>
              </a:lnSpc>
            </a:pPr>
            <a:r>
              <a:rPr lang="cs-CZ" sz="2400" dirty="0" smtClean="0"/>
              <a:t>Sledované období: </a:t>
            </a:r>
            <a:r>
              <a:rPr lang="cs-CZ" sz="2000" b="1" dirty="0" smtClean="0">
                <a:solidFill>
                  <a:srgbClr val="002060"/>
                </a:solidFill>
              </a:rPr>
              <a:t>období realizace, udržitelnosti</a:t>
            </a:r>
            <a:endParaRPr lang="cs-CZ" sz="2000" b="1" dirty="0">
              <a:solidFill>
                <a:srgbClr val="002060"/>
              </a:solidFill>
            </a:endParaRPr>
          </a:p>
        </p:txBody>
      </p:sp>
    </p:spTree>
    <p:extLst>
      <p:ext uri="{BB962C8B-B14F-4D97-AF65-F5344CB8AC3E}">
        <p14:creationId xmlns:p14="http://schemas.microsoft.com/office/powerpoint/2010/main" val="311761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Shrnutí</a:t>
            </a:r>
            <a:endParaRPr lang="cs-CZ" sz="2800" dirty="0"/>
          </a:p>
        </p:txBody>
      </p:sp>
      <p:sp>
        <p:nvSpPr>
          <p:cNvPr id="6"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V </a:t>
            </a:r>
            <a:r>
              <a:rPr lang="cs-CZ" sz="2400" dirty="0"/>
              <a:t>každé </a:t>
            </a:r>
            <a:r>
              <a:rPr lang="cs-CZ" sz="2400" dirty="0" err="1" smtClean="0"/>
              <a:t>ZoR</a:t>
            </a:r>
            <a:r>
              <a:rPr lang="cs-CZ" sz="2400" dirty="0" smtClean="0"/>
              <a:t> / </a:t>
            </a:r>
            <a:r>
              <a:rPr lang="cs-CZ" sz="2400" dirty="0" err="1" smtClean="0"/>
              <a:t>ZoU</a:t>
            </a:r>
            <a:r>
              <a:rPr lang="cs-CZ" sz="2400" dirty="0" smtClean="0"/>
              <a:t> </a:t>
            </a:r>
            <a:r>
              <a:rPr lang="cs-CZ" sz="2400" b="1" dirty="0" smtClean="0">
                <a:solidFill>
                  <a:srgbClr val="002060"/>
                </a:solidFill>
              </a:rPr>
              <a:t>vykazovat </a:t>
            </a:r>
            <a:r>
              <a:rPr lang="cs-CZ" sz="2400" b="1" dirty="0">
                <a:solidFill>
                  <a:srgbClr val="002060"/>
                </a:solidFill>
              </a:rPr>
              <a:t>dosažené </a:t>
            </a:r>
            <a:r>
              <a:rPr lang="cs-CZ" sz="2400" b="1" dirty="0" smtClean="0">
                <a:solidFill>
                  <a:srgbClr val="002060"/>
                </a:solidFill>
              </a:rPr>
              <a:t>hodnoty, </a:t>
            </a:r>
            <a:r>
              <a:rPr lang="cs-CZ" sz="2400" b="1" dirty="0" smtClean="0">
                <a:solidFill>
                  <a:srgbClr val="002060"/>
                </a:solidFill>
              </a:rPr>
              <a:t>okomentovat </a:t>
            </a:r>
            <a:r>
              <a:rPr lang="cs-CZ" sz="2400" b="1" dirty="0">
                <a:solidFill>
                  <a:srgbClr val="002060"/>
                </a:solidFill>
              </a:rPr>
              <a:t>průběh naplňování indikátorů</a:t>
            </a:r>
          </a:p>
          <a:p>
            <a:pPr>
              <a:lnSpc>
                <a:spcPct val="134000"/>
              </a:lnSpc>
            </a:pPr>
            <a:r>
              <a:rPr lang="cs-CZ" sz="2400" dirty="0"/>
              <a:t>Hodnoty vykázat </a:t>
            </a:r>
            <a:r>
              <a:rPr lang="cs-CZ" sz="2400" b="1" dirty="0">
                <a:solidFill>
                  <a:srgbClr val="002060"/>
                </a:solidFill>
              </a:rPr>
              <a:t>nejpozději v závěrečné </a:t>
            </a:r>
            <a:r>
              <a:rPr lang="cs-CZ" sz="2400" b="1" dirty="0" err="1" smtClean="0">
                <a:solidFill>
                  <a:srgbClr val="002060"/>
                </a:solidFill>
              </a:rPr>
              <a:t>ZoR</a:t>
            </a:r>
            <a:r>
              <a:rPr lang="cs-CZ" sz="2400" b="1" dirty="0" smtClean="0">
                <a:solidFill>
                  <a:srgbClr val="002060"/>
                </a:solidFill>
              </a:rPr>
              <a:t> </a:t>
            </a:r>
            <a:r>
              <a:rPr lang="cs-CZ" sz="2400" dirty="0" smtClean="0"/>
              <a:t>(nevztahuje se na indikátory v době udržitelnosti)</a:t>
            </a:r>
          </a:p>
          <a:p>
            <a:pPr>
              <a:lnSpc>
                <a:spcPct val="134000"/>
              </a:lnSpc>
            </a:pPr>
            <a:r>
              <a:rPr lang="cs-CZ" sz="2400" dirty="0"/>
              <a:t>Vykazovat </a:t>
            </a:r>
            <a:r>
              <a:rPr lang="cs-CZ" sz="2400" b="1" dirty="0">
                <a:solidFill>
                  <a:srgbClr val="002060"/>
                </a:solidFill>
              </a:rPr>
              <a:t>pouze osoby z cílových skupin</a:t>
            </a:r>
          </a:p>
          <a:p>
            <a:pPr>
              <a:lnSpc>
                <a:spcPct val="134000"/>
              </a:lnSpc>
            </a:pPr>
            <a:r>
              <a:rPr lang="cs-CZ" sz="2400" dirty="0" smtClean="0"/>
              <a:t>Vést </a:t>
            </a:r>
            <a:r>
              <a:rPr lang="cs-CZ" sz="2400" b="1" dirty="0">
                <a:solidFill>
                  <a:srgbClr val="002060"/>
                </a:solidFill>
              </a:rPr>
              <a:t>dokumentaci </a:t>
            </a:r>
            <a:r>
              <a:rPr lang="cs-CZ" sz="2400" b="1" dirty="0" smtClean="0">
                <a:solidFill>
                  <a:srgbClr val="002060"/>
                </a:solidFill>
              </a:rPr>
              <a:t>osob</a:t>
            </a:r>
          </a:p>
        </p:txBody>
      </p:sp>
    </p:spTree>
    <p:extLst>
      <p:ext uri="{BB962C8B-B14F-4D97-AF65-F5344CB8AC3E}">
        <p14:creationId xmlns:p14="http://schemas.microsoft.com/office/powerpoint/2010/main" val="1329647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DĚKUJI ZA POZORNOST</a:t>
            </a:r>
            <a:endParaRPr lang="cs-CZ" b="1" dirty="0">
              <a:solidFill>
                <a:schemeClr val="bg1"/>
              </a:solidFill>
            </a:endParaRPr>
          </a:p>
        </p:txBody>
      </p:sp>
      <p:sp>
        <p:nvSpPr>
          <p:cNvPr id="4" name="TextovéPole 3"/>
          <p:cNvSpPr txBox="1"/>
          <p:nvPr/>
        </p:nvSpPr>
        <p:spPr>
          <a:xfrm>
            <a:off x="4048125" y="1781175"/>
            <a:ext cx="4533900" cy="2934458"/>
          </a:xfrm>
          <a:prstGeom prst="rect">
            <a:avLst/>
          </a:prstGeom>
          <a:noFill/>
        </p:spPr>
        <p:txBody>
          <a:bodyPr wrap="square" rtlCol="0">
            <a:spAutoFit/>
          </a:bodyPr>
          <a:lstStyle/>
          <a:p>
            <a:pPr>
              <a:lnSpc>
                <a:spcPct val="114000"/>
              </a:lnSpc>
            </a:pPr>
            <a:r>
              <a:rPr lang="cs-CZ" b="1" dirty="0"/>
              <a:t>Ing. Stanislav Troníček</a:t>
            </a:r>
          </a:p>
          <a:p>
            <a:pPr>
              <a:lnSpc>
                <a:spcPct val="114000"/>
              </a:lnSpc>
            </a:pPr>
            <a:endParaRPr lang="cs-CZ" dirty="0"/>
          </a:p>
          <a:p>
            <a:pPr>
              <a:lnSpc>
                <a:spcPct val="114000"/>
              </a:lnSpc>
            </a:pPr>
            <a:r>
              <a:rPr lang="cs-CZ" dirty="0"/>
              <a:t>E-mail: </a:t>
            </a:r>
            <a:r>
              <a:rPr lang="cs-CZ" dirty="0" smtClean="0"/>
              <a:t>stanislav.tronicek@praha.eu </a:t>
            </a:r>
            <a:endParaRPr lang="cs-CZ" dirty="0"/>
          </a:p>
          <a:p>
            <a:pPr>
              <a:lnSpc>
                <a:spcPct val="114000"/>
              </a:lnSpc>
            </a:pPr>
            <a:r>
              <a:rPr lang="cs-CZ" dirty="0"/>
              <a:t>Tel.: </a:t>
            </a:r>
            <a:r>
              <a:rPr lang="cs-CZ" dirty="0"/>
              <a:t>+420 236 003 924</a:t>
            </a:r>
            <a:r>
              <a:rPr lang="cs-CZ" dirty="0" smtClean="0"/>
              <a:t>, </a:t>
            </a:r>
            <a:r>
              <a:rPr lang="cs-CZ" dirty="0"/>
              <a:t>+420 770 105 068 </a:t>
            </a:r>
            <a:endParaRPr lang="cs-CZ" dirty="0"/>
          </a:p>
          <a:p>
            <a:pPr>
              <a:lnSpc>
                <a:spcPct val="114000"/>
              </a:lnSpc>
            </a:pPr>
            <a:r>
              <a:rPr lang="cs-CZ" dirty="0">
                <a:latin typeface="Arial" panose="020B0604020202020204" pitchFamily="34" charset="0"/>
              </a:rPr>
              <a:t>	</a:t>
            </a:r>
          </a:p>
          <a:p>
            <a:pPr>
              <a:lnSpc>
                <a:spcPct val="114000"/>
              </a:lnSpc>
            </a:pPr>
            <a:endParaRPr lang="cs-CZ" b="1" dirty="0">
              <a:latin typeface="Arial" panose="020B0604020202020204" pitchFamily="34" charset="0"/>
            </a:endParaRPr>
          </a:p>
          <a:p>
            <a:pPr>
              <a:lnSpc>
                <a:spcPct val="114000"/>
              </a:lnSpc>
            </a:pPr>
            <a:r>
              <a:rPr lang="cs-CZ" b="1" dirty="0">
                <a:latin typeface="Arial" panose="020B0604020202020204" pitchFamily="34" charset="0"/>
              </a:rPr>
              <a:t>ODBOR EVROPSKÝCH FONDŮ</a:t>
            </a:r>
            <a:br>
              <a:rPr lang="cs-CZ" b="1" dirty="0">
                <a:latin typeface="Arial" panose="020B0604020202020204" pitchFamily="34" charset="0"/>
              </a:rPr>
            </a:br>
            <a:r>
              <a:rPr lang="cs-CZ" b="1" dirty="0">
                <a:latin typeface="Arial" panose="020B0604020202020204" pitchFamily="34" charset="0"/>
              </a:rPr>
              <a:t>MAGISTRÁT HL. M. PRAHY</a:t>
            </a:r>
            <a:br>
              <a:rPr lang="cs-CZ" b="1" dirty="0">
                <a:latin typeface="Arial" panose="020B0604020202020204" pitchFamily="34" charset="0"/>
              </a:rPr>
            </a:br>
            <a:r>
              <a:rPr lang="cs-CZ" b="1" dirty="0">
                <a:latin typeface="Arial" panose="020B0604020202020204" pitchFamily="34" charset="0"/>
              </a:rPr>
              <a:t>Rytířská 406/10, 110 00  PRAHA 1</a:t>
            </a:r>
          </a:p>
        </p:txBody>
      </p:sp>
    </p:spTree>
    <p:extLst>
      <p:ext uri="{BB962C8B-B14F-4D97-AF65-F5344CB8AC3E}">
        <p14:creationId xmlns:p14="http://schemas.microsoft.com/office/powerpoint/2010/main" val="40173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9073" y="353976"/>
            <a:ext cx="7245525" cy="558417"/>
          </a:xfrm>
        </p:spPr>
        <p:txBody>
          <a:bodyPr>
            <a:normAutofit/>
          </a:bodyPr>
          <a:lstStyle/>
          <a:p>
            <a:r>
              <a:rPr lang="cs-CZ" sz="2800" b="1" dirty="0" smtClean="0"/>
              <a:t>Obsah prezentace</a:t>
            </a:r>
            <a:endParaRPr lang="cs-CZ" sz="2800" dirty="0"/>
          </a:p>
        </p:txBody>
      </p:sp>
      <p:sp>
        <p:nvSpPr>
          <p:cNvPr id="5"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cs-CZ" dirty="0" smtClean="0"/>
              <a:t>Kde najdeme informace o indikátorech v OP Praha  - pól růstu ČR</a:t>
            </a:r>
          </a:p>
          <a:p>
            <a:pPr>
              <a:lnSpc>
                <a:spcPct val="150000"/>
              </a:lnSpc>
            </a:pPr>
            <a:r>
              <a:rPr lang="cs-CZ" dirty="0"/>
              <a:t>Indikátory – obecný popis</a:t>
            </a:r>
          </a:p>
          <a:p>
            <a:pPr>
              <a:lnSpc>
                <a:spcPct val="150000"/>
              </a:lnSpc>
            </a:pPr>
            <a:r>
              <a:rPr lang="cs-CZ" dirty="0" smtClean="0"/>
              <a:t>Vykazování indikátorů</a:t>
            </a:r>
          </a:p>
          <a:p>
            <a:pPr>
              <a:lnSpc>
                <a:spcPct val="150000"/>
              </a:lnSpc>
            </a:pPr>
            <a:r>
              <a:rPr lang="cs-CZ" dirty="0"/>
              <a:t>Indikátory v rámci </a:t>
            </a:r>
            <a:r>
              <a:rPr lang="cs-CZ" dirty="0" smtClean="0"/>
              <a:t>výzvy </a:t>
            </a:r>
            <a:r>
              <a:rPr lang="cs-CZ" b="1" dirty="0" smtClean="0">
                <a:solidFill>
                  <a:srgbClr val="002060"/>
                </a:solidFill>
              </a:rPr>
              <a:t>48</a:t>
            </a:r>
            <a:endParaRPr lang="cs-CZ" b="1" dirty="0" smtClean="0">
              <a:solidFill>
                <a:srgbClr val="002060"/>
              </a:solidFill>
            </a:endParaRPr>
          </a:p>
          <a:p>
            <a:pPr>
              <a:lnSpc>
                <a:spcPct val="150000"/>
              </a:lnSpc>
            </a:pPr>
            <a:endParaRPr lang="cs-CZ" dirty="0"/>
          </a:p>
          <a:p>
            <a:pPr>
              <a:lnSpc>
                <a:spcPct val="150000"/>
              </a:lnSpc>
            </a:pPr>
            <a:endParaRPr lang="cs-CZ" dirty="0" smtClean="0"/>
          </a:p>
          <a:p>
            <a:pPr>
              <a:lnSpc>
                <a:spcPct val="150000"/>
              </a:lnSpc>
            </a:pPr>
            <a:endParaRPr lang="cs-CZ" dirty="0"/>
          </a:p>
        </p:txBody>
      </p:sp>
    </p:spTree>
    <p:extLst>
      <p:ext uri="{BB962C8B-B14F-4D97-AF65-F5344CB8AC3E}">
        <p14:creationId xmlns:p14="http://schemas.microsoft.com/office/powerpoint/2010/main" val="4294405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Kde hledat informace o indikátorech ? </a:t>
            </a:r>
            <a:endParaRPr lang="cs-CZ" sz="2800" dirty="0"/>
          </a:p>
        </p:txBody>
      </p:sp>
      <p:sp>
        <p:nvSpPr>
          <p:cNvPr id="5"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cs-CZ" dirty="0">
                <a:hlinkClick r:id="rId3"/>
              </a:rPr>
              <a:t>http://penizeproprahu.cz/pro-prijemce/</a:t>
            </a:r>
            <a:endParaRPr lang="cs-CZ" dirty="0"/>
          </a:p>
          <a:p>
            <a:pPr>
              <a:lnSpc>
                <a:spcPct val="150000"/>
              </a:lnSpc>
            </a:pPr>
            <a:r>
              <a:rPr lang="cs-CZ" dirty="0" smtClean="0"/>
              <a:t>Pravidla pro žadatele a příjemce </a:t>
            </a:r>
            <a:r>
              <a:rPr lang="cs-CZ" sz="2200" dirty="0" smtClean="0"/>
              <a:t>(verze </a:t>
            </a:r>
            <a:r>
              <a:rPr lang="cs-CZ" sz="2200" dirty="0" smtClean="0"/>
              <a:t>4.7, </a:t>
            </a:r>
            <a:r>
              <a:rPr lang="cs-CZ" sz="2200" dirty="0" smtClean="0"/>
              <a:t>účinnost </a:t>
            </a:r>
            <a:r>
              <a:rPr lang="cs-CZ" sz="2200" dirty="0" smtClean="0"/>
              <a:t>13</a:t>
            </a:r>
            <a:r>
              <a:rPr lang="cs-CZ" sz="2200" dirty="0" smtClean="0"/>
              <a:t>.7.2021) </a:t>
            </a:r>
            <a:endParaRPr lang="cs-CZ" sz="2200" dirty="0" smtClean="0"/>
          </a:p>
          <a:p>
            <a:pPr>
              <a:lnSpc>
                <a:spcPct val="150000"/>
              </a:lnSpc>
            </a:pPr>
            <a:r>
              <a:rPr lang="cs-CZ" dirty="0" smtClean="0"/>
              <a:t>Příloha č.6  k Pravidlům </a:t>
            </a:r>
            <a:r>
              <a:rPr lang="cs-CZ" sz="2200" dirty="0" smtClean="0"/>
              <a:t>(verze </a:t>
            </a:r>
            <a:r>
              <a:rPr lang="cs-CZ" sz="2200" dirty="0" smtClean="0"/>
              <a:t>1.6, </a:t>
            </a:r>
            <a:r>
              <a:rPr lang="cs-CZ" sz="2200" dirty="0" smtClean="0"/>
              <a:t>účinnost </a:t>
            </a:r>
            <a:r>
              <a:rPr lang="cs-CZ" sz="2200" dirty="0" smtClean="0"/>
              <a:t>14</a:t>
            </a:r>
            <a:r>
              <a:rPr lang="cs-CZ" sz="2200" dirty="0" smtClean="0"/>
              <a:t>.10.2019</a:t>
            </a:r>
            <a:r>
              <a:rPr lang="cs-CZ" sz="2200" dirty="0" smtClean="0"/>
              <a:t>)</a:t>
            </a:r>
          </a:p>
          <a:p>
            <a:pPr>
              <a:lnSpc>
                <a:spcPct val="150000"/>
              </a:lnSpc>
            </a:pPr>
            <a:r>
              <a:rPr lang="cs-CZ" dirty="0" smtClean="0"/>
              <a:t>Pokyny k vyplnění </a:t>
            </a:r>
            <a:r>
              <a:rPr lang="cs-CZ" dirty="0" err="1" smtClean="0"/>
              <a:t>ZoR</a:t>
            </a:r>
            <a:r>
              <a:rPr lang="cs-CZ" dirty="0" smtClean="0"/>
              <a:t> a </a:t>
            </a:r>
            <a:r>
              <a:rPr lang="cs-CZ" dirty="0" err="1" smtClean="0"/>
              <a:t>ŽoP</a:t>
            </a:r>
            <a:r>
              <a:rPr lang="cs-CZ" dirty="0" smtClean="0"/>
              <a:t> v ISKP </a:t>
            </a:r>
            <a:r>
              <a:rPr lang="cs-CZ" sz="2200" dirty="0" smtClean="0"/>
              <a:t>(verze </a:t>
            </a:r>
            <a:r>
              <a:rPr lang="cs-CZ" sz="2200" dirty="0" smtClean="0"/>
              <a:t>1.4, </a:t>
            </a:r>
            <a:r>
              <a:rPr lang="cs-CZ" sz="2200" dirty="0" smtClean="0"/>
              <a:t>platnost od </a:t>
            </a:r>
            <a:r>
              <a:rPr lang="cs-CZ" sz="2200" dirty="0" smtClean="0"/>
              <a:t>9</a:t>
            </a:r>
            <a:r>
              <a:rPr lang="cs-CZ" sz="2200" dirty="0" smtClean="0"/>
              <a:t>.6.2020)</a:t>
            </a:r>
            <a:endParaRPr lang="cs-CZ" sz="2200" dirty="0" smtClean="0"/>
          </a:p>
          <a:p>
            <a:pPr>
              <a:lnSpc>
                <a:spcPct val="150000"/>
              </a:lnSpc>
            </a:pPr>
            <a:endParaRPr lang="cs-CZ" dirty="0" smtClean="0"/>
          </a:p>
          <a:p>
            <a:pPr>
              <a:lnSpc>
                <a:spcPct val="150000"/>
              </a:lnSpc>
            </a:pPr>
            <a:endParaRPr lang="cs-CZ" dirty="0"/>
          </a:p>
        </p:txBody>
      </p:sp>
    </p:spTree>
    <p:extLst>
      <p:ext uri="{BB962C8B-B14F-4D97-AF65-F5344CB8AC3E}">
        <p14:creationId xmlns:p14="http://schemas.microsoft.com/office/powerpoint/2010/main" val="81064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Indikátory</a:t>
            </a:r>
            <a:endParaRPr lang="cs-CZ" sz="2800" dirty="0"/>
          </a:p>
        </p:txBody>
      </p:sp>
      <p:sp>
        <p:nvSpPr>
          <p:cNvPr id="6" name="Zástupný symbol pro obsah 1"/>
          <p:cNvSpPr>
            <a:spLocks noGrp="1"/>
          </p:cNvSpPr>
          <p:nvPr/>
        </p:nvSpPr>
        <p:spPr>
          <a:xfrm>
            <a:off x="845185" y="1115568"/>
            <a:ext cx="7453630" cy="4626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dirty="0" smtClean="0"/>
              <a:t>Závazné cílové hodnoty stanoveny ve </a:t>
            </a:r>
            <a:r>
              <a:rPr lang="cs-CZ" b="1" dirty="0" smtClean="0">
                <a:solidFill>
                  <a:srgbClr val="002060"/>
                </a:solidFill>
              </a:rPr>
              <a:t>Smlouvě o financování</a:t>
            </a:r>
          </a:p>
          <a:p>
            <a:pPr>
              <a:lnSpc>
                <a:spcPct val="134000"/>
              </a:lnSpc>
            </a:pPr>
            <a:r>
              <a:rPr lang="cs-CZ" dirty="0" smtClean="0"/>
              <a:t>Naplnění:</a:t>
            </a:r>
          </a:p>
          <a:p>
            <a:pPr lvl="1">
              <a:lnSpc>
                <a:spcPct val="134000"/>
              </a:lnSpc>
            </a:pPr>
            <a:r>
              <a:rPr lang="cs-CZ" dirty="0" smtClean="0"/>
              <a:t>s </a:t>
            </a:r>
            <a:r>
              <a:rPr lang="cs-CZ" dirty="0"/>
              <a:t>koncem realizace </a:t>
            </a:r>
            <a:r>
              <a:rPr lang="cs-CZ" dirty="0" smtClean="0"/>
              <a:t>projektu </a:t>
            </a:r>
          </a:p>
          <a:p>
            <a:pPr lvl="1">
              <a:lnSpc>
                <a:spcPct val="134000"/>
              </a:lnSpc>
            </a:pPr>
            <a:r>
              <a:rPr lang="cs-CZ" dirty="0" smtClean="0"/>
              <a:t>v době udržitelnosti (1x ročně)</a:t>
            </a:r>
            <a:endParaRPr lang="cs-CZ" dirty="0"/>
          </a:p>
          <a:p>
            <a:pPr>
              <a:lnSpc>
                <a:spcPct val="134000"/>
              </a:lnSpc>
            </a:pPr>
            <a:r>
              <a:rPr lang="cs-CZ" dirty="0" smtClean="0"/>
              <a:t>Průběžné vykazování v </a:t>
            </a:r>
            <a:r>
              <a:rPr lang="cs-CZ" dirty="0" err="1" smtClean="0"/>
              <a:t>ZoR</a:t>
            </a:r>
            <a:r>
              <a:rPr lang="cs-CZ" dirty="0" smtClean="0"/>
              <a:t> / </a:t>
            </a:r>
            <a:r>
              <a:rPr lang="cs-CZ" dirty="0" err="1" smtClean="0"/>
              <a:t>ZoU</a:t>
            </a:r>
            <a:endParaRPr lang="cs-CZ" dirty="0" smtClean="0"/>
          </a:p>
          <a:p>
            <a:pPr>
              <a:lnSpc>
                <a:spcPct val="134000"/>
              </a:lnSpc>
            </a:pPr>
            <a:r>
              <a:rPr lang="cs-CZ" dirty="0" smtClean="0"/>
              <a:t>Změna </a:t>
            </a:r>
            <a:r>
              <a:rPr lang="cs-CZ" dirty="0"/>
              <a:t>indikátorů </a:t>
            </a:r>
            <a:r>
              <a:rPr lang="cs-CZ" dirty="0" smtClean="0"/>
              <a:t> =  </a:t>
            </a:r>
            <a:r>
              <a:rPr lang="cs-CZ" sz="2200" b="1" dirty="0">
                <a:solidFill>
                  <a:srgbClr val="002060"/>
                </a:solidFill>
              </a:rPr>
              <a:t>podstatná změna </a:t>
            </a:r>
            <a:r>
              <a:rPr lang="cs-CZ" sz="2200" dirty="0"/>
              <a:t>zakládající dodatek ke </a:t>
            </a:r>
            <a:r>
              <a:rPr lang="cs-CZ" sz="2200" dirty="0" smtClean="0"/>
              <a:t>Smlouvě o financování - </a:t>
            </a:r>
            <a:r>
              <a:rPr lang="cs-CZ" sz="2200" b="1" dirty="0" smtClean="0">
                <a:solidFill>
                  <a:srgbClr val="002060"/>
                </a:solidFill>
              </a:rPr>
              <a:t>pouze </a:t>
            </a:r>
            <a:r>
              <a:rPr lang="cs-CZ" sz="2200" b="1" dirty="0" smtClean="0">
                <a:solidFill>
                  <a:srgbClr val="002060"/>
                </a:solidFill>
              </a:rPr>
              <a:t>výjimečně</a:t>
            </a:r>
            <a:endParaRPr lang="cs-CZ" sz="2200" b="1" dirty="0">
              <a:solidFill>
                <a:srgbClr val="002060"/>
              </a:solidFill>
            </a:endParaRPr>
          </a:p>
          <a:p>
            <a:pPr marL="0" indent="0">
              <a:lnSpc>
                <a:spcPct val="134000"/>
              </a:lnSpc>
              <a:buNone/>
            </a:pPr>
            <a:endParaRPr lang="cs-CZ" dirty="0" smtClean="0"/>
          </a:p>
        </p:txBody>
      </p:sp>
    </p:spTree>
    <p:extLst>
      <p:ext uri="{BB962C8B-B14F-4D97-AF65-F5344CB8AC3E}">
        <p14:creationId xmlns:p14="http://schemas.microsoft.com/office/powerpoint/2010/main" val="235620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Vykazování indikátorů v rámci </a:t>
            </a:r>
            <a:r>
              <a:rPr lang="cs-CZ" sz="2800" b="1" dirty="0" err="1"/>
              <a:t>ZoR</a:t>
            </a:r>
            <a:endParaRPr lang="cs-CZ" sz="2800" dirty="0"/>
          </a:p>
        </p:txBody>
      </p:sp>
      <p:sp>
        <p:nvSpPr>
          <p:cNvPr id="6" name="Zástupný symbol pro obsah 1"/>
          <p:cNvSpPr>
            <a:spLocks noGrp="1"/>
          </p:cNvSpPr>
          <p:nvPr/>
        </p:nvSpPr>
        <p:spPr>
          <a:xfrm>
            <a:off x="845185" y="1115568"/>
            <a:ext cx="7453630" cy="462686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3600" dirty="0" smtClean="0"/>
              <a:t>Vykazování </a:t>
            </a:r>
            <a:r>
              <a:rPr lang="cs-CZ" sz="3600" dirty="0"/>
              <a:t>v IS KP14</a:t>
            </a:r>
            <a:r>
              <a:rPr lang="cs-CZ" sz="3600" dirty="0" smtClean="0"/>
              <a:t>+</a:t>
            </a:r>
            <a:endParaRPr lang="cs-CZ" sz="3600" dirty="0"/>
          </a:p>
          <a:p>
            <a:pPr marL="648000" lvl="2">
              <a:lnSpc>
                <a:spcPct val="134000"/>
              </a:lnSpc>
            </a:pPr>
            <a:r>
              <a:rPr lang="cs-CZ" sz="2600" dirty="0" smtClean="0"/>
              <a:t>Záložka </a:t>
            </a:r>
            <a:r>
              <a:rPr lang="cs-CZ" sz="2600" b="1" dirty="0" smtClean="0"/>
              <a:t>Indikátory</a:t>
            </a:r>
            <a:r>
              <a:rPr lang="cs-CZ" sz="2600" dirty="0" smtClean="0"/>
              <a:t> obsahuje přehled všech indikátorů, k jejichž plnění se příjemce zavázal</a:t>
            </a:r>
          </a:p>
          <a:p>
            <a:pPr marL="648000" lvl="2">
              <a:lnSpc>
                <a:spcPct val="134000"/>
              </a:lnSpc>
            </a:pPr>
            <a:r>
              <a:rPr lang="cs-CZ" sz="2600" dirty="0" smtClean="0"/>
              <a:t>V </a:t>
            </a:r>
            <a:r>
              <a:rPr lang="cs-CZ" sz="2600" dirty="0"/>
              <a:t>rámci </a:t>
            </a:r>
            <a:r>
              <a:rPr lang="cs-CZ" sz="2600" dirty="0" err="1"/>
              <a:t>ZoR</a:t>
            </a:r>
            <a:r>
              <a:rPr lang="cs-CZ" sz="2600" dirty="0"/>
              <a:t> / </a:t>
            </a:r>
            <a:r>
              <a:rPr lang="cs-CZ" sz="2600" dirty="0" err="1"/>
              <a:t>ZoU</a:t>
            </a:r>
            <a:r>
              <a:rPr lang="cs-CZ" sz="2600" dirty="0"/>
              <a:t> na záložce </a:t>
            </a:r>
            <a:r>
              <a:rPr lang="cs-CZ" sz="2600" b="1" dirty="0"/>
              <a:t>Indikátory</a:t>
            </a:r>
            <a:r>
              <a:rPr lang="cs-CZ" sz="2600" dirty="0"/>
              <a:t> </a:t>
            </a:r>
            <a:r>
              <a:rPr lang="cs-CZ" sz="2600" dirty="0" smtClean="0"/>
              <a:t>vstoupí příjemce na konkrétní záznam indikátoru a stiskne tlačítko </a:t>
            </a:r>
            <a:r>
              <a:rPr lang="cs-CZ" sz="2600" dirty="0"/>
              <a:t>“</a:t>
            </a:r>
            <a:r>
              <a:rPr lang="cs-CZ" sz="2600" b="1" dirty="0"/>
              <a:t>Vykázat změnu / přírůstek</a:t>
            </a:r>
            <a:r>
              <a:rPr lang="cs-CZ" sz="2600" dirty="0" smtClean="0"/>
              <a:t>“ (pokud došlo k plnění indikátoru ve sledovaném období) </a:t>
            </a:r>
            <a:endParaRPr lang="cs-CZ" sz="2600" dirty="0"/>
          </a:p>
          <a:p>
            <a:pPr marL="648000" lvl="2">
              <a:lnSpc>
                <a:spcPct val="134000"/>
              </a:lnSpc>
            </a:pPr>
            <a:r>
              <a:rPr lang="cs-CZ" sz="3600" dirty="0" smtClean="0"/>
              <a:t>Vyplní se pole: </a:t>
            </a:r>
          </a:p>
          <a:p>
            <a:pPr marL="1219500" lvl="3" indent="-342900">
              <a:lnSpc>
                <a:spcPct val="134000"/>
              </a:lnSpc>
            </a:pPr>
            <a:r>
              <a:rPr lang="cs-CZ" sz="2600" b="1" dirty="0" smtClean="0"/>
              <a:t>Přírůstková hodnota </a:t>
            </a:r>
          </a:p>
          <a:p>
            <a:pPr marL="1219500" lvl="3" indent="-342900">
              <a:lnSpc>
                <a:spcPct val="134000"/>
              </a:lnSpc>
            </a:pPr>
            <a:r>
              <a:rPr lang="cs-CZ" sz="2600" b="1" dirty="0" smtClean="0"/>
              <a:t>Datum přírůstkové hodnoty</a:t>
            </a:r>
          </a:p>
          <a:p>
            <a:pPr marL="1219500" lvl="3" indent="-342900">
              <a:lnSpc>
                <a:spcPct val="134000"/>
              </a:lnSpc>
            </a:pPr>
            <a:r>
              <a:rPr lang="cs-CZ" sz="2600" b="1" dirty="0" smtClean="0"/>
              <a:t>Komentář</a:t>
            </a:r>
            <a:r>
              <a:rPr lang="cs-CZ" sz="2600" dirty="0" smtClean="0"/>
              <a:t> </a:t>
            </a:r>
            <a:r>
              <a:rPr lang="cs-CZ" sz="2600" dirty="0"/>
              <a:t>k dosažené </a:t>
            </a:r>
            <a:r>
              <a:rPr lang="cs-CZ" sz="2600" dirty="0" smtClean="0"/>
              <a:t>hodnotě</a:t>
            </a:r>
            <a:endParaRPr lang="cs-CZ" sz="2600" dirty="0"/>
          </a:p>
          <a:p>
            <a:pPr marL="0" indent="0">
              <a:lnSpc>
                <a:spcPct val="134000"/>
              </a:lnSpc>
              <a:buNone/>
            </a:pPr>
            <a:endParaRPr lang="cs-CZ" dirty="0" smtClean="0"/>
          </a:p>
        </p:txBody>
      </p:sp>
    </p:spTree>
    <p:extLst>
      <p:ext uri="{BB962C8B-B14F-4D97-AF65-F5344CB8AC3E}">
        <p14:creationId xmlns:p14="http://schemas.microsoft.com/office/powerpoint/2010/main" val="313323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Indikátory - </a:t>
            </a:r>
            <a:r>
              <a:rPr lang="cs-CZ" sz="2800" b="1" dirty="0" smtClean="0"/>
              <a:t>48</a:t>
            </a:r>
            <a:r>
              <a:rPr lang="cs-CZ" sz="2800" b="1" dirty="0" smtClean="0"/>
              <a:t>. </a:t>
            </a:r>
            <a:r>
              <a:rPr lang="cs-CZ" sz="2800" b="1" dirty="0" smtClean="0"/>
              <a:t>výzva</a:t>
            </a:r>
            <a:endParaRPr lang="cs-CZ" sz="2800" dirty="0"/>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b="1" dirty="0" smtClean="0"/>
              <a:t>5 00 01 </a:t>
            </a:r>
            <a:r>
              <a:rPr lang="cs-CZ" sz="2400" dirty="0" smtClean="0"/>
              <a:t>- </a:t>
            </a:r>
            <a:r>
              <a:rPr lang="cs-CZ" sz="2400" dirty="0"/>
              <a:t>Kapacita podporovaných zařízení péče o děti nebo vzdělávacích zařízení	</a:t>
            </a:r>
            <a:endParaRPr lang="cs-CZ" sz="2400" dirty="0" smtClean="0"/>
          </a:p>
          <a:p>
            <a:pPr>
              <a:lnSpc>
                <a:spcPct val="134000"/>
              </a:lnSpc>
            </a:pPr>
            <a:r>
              <a:rPr lang="cs-CZ" sz="2400" b="1" dirty="0" smtClean="0"/>
              <a:t>5 02 00 </a:t>
            </a:r>
            <a:r>
              <a:rPr lang="cs-CZ" sz="2400" dirty="0" smtClean="0"/>
              <a:t>- </a:t>
            </a:r>
            <a:r>
              <a:rPr lang="cs-CZ" sz="2400" dirty="0"/>
              <a:t>Počet vzdělávacích zařízení s novým nebo modernizovaným </a:t>
            </a:r>
            <a:r>
              <a:rPr lang="cs-CZ" sz="2400" dirty="0" smtClean="0"/>
              <a:t>vybavením</a:t>
            </a:r>
          </a:p>
          <a:p>
            <a:pPr>
              <a:lnSpc>
                <a:spcPct val="134000"/>
              </a:lnSpc>
            </a:pPr>
            <a:r>
              <a:rPr lang="cs-CZ" sz="2400" b="1" dirty="0"/>
              <a:t>5 02 01 </a:t>
            </a:r>
            <a:r>
              <a:rPr lang="cs-CZ" sz="2400" dirty="0"/>
              <a:t>- Počet zařízení s nově vybavenými </a:t>
            </a:r>
            <a:r>
              <a:rPr lang="cs-CZ" sz="2400" dirty="0" smtClean="0"/>
              <a:t>třídami</a:t>
            </a:r>
            <a:r>
              <a:rPr lang="cs-CZ" sz="2400" dirty="0"/>
              <a:t>	</a:t>
            </a:r>
            <a:endParaRPr lang="cs-CZ" sz="2400" dirty="0" smtClean="0"/>
          </a:p>
          <a:p>
            <a:pPr>
              <a:lnSpc>
                <a:spcPct val="134000"/>
              </a:lnSpc>
            </a:pPr>
            <a:r>
              <a:rPr lang="cs-CZ" sz="2400" b="1" dirty="0" smtClean="0"/>
              <a:t>5 </a:t>
            </a:r>
            <a:r>
              <a:rPr lang="cs-CZ" sz="2400" b="1" dirty="0"/>
              <a:t>02 11 </a:t>
            </a:r>
            <a:r>
              <a:rPr lang="cs-CZ" sz="2400" dirty="0" smtClean="0"/>
              <a:t>- </a:t>
            </a:r>
            <a:r>
              <a:rPr lang="cs-CZ" sz="2400" dirty="0"/>
              <a:t>Počet osob využívající nová nebo modernizovaná vzdělávací, školicí a výcviková zařízení</a:t>
            </a:r>
            <a:endParaRPr lang="cs-CZ" sz="2400" dirty="0" smtClean="0"/>
          </a:p>
          <a:p>
            <a:pPr>
              <a:lnSpc>
                <a:spcPct val="134000"/>
              </a:lnSpc>
            </a:pPr>
            <a:r>
              <a:rPr lang="cs-CZ" sz="2400" b="1" dirty="0" smtClean="0"/>
              <a:t>5 16 15 </a:t>
            </a:r>
            <a:r>
              <a:rPr lang="cs-CZ" sz="2400" dirty="0" smtClean="0"/>
              <a:t>- </a:t>
            </a:r>
            <a:r>
              <a:rPr lang="cs-CZ" sz="2400" dirty="0"/>
              <a:t>Počet dětí, žáků a studentů s SVP využívající nová nebo modernizovaná vzdělávací, školicí a výcviková </a:t>
            </a:r>
            <a:r>
              <a:rPr lang="cs-CZ" sz="2400" dirty="0" smtClean="0"/>
              <a:t>zařízení</a:t>
            </a:r>
            <a:endParaRPr lang="cs-CZ" sz="2400" dirty="0" smtClean="0"/>
          </a:p>
        </p:txBody>
      </p:sp>
    </p:spTree>
    <p:extLst>
      <p:ext uri="{BB962C8B-B14F-4D97-AF65-F5344CB8AC3E}">
        <p14:creationId xmlns:p14="http://schemas.microsoft.com/office/powerpoint/2010/main" val="6705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t>5 00 01 - Kapacita podporovaných zařízení péče o děti nebo vzdělávacích zařízení	</a:t>
            </a:r>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endParaRPr lang="cs-CZ" sz="2400" dirty="0"/>
          </a:p>
        </p:txBody>
      </p:sp>
      <p:sp>
        <p:nvSpPr>
          <p:cNvPr id="5" name="Zástupný symbol pro obsah 1"/>
          <p:cNvSpPr>
            <a:spLocks noGrp="1"/>
          </p:cNvSpPr>
          <p:nvPr/>
        </p:nvSpPr>
        <p:spPr>
          <a:xfrm>
            <a:off x="997585" y="12679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Měrná jednotka: </a:t>
            </a:r>
            <a:r>
              <a:rPr lang="cs-CZ" sz="2000" dirty="0" smtClean="0"/>
              <a:t>osoby</a:t>
            </a:r>
            <a:endParaRPr lang="cs-CZ" sz="2400" dirty="0" smtClean="0"/>
          </a:p>
          <a:p>
            <a:pPr>
              <a:lnSpc>
                <a:spcPct val="134000"/>
              </a:lnSpc>
            </a:pPr>
            <a:r>
              <a:rPr lang="cs-CZ" sz="2400" dirty="0" smtClean="0"/>
              <a:t>Povinný k naplnění do konce realizace projektu</a:t>
            </a:r>
          </a:p>
          <a:p>
            <a:pPr>
              <a:lnSpc>
                <a:spcPct val="134000"/>
              </a:lnSpc>
            </a:pPr>
            <a:r>
              <a:rPr lang="cs-CZ" sz="2400" dirty="0" smtClean="0"/>
              <a:t>Vykazování:</a:t>
            </a:r>
          </a:p>
          <a:p>
            <a:pPr lvl="1">
              <a:lnSpc>
                <a:spcPct val="134000"/>
              </a:lnSpc>
            </a:pPr>
            <a:r>
              <a:rPr lang="cs-CZ" sz="2000" dirty="0" smtClean="0"/>
              <a:t>např. fotodokumentací</a:t>
            </a:r>
            <a:r>
              <a:rPr lang="cs-CZ" sz="2000" dirty="0"/>
              <a:t>, počtem vytvořených pracovních míst pro </a:t>
            </a:r>
            <a:r>
              <a:rPr lang="cs-CZ" sz="2000" dirty="0" smtClean="0"/>
              <a:t>žáky apod.</a:t>
            </a:r>
          </a:p>
          <a:p>
            <a:pPr>
              <a:lnSpc>
                <a:spcPct val="134000"/>
              </a:lnSpc>
            </a:pPr>
            <a:r>
              <a:rPr lang="cs-CZ" sz="2400" dirty="0" smtClean="0"/>
              <a:t>Sledované </a:t>
            </a:r>
            <a:r>
              <a:rPr lang="cs-CZ" sz="2400" dirty="0"/>
              <a:t>období: </a:t>
            </a:r>
            <a:r>
              <a:rPr lang="cs-CZ" sz="2000" b="1" dirty="0" smtClean="0">
                <a:solidFill>
                  <a:srgbClr val="002060"/>
                </a:solidFill>
              </a:rPr>
              <a:t>období realizace</a:t>
            </a:r>
            <a:endParaRPr lang="cs-CZ" sz="2000" b="1" dirty="0">
              <a:solidFill>
                <a:srgbClr val="002060"/>
              </a:solidFill>
            </a:endParaRPr>
          </a:p>
        </p:txBody>
      </p:sp>
    </p:spTree>
    <p:extLst>
      <p:ext uri="{BB962C8B-B14F-4D97-AF65-F5344CB8AC3E}">
        <p14:creationId xmlns:p14="http://schemas.microsoft.com/office/powerpoint/2010/main" val="331946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t>5 02 00 - Počet vzdělávacích zařízení s novým nebo modernizovaným vybavením</a:t>
            </a:r>
            <a:endParaRPr lang="cs-CZ" sz="2800" dirty="0"/>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endParaRPr lang="cs-CZ" sz="2400" dirty="0"/>
          </a:p>
        </p:txBody>
      </p:sp>
      <p:sp>
        <p:nvSpPr>
          <p:cNvPr id="7" name="Zástupný symbol pro obsah 1"/>
          <p:cNvSpPr>
            <a:spLocks noGrp="1"/>
          </p:cNvSpPr>
          <p:nvPr/>
        </p:nvSpPr>
        <p:spPr>
          <a:xfrm>
            <a:off x="997585" y="12679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Měrná jednotka: </a:t>
            </a:r>
            <a:r>
              <a:rPr lang="cs-CZ" sz="2000" dirty="0"/>
              <a:t>zařízení</a:t>
            </a:r>
            <a:endParaRPr lang="cs-CZ" sz="2400" dirty="0" smtClean="0"/>
          </a:p>
          <a:p>
            <a:pPr>
              <a:lnSpc>
                <a:spcPct val="134000"/>
              </a:lnSpc>
            </a:pPr>
            <a:r>
              <a:rPr lang="cs-CZ" sz="2400" dirty="0" smtClean="0"/>
              <a:t>Povinný k naplnění do konce realizace projektu</a:t>
            </a:r>
          </a:p>
          <a:p>
            <a:pPr>
              <a:lnSpc>
                <a:spcPct val="134000"/>
              </a:lnSpc>
            </a:pPr>
            <a:r>
              <a:rPr lang="cs-CZ" sz="2400" dirty="0" smtClean="0"/>
              <a:t>Vykazování:</a:t>
            </a:r>
          </a:p>
          <a:p>
            <a:pPr lvl="1">
              <a:lnSpc>
                <a:spcPct val="134000"/>
              </a:lnSpc>
            </a:pPr>
            <a:r>
              <a:rPr lang="cs-CZ" sz="2000" dirty="0" smtClean="0"/>
              <a:t>vzdělávací </a:t>
            </a:r>
            <a:r>
              <a:rPr lang="cs-CZ" sz="2000" dirty="0"/>
              <a:t>zařízení = </a:t>
            </a:r>
            <a:r>
              <a:rPr lang="cs-CZ" sz="2000" dirty="0" smtClean="0"/>
              <a:t>škola</a:t>
            </a:r>
          </a:p>
          <a:p>
            <a:pPr lvl="1">
              <a:lnSpc>
                <a:spcPct val="134000"/>
              </a:lnSpc>
            </a:pPr>
            <a:r>
              <a:rPr lang="cs-CZ" sz="2000" dirty="0" smtClean="0"/>
              <a:t>např</a:t>
            </a:r>
            <a:r>
              <a:rPr lang="cs-CZ" sz="2000" dirty="0"/>
              <a:t>. fotodokumentací, případně jiným vhodným </a:t>
            </a:r>
            <a:r>
              <a:rPr lang="cs-CZ" sz="2000" dirty="0" smtClean="0"/>
              <a:t>způsobem</a:t>
            </a:r>
          </a:p>
          <a:p>
            <a:pPr>
              <a:lnSpc>
                <a:spcPct val="134000"/>
              </a:lnSpc>
            </a:pPr>
            <a:r>
              <a:rPr lang="cs-CZ" sz="2400" dirty="0" smtClean="0"/>
              <a:t>Sledované </a:t>
            </a:r>
            <a:r>
              <a:rPr lang="cs-CZ" sz="2400" dirty="0"/>
              <a:t>období: </a:t>
            </a:r>
            <a:r>
              <a:rPr lang="cs-CZ" sz="2000" b="1" dirty="0" smtClean="0">
                <a:solidFill>
                  <a:srgbClr val="002060"/>
                </a:solidFill>
              </a:rPr>
              <a:t>období realizace</a:t>
            </a:r>
            <a:endParaRPr lang="cs-CZ" sz="2000" b="1" dirty="0">
              <a:solidFill>
                <a:srgbClr val="002060"/>
              </a:solidFill>
            </a:endParaRPr>
          </a:p>
        </p:txBody>
      </p:sp>
    </p:spTree>
    <p:extLst>
      <p:ext uri="{BB962C8B-B14F-4D97-AF65-F5344CB8AC3E}">
        <p14:creationId xmlns:p14="http://schemas.microsoft.com/office/powerpoint/2010/main" val="371394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t>5 02 01 - Počet zařízení s nově vybavenými třídami</a:t>
            </a:r>
          </a:p>
        </p:txBody>
      </p:sp>
      <p:sp>
        <p:nvSpPr>
          <p:cNvPr id="4" name="Zástupný symbol pro obsah 1"/>
          <p:cNvSpPr>
            <a:spLocks noGrp="1"/>
          </p:cNvSpPr>
          <p:nvPr/>
        </p:nvSpPr>
        <p:spPr>
          <a:xfrm>
            <a:off x="845185" y="11155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endParaRPr lang="cs-CZ" sz="2400" dirty="0"/>
          </a:p>
        </p:txBody>
      </p:sp>
      <p:sp>
        <p:nvSpPr>
          <p:cNvPr id="7" name="Zástupný symbol pro obsah 1"/>
          <p:cNvSpPr>
            <a:spLocks noGrp="1"/>
          </p:cNvSpPr>
          <p:nvPr/>
        </p:nvSpPr>
        <p:spPr>
          <a:xfrm>
            <a:off x="997585" y="1267968"/>
            <a:ext cx="7453630" cy="4626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cs-CZ" sz="2400" dirty="0" smtClean="0"/>
              <a:t>Měrná jednotka: </a:t>
            </a:r>
            <a:r>
              <a:rPr lang="cs-CZ" sz="2000" dirty="0"/>
              <a:t>zařízení</a:t>
            </a:r>
            <a:endParaRPr lang="cs-CZ" sz="2400" dirty="0" smtClean="0"/>
          </a:p>
          <a:p>
            <a:pPr>
              <a:lnSpc>
                <a:spcPct val="134000"/>
              </a:lnSpc>
            </a:pPr>
            <a:r>
              <a:rPr lang="cs-CZ" sz="2400" dirty="0"/>
              <a:t>Povinný k naplnění do konce realizace projektu</a:t>
            </a:r>
          </a:p>
          <a:p>
            <a:pPr>
              <a:lnSpc>
                <a:spcPct val="134000"/>
              </a:lnSpc>
            </a:pPr>
            <a:r>
              <a:rPr lang="cs-CZ" sz="2400" dirty="0" smtClean="0"/>
              <a:t>Vykazování</a:t>
            </a:r>
            <a:r>
              <a:rPr lang="cs-CZ" sz="2400" dirty="0" smtClean="0"/>
              <a:t>:</a:t>
            </a:r>
          </a:p>
          <a:p>
            <a:pPr lvl="1">
              <a:lnSpc>
                <a:spcPct val="134000"/>
              </a:lnSpc>
            </a:pPr>
            <a:r>
              <a:rPr lang="cs-CZ" sz="2000" dirty="0" smtClean="0"/>
              <a:t>nově </a:t>
            </a:r>
            <a:r>
              <a:rPr lang="cs-CZ" sz="2000" dirty="0"/>
              <a:t>vybavené </a:t>
            </a:r>
            <a:r>
              <a:rPr lang="cs-CZ" sz="2000" dirty="0" smtClean="0"/>
              <a:t>třídy</a:t>
            </a:r>
          </a:p>
          <a:p>
            <a:pPr lvl="1">
              <a:lnSpc>
                <a:spcPct val="134000"/>
              </a:lnSpc>
            </a:pPr>
            <a:r>
              <a:rPr lang="cs-CZ" sz="2000" dirty="0" smtClean="0"/>
              <a:t>doloženo </a:t>
            </a:r>
            <a:r>
              <a:rPr lang="cs-CZ" sz="2000" dirty="0"/>
              <a:t>např. fotodokumentací, případně jiným vhodným </a:t>
            </a:r>
            <a:r>
              <a:rPr lang="cs-CZ" sz="2000" dirty="0" smtClean="0"/>
              <a:t>způsobem</a:t>
            </a:r>
          </a:p>
          <a:p>
            <a:pPr>
              <a:lnSpc>
                <a:spcPct val="134000"/>
              </a:lnSpc>
            </a:pPr>
            <a:r>
              <a:rPr lang="cs-CZ" sz="2400" dirty="0" smtClean="0"/>
              <a:t>Sledované </a:t>
            </a:r>
            <a:r>
              <a:rPr lang="cs-CZ" sz="2400" dirty="0"/>
              <a:t>období: </a:t>
            </a:r>
            <a:r>
              <a:rPr lang="cs-CZ" sz="2000" b="1" dirty="0">
                <a:solidFill>
                  <a:srgbClr val="002060"/>
                </a:solidFill>
              </a:rPr>
              <a:t>období realizace </a:t>
            </a:r>
            <a:endParaRPr lang="cs-CZ" sz="2400" dirty="0"/>
          </a:p>
        </p:txBody>
      </p:sp>
    </p:spTree>
    <p:extLst>
      <p:ext uri="{BB962C8B-B14F-4D97-AF65-F5344CB8AC3E}">
        <p14:creationId xmlns:p14="http://schemas.microsoft.com/office/powerpoint/2010/main" val="420145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2144</TotalTime>
  <Words>1161</Words>
  <Application>Microsoft Office PowerPoint</Application>
  <PresentationFormat>Předvádění na obrazovce (4:3)</PresentationFormat>
  <Paragraphs>132</Paragraphs>
  <Slides>13</Slides>
  <Notes>13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13</vt:i4>
      </vt:variant>
    </vt:vector>
  </HeadingPairs>
  <TitlesOfParts>
    <vt:vector size="16" baseType="lpstr">
      <vt:lpstr>Arial</vt:lpstr>
      <vt:lpstr>Calibri</vt:lpstr>
      <vt:lpstr>Motiv Office</vt:lpstr>
      <vt:lpstr>Prezentace aplikace PowerPoint</vt:lpstr>
      <vt:lpstr>Obsah prezentace</vt:lpstr>
      <vt:lpstr>Kde hledat informace o indikátorech ? </vt:lpstr>
      <vt:lpstr>Indikátory</vt:lpstr>
      <vt:lpstr>Vykazování indikátorů v rámci ZoR</vt:lpstr>
      <vt:lpstr>Indikátory - 48. výzva</vt:lpstr>
      <vt:lpstr>5 00 01 - Kapacita podporovaných zařízení péče o děti nebo vzdělávacích zařízení </vt:lpstr>
      <vt:lpstr>5 02 00 - Počet vzdělávacích zařízení s novým nebo modernizovaným vybavením</vt:lpstr>
      <vt:lpstr>5 02 01 - Počet zařízení s nově vybavenými třídami</vt:lpstr>
      <vt:lpstr>5 02 11 - Počet osob využívající nová nebo modernizovaná vzdělávací, školicí a výcviková zařízení</vt:lpstr>
      <vt:lpstr>5 16 15 - Počet dětí, žáků a studentů s SVP využívající nová nebo modernizovaná vzdělávací, školicí a výcviková zařízení</vt:lpstr>
      <vt:lpstr>Shrnutí</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Troníček Stanislav (MHMP, FON)</cp:lastModifiedBy>
  <cp:revision>98</cp:revision>
  <cp:lastPrinted>2019-06-17T06:10:29Z</cp:lastPrinted>
  <dcterms:created xsi:type="dcterms:W3CDTF">2016-10-18T09:15:21Z</dcterms:created>
  <dcterms:modified xsi:type="dcterms:W3CDTF">2022-06-28T06:12:14Z</dcterms:modified>
</cp:coreProperties>
</file>