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8" r:id="rId2"/>
    <p:sldId id="273" r:id="rId3"/>
    <p:sldId id="277" r:id="rId4"/>
    <p:sldId id="290" r:id="rId5"/>
    <p:sldId id="292" r:id="rId6"/>
    <p:sldId id="293" r:id="rId7"/>
    <p:sldId id="294" r:id="rId8"/>
    <p:sldId id="295" r:id="rId9"/>
    <p:sldId id="296" r:id="rId10"/>
    <p:sldId id="279" r:id="rId11"/>
    <p:sldId id="289" r:id="rId12"/>
    <p:sldId id="281" r:id="rId13"/>
    <p:sldId id="282" r:id="rId14"/>
    <p:sldId id="284" r:id="rId15"/>
    <p:sldId id="285" r:id="rId16"/>
    <p:sldId id="287" r:id="rId17"/>
    <p:sldId id="288" r:id="rId18"/>
    <p:sldId id="286" r:id="rId19"/>
    <p:sldId id="271"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úvod" id="{82FD86B2-C060-4F4F-81E9-D3705CF65C43}">
          <p14:sldIdLst>
            <p14:sldId id="268"/>
          </p14:sldIdLst>
        </p14:section>
        <p14:section name="obsah - vložte snímek ze  šablony" id="{235AC8B0-8BD2-4E59-81B3-FB0BB9360AFB}">
          <p14:sldIdLst>
            <p14:sldId id="273"/>
            <p14:sldId id="277"/>
            <p14:sldId id="290"/>
            <p14:sldId id="292"/>
            <p14:sldId id="293"/>
            <p14:sldId id="294"/>
            <p14:sldId id="295"/>
            <p14:sldId id="296"/>
            <p14:sldId id="279"/>
            <p14:sldId id="289"/>
            <p14:sldId id="281"/>
            <p14:sldId id="282"/>
            <p14:sldId id="284"/>
            <p14:sldId id="285"/>
            <p14:sldId id="287"/>
            <p14:sldId id="288"/>
            <p14:sldId id="286"/>
          </p14:sldIdLst>
        </p14:section>
        <p14:section name="závěr" id="{49A95331-DA14-4E69-9218-0E2450B1C304}">
          <p14:sldIdLst>
            <p14:sldId id="27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6FF"/>
    <a:srgbClr val="F2CDE0"/>
    <a:srgbClr val="D3DF89"/>
    <a:srgbClr val="B0D2F0"/>
    <a:srgbClr val="B0D2FE"/>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9" autoAdjust="0"/>
    <p:restoredTop sz="75151" autoAdjust="0"/>
  </p:normalViewPr>
  <p:slideViewPr>
    <p:cSldViewPr snapToGrid="0">
      <p:cViewPr varScale="1">
        <p:scale>
          <a:sx n="66" d="100"/>
          <a:sy n="66" d="100"/>
        </p:scale>
        <p:origin x="17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99" d="100"/>
          <a:sy n="99" d="100"/>
        </p:scale>
        <p:origin x="34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3" y="1"/>
            <a:ext cx="2945659" cy="498057"/>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6" y="1"/>
            <a:ext cx="2945659" cy="498057"/>
          </a:xfrm>
          <a:prstGeom prst="rect">
            <a:avLst/>
          </a:prstGeom>
        </p:spPr>
        <p:txBody>
          <a:bodyPr vert="horz" lIns="91440" tIns="45720" rIns="91440" bIns="45720" rtlCol="0"/>
          <a:lstStyle>
            <a:lvl1pPr algn="r">
              <a:defRPr sz="1200"/>
            </a:lvl1pPr>
          </a:lstStyle>
          <a:p>
            <a:fld id="{632EE624-0ED7-44FA-B8CE-8462E7E52DEA}" type="datetimeFigureOut">
              <a:rPr lang="cs-CZ" smtClean="0"/>
              <a:t>10.10.2022</a:t>
            </a:fld>
            <a:endParaRPr lang="cs-CZ"/>
          </a:p>
        </p:txBody>
      </p:sp>
      <p:sp>
        <p:nvSpPr>
          <p:cNvPr id="4" name="Zástupný symbol pro zápatí 3"/>
          <p:cNvSpPr>
            <a:spLocks noGrp="1"/>
          </p:cNvSpPr>
          <p:nvPr>
            <p:ph type="ftr" sz="quarter" idx="2"/>
          </p:nvPr>
        </p:nvSpPr>
        <p:spPr>
          <a:xfrm>
            <a:off x="3" y="9428586"/>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6" y="9428586"/>
            <a:ext cx="2945659" cy="498055"/>
          </a:xfrm>
          <a:prstGeom prst="rect">
            <a:avLst/>
          </a:prstGeom>
        </p:spPr>
        <p:txBody>
          <a:bodyPr vert="horz" lIns="91440" tIns="45720" rIns="91440" bIns="45720" rtlCol="0" anchor="b"/>
          <a:lstStyle>
            <a:lvl1pPr algn="r">
              <a:defRPr sz="1200"/>
            </a:lvl1pPr>
          </a:lstStyle>
          <a:p>
            <a:fld id="{40F3A0D5-85A6-4E19-B96A-73C5366D7152}" type="slidenum">
              <a:rPr lang="cs-CZ" smtClean="0"/>
              <a:t>‹#›</a:t>
            </a:fld>
            <a:endParaRPr lang="cs-CZ"/>
          </a:p>
        </p:txBody>
      </p:sp>
    </p:spTree>
    <p:extLst>
      <p:ext uri="{BB962C8B-B14F-4D97-AF65-F5344CB8AC3E}">
        <p14:creationId xmlns:p14="http://schemas.microsoft.com/office/powerpoint/2010/main" val="3601576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3" y="1"/>
            <a:ext cx="2945659" cy="498057"/>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6" y="1"/>
            <a:ext cx="2945659" cy="498057"/>
          </a:xfrm>
          <a:prstGeom prst="rect">
            <a:avLst/>
          </a:prstGeom>
        </p:spPr>
        <p:txBody>
          <a:bodyPr vert="horz" lIns="91440" tIns="45720" rIns="91440" bIns="45720" rtlCol="0"/>
          <a:lstStyle>
            <a:lvl1pPr algn="r">
              <a:defRPr sz="1200"/>
            </a:lvl1pPr>
          </a:lstStyle>
          <a:p>
            <a:fld id="{3C8F9959-0DE2-4543-993C-40C884C671A4}" type="datetimeFigureOut">
              <a:rPr lang="cs-CZ" smtClean="0"/>
              <a:t>10.10.2022</a:t>
            </a:fld>
            <a:endParaRPr lang="cs-CZ"/>
          </a:p>
        </p:txBody>
      </p:sp>
      <p:sp>
        <p:nvSpPr>
          <p:cNvPr id="4" name="Zástupný symbol pro obrázek snímku 3"/>
          <p:cNvSpPr>
            <a:spLocks noGrp="1" noRot="1" noChangeAspect="1"/>
          </p:cNvSpPr>
          <p:nvPr>
            <p:ph type="sldImg" idx="2"/>
          </p:nvPr>
        </p:nvSpPr>
        <p:spPr>
          <a:xfrm>
            <a:off x="1166813" y="1243013"/>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3" y="9428586"/>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6" y="9428586"/>
            <a:ext cx="2945659" cy="498055"/>
          </a:xfrm>
          <a:prstGeom prst="rect">
            <a:avLst/>
          </a:prstGeom>
        </p:spPr>
        <p:txBody>
          <a:bodyPr vert="horz" lIns="91440" tIns="45720" rIns="91440" bIns="45720" rtlCol="0" anchor="b"/>
          <a:lstStyle>
            <a:lvl1pPr algn="r">
              <a:defRPr sz="1200"/>
            </a:lvl1pPr>
          </a:lstStyle>
          <a:p>
            <a:fld id="{CB5539C5-E278-4B09-9422-FBC3C38122A2}" type="slidenum">
              <a:rPr lang="cs-CZ" smtClean="0"/>
              <a:t>‹#›</a:t>
            </a:fld>
            <a:endParaRPr lang="cs-CZ"/>
          </a:p>
        </p:txBody>
      </p:sp>
    </p:spTree>
    <p:extLst>
      <p:ext uri="{BB962C8B-B14F-4D97-AF65-F5344CB8AC3E}">
        <p14:creationId xmlns:p14="http://schemas.microsoft.com/office/powerpoint/2010/main" val="18815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a:t>
            </a:fld>
            <a:endParaRPr lang="cs-CZ"/>
          </a:p>
        </p:txBody>
      </p:sp>
    </p:spTree>
    <p:extLst>
      <p:ext uri="{BB962C8B-B14F-4D97-AF65-F5344CB8AC3E}">
        <p14:creationId xmlns:p14="http://schemas.microsoft.com/office/powerpoint/2010/main" val="323627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u="sng" kern="1200" dirty="0">
                <a:solidFill>
                  <a:schemeClr val="tx1"/>
                </a:solidFill>
                <a:effectLst/>
                <a:latin typeface="+mn-lt"/>
                <a:ea typeface="+mn-ea"/>
                <a:cs typeface="+mn-cs"/>
              </a:rPr>
              <a:t>Ukončení realizace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K datu ukončení realizace projektu, které je uvedeno ve Smlouvě o financování, musí být ukončena realizace veškerých projektových aktivit</a:t>
            </a:r>
            <a:r>
              <a:rPr lang="cs-CZ" sz="1200" kern="1200" dirty="0">
                <a:solidFill>
                  <a:schemeClr val="tx1"/>
                </a:solidFill>
                <a:effectLst/>
                <a:latin typeface="+mn-lt"/>
                <a:ea typeface="+mn-ea"/>
                <a:cs typeface="+mn-cs"/>
              </a:rPr>
              <a:t>. Po tomto datu ještě může dojít k platbě za plnění, která se vážou k době realizace projektu (budou např. vyplaceny mzdy realizačního týmu za poslední měsíc realizace projektu), ale aktivity projektu už být realizovány nemohou.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Pro způsobilé náklady platí, že mohou být uhrazeny i v době mezi ukončením projektu a datem předložení </a:t>
            </a:r>
            <a:r>
              <a:rPr lang="cs-CZ" sz="1200" kern="1200" dirty="0" err="1">
                <a:solidFill>
                  <a:schemeClr val="tx1"/>
                </a:solidFill>
                <a:effectLst/>
                <a:latin typeface="+mn-lt"/>
                <a:ea typeface="+mn-ea"/>
                <a:cs typeface="+mn-cs"/>
              </a:rPr>
              <a:t>ZZoR</a:t>
            </a:r>
            <a:r>
              <a:rPr lang="cs-CZ" sz="1200" kern="1200" dirty="0">
                <a:solidFill>
                  <a:schemeClr val="tx1"/>
                </a:solidFill>
                <a:effectLst/>
                <a:latin typeface="+mn-lt"/>
                <a:ea typeface="+mn-ea"/>
                <a:cs typeface="+mn-cs"/>
              </a:rPr>
              <a:t> projektu, ale musí mít přímou souvislost s aktivitami projektu.</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Dokončením projektu se rozumí prokazatelné uzavření všech aktivit projektu. Tuto skutečnost je nutné doložit kromě vlastních výstupů projektu též ověřitelnými důkazy dosažení cílů projektu (např. předávacím protokolem, kolaudačním souhlasem, certifikací, prezenční listinou, fotodokumentací apod.).</a:t>
            </a:r>
          </a:p>
          <a:p>
            <a:pPr lvl="0"/>
            <a:r>
              <a:rPr lang="cs-CZ" sz="1200" b="1" kern="1200" dirty="0">
                <a:solidFill>
                  <a:schemeClr val="tx1"/>
                </a:solidFill>
                <a:effectLst/>
                <a:latin typeface="+mn-lt"/>
                <a:ea typeface="+mn-ea"/>
                <a:cs typeface="+mn-cs"/>
              </a:rPr>
              <a:t>finanční dokončení projektu </a:t>
            </a:r>
            <a:r>
              <a:rPr lang="cs-CZ" sz="1200" kern="1200" dirty="0">
                <a:solidFill>
                  <a:schemeClr val="tx1"/>
                </a:solidFill>
                <a:effectLst/>
                <a:latin typeface="+mn-lt"/>
                <a:ea typeface="+mn-ea"/>
                <a:cs typeface="+mn-cs"/>
              </a:rPr>
              <a:t>= den, kdy budou dokončeny všechny platby spojené s realizací projektu a příslušné prostředky budou převedeny na účet příjemce;</a:t>
            </a:r>
          </a:p>
          <a:p>
            <a:pPr lvl="0"/>
            <a:r>
              <a:rPr lang="cs-CZ" sz="1200" b="1" kern="1200" dirty="0">
                <a:solidFill>
                  <a:schemeClr val="tx1"/>
                </a:solidFill>
                <a:effectLst/>
                <a:latin typeface="+mn-lt"/>
                <a:ea typeface="+mn-ea"/>
                <a:cs typeface="+mn-cs"/>
              </a:rPr>
              <a:t>závěrečné vyhodnocení akce </a:t>
            </a:r>
            <a:r>
              <a:rPr lang="cs-CZ" sz="1200" kern="1200" dirty="0">
                <a:solidFill>
                  <a:schemeClr val="tx1"/>
                </a:solidFill>
                <a:effectLst/>
                <a:latin typeface="+mn-lt"/>
                <a:ea typeface="+mn-ea"/>
                <a:cs typeface="+mn-cs"/>
              </a:rPr>
              <a:t>= musí být zahájeno do 30 kalendářních dnů po dokončení realizace projektu (viz výše) předložením závěrečné zprávy o realizaci projektu a musí být dokončeno do data uvedeného ve Smlouvě o financování/Podmínkách realizace.</a:t>
            </a:r>
          </a:p>
          <a:p>
            <a:r>
              <a:rPr lang="cs-CZ" sz="1200" kern="1200" dirty="0">
                <a:solidFill>
                  <a:schemeClr val="tx1"/>
                </a:solidFill>
                <a:effectLst/>
                <a:latin typeface="+mn-lt"/>
                <a:ea typeface="+mn-ea"/>
                <a:cs typeface="+mn-cs"/>
              </a:rPr>
              <a:t>V případě, že kolaudační souhlas není k dispozici v době odevzdání závěrečné </a:t>
            </a:r>
            <a:r>
              <a:rPr lang="cs-CZ" sz="1200" kern="1200" dirty="0" err="1">
                <a:solidFill>
                  <a:schemeClr val="tx1"/>
                </a:solidFill>
                <a:effectLst/>
                <a:latin typeface="+mn-lt"/>
                <a:ea typeface="+mn-ea"/>
                <a:cs typeface="+mn-cs"/>
              </a:rPr>
              <a:t>ZoR</a:t>
            </a:r>
            <a:r>
              <a:rPr lang="cs-CZ" sz="1200" kern="1200" dirty="0">
                <a:solidFill>
                  <a:schemeClr val="tx1"/>
                </a:solidFill>
                <a:effectLst/>
                <a:latin typeface="+mn-lt"/>
                <a:ea typeface="+mn-ea"/>
                <a:cs typeface="+mn-cs"/>
              </a:rPr>
              <a:t>, může být předložen v rámci 1. </a:t>
            </a:r>
            <a:r>
              <a:rPr lang="cs-CZ" sz="1200" kern="1200" dirty="0" err="1">
                <a:solidFill>
                  <a:schemeClr val="tx1"/>
                </a:solidFill>
                <a:effectLst/>
                <a:latin typeface="+mn-lt"/>
                <a:ea typeface="+mn-ea"/>
                <a:cs typeface="+mn-cs"/>
              </a:rPr>
              <a:t>ZoU</a:t>
            </a:r>
            <a:r>
              <a:rPr lang="cs-CZ" sz="1200" kern="1200" dirty="0">
                <a:solidFill>
                  <a:schemeClr val="tx1"/>
                </a:solidFill>
                <a:effectLst/>
                <a:latin typeface="+mn-lt"/>
                <a:ea typeface="+mn-ea"/>
                <a:cs typeface="+mn-cs"/>
              </a:rPr>
              <a:t>, popřípadě v dalších zprávách, nejpozději však v rámci poslední </a:t>
            </a:r>
            <a:r>
              <a:rPr lang="cs-CZ" sz="1200" kern="1200" dirty="0" err="1">
                <a:solidFill>
                  <a:schemeClr val="tx1"/>
                </a:solidFill>
                <a:effectLst/>
                <a:latin typeface="+mn-lt"/>
                <a:ea typeface="+mn-ea"/>
                <a:cs typeface="+mn-cs"/>
              </a:rPr>
              <a:t>ZoU</a:t>
            </a:r>
            <a:r>
              <a:rPr lang="cs-CZ" sz="1200" kern="1200" dirty="0">
                <a:solidFill>
                  <a:schemeClr val="tx1"/>
                </a:solidFill>
                <a:effectLst/>
                <a:latin typeface="+mn-lt"/>
                <a:ea typeface="+mn-ea"/>
                <a:cs typeface="+mn-cs"/>
              </a:rPr>
              <a:t>.</a:t>
            </a:r>
          </a:p>
          <a:p>
            <a:endParaRPr lang="cs-CZ" sz="1200" b="1" dirty="0"/>
          </a:p>
          <a:p>
            <a:r>
              <a:rPr lang="cs-CZ" sz="1200" b="1" dirty="0"/>
              <a:t>Předčasné ukončení realizace projektu ze strany příjemce </a:t>
            </a:r>
            <a:r>
              <a:rPr lang="pl-PL" sz="1200" b="0" i="0" u="none" strike="noStrike" kern="1200" baseline="0" dirty="0">
                <a:solidFill>
                  <a:schemeClr val="tx1"/>
                </a:solidFill>
                <a:latin typeface="+mn-lt"/>
                <a:ea typeface="+mn-ea"/>
                <a:cs typeface="+mn-cs"/>
              </a:rPr>
              <a:t>je podstatná změna projektu. </a:t>
            </a:r>
          </a:p>
          <a:p>
            <a:r>
              <a:rPr lang="cs-CZ" sz="1200" b="0" i="0" u="none" strike="noStrike" kern="1200" baseline="0" dirty="0">
                <a:solidFill>
                  <a:schemeClr val="tx1"/>
                </a:solidFill>
                <a:latin typeface="+mn-lt"/>
                <a:ea typeface="+mn-ea"/>
                <a:cs typeface="+mn-cs"/>
              </a:rPr>
              <a:t>V případě, že projekt i přes dřívější ukončení dosáhne plánovaných výstupů a výsledků, ŘO změnu ukončení termínu realizace posoudí a rozhodne, zda je kvůli ní nutné uzavřít dodatek ke Smlouvě o financování. </a:t>
            </a:r>
          </a:p>
          <a:p>
            <a:r>
              <a:rPr lang="cs-CZ" sz="1200" b="0" i="0" u="none" strike="noStrike" kern="1200" baseline="0" dirty="0">
                <a:solidFill>
                  <a:schemeClr val="tx1"/>
                </a:solidFill>
                <a:latin typeface="+mn-lt"/>
                <a:ea typeface="+mn-ea"/>
                <a:cs typeface="+mn-cs"/>
              </a:rPr>
              <a:t>Předčasné ukončení realizace projektu v situaci, kdy nebudou splněny plánované výstupy a výsledky projektu, je umožněno pouze na základě dodatku ke Smlouvě o financování. Tento postup lze aplikovat pouze ve výjimečných případech a pouze ze závažných důvodů. </a:t>
            </a:r>
          </a:p>
          <a:p>
            <a:endParaRPr lang="cs-CZ" sz="1200" b="0" i="0" u="none" strike="noStrike" kern="1200" baseline="0" dirty="0">
              <a:solidFill>
                <a:schemeClr val="tx1"/>
              </a:solidFill>
              <a:latin typeface="+mn-lt"/>
              <a:ea typeface="+mn-ea"/>
              <a:cs typeface="+mn-cs"/>
            </a:endParaRPr>
          </a:p>
          <a:p>
            <a:pPr marL="0" indent="0">
              <a:lnSpc>
                <a:spcPct val="110000"/>
              </a:lnSpc>
              <a:buNone/>
            </a:pPr>
            <a:r>
              <a:rPr lang="cs-CZ" sz="1200" b="1" dirty="0"/>
              <a:t>ŘO může ukončit projekt v případě, že: </a:t>
            </a:r>
          </a:p>
          <a:p>
            <a:pPr>
              <a:lnSpc>
                <a:spcPct val="110000"/>
              </a:lnSpc>
            </a:pPr>
            <a:r>
              <a:rPr lang="cs-CZ" sz="1200" dirty="0"/>
              <a:t>- přestal splňovat kritéria přijatelnosti, platná ke dni vyhlášení programu/výzvy</a:t>
            </a:r>
          </a:p>
          <a:p>
            <a:pPr>
              <a:lnSpc>
                <a:spcPct val="110000"/>
              </a:lnSpc>
            </a:pPr>
            <a:r>
              <a:rPr lang="cs-CZ" sz="1200" dirty="0"/>
              <a:t>- příjemce opakovaně nepředkládá </a:t>
            </a:r>
            <a:r>
              <a:rPr lang="cs-CZ" sz="1200" dirty="0" err="1"/>
              <a:t>ZoR</a:t>
            </a:r>
            <a:r>
              <a:rPr lang="cs-CZ" sz="1200" dirty="0"/>
              <a:t> včetně všech souvisejících dokladů v požadovaných termínech a formátu. </a:t>
            </a:r>
            <a:endParaRPr lang="pl-PL" sz="1200" b="1"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V případě realizace projektu s ukončením do 31. 12. 2023 je nutné, aby všechny výdaje (platí i pro mzdy za prosinec 2023) byly proplaceny do tohoto data. Veškeré výdaje uhrazené po 1. 1. </a:t>
            </a:r>
            <a:r>
              <a:rPr lang="cs-CZ" b="1"/>
              <a:t>2024 jsou nezpůsobilé.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10</a:t>
            </a:fld>
            <a:endParaRPr lang="cs-CZ"/>
          </a:p>
        </p:txBody>
      </p:sp>
    </p:spTree>
    <p:extLst>
      <p:ext uri="{BB962C8B-B14F-4D97-AF65-F5344CB8AC3E}">
        <p14:creationId xmlns:p14="http://schemas.microsoft.com/office/powerpoint/2010/main" val="26188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u="sng" dirty="0"/>
              <a:t>Udržitelnost:</a:t>
            </a:r>
          </a:p>
          <a:p>
            <a:r>
              <a:rPr lang="cs-CZ" sz="1200" kern="1200" dirty="0">
                <a:solidFill>
                  <a:schemeClr val="tx1"/>
                </a:solidFill>
                <a:effectLst/>
                <a:latin typeface="+mn-lt"/>
                <a:ea typeface="+mn-ea"/>
                <a:cs typeface="+mn-cs"/>
              </a:rPr>
              <a:t>Cílem zpráv je poskytnout ŘO aktuální informace o zajištění udržitelnosti daného projektu, případně určení problémů, které se vyskytují ve sledovaném období. Pokud se v průběhu období udržitelnosti vyskytnou závažné okolnosti, týkající se projektu, jeho cílů a udržitelnosti (např. s příjemcem je zahájeno insolvenční řízení), je příjemce povinen o nich informovat ŘO ihned, jakmile nastanou, a nikoliv až v nejbližší zprávě o udržitelnosti.</a:t>
            </a:r>
          </a:p>
          <a:p>
            <a:endParaRPr lang="cs-CZ" sz="1200" kern="1200" dirty="0">
              <a:solidFill>
                <a:schemeClr val="tx1"/>
              </a:solidFill>
              <a:effectLst/>
              <a:latin typeface="+mn-lt"/>
              <a:ea typeface="+mn-ea"/>
              <a:cs typeface="+mn-cs"/>
            </a:endParaRPr>
          </a:p>
          <a:p>
            <a:r>
              <a:rPr lang="pl-PL" sz="1200" b="0" i="0" u="none" strike="noStrike" kern="1200" baseline="0" dirty="0">
                <a:solidFill>
                  <a:schemeClr val="tx1"/>
                </a:solidFill>
                <a:latin typeface="+mn-lt"/>
                <a:ea typeface="+mn-ea"/>
                <a:cs typeface="+mn-cs"/>
              </a:rPr>
              <a:t>Udržitelnost projektu je doba, po kterou musí příjemce udržet výstupy projektu.</a:t>
            </a:r>
          </a:p>
          <a:p>
            <a:endParaRPr lang="pl-PL" sz="1200" b="0" i="0" u="none" strike="noStrike" kern="1200" baseline="0" dirty="0">
              <a:solidFill>
                <a:schemeClr val="tx1"/>
              </a:solidFill>
              <a:effectLst/>
              <a:latin typeface="+mn-lt"/>
              <a:ea typeface="+mn-ea"/>
              <a:cs typeface="+mn-cs"/>
            </a:endParaRPr>
          </a:p>
          <a:p>
            <a:r>
              <a:rPr lang="pl-PL" sz="1200" b="1" i="0" u="none" strike="noStrike" kern="1200" baseline="0" dirty="0">
                <a:solidFill>
                  <a:srgbClr val="FF0000"/>
                </a:solidFill>
                <a:effectLst/>
                <a:latin typeface="+mn-lt"/>
                <a:ea typeface="+mn-ea"/>
                <a:cs typeface="+mn-cs"/>
              </a:rPr>
              <a:t>Termíny pro předkládání ZoU si hlídá každý příjemce sám, systém ISKP ho neupozorňuje.</a:t>
            </a:r>
            <a:endParaRPr lang="cs-CZ" sz="1200" b="1" kern="1200" dirty="0">
              <a:solidFill>
                <a:srgbClr val="FF0000"/>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11</a:t>
            </a:fld>
            <a:endParaRPr lang="cs-CZ"/>
          </a:p>
        </p:txBody>
      </p:sp>
    </p:spTree>
    <p:extLst>
      <p:ext uri="{BB962C8B-B14F-4D97-AF65-F5344CB8AC3E}">
        <p14:creationId xmlns:p14="http://schemas.microsoft.com/office/powerpoint/2010/main" val="3665666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t>Během provádění projektu je příjemce povinen informovat veřejnost o podpoře získané z fondů tím, že:</a:t>
            </a:r>
          </a:p>
          <a:p>
            <a:r>
              <a:rPr lang="cs-CZ" sz="1200" dirty="0"/>
              <a:t>1.</a:t>
            </a:r>
            <a:r>
              <a:rPr lang="cs-CZ" sz="1200" baseline="0" dirty="0"/>
              <a:t> </a:t>
            </a:r>
            <a:r>
              <a:rPr lang="cs-CZ" sz="1200" dirty="0"/>
              <a:t>zveřejní na své </a:t>
            </a:r>
            <a:r>
              <a:rPr lang="cs-CZ" sz="1200" b="1" dirty="0"/>
              <a:t>webové stránce </a:t>
            </a:r>
            <a:r>
              <a:rPr lang="cs-CZ" sz="1200" dirty="0"/>
              <a:t>(pokud ji má), stručný popis projektu, včetně jeho cílů a výsledků a informuje, že je na daný projekt poskytována finanční podpora z EU. </a:t>
            </a:r>
          </a:p>
          <a:p>
            <a:pPr marL="0" indent="0">
              <a:buFontTx/>
              <a:buNone/>
            </a:pPr>
            <a:r>
              <a:rPr lang="cs-CZ" sz="1200" dirty="0"/>
              <a:t>2. umístí po zahájení realizace projektu alespoň jeden </a:t>
            </a:r>
            <a:r>
              <a:rPr lang="cs-CZ" sz="1200" b="1" dirty="0"/>
              <a:t>plakát</a:t>
            </a:r>
            <a:r>
              <a:rPr lang="cs-CZ" sz="1200" dirty="0"/>
              <a:t> s informacemi o projektu (minimální velikost A3), včetně informace o finanční podpoře od Unie, na místě snadno viditelném pro veřejnost, jako jsou např. vstupní prostory budovy. </a:t>
            </a:r>
          </a:p>
          <a:p>
            <a:pPr marL="0" indent="0">
              <a:buFontTx/>
              <a:buNone/>
            </a:pPr>
            <a:r>
              <a:rPr lang="cs-CZ" sz="1200" kern="1200" dirty="0">
                <a:solidFill>
                  <a:schemeClr val="tx1"/>
                </a:solidFill>
                <a:effectLst/>
                <a:latin typeface="+mn-lt"/>
                <a:ea typeface="+mn-ea"/>
                <a:cs typeface="+mn-cs"/>
              </a:rPr>
              <a:t>Plakát se umisťuje v případě projektů:</a:t>
            </a:r>
          </a:p>
          <a:p>
            <a:pPr lvl="1"/>
            <a:r>
              <a:rPr lang="cs-CZ" sz="1200" kern="1200" dirty="0">
                <a:solidFill>
                  <a:schemeClr val="tx1"/>
                </a:solidFill>
                <a:effectLst/>
                <a:latin typeface="+mn-lt"/>
                <a:ea typeface="+mn-ea"/>
                <a:cs typeface="+mn-cs"/>
              </a:rPr>
              <a:t>které jsou financovány z ESF; </a:t>
            </a:r>
          </a:p>
          <a:p>
            <a:pPr lvl="1"/>
            <a:r>
              <a:rPr lang="cs-CZ" sz="1200" kern="1200" dirty="0">
                <a:solidFill>
                  <a:schemeClr val="tx1"/>
                </a:solidFill>
                <a:effectLst/>
                <a:latin typeface="+mn-lt"/>
                <a:ea typeface="+mn-ea"/>
                <a:cs typeface="+mn-cs"/>
              </a:rPr>
              <a:t>které jsou financovány z EFRR, jejichž celková výše podpory nepřesáhla 500 000 EUR; </a:t>
            </a:r>
          </a:p>
          <a:p>
            <a:pPr lvl="1"/>
            <a:r>
              <a:rPr lang="cs-CZ" sz="1200" kern="1200" dirty="0">
                <a:solidFill>
                  <a:schemeClr val="tx1"/>
                </a:solidFill>
                <a:effectLst/>
                <a:latin typeface="+mn-lt"/>
                <a:ea typeface="+mn-ea"/>
                <a:cs typeface="+mn-cs"/>
              </a:rPr>
              <a:t>které jsou financovány z EFRR, jejichž celková výše podpory přesáhla 500 000 EUR a projekt nespočíval v nákupu hmotného předmětu nebo ve financování infrastruktury či stavebních prací.  </a:t>
            </a:r>
          </a:p>
          <a:p>
            <a:pPr marL="0" indent="0">
              <a:buFontTx/>
              <a:buNone/>
            </a:pPr>
            <a:r>
              <a:rPr lang="cs-CZ" sz="1200" dirty="0"/>
              <a:t>3. příjemce zajistí, aby subjekty, které se na projektu podílí, byly o tomto informovány o financování z EU. </a:t>
            </a:r>
          </a:p>
          <a:p>
            <a:pPr marL="0" indent="0">
              <a:buFontTx/>
              <a:buNone/>
            </a:pPr>
            <a:r>
              <a:rPr lang="cs-CZ" sz="1200" b="0" kern="1200" dirty="0">
                <a:solidFill>
                  <a:schemeClr val="tx1"/>
                </a:solidFill>
                <a:effectLst/>
                <a:latin typeface="+mn-lt"/>
                <a:ea typeface="+mn-ea"/>
                <a:cs typeface="+mn-cs"/>
              </a:rPr>
              <a:t>4. </a:t>
            </a:r>
            <a:r>
              <a:rPr lang="cs-CZ" sz="1200" b="1" kern="1200" dirty="0">
                <a:solidFill>
                  <a:schemeClr val="tx1"/>
                </a:solidFill>
                <a:effectLst/>
                <a:latin typeface="+mn-lt"/>
                <a:ea typeface="+mn-ea"/>
                <a:cs typeface="+mn-cs"/>
              </a:rPr>
              <a:t>dočasný billboard</a:t>
            </a:r>
            <a:r>
              <a:rPr lang="cs-CZ" sz="1200" kern="1200" dirty="0">
                <a:solidFill>
                  <a:schemeClr val="tx1"/>
                </a:solidFill>
                <a:effectLst/>
                <a:latin typeface="+mn-lt"/>
                <a:ea typeface="+mn-ea"/>
                <a:cs typeface="+mn-cs"/>
              </a:rPr>
              <a:t> (po dobu realizace projektu) pro každý projekt, který spočívá ve financování infrastruktury nebo stavebních prací a u něhož celková výše podpory </a:t>
            </a:r>
            <a:r>
              <a:rPr lang="cs-CZ" sz="1200" b="1" kern="1200" dirty="0">
                <a:solidFill>
                  <a:schemeClr val="tx1"/>
                </a:solidFill>
                <a:effectLst/>
                <a:latin typeface="+mn-lt"/>
                <a:ea typeface="+mn-ea"/>
                <a:cs typeface="+mn-cs"/>
              </a:rPr>
              <a:t>přesahuje 500 000 EUR</a:t>
            </a:r>
            <a:r>
              <a:rPr lang="cs-CZ" sz="1200" kern="1200" dirty="0">
                <a:solidFill>
                  <a:schemeClr val="tx1"/>
                </a:solidFill>
                <a:effectLst/>
                <a:latin typeface="+mn-lt"/>
                <a:ea typeface="+mn-ea"/>
                <a:cs typeface="+mn-cs"/>
              </a:rPr>
              <a:t>.</a:t>
            </a:r>
          </a:p>
          <a:p>
            <a:pPr marL="0" indent="0">
              <a:buFontTx/>
              <a:buNone/>
            </a:pPr>
            <a:r>
              <a:rPr lang="cs-CZ" sz="1200" kern="1200" dirty="0">
                <a:solidFill>
                  <a:schemeClr val="tx1"/>
                </a:solidFill>
                <a:effectLst/>
                <a:latin typeface="+mn-lt"/>
                <a:ea typeface="+mn-ea"/>
                <a:cs typeface="+mn-cs"/>
              </a:rPr>
              <a:t>do tří měsíců po dokončení projektu vystaví příjemce </a:t>
            </a:r>
            <a:r>
              <a:rPr lang="cs-CZ" sz="1200" b="1" kern="1200" dirty="0">
                <a:solidFill>
                  <a:schemeClr val="tx1"/>
                </a:solidFill>
                <a:effectLst/>
                <a:latin typeface="+mn-lt"/>
                <a:ea typeface="+mn-ea"/>
                <a:cs typeface="+mn-cs"/>
              </a:rPr>
              <a:t>stálou pamětní desku nebo stálý billboard</a:t>
            </a:r>
            <a:r>
              <a:rPr lang="cs-CZ" sz="1200" b="1" kern="1200" baseline="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v místě snadno viditelném pro veřejnost pro každý projekt, který splňuje obě tato kritéria: </a:t>
            </a:r>
          </a:p>
          <a:p>
            <a:r>
              <a:rPr lang="cs-CZ" sz="1200" kern="1200" dirty="0">
                <a:solidFill>
                  <a:schemeClr val="tx1"/>
                </a:solidFill>
                <a:effectLst/>
                <a:latin typeface="+mn-lt"/>
                <a:ea typeface="+mn-ea"/>
                <a:cs typeface="+mn-cs"/>
              </a:rPr>
              <a:t>a) celková výše podpory na projekt přesahuje 500 000 EUR, </a:t>
            </a:r>
          </a:p>
          <a:p>
            <a:r>
              <a:rPr lang="cs-CZ" sz="1200" kern="1200" dirty="0">
                <a:solidFill>
                  <a:schemeClr val="tx1"/>
                </a:solidFill>
                <a:effectLst/>
                <a:latin typeface="+mn-lt"/>
                <a:ea typeface="+mn-ea"/>
                <a:cs typeface="+mn-cs"/>
              </a:rPr>
              <a:t>b) projekt spočívá v nákupu hmotného předmětu nebo ve financování infrastruktury či stavebních prací. </a:t>
            </a:r>
          </a:p>
          <a:p>
            <a:r>
              <a:rPr lang="cs-CZ" sz="1200" kern="1200" dirty="0">
                <a:solidFill>
                  <a:schemeClr val="tx1"/>
                </a:solidFill>
                <a:effectLst/>
                <a:latin typeface="+mn-lt"/>
                <a:ea typeface="+mn-ea"/>
                <a:cs typeface="+mn-cs"/>
              </a:rPr>
              <a:t>Na desce nebo billboardu musí být uveden název a hlavní cíl projektu.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Pro zjednodušení práce při dodržování povinné publicity ze strany příjemců byl ve spolupráci s Ministerstvem pro místní rozvoj vytvořen tzv. </a:t>
            </a:r>
            <a:r>
              <a:rPr lang="cs-CZ" sz="1200" b="1" i="0" u="none" strike="noStrike" kern="1200" baseline="0" dirty="0">
                <a:solidFill>
                  <a:schemeClr val="tx1"/>
                </a:solidFill>
                <a:latin typeface="+mn-lt"/>
                <a:ea typeface="+mn-ea"/>
                <a:cs typeface="+mn-cs"/>
              </a:rPr>
              <a:t>Generátor nástrojů povinné publicity</a:t>
            </a:r>
            <a:r>
              <a:rPr lang="cs-CZ" sz="1200" b="0" i="0" u="none" strike="noStrike" kern="1200" baseline="0" dirty="0">
                <a:solidFill>
                  <a:schemeClr val="tx1"/>
                </a:solidFill>
                <a:latin typeface="+mn-lt"/>
                <a:ea typeface="+mn-ea"/>
                <a:cs typeface="+mn-cs"/>
              </a:rPr>
              <a:t>, který je dostupný na adrese: https://publicita.dotaceeu.cz/. </a:t>
            </a:r>
            <a:endParaRPr lang="cs-CZ" sz="1200" kern="1200" dirty="0">
              <a:solidFill>
                <a:schemeClr val="tx1"/>
              </a:solidFill>
              <a:effectLst/>
              <a:latin typeface="+mn-lt"/>
              <a:ea typeface="+mn-ea"/>
              <a:cs typeface="+mn-cs"/>
            </a:endParaRPr>
          </a:p>
          <a:p>
            <a:endParaRPr lang="cs-CZ" sz="1200" strike="sngStrike" dirty="0"/>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12</a:t>
            </a:fld>
            <a:endParaRPr lang="cs-CZ"/>
          </a:p>
        </p:txBody>
      </p:sp>
    </p:spTree>
    <p:extLst>
      <p:ext uri="{BB962C8B-B14F-4D97-AF65-F5344CB8AC3E}">
        <p14:creationId xmlns:p14="http://schemas.microsoft.com/office/powerpoint/2010/main" val="31206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Každý dokument týkající se provádění projektu, jenž je použit pro informování veřejnosti či jde jiným způsobem „ven“, musí obsahovat prohlášení o tom, že program byl podporován z Evropského strukturálního fondu. Této povinnosti je učiněno zadost tím, že příjemce použije znak EU spolu s odkazem na EU, odkazem na fond/fondy, odkazem na operační program a zobrazením značky hl. m. Prahy. </a:t>
            </a: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13</a:t>
            </a:fld>
            <a:endParaRPr lang="cs-CZ"/>
          </a:p>
        </p:txBody>
      </p:sp>
    </p:spTree>
    <p:extLst>
      <p:ext uri="{BB962C8B-B14F-4D97-AF65-F5344CB8AC3E}">
        <p14:creationId xmlns:p14="http://schemas.microsoft.com/office/powerpoint/2010/main" val="161929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Příjemci a partneři projektu povinni uchovávat veškeré doklady související s realizací projektu a jeho financováním po dobu minimálně 10 let po obdržení závěrečné platby </a:t>
            </a:r>
            <a:r>
              <a:rPr lang="cs-CZ" dirty="0"/>
              <a:t>a současně minimálně po dobu tří let od 31. prosince následujícího po předložení účetní závěrky, v níž jsou výdaje na projekt/operaci uvedeny (o začátku běhu této lhůty má ŘO povinnost příjemce informovat).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Archivovány musí být především:</a:t>
            </a:r>
          </a:p>
          <a:p>
            <a:r>
              <a:rPr lang="cs-CZ" sz="1200" b="0" i="0" u="none" strike="noStrike" kern="1200" baseline="0" dirty="0">
                <a:solidFill>
                  <a:schemeClr val="tx1"/>
                </a:solidFill>
                <a:latin typeface="+mn-lt"/>
                <a:ea typeface="+mn-ea"/>
                <a:cs typeface="+mn-cs"/>
              </a:rPr>
              <a:t> Text Smlouvy o financování, její změny a dodatky, včetně příloh. </a:t>
            </a:r>
          </a:p>
          <a:p>
            <a:r>
              <a:rPr lang="cs-CZ" sz="1200" b="0" i="0" u="none" strike="noStrike" kern="1200" baseline="0" dirty="0">
                <a:solidFill>
                  <a:schemeClr val="tx1"/>
                </a:solidFill>
                <a:latin typeface="+mn-lt"/>
                <a:ea typeface="+mn-ea"/>
                <a:cs typeface="+mn-cs"/>
              </a:rPr>
              <a:t> Texty smluv s partnery (pokud byly uzavírány), jejich změny a dodatky. </a:t>
            </a:r>
          </a:p>
          <a:p>
            <a:r>
              <a:rPr lang="cs-CZ" sz="1200" b="0" i="0" u="none" strike="noStrike" kern="1200" baseline="0" dirty="0">
                <a:solidFill>
                  <a:schemeClr val="tx1"/>
                </a:solidFill>
                <a:latin typeface="+mn-lt"/>
                <a:ea typeface="+mn-ea"/>
                <a:cs typeface="+mn-cs"/>
              </a:rPr>
              <a:t> Výběrová řízení</a:t>
            </a:r>
          </a:p>
          <a:p>
            <a:r>
              <a:rPr lang="cs-CZ" sz="1200" b="0" i="0" u="none" strike="noStrike" kern="1200" baseline="0" dirty="0">
                <a:solidFill>
                  <a:schemeClr val="tx1"/>
                </a:solidFill>
                <a:latin typeface="+mn-lt"/>
                <a:ea typeface="+mn-ea"/>
                <a:cs typeface="+mn-cs"/>
              </a:rPr>
              <a:t> Externí výdaje: dodací listy; faktury a doklady o platbách či úhradách faktur. </a:t>
            </a:r>
          </a:p>
          <a:p>
            <a:r>
              <a:rPr lang="cs-CZ" sz="1200" b="0" i="0" u="none" strike="noStrike" kern="1200" baseline="0" dirty="0">
                <a:solidFill>
                  <a:schemeClr val="tx1"/>
                </a:solidFill>
                <a:latin typeface="+mn-lt"/>
                <a:ea typeface="+mn-ea"/>
                <a:cs typeface="+mn-cs"/>
              </a:rPr>
              <a:t> Interní výdaje: mzdové výdaje (pracovní smlouva/dohoda o provedení práce/dohoda o pracovní činnosti; interní doklady; apod. </a:t>
            </a:r>
          </a:p>
          <a:p>
            <a:r>
              <a:rPr lang="cs-CZ" sz="1200" b="0" i="0" u="none" strike="noStrike" kern="1200" baseline="0" dirty="0">
                <a:solidFill>
                  <a:schemeClr val="tx1"/>
                </a:solidFill>
                <a:latin typeface="+mn-lt"/>
                <a:ea typeface="+mn-ea"/>
                <a:cs typeface="+mn-cs"/>
              </a:rPr>
              <a:t> Materiální výstupy projektu: tisky, audio a videonahrávky, apod. </a:t>
            </a:r>
          </a:p>
          <a:p>
            <a:r>
              <a:rPr lang="cs-CZ" sz="1200" b="0" i="0" u="none" strike="noStrike" kern="1200" baseline="0" dirty="0">
                <a:solidFill>
                  <a:schemeClr val="tx1"/>
                </a:solidFill>
                <a:latin typeface="+mn-lt"/>
                <a:ea typeface="+mn-ea"/>
                <a:cs typeface="+mn-cs"/>
              </a:rPr>
              <a:t>Výčet je indikativní.</a:t>
            </a:r>
          </a:p>
          <a:p>
            <a:r>
              <a:rPr lang="cs-CZ" sz="1200" b="1" i="0" u="none" strike="noStrike" kern="1200" baseline="0" dirty="0">
                <a:solidFill>
                  <a:schemeClr val="tx1"/>
                </a:solidFill>
                <a:latin typeface="+mn-lt"/>
                <a:ea typeface="+mn-ea"/>
                <a:cs typeface="+mn-cs"/>
              </a:rPr>
              <a:t>Při zániku příjemce před uplynutím lhůty pro archivaci musí být se státním oblastním archivem projednáno zabezpečení archivace. Pokud dokumenty zanikajícího subjektu nepřebírá jeho právní nástupce, musí být řídicímu orgánu umožněn výběr důležitých dokumentů. </a:t>
            </a:r>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14</a:t>
            </a:fld>
            <a:endParaRPr lang="cs-CZ"/>
          </a:p>
        </p:txBody>
      </p:sp>
    </p:spTree>
    <p:extLst>
      <p:ext uri="{BB962C8B-B14F-4D97-AF65-F5344CB8AC3E}">
        <p14:creationId xmlns:p14="http://schemas.microsoft.com/office/powerpoint/2010/main" val="145390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dirty="0"/>
              <a:t>ŘO provádí kontroly a to za účelem zjištění</a:t>
            </a:r>
            <a:r>
              <a:rPr lang="cs-CZ" sz="1200" b="1" baseline="0" dirty="0"/>
              <a:t> účelnosti a hospodárnosti projektu. </a:t>
            </a:r>
          </a:p>
          <a:p>
            <a:r>
              <a:rPr lang="cs-CZ" sz="1200" b="1" dirty="0"/>
              <a:t>Administrativní ověření </a:t>
            </a:r>
            <a:r>
              <a:rPr lang="cs-CZ" sz="1200" dirty="0"/>
              <a:t>-</a:t>
            </a:r>
            <a:r>
              <a:rPr lang="cs-CZ" sz="1200" b="0" i="0" u="none" strike="noStrike" kern="1200" baseline="0" dirty="0">
                <a:solidFill>
                  <a:schemeClr val="tx1"/>
                </a:solidFill>
                <a:latin typeface="+mn-lt"/>
                <a:ea typeface="+mn-ea"/>
                <a:cs typeface="+mn-cs"/>
              </a:rPr>
              <a:t> zjišťuje, zda je nutná kontrola na místě. </a:t>
            </a:r>
            <a:r>
              <a:rPr lang="cs-CZ" sz="1200" b="0" i="0" u="sng" strike="noStrike" kern="1200" baseline="0" dirty="0">
                <a:solidFill>
                  <a:schemeClr val="tx1"/>
                </a:solidFill>
                <a:latin typeface="+mn-lt"/>
                <a:ea typeface="+mn-ea"/>
                <a:cs typeface="+mn-cs"/>
              </a:rPr>
              <a:t>Administrativní ověření se používá jak ve fázi před uzavřením Smlouvy o financování, tak po jejich uzavření, tj. v době realizace a udržitelnosti projektu, zejména se využívá při kontrole zpráv o realizaci.</a:t>
            </a:r>
            <a:r>
              <a:rPr lang="cs-CZ" sz="1200" b="0" i="0" u="none" strike="noStrike" kern="1200" baseline="0" dirty="0">
                <a:solidFill>
                  <a:schemeClr val="tx1"/>
                </a:solidFill>
                <a:latin typeface="+mn-lt"/>
                <a:ea typeface="+mn-ea"/>
                <a:cs typeface="+mn-cs"/>
              </a:rPr>
              <a:t> </a:t>
            </a:r>
            <a:r>
              <a:rPr lang="cs-CZ"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u="none" strike="noStrike" kern="1200" baseline="0" dirty="0">
                <a:solidFill>
                  <a:schemeClr val="tx1"/>
                </a:solidFill>
                <a:latin typeface="+mn-lt"/>
                <a:ea typeface="+mn-ea"/>
                <a:cs typeface="+mn-cs"/>
              </a:rPr>
              <a:t>Kontroly na místě </a:t>
            </a:r>
            <a:r>
              <a:rPr lang="cs-CZ" sz="1200" b="0" i="0" u="none" strike="noStrike" kern="1200" baseline="0" dirty="0">
                <a:solidFill>
                  <a:schemeClr val="tx1"/>
                </a:solidFill>
                <a:latin typeface="+mn-lt"/>
                <a:ea typeface="+mn-ea"/>
                <a:cs typeface="+mn-cs"/>
              </a:rPr>
              <a:t>lze rozdělit v závislosti na fázi realizace projektu na tři základní druhy: </a:t>
            </a:r>
          </a:p>
          <a:p>
            <a:r>
              <a:rPr lang="cs-CZ" sz="1200" b="0" i="0" u="none" strike="noStrike" kern="1200" baseline="0" dirty="0">
                <a:solidFill>
                  <a:schemeClr val="tx1"/>
                </a:solidFill>
                <a:latin typeface="+mn-lt"/>
                <a:ea typeface="+mn-ea"/>
                <a:cs typeface="+mn-cs"/>
              </a:rPr>
              <a:t>Kontrola na místě ex-ante - předběžná kontrola, </a:t>
            </a:r>
            <a:r>
              <a:rPr lang="cs-CZ" sz="1200" b="0" i="0" u="sng" strike="noStrike" kern="1200" baseline="0" dirty="0">
                <a:solidFill>
                  <a:schemeClr val="tx1"/>
                </a:solidFill>
                <a:latin typeface="+mn-lt"/>
                <a:ea typeface="+mn-ea"/>
                <a:cs typeface="+mn-cs"/>
              </a:rPr>
              <a:t>probíhá před uzavřením Smlouvy o financování</a:t>
            </a:r>
          </a:p>
          <a:p>
            <a:r>
              <a:rPr lang="cs-CZ" sz="1200" b="0" i="0" u="none" strike="noStrike" kern="1200" baseline="0" dirty="0">
                <a:solidFill>
                  <a:schemeClr val="tx1"/>
                </a:solidFill>
                <a:latin typeface="+mn-lt"/>
                <a:ea typeface="+mn-ea"/>
                <a:cs typeface="+mn-cs"/>
              </a:rPr>
              <a:t>Kontrola na místě interim – průběžná kontrola, </a:t>
            </a:r>
            <a:r>
              <a:rPr lang="cs-CZ" sz="1200" b="0" i="0" u="sng" strike="noStrike" kern="1200" baseline="0" dirty="0">
                <a:solidFill>
                  <a:schemeClr val="tx1"/>
                </a:solidFill>
                <a:latin typeface="+mn-lt"/>
                <a:ea typeface="+mn-ea"/>
                <a:cs typeface="+mn-cs"/>
              </a:rPr>
              <a:t>probíhá v době realizace projektu, resp. před finančním dokončením projektu</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Kontrola na místě  ex-post - následná kontrola, </a:t>
            </a:r>
            <a:r>
              <a:rPr lang="cs-CZ" sz="1200" b="0" i="0" u="sng" strike="noStrike" kern="1200" baseline="0" dirty="0">
                <a:solidFill>
                  <a:schemeClr val="tx1"/>
                </a:solidFill>
                <a:latin typeface="+mn-lt"/>
                <a:ea typeface="+mn-ea"/>
                <a:cs typeface="+mn-cs"/>
              </a:rPr>
              <a:t>probíhá v době udržitelnosti projektu, resp. po skončení realizace projektu. </a:t>
            </a:r>
          </a:p>
          <a:p>
            <a:r>
              <a:rPr lang="cs-CZ" sz="1200" b="1" i="0" u="none" strike="noStrike" kern="1200" baseline="0" dirty="0">
                <a:solidFill>
                  <a:schemeClr val="tx1"/>
                </a:solidFill>
                <a:latin typeface="+mn-lt"/>
                <a:ea typeface="+mn-ea"/>
                <a:cs typeface="+mn-cs"/>
              </a:rPr>
              <a:t>Kontrola od stolu </a:t>
            </a:r>
            <a:r>
              <a:rPr lang="cs-CZ" sz="1200" b="0" i="0" u="none" strike="noStrike" kern="1200" baseline="0" dirty="0">
                <a:solidFill>
                  <a:schemeClr val="tx1"/>
                </a:solidFill>
                <a:latin typeface="+mn-lt"/>
                <a:ea typeface="+mn-ea"/>
                <a:cs typeface="+mn-cs"/>
              </a:rPr>
              <a:t>- kontrola provedená dle kontrolního řádu, avšak nikoliv v místě realizace projektu nebo místě sídla příjemce.</a:t>
            </a:r>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15</a:t>
            </a:fld>
            <a:endParaRPr lang="cs-CZ"/>
          </a:p>
        </p:txBody>
      </p:sp>
    </p:spTree>
    <p:extLst>
      <p:ext uri="{BB962C8B-B14F-4D97-AF65-F5344CB8AC3E}">
        <p14:creationId xmlns:p14="http://schemas.microsoft.com/office/powerpoint/2010/main" val="1551947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Kontrola na místě je formou veřejnosprávní kontroly</a:t>
            </a:r>
          </a:p>
          <a:p>
            <a:r>
              <a:rPr lang="cs-CZ" sz="1200" b="1" i="0" u="none" strike="noStrike" kern="1200" baseline="0" dirty="0">
                <a:solidFill>
                  <a:schemeClr val="tx1"/>
                </a:solidFill>
                <a:latin typeface="+mn-lt"/>
                <a:ea typeface="+mn-ea"/>
                <a:cs typeface="+mn-cs"/>
              </a:rPr>
              <a:t>Průběh kontroly na místě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Kontrolu na místě provádějí obvykle dva nebo více zaměstnanců ŘO. Pokud není důvod provést neohlášenou kontrolu, je příjemce o připravované kontrole vždy dopředu informován – je mu doručeno Oznámení o zahájení kontroly na místě, a to obvykle minimálně 48 hodin před zahájením. </a:t>
            </a:r>
          </a:p>
          <a:p>
            <a:r>
              <a:rPr lang="cs-CZ" sz="1200" b="0" i="0" u="none" strike="noStrike" kern="1200" baseline="0" dirty="0">
                <a:solidFill>
                  <a:schemeClr val="tx1"/>
                </a:solidFill>
                <a:latin typeface="+mn-lt"/>
                <a:ea typeface="+mn-ea"/>
                <a:cs typeface="+mn-cs"/>
              </a:rPr>
              <a:t>Kontrola obvykle probíhá ve dvou blocích a to:</a:t>
            </a:r>
          </a:p>
          <a:p>
            <a:r>
              <a:rPr lang="cs-CZ" sz="1200" b="0" i="0" u="none" strike="noStrike" kern="1200" baseline="0" dirty="0">
                <a:solidFill>
                  <a:schemeClr val="tx1"/>
                </a:solidFill>
                <a:latin typeface="+mn-lt"/>
                <a:ea typeface="+mn-ea"/>
                <a:cs typeface="+mn-cs"/>
              </a:rPr>
              <a:t> kontrola věcné realizace projektu, </a:t>
            </a:r>
          </a:p>
          <a:p>
            <a:r>
              <a:rPr lang="cs-CZ" sz="1200" b="0" i="0" u="none" strike="noStrike" kern="1200" baseline="0" dirty="0">
                <a:solidFill>
                  <a:schemeClr val="tx1"/>
                </a:solidFill>
                <a:latin typeface="+mn-lt"/>
                <a:ea typeface="+mn-ea"/>
                <a:cs typeface="+mn-cs"/>
              </a:rPr>
              <a:t> kontrola finanční realizace projektu. </a:t>
            </a:r>
          </a:p>
          <a:p>
            <a:r>
              <a:rPr lang="cs-CZ" sz="1200" b="0" i="0" u="none" strike="noStrike" kern="1200" baseline="0" dirty="0">
                <a:solidFill>
                  <a:schemeClr val="tx1"/>
                </a:solidFill>
                <a:latin typeface="+mn-lt"/>
                <a:ea typeface="+mn-ea"/>
                <a:cs typeface="+mn-cs"/>
              </a:rPr>
              <a:t>Kontrola </a:t>
            </a:r>
            <a:r>
              <a:rPr lang="cs-CZ" sz="1200" b="1" i="0" u="none" strike="noStrike" kern="1200" baseline="0" dirty="0">
                <a:solidFill>
                  <a:schemeClr val="tx1"/>
                </a:solidFill>
                <a:latin typeface="+mn-lt"/>
                <a:ea typeface="+mn-ea"/>
                <a:cs typeface="+mn-cs"/>
              </a:rPr>
              <a:t>věcné</a:t>
            </a:r>
            <a:r>
              <a:rPr lang="cs-CZ" sz="1200" b="0" i="0" u="none" strike="noStrike" kern="1200" baseline="0" dirty="0">
                <a:solidFill>
                  <a:schemeClr val="tx1"/>
                </a:solidFill>
                <a:latin typeface="+mn-lt"/>
                <a:ea typeface="+mn-ea"/>
                <a:cs typeface="+mn-cs"/>
              </a:rPr>
              <a:t> realizace se zaměřuje na </a:t>
            </a:r>
            <a:r>
              <a:rPr lang="cs-CZ" sz="1200" b="0" i="0" u="sng" strike="noStrike" kern="1200" baseline="0" dirty="0">
                <a:solidFill>
                  <a:schemeClr val="tx1"/>
                </a:solidFill>
                <a:latin typeface="+mn-lt"/>
                <a:ea typeface="+mn-ea"/>
                <a:cs typeface="+mn-cs"/>
              </a:rPr>
              <a:t>sledování realizace jednotlivých aktivit projektu</a:t>
            </a:r>
            <a:r>
              <a:rPr lang="cs-CZ" sz="1200" b="0" i="0" u="none" strike="noStrike" kern="1200" baseline="0" dirty="0">
                <a:solidFill>
                  <a:schemeClr val="tx1"/>
                </a:solidFill>
                <a:latin typeface="+mn-lt"/>
                <a:ea typeface="+mn-ea"/>
                <a:cs typeface="+mn-cs"/>
              </a:rPr>
              <a:t>, zjišťování stavu jejich plnění. Kontrola </a:t>
            </a:r>
            <a:r>
              <a:rPr lang="cs-CZ" sz="1200" b="1" i="0" u="none" strike="noStrike" kern="1200" baseline="0" dirty="0">
                <a:solidFill>
                  <a:schemeClr val="tx1"/>
                </a:solidFill>
                <a:latin typeface="+mn-lt"/>
                <a:ea typeface="+mn-ea"/>
                <a:cs typeface="+mn-cs"/>
              </a:rPr>
              <a:t>finanční</a:t>
            </a:r>
            <a:r>
              <a:rPr lang="cs-CZ" sz="1200" b="0" i="0" u="none" strike="noStrike" kern="1200" baseline="0" dirty="0">
                <a:solidFill>
                  <a:schemeClr val="tx1"/>
                </a:solidFill>
                <a:latin typeface="+mn-lt"/>
                <a:ea typeface="+mn-ea"/>
                <a:cs typeface="+mn-cs"/>
              </a:rPr>
              <a:t> realizace projektu se zaměřuje </a:t>
            </a:r>
            <a:r>
              <a:rPr lang="cs-CZ" sz="1200" b="0" i="0" u="sng" strike="noStrike" kern="1200" baseline="0" dirty="0">
                <a:solidFill>
                  <a:schemeClr val="tx1"/>
                </a:solidFill>
                <a:latin typeface="+mn-lt"/>
                <a:ea typeface="+mn-ea"/>
                <a:cs typeface="+mn-cs"/>
              </a:rPr>
              <a:t>na kontrolu </a:t>
            </a:r>
            <a:r>
              <a:rPr lang="cs-CZ" sz="1200" b="0" i="0" u="none" strike="noStrike" kern="1200" baseline="0" dirty="0">
                <a:solidFill>
                  <a:schemeClr val="tx1"/>
                </a:solidFill>
                <a:latin typeface="+mn-lt"/>
                <a:ea typeface="+mn-ea"/>
                <a:cs typeface="+mn-cs"/>
              </a:rPr>
              <a:t>efektivity </a:t>
            </a:r>
            <a:r>
              <a:rPr lang="cs-CZ" sz="1200" b="0" i="0" u="sng" strike="noStrike" kern="1200" baseline="0" dirty="0">
                <a:solidFill>
                  <a:schemeClr val="tx1"/>
                </a:solidFill>
                <a:latin typeface="+mn-lt"/>
                <a:ea typeface="+mn-ea"/>
                <a:cs typeface="+mn-cs"/>
              </a:rPr>
              <a:t>využití přidělených prostředků a kontrolu čerpání těchto prostředků</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Výsledným dokumentem o průběhu kontroly na místě a zjištěných skutečnostech je </a:t>
            </a:r>
            <a:r>
              <a:rPr lang="cs-CZ" sz="1200" b="1" i="0" u="none" strike="noStrike" kern="1200" baseline="0" dirty="0">
                <a:solidFill>
                  <a:schemeClr val="tx1"/>
                </a:solidFill>
                <a:latin typeface="+mn-lt"/>
                <a:ea typeface="+mn-ea"/>
                <a:cs typeface="+mn-cs"/>
              </a:rPr>
              <a:t>protokol o kontrole.</a:t>
            </a:r>
          </a:p>
          <a:p>
            <a:r>
              <a:rPr lang="cs-CZ" sz="1200" b="1" i="0" u="none" strike="noStrike" kern="1200" baseline="0" dirty="0">
                <a:solidFill>
                  <a:schemeClr val="tx1"/>
                </a:solidFill>
                <a:latin typeface="+mn-lt"/>
                <a:ea typeface="+mn-ea"/>
                <a:cs typeface="+mn-cs"/>
              </a:rPr>
              <a:t>Proti kontrolním zjištěním uvedeným v protokolu o kontrole může příjemce (partner) podat písemné a zdůvodněné námitky, a to ve lhůtě 15 dnů ode dne doručení protokolu. </a:t>
            </a:r>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16</a:t>
            </a:fld>
            <a:endParaRPr lang="cs-CZ"/>
          </a:p>
        </p:txBody>
      </p:sp>
    </p:spTree>
    <p:extLst>
      <p:ext uri="{BB962C8B-B14F-4D97-AF65-F5344CB8AC3E}">
        <p14:creationId xmlns:p14="http://schemas.microsoft.com/office/powerpoint/2010/main" val="272823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Pravidla pro žadatele a příjemce</a:t>
            </a:r>
          </a:p>
          <a:p>
            <a:pPr marL="0" indent="0">
              <a:lnSpc>
                <a:spcPct val="114000"/>
              </a:lnSpc>
              <a:buNone/>
            </a:pPr>
            <a:r>
              <a:rPr lang="cs-CZ" sz="1200" dirty="0"/>
              <a:t>Pravidla se vztahují vždy na všechny žadatele a příjemce podpory z OP PPR. Nejaktuálnější verze je 4.7 s účinností od 13. 7. 2021.</a:t>
            </a:r>
          </a:p>
          <a:p>
            <a:pPr marL="0" indent="0">
              <a:lnSpc>
                <a:spcPct val="114000"/>
              </a:lnSpc>
              <a:buNone/>
            </a:pPr>
            <a:endParaRPr lang="cs-CZ" sz="1200" dirty="0"/>
          </a:p>
          <a:p>
            <a:pPr marL="0" indent="0">
              <a:lnSpc>
                <a:spcPct val="114000"/>
              </a:lnSpc>
              <a:buNone/>
            </a:pPr>
            <a:r>
              <a:rPr lang="cs-CZ" sz="1200" dirty="0"/>
              <a:t>Žadatel a následně příjemce musí při realizaci projektu postupovat vždy podle aktuálně účinné verze </a:t>
            </a:r>
            <a:r>
              <a:rPr lang="cs-CZ" sz="1200" dirty="0" err="1"/>
              <a:t>PpŽP</a:t>
            </a:r>
            <a:r>
              <a:rPr lang="cs-CZ" sz="1200" dirty="0"/>
              <a:t> uvedené na webových stránkách OP PPR na adrese: </a:t>
            </a:r>
          </a:p>
          <a:p>
            <a:pPr marL="0" indent="0">
              <a:lnSpc>
                <a:spcPct val="114000"/>
              </a:lnSpc>
              <a:buNone/>
            </a:pPr>
            <a:r>
              <a:rPr lang="cs-CZ" sz="1400" b="1" i="1" dirty="0">
                <a:solidFill>
                  <a:srgbClr val="002060"/>
                </a:solidFill>
              </a:rPr>
              <a:t>www.penizeproprahu.cz</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Závazným a důležitým dokumentem jsou Pravidla pro žadatele a příjemce. Pravidla se vztahují vždy na všechny žadatele a příjemce podpory z OP PPR od data účinnosti. Žadatel/příjemce musí při realizaci projektu postupovat vždy podle aktuálně účinné verze Pravidel uvedené na webových stránkách OP PPR. </a:t>
            </a:r>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17</a:t>
            </a:fld>
            <a:endParaRPr lang="cs-CZ"/>
          </a:p>
        </p:txBody>
      </p:sp>
    </p:spTree>
    <p:extLst>
      <p:ext uri="{BB962C8B-B14F-4D97-AF65-F5344CB8AC3E}">
        <p14:creationId xmlns:p14="http://schemas.microsoft.com/office/powerpoint/2010/main" val="3992844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Plné moci – pokud příjemce chce delegovat podpisová práva na někoho jiného (administrátora projektu), musí mu tato práva předat plnou mocí. Je  nutné, aby plná moc splňovala podmínky uvedené v pravidlech kap. 9.2.2. Pro jednotlivé úkony na žádosti o podporu a následně i administraci projektu jsou vyžadována podpisová práva. Předání plné moci musí být zaznamenáno v MS2014+, a to buď s využitím předpřipravených šablon přímo v aplikaci, nebo vložením skenu ověřené plné moci.</a:t>
            </a:r>
          </a:p>
          <a:p>
            <a:r>
              <a:rPr lang="cs-CZ" dirty="0"/>
              <a:t>V případě vložení skenu plné moci </a:t>
            </a:r>
            <a:r>
              <a:rPr lang="cs-CZ" sz="1800" dirty="0">
                <a:solidFill>
                  <a:srgbClr val="000000"/>
                </a:solidFill>
                <a:effectLst/>
                <a:latin typeface="Arial" panose="020B0604020202020204" pitchFamily="34" charset="0"/>
                <a:ea typeface="Calibri" panose="020F0502020204030204" pitchFamily="34" charset="0"/>
              </a:rPr>
              <a:t>vytvořena mimo aplikaci MS2014+ </a:t>
            </a:r>
            <a:r>
              <a:rPr lang="cs-CZ" sz="1800" b="1" dirty="0">
                <a:solidFill>
                  <a:srgbClr val="000000"/>
                </a:solidFill>
                <a:effectLst/>
                <a:latin typeface="Arial" panose="020B0604020202020204" pitchFamily="34" charset="0"/>
                <a:ea typeface="Calibri" panose="020F0502020204030204" pitchFamily="34" charset="0"/>
              </a:rPr>
              <a:t>musí být plná moc ověřená, tj. musí obsahovat úřední ověření podpisů zmocnitele a zmocněnce</a:t>
            </a:r>
            <a:r>
              <a:rPr lang="cs-CZ" sz="1800" dirty="0">
                <a:solidFill>
                  <a:srgbClr val="000000"/>
                </a:solidFill>
                <a:effectLst/>
                <a:latin typeface="Arial" panose="020B0604020202020204" pitchFamily="34" charset="0"/>
                <a:ea typeface="Calibri" panose="020F0502020204030204" pitchFamily="34" charset="0"/>
              </a:rPr>
              <a:t>. Na plné moci </a:t>
            </a:r>
            <a:r>
              <a:rPr lang="cs-CZ" sz="1800" b="1" dirty="0">
                <a:solidFill>
                  <a:srgbClr val="000000"/>
                </a:solidFill>
                <a:effectLst/>
                <a:latin typeface="Arial" panose="020B0604020202020204" pitchFamily="34" charset="0"/>
                <a:ea typeface="Calibri" panose="020F0502020204030204" pitchFamily="34" charset="0"/>
              </a:rPr>
              <a:t>není možné kombinovat vlastnoruční a elektronický podpis </a:t>
            </a:r>
            <a:r>
              <a:rPr lang="cs-CZ" sz="1800" dirty="0">
                <a:solidFill>
                  <a:srgbClr val="000000"/>
                </a:solidFill>
                <a:effectLst/>
                <a:latin typeface="Arial" panose="020B0604020202020204" pitchFamily="34" charset="0"/>
                <a:ea typeface="Calibri" panose="020F0502020204030204" pitchFamily="34" charset="0"/>
              </a:rPr>
              <a:t>– podpisy zmocněnce i zmocnitele musí být </a:t>
            </a:r>
            <a:r>
              <a:rPr lang="cs-CZ" sz="1800" b="1" dirty="0">
                <a:solidFill>
                  <a:srgbClr val="000000"/>
                </a:solidFill>
                <a:effectLst/>
                <a:latin typeface="Arial" panose="020B0604020202020204" pitchFamily="34" charset="0"/>
                <a:ea typeface="Calibri" panose="020F0502020204030204" pitchFamily="34" charset="0"/>
              </a:rPr>
              <a:t>vždy oba dva elektronické </a:t>
            </a:r>
            <a:r>
              <a:rPr lang="cs-CZ" sz="1800" dirty="0">
                <a:solidFill>
                  <a:srgbClr val="000000"/>
                </a:solidFill>
                <a:effectLst/>
                <a:latin typeface="Arial" panose="020B0604020202020204" pitchFamily="34" charset="0"/>
                <a:ea typeface="Calibri" panose="020F0502020204030204" pitchFamily="34" charset="0"/>
              </a:rPr>
              <a:t>(plná moc vytvářená v MS2014+) nebo </a:t>
            </a:r>
            <a:r>
              <a:rPr lang="cs-CZ" sz="1800" b="1" dirty="0">
                <a:solidFill>
                  <a:srgbClr val="000000"/>
                </a:solidFill>
                <a:effectLst/>
                <a:latin typeface="Arial" panose="020B0604020202020204" pitchFamily="34" charset="0"/>
                <a:ea typeface="Calibri" panose="020F0502020204030204" pitchFamily="34" charset="0"/>
              </a:rPr>
              <a:t>oba dva vlastnoruční a ověřené </a:t>
            </a:r>
            <a:r>
              <a:rPr lang="cs-CZ" sz="1800" dirty="0">
                <a:solidFill>
                  <a:srgbClr val="000000"/>
                </a:solidFill>
                <a:effectLst/>
                <a:latin typeface="Arial" panose="020B0604020202020204" pitchFamily="34" charset="0"/>
                <a:ea typeface="Calibri" panose="020F0502020204030204" pitchFamily="34" charset="0"/>
              </a:rPr>
              <a:t>(plná moc vytvářená mimo MS2014+).  </a:t>
            </a:r>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18</a:t>
            </a:fld>
            <a:endParaRPr lang="cs-CZ"/>
          </a:p>
        </p:txBody>
      </p:sp>
    </p:spTree>
    <p:extLst>
      <p:ext uri="{BB962C8B-B14F-4D97-AF65-F5344CB8AC3E}">
        <p14:creationId xmlns:p14="http://schemas.microsoft.com/office/powerpoint/2010/main" val="1150450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19</a:t>
            </a:fld>
            <a:endParaRPr lang="cs-CZ"/>
          </a:p>
        </p:txBody>
      </p:sp>
    </p:spTree>
    <p:extLst>
      <p:ext uri="{BB962C8B-B14F-4D97-AF65-F5344CB8AC3E}">
        <p14:creationId xmlns:p14="http://schemas.microsoft.com/office/powerpoint/2010/main" val="102540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2</a:t>
            </a:fld>
            <a:endParaRPr lang="cs-CZ"/>
          </a:p>
        </p:txBody>
      </p:sp>
    </p:spTree>
    <p:extLst>
      <p:ext uri="{BB962C8B-B14F-4D97-AF65-F5344CB8AC3E}">
        <p14:creationId xmlns:p14="http://schemas.microsoft.com/office/powerpoint/2010/main" val="169255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Zahájením realizace projektu se rozumí datum stanovené jako zahájení projektu ve Smlouvě o financování. </a:t>
            </a:r>
          </a:p>
          <a:p>
            <a:endParaRPr lang="cs-CZ" sz="1200" b="0" i="0" u="sng" strike="noStrike" kern="1200" baseline="0" dirty="0">
              <a:solidFill>
                <a:schemeClr val="tx1"/>
              </a:solidFill>
            </a:endParaRPr>
          </a:p>
          <a:p>
            <a:r>
              <a:rPr lang="cs-CZ" sz="1200" b="0" i="0" u="none" strike="noStrike" kern="1200" baseline="0" dirty="0">
                <a:solidFill>
                  <a:schemeClr val="tx1"/>
                </a:solidFill>
                <a:latin typeface="+mn-lt"/>
                <a:ea typeface="+mn-ea"/>
                <a:cs typeface="+mn-cs"/>
              </a:rPr>
              <a:t>V případě, že je projekt </a:t>
            </a:r>
            <a:r>
              <a:rPr lang="cs-CZ" sz="1200" b="0" i="0" u="sng" strike="noStrike" kern="1200" baseline="0" dirty="0">
                <a:solidFill>
                  <a:schemeClr val="tx1"/>
                </a:solidFill>
                <a:latin typeface="+mn-lt"/>
                <a:ea typeface="+mn-ea"/>
                <a:cs typeface="+mn-cs"/>
              </a:rPr>
              <a:t>zahájen až po podpisu Smlouvy o financování</a:t>
            </a:r>
            <a:r>
              <a:rPr lang="cs-CZ" sz="1200" b="0" i="0" u="none" strike="noStrike" kern="1200" baseline="0" dirty="0">
                <a:solidFill>
                  <a:schemeClr val="tx1"/>
                </a:solidFill>
                <a:latin typeface="+mn-lt"/>
                <a:ea typeface="+mn-ea"/>
                <a:cs typeface="+mn-cs"/>
              </a:rPr>
              <a:t>, je příjemce povinen do 10 pracovních dnů od data zahájení realizace projektu zaslat zprávu ŘO - formou interní depeše, která bude obsahovat: </a:t>
            </a:r>
          </a:p>
          <a:p>
            <a:pPr marL="171450" indent="-171450">
              <a:buFontTx/>
              <a:buChar char="-"/>
            </a:pPr>
            <a:r>
              <a:rPr lang="cs-CZ" sz="1200" b="0" i="0" u="none" strike="noStrike" kern="1200" baseline="0" dirty="0">
                <a:solidFill>
                  <a:schemeClr val="tx1"/>
                </a:solidFill>
                <a:latin typeface="+mn-lt"/>
                <a:ea typeface="+mn-ea"/>
                <a:cs typeface="+mn-cs"/>
              </a:rPr>
              <a:t> informaci, zda byl projekt zahájen v souladu se Smlouvou o financování  uvedení aktivit, které již v rámci projektu probíhají  </a:t>
            </a:r>
            <a:r>
              <a:rPr lang="cs-CZ" sz="1200" kern="1200" dirty="0">
                <a:solidFill>
                  <a:schemeClr val="tx1"/>
                </a:solidFill>
                <a:effectLst/>
                <a:latin typeface="+mn-lt"/>
                <a:ea typeface="+mn-ea"/>
                <a:cs typeface="+mn-cs"/>
              </a:rPr>
              <a:t>pokud v rámci příprav projektu na zahájení došlo k problémům, pak podrobnosti o nastalé situaci.</a:t>
            </a:r>
          </a:p>
          <a:p>
            <a:pPr marL="0" indent="0">
              <a:buFontTx/>
              <a:buNone/>
            </a:pPr>
            <a:endParaRPr lang="cs-CZ" sz="1200" b="0" i="0" u="sng" strike="noStrike" kern="1200" baseline="0" dirty="0">
              <a:solidFill>
                <a:schemeClr val="tx1"/>
              </a:solidFill>
            </a:endParaRPr>
          </a:p>
          <a:p>
            <a:r>
              <a:rPr lang="cs-CZ" sz="1200" b="0" i="0" u="sng" strike="noStrike" kern="1200" baseline="0" dirty="0">
                <a:solidFill>
                  <a:schemeClr val="tx1"/>
                </a:solidFill>
              </a:rPr>
              <a:t>Partneři</a:t>
            </a:r>
          </a:p>
          <a:p>
            <a:r>
              <a:rPr lang="cs-CZ" sz="1200" b="0" i="0" u="none" strike="noStrike" kern="1200" baseline="0" dirty="0">
                <a:solidFill>
                  <a:schemeClr val="tx1"/>
                </a:solidFill>
              </a:rPr>
              <a:t>Do přípravy nebo realizace projektu mohou být zapojeni tzv. partneři projektu</a:t>
            </a:r>
            <a:r>
              <a:rPr lang="cs-CZ" sz="1200" dirty="0"/>
              <a:t>.</a:t>
            </a:r>
          </a:p>
          <a:p>
            <a:r>
              <a:rPr lang="cs-CZ" sz="1200" b="0" i="0" u="none" strike="noStrike" kern="1200" baseline="0" dirty="0">
                <a:solidFill>
                  <a:schemeClr val="tx1"/>
                </a:solidFill>
              </a:rPr>
              <a:t>V průběhu realizace projektu není možné do projektu zahrnout nového partnera, který nebyl uveden ve schválené žádosti o podporu.</a:t>
            </a:r>
            <a:endParaRPr lang="cs-CZ" sz="1200" dirty="0"/>
          </a:p>
          <a:p>
            <a:r>
              <a:rPr lang="cs-CZ" sz="1200" dirty="0"/>
              <a:t>Rozlišují se dva typy partnerů: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rPr>
              <a:t>- </a:t>
            </a:r>
            <a:r>
              <a:rPr kumimoji="0" lang="cs-CZ" sz="1200" b="1" i="0" u="none" strike="noStrike" kern="1200" cap="none" spc="0" normalizeH="0" baseline="0" noProof="0" dirty="0">
                <a:ln>
                  <a:noFill/>
                </a:ln>
                <a:solidFill>
                  <a:prstClr val="black"/>
                </a:solidFill>
                <a:effectLst/>
                <a:uLnTx/>
                <a:uFillTx/>
              </a:rPr>
              <a:t>Partner bez finančního podílu na rozpočtu </a:t>
            </a:r>
            <a:r>
              <a:rPr kumimoji="0" lang="cs-CZ" sz="1200" b="0" i="0" u="none" strike="noStrike" kern="1200" cap="none" spc="0" normalizeH="0" baseline="0" noProof="0" dirty="0">
                <a:ln>
                  <a:noFill/>
                </a:ln>
                <a:solidFill>
                  <a:prstClr val="black"/>
                </a:solidFill>
                <a:effectLst/>
                <a:uLnTx/>
                <a:uFillTx/>
              </a:rPr>
              <a:t>– podílí se na realizaci věcných aktivit projektu např. formou konzultací, odborné garance apod., a není mu poskytováno žádné finanční plnění za účast na realizaci projektu. </a:t>
            </a:r>
            <a:endParaRPr lang="cs-CZ" sz="1200" strike="noStrike" dirty="0"/>
          </a:p>
          <a:p>
            <a:pPr marL="0" indent="0">
              <a:buFontTx/>
              <a:buNone/>
            </a:pPr>
            <a:r>
              <a:rPr lang="cs-CZ" sz="1200" b="0" dirty="0"/>
              <a:t>-</a:t>
            </a:r>
            <a:r>
              <a:rPr lang="cs-CZ" sz="1200" b="1" dirty="0"/>
              <a:t> Partner s finančním podílem na rozpočtu </a:t>
            </a:r>
            <a:r>
              <a:rPr lang="cs-CZ" sz="1200" dirty="0"/>
              <a:t>– Pro tento typ partnerství musí být uzavřena písemná smlouva o partnerství. </a:t>
            </a:r>
          </a:p>
          <a:p>
            <a:endParaRPr lang="cs-CZ" sz="1200" dirty="0"/>
          </a:p>
          <a:p>
            <a:r>
              <a:rPr lang="cs-CZ" sz="1200" dirty="0"/>
              <a:t>Pokud jsou do projektu zapojeni partneři s FP, musí být smlouva o partnerství v projektu uzavřena do 2 měsíců od zahájení realizace projektu a musí být předložena jako příloha 1. </a:t>
            </a:r>
            <a:r>
              <a:rPr lang="cs-CZ" sz="1200" dirty="0" err="1"/>
              <a:t>ZoR</a:t>
            </a:r>
            <a:r>
              <a:rPr lang="cs-CZ" sz="1200" dirty="0"/>
              <a:t>. Obsahem smlouvy o partnerství v projektu musí být minimálně: </a:t>
            </a:r>
          </a:p>
          <a:p>
            <a:r>
              <a:rPr lang="cs-CZ" sz="1200" dirty="0"/>
              <a:t> rozdělení kompetencí mezi příjemcem a partnerem; </a:t>
            </a:r>
          </a:p>
          <a:p>
            <a:r>
              <a:rPr lang="cs-CZ" sz="1200" dirty="0"/>
              <a:t> povinnosti partnera vyplývající z projektu </a:t>
            </a:r>
          </a:p>
          <a:p>
            <a:r>
              <a:rPr lang="cs-CZ" sz="1200" dirty="0"/>
              <a:t> nastavení finančních podmínek partnerství</a:t>
            </a:r>
          </a:p>
          <a:p>
            <a:endParaRPr lang="cs-CZ"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p>
          <a:p>
            <a:endParaRPr lang="cs-CZ" sz="1200" dirty="0"/>
          </a:p>
          <a:p>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3</a:t>
            </a:fld>
            <a:endParaRPr lang="cs-CZ"/>
          </a:p>
        </p:txBody>
      </p:sp>
    </p:spTree>
    <p:extLst>
      <p:ext uri="{BB962C8B-B14F-4D97-AF65-F5344CB8AC3E}">
        <p14:creationId xmlns:p14="http://schemas.microsoft.com/office/powerpoint/2010/main" val="238728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u="sng" dirty="0"/>
              <a:t>Realizace</a:t>
            </a:r>
            <a:r>
              <a:rPr lang="cs-CZ" sz="1200" u="sng" baseline="0" dirty="0"/>
              <a:t> projektu</a:t>
            </a:r>
            <a:endParaRPr lang="cs-CZ" sz="12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Doba realizace je</a:t>
            </a:r>
            <a:r>
              <a:rPr lang="cs-CZ" sz="1200" baseline="0" dirty="0"/>
              <a:t> časový úsek mezi zahájením realizace a dokončením realizace. </a:t>
            </a:r>
            <a:r>
              <a:rPr lang="cs-CZ" sz="1200" b="0" i="0" u="none" strike="noStrike" kern="1200" baseline="0" dirty="0">
                <a:solidFill>
                  <a:schemeClr val="tx1"/>
                </a:solidFill>
                <a:latin typeface="+mn-lt"/>
                <a:ea typeface="+mn-ea"/>
                <a:cs typeface="+mn-cs"/>
              </a:rPr>
              <a:t>Příjemce má povinnost průběžně informovat ŘO o realizaci projektu a to prostřednictvím </a:t>
            </a:r>
            <a:r>
              <a:rPr lang="cs-CZ" sz="1200" b="0" i="0" u="none" strike="noStrike" kern="1200" baseline="0" dirty="0" err="1">
                <a:solidFill>
                  <a:schemeClr val="tx1"/>
                </a:solidFill>
                <a:latin typeface="+mn-lt"/>
                <a:ea typeface="+mn-ea"/>
                <a:cs typeface="+mn-cs"/>
              </a:rPr>
              <a:t>ZoR</a:t>
            </a:r>
            <a:r>
              <a:rPr lang="cs-CZ"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u="none" strike="noStrike" kern="1200" baseline="0" dirty="0">
                <a:solidFill>
                  <a:schemeClr val="tx1"/>
                </a:solidFill>
                <a:latin typeface="+mn-lt"/>
                <a:ea typeface="+mn-ea"/>
                <a:cs typeface="+mn-cs"/>
              </a:rPr>
              <a:t>Poslední etapa může trvat až 8 měsíců</a:t>
            </a:r>
            <a:r>
              <a:rPr lang="cs-CZ"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Průběžnou i Závěrečnou </a:t>
            </a:r>
            <a:r>
              <a:rPr lang="cs-CZ" sz="1200" kern="1200" dirty="0" err="1">
                <a:solidFill>
                  <a:schemeClr val="tx1"/>
                </a:solidFill>
                <a:effectLst/>
                <a:latin typeface="+mn-lt"/>
                <a:ea typeface="+mn-ea"/>
                <a:cs typeface="+mn-cs"/>
              </a:rPr>
              <a:t>ZoR</a:t>
            </a:r>
            <a:r>
              <a:rPr lang="cs-CZ" sz="1200" kern="1200" dirty="0">
                <a:solidFill>
                  <a:schemeClr val="tx1"/>
                </a:solidFill>
                <a:effectLst/>
                <a:latin typeface="+mn-lt"/>
                <a:ea typeface="+mn-ea"/>
                <a:cs typeface="+mn-cs"/>
              </a:rPr>
              <a:t> projektu je nutné </a:t>
            </a:r>
            <a:r>
              <a:rPr lang="cs-CZ" sz="1200" b="1" kern="1200" dirty="0">
                <a:solidFill>
                  <a:schemeClr val="tx1"/>
                </a:solidFill>
                <a:effectLst/>
                <a:latin typeface="+mn-lt"/>
                <a:ea typeface="+mn-ea"/>
                <a:cs typeface="+mn-cs"/>
              </a:rPr>
              <a:t>předložit nejpozději do 30 kalendářních dnů od ukončení příslušného sledovaného období/etapy</a:t>
            </a:r>
            <a:r>
              <a:rPr lang="cs-CZ"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Platí, že podání v pořadí další </a:t>
            </a:r>
            <a:r>
              <a:rPr lang="cs-CZ" sz="1200" kern="1200" dirty="0" err="1">
                <a:solidFill>
                  <a:schemeClr val="tx1"/>
                </a:solidFill>
                <a:effectLst/>
                <a:latin typeface="+mn-lt"/>
                <a:ea typeface="+mn-ea"/>
                <a:cs typeface="+mn-cs"/>
              </a:rPr>
              <a:t>ZoR</a:t>
            </a:r>
            <a:r>
              <a:rPr lang="cs-CZ" sz="1200" kern="1200" dirty="0">
                <a:solidFill>
                  <a:schemeClr val="tx1"/>
                </a:solidFill>
                <a:effectLst/>
                <a:latin typeface="+mn-lt"/>
                <a:ea typeface="+mn-ea"/>
                <a:cs typeface="+mn-cs"/>
              </a:rPr>
              <a:t> projektu je možné až po schválení předchozí </a:t>
            </a:r>
            <a:r>
              <a:rPr lang="cs-CZ" sz="1200" kern="1200" dirty="0" err="1">
                <a:solidFill>
                  <a:schemeClr val="tx1"/>
                </a:solidFill>
                <a:effectLst/>
                <a:latin typeface="+mn-lt"/>
                <a:ea typeface="+mn-ea"/>
                <a:cs typeface="+mn-cs"/>
              </a:rPr>
              <a:t>ZoR</a:t>
            </a:r>
            <a:r>
              <a:rPr lang="cs-CZ" sz="1200" kern="1200" dirty="0">
                <a:solidFill>
                  <a:schemeClr val="tx1"/>
                </a:solidFill>
                <a:effectLst/>
                <a:latin typeface="+mn-lt"/>
                <a:ea typeface="+mn-ea"/>
                <a:cs typeface="+mn-cs"/>
              </a:rPr>
              <a:t> projektu.</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4</a:t>
            </a:fld>
            <a:endParaRPr lang="cs-CZ"/>
          </a:p>
        </p:txBody>
      </p:sp>
    </p:spTree>
    <p:extLst>
      <p:ext uri="{BB962C8B-B14F-4D97-AF65-F5344CB8AC3E}">
        <p14:creationId xmlns:p14="http://schemas.microsoft.com/office/powerpoint/2010/main" val="2519879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Účetnictví:</a:t>
            </a:r>
          </a:p>
          <a:p>
            <a:pPr marL="171313" indent="-171313">
              <a:buFont typeface="Arial" panose="020B0604020202020204" pitchFamily="34" charset="0"/>
              <a:buChar char="•"/>
            </a:pPr>
            <a:r>
              <a:rPr lang="cs-CZ" dirty="0"/>
              <a:t>Doklad musí splňovat předepsané náležitosti účetního dokladu ve smyslu § 11 zákona o účetnictví (s výjimkou bodu f) pro subjekty, které nevedou účetnictví, ale daňovou evidenci) nebo předepsané náležitosti daňového dokladu ve smyslu § 29-30 zákona o dani z přidané hodnoty.</a:t>
            </a:r>
          </a:p>
          <a:p>
            <a:pPr marL="171313" indent="-171313">
              <a:buFont typeface="Arial" panose="020B0604020202020204" pitchFamily="34" charset="0"/>
              <a:buChar char="•"/>
            </a:pPr>
            <a:r>
              <a:rPr lang="cs-CZ" dirty="0"/>
              <a:t>Doklady musí být správné, úplné, průkazné, srozumitelné a průběžně chronologicky vedené způsobem zaručujícím jejich trvalost.</a:t>
            </a:r>
          </a:p>
          <a:p>
            <a:pPr marL="171313" indent="-171313" defTabSz="913668">
              <a:buFont typeface="Arial" panose="020B0604020202020204" pitchFamily="34" charset="0"/>
              <a:buChar char="•"/>
              <a:defRPr/>
            </a:pPr>
            <a:r>
              <a:rPr lang="cs-CZ" dirty="0">
                <a:cs typeface="Arial" panose="020B0604020202020204" pitchFamily="34" charset="0"/>
              </a:rPr>
              <a:t>Povinnost vést účetnictví způsobem, který zajistí jednoznačné přiřazení účetních položek ke konkrétnímu projektu = </a:t>
            </a:r>
            <a:r>
              <a:rPr lang="cs-CZ" b="1" dirty="0">
                <a:cs typeface="Arial" panose="020B0604020202020204" pitchFamily="34" charset="0"/>
              </a:rPr>
              <a:t>„oddělené účetnictví“ </a:t>
            </a:r>
            <a:r>
              <a:rPr lang="cs-CZ" dirty="0">
                <a:cs typeface="Arial" panose="020B0604020202020204" pitchFamily="34" charset="0"/>
              </a:rPr>
              <a:t>(číslo akce, středisko, zakázka,…)</a:t>
            </a:r>
          </a:p>
          <a:p>
            <a:pPr marL="171313" indent="-171313">
              <a:buFont typeface="Arial" panose="020B0604020202020204" pitchFamily="34" charset="0"/>
              <a:buChar char="•"/>
            </a:pPr>
            <a:endParaRPr lang="cs-CZ" dirty="0"/>
          </a:p>
          <a:p>
            <a:endParaRPr lang="cs-CZ" dirty="0"/>
          </a:p>
          <a:p>
            <a:r>
              <a:rPr lang="cs-CZ" b="1" dirty="0"/>
              <a:t>BÚ:</a:t>
            </a:r>
          </a:p>
          <a:p>
            <a:pPr marL="171313" indent="-171313">
              <a:buFont typeface="Arial" panose="020B0604020202020204" pitchFamily="34" charset="0"/>
              <a:buChar char="•"/>
            </a:pPr>
            <a:r>
              <a:rPr lang="cs-CZ" dirty="0"/>
              <a:t>Příjemce nahlásí příslušný bankovní účet, na který ŘO poskytuje příjemci prostředky podpory nejprve před vydáním právního aktu, v případě změny i následně.</a:t>
            </a:r>
          </a:p>
          <a:p>
            <a:pPr marL="171313" indent="-171313">
              <a:buFont typeface="Arial" panose="020B0604020202020204" pitchFamily="34" charset="0"/>
              <a:buChar char="•"/>
            </a:pPr>
            <a:r>
              <a:rPr lang="cs-CZ" dirty="0"/>
              <a:t>Ostatní příjmy a výdaje projektu mohou být přijímány na jiný bankovní účet příjemce. </a:t>
            </a:r>
          </a:p>
          <a:p>
            <a:pPr marL="171313" indent="-171313">
              <a:buFont typeface="Arial" panose="020B0604020202020204" pitchFamily="34" charset="0"/>
              <a:buChar char="•"/>
            </a:pPr>
            <a:r>
              <a:rPr lang="cs-CZ" dirty="0"/>
              <a:t>Při prokazování bezhotovostních příjmů a výdajů projektu musí být každý příjem a výdaj prokázán </a:t>
            </a:r>
            <a:r>
              <a:rPr lang="cs-CZ" dirty="0" err="1"/>
              <a:t>skenem</a:t>
            </a:r>
            <a:r>
              <a:rPr lang="cs-CZ" dirty="0"/>
              <a:t> výpisu toho bankovního účtu, na který byla platba skutečně přijata. Přitom musí být z výpisu zřejmé, že se jedná o bankovní účet příjemce</a:t>
            </a:r>
          </a:p>
          <a:p>
            <a:pPr marL="171313" indent="-171313">
              <a:buFont typeface="Arial" panose="020B0604020202020204" pitchFamily="34" charset="0"/>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5</a:t>
            </a:fld>
            <a:endParaRPr lang="cs-CZ"/>
          </a:p>
        </p:txBody>
      </p:sp>
    </p:spTree>
    <p:extLst>
      <p:ext uri="{BB962C8B-B14F-4D97-AF65-F5344CB8AC3E}">
        <p14:creationId xmlns:p14="http://schemas.microsoft.com/office/powerpoint/2010/main" val="324542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68073" lvl="2" indent="-268073" algn="just">
              <a:lnSpc>
                <a:spcPct val="80000"/>
              </a:lnSpc>
              <a:spcBef>
                <a:spcPts val="600"/>
              </a:spcBef>
              <a:buClr>
                <a:srgbClr val="A59253"/>
              </a:buClr>
              <a:buFont typeface="Wingdings" panose="05000000000000000000" pitchFamily="2" charset="2"/>
              <a:buChar char="Ø"/>
            </a:pPr>
            <a:r>
              <a:rPr lang="cs-CZ" dirty="0">
                <a:latin typeface="Arial" charset="0"/>
                <a:ea typeface="+mn-ea"/>
              </a:rPr>
              <a:t>Časová způsobilost 48.</a:t>
            </a:r>
            <a:r>
              <a:rPr lang="cs-CZ" baseline="0" dirty="0">
                <a:latin typeface="Arial" charset="0"/>
                <a:ea typeface="+mn-ea"/>
              </a:rPr>
              <a:t> výzva – 1.1.2014 až 30.11.2023. </a:t>
            </a:r>
            <a:r>
              <a:rPr lang="cs-CZ" dirty="0"/>
              <a:t>V případě realizace projektu s ukončením do </a:t>
            </a:r>
            <a:r>
              <a:rPr lang="cs-CZ" b="1" dirty="0"/>
              <a:t>31. 12. 2023 </a:t>
            </a:r>
            <a:r>
              <a:rPr lang="cs-CZ" dirty="0"/>
              <a:t>je nutné, aby všechny výdaje (platí i pro mzdy za prosinec 2023) byly proplaceny do tohoto data. </a:t>
            </a:r>
            <a:r>
              <a:rPr lang="cs-CZ" b="1" dirty="0"/>
              <a:t>Veškeré výdaje uhrazené po 1. 1. 2024 jsou nezpůsobilé. </a:t>
            </a:r>
            <a:endParaRPr lang="cs-CZ" b="1" baseline="0" dirty="0">
              <a:latin typeface="Arial" charset="0"/>
              <a:ea typeface="+mn-ea"/>
            </a:endParaRPr>
          </a:p>
          <a:p>
            <a:pPr marL="0" lvl="2" algn="just">
              <a:lnSpc>
                <a:spcPct val="80000"/>
              </a:lnSpc>
              <a:spcBef>
                <a:spcPts val="600"/>
              </a:spcBef>
              <a:buClr>
                <a:srgbClr val="A59253"/>
              </a:buClr>
            </a:pPr>
            <a:endParaRPr lang="cs-CZ" dirty="0">
              <a:latin typeface="Arial" charset="0"/>
              <a:ea typeface="+mn-ea"/>
            </a:endParaRPr>
          </a:p>
          <a:p>
            <a:pPr marL="268073" lvl="2" indent="-268073" algn="just">
              <a:lnSpc>
                <a:spcPct val="80000"/>
              </a:lnSpc>
              <a:spcBef>
                <a:spcPts val="600"/>
              </a:spcBef>
              <a:buClr>
                <a:srgbClr val="A59253"/>
              </a:buClr>
              <a:buFont typeface="Wingdings" panose="05000000000000000000" pitchFamily="2" charset="2"/>
              <a:buChar char="Ø"/>
            </a:pPr>
            <a:r>
              <a:rPr lang="cs-CZ" dirty="0">
                <a:latin typeface="Arial" charset="0"/>
                <a:ea typeface="+mn-ea"/>
              </a:rPr>
              <a:t>Příprava</a:t>
            </a:r>
            <a:r>
              <a:rPr lang="cs-CZ" baseline="0" dirty="0">
                <a:latin typeface="Arial" charset="0"/>
                <a:ea typeface="+mn-ea"/>
              </a:rPr>
              <a:t> žádosti o podporu, studie proveditelnosti, příprava projektové dokumentace, správní poplatky</a:t>
            </a:r>
            <a:endParaRPr lang="cs-CZ" dirty="0">
              <a:latin typeface="Arial" charset="0"/>
              <a:ea typeface="+mn-ea"/>
            </a:endParaRPr>
          </a:p>
          <a:p>
            <a:pPr marL="268073" lvl="2" indent="-268073" algn="just">
              <a:lnSpc>
                <a:spcPct val="80000"/>
              </a:lnSpc>
              <a:spcBef>
                <a:spcPts val="600"/>
              </a:spcBef>
              <a:buClr>
                <a:srgbClr val="A59253"/>
              </a:buClr>
              <a:buFont typeface="Wingdings" panose="05000000000000000000" pitchFamily="2" charset="2"/>
              <a:buChar char="Ø"/>
            </a:pPr>
            <a:endParaRPr lang="cs-CZ" dirty="0">
              <a:latin typeface="Arial" charset="0"/>
              <a:ea typeface="+mn-ea"/>
            </a:endParaRPr>
          </a:p>
          <a:p>
            <a:pPr marL="268073" lvl="2" indent="-268073" algn="just">
              <a:lnSpc>
                <a:spcPct val="80000"/>
              </a:lnSpc>
              <a:spcBef>
                <a:spcPts val="600"/>
              </a:spcBef>
              <a:buClr>
                <a:srgbClr val="A59253"/>
              </a:buClr>
              <a:buFont typeface="Wingdings" panose="05000000000000000000" pitchFamily="2" charset="2"/>
              <a:buChar char="Ø"/>
            </a:pPr>
            <a:r>
              <a:rPr lang="cs-CZ" dirty="0">
                <a:latin typeface="Arial" charset="0"/>
                <a:ea typeface="+mn-ea"/>
              </a:rPr>
              <a:t>Účetní doklad vč. podpisového záznamu odpovědné osoby za zaúčtování a schválení (např. faktura, pokladní doklad, mzdový list, cestovní příkaz) </a:t>
            </a:r>
          </a:p>
          <a:p>
            <a:pPr marL="268073" lvl="2" indent="-268073" algn="just">
              <a:lnSpc>
                <a:spcPct val="80000"/>
              </a:lnSpc>
              <a:spcBef>
                <a:spcPts val="600"/>
              </a:spcBef>
              <a:buClr>
                <a:srgbClr val="A59253"/>
              </a:buClr>
              <a:buFont typeface="Wingdings" panose="05000000000000000000" pitchFamily="2" charset="2"/>
              <a:buChar char="Ø"/>
            </a:pPr>
            <a:endParaRPr lang="cs-CZ" dirty="0">
              <a:latin typeface="Arial" charset="0"/>
              <a:ea typeface="+mn-ea"/>
            </a:endParaRPr>
          </a:p>
          <a:p>
            <a:pPr marL="268073" lvl="2" indent="-268073" algn="just">
              <a:lnSpc>
                <a:spcPct val="80000"/>
              </a:lnSpc>
              <a:spcBef>
                <a:spcPts val="600"/>
              </a:spcBef>
              <a:buClr>
                <a:srgbClr val="A59253"/>
              </a:buClr>
              <a:buFont typeface="Wingdings" panose="05000000000000000000" pitchFamily="2" charset="2"/>
              <a:buChar char="Ø"/>
            </a:pPr>
            <a:r>
              <a:rPr lang="cs-CZ" dirty="0">
                <a:latin typeface="Arial" charset="0"/>
                <a:ea typeface="+mn-ea"/>
              </a:rPr>
              <a:t>Prokázání úhrady (bankovní výpis, popř. VPD)</a:t>
            </a:r>
          </a:p>
          <a:p>
            <a:pPr marL="268073" lvl="2" indent="-268073" algn="just">
              <a:lnSpc>
                <a:spcPct val="80000"/>
              </a:lnSpc>
              <a:spcBef>
                <a:spcPts val="600"/>
              </a:spcBef>
              <a:buClr>
                <a:srgbClr val="A59253"/>
              </a:buClr>
              <a:buFont typeface="Wingdings" panose="05000000000000000000" pitchFamily="2" charset="2"/>
              <a:buChar char="Ø"/>
            </a:pPr>
            <a:endParaRPr lang="cs-CZ" dirty="0">
              <a:latin typeface="Arial" charset="0"/>
              <a:ea typeface="+mn-ea"/>
            </a:endParaRPr>
          </a:p>
          <a:p>
            <a:pPr marL="268073" lvl="2" indent="-268073" algn="just">
              <a:lnSpc>
                <a:spcPct val="80000"/>
              </a:lnSpc>
              <a:spcBef>
                <a:spcPts val="600"/>
              </a:spcBef>
              <a:buClr>
                <a:srgbClr val="A59253"/>
              </a:buClr>
              <a:buFont typeface="Wingdings" panose="05000000000000000000" pitchFamily="2" charset="2"/>
              <a:buChar char="Ø"/>
            </a:pPr>
            <a:r>
              <a:rPr lang="cs-CZ" dirty="0">
                <a:latin typeface="Arial" charset="0"/>
                <a:ea typeface="+mn-ea"/>
              </a:rPr>
              <a:t>Hospodárnost výdaje (auditní stopa)</a:t>
            </a:r>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6</a:t>
            </a:fld>
            <a:endParaRPr lang="cs-CZ"/>
          </a:p>
        </p:txBody>
      </p:sp>
    </p:spTree>
    <p:extLst>
      <p:ext uri="{BB962C8B-B14F-4D97-AF65-F5344CB8AC3E}">
        <p14:creationId xmlns:p14="http://schemas.microsoft.com/office/powerpoint/2010/main" val="18427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313" indent="-171313" defTabSz="913668">
              <a:buFont typeface="Wingdings" panose="05000000000000000000" pitchFamily="2" charset="2"/>
              <a:buChar char="§"/>
              <a:defRPr/>
            </a:pPr>
            <a:r>
              <a:rPr lang="cs-CZ" dirty="0">
                <a:latin typeface="Arial" charset="0"/>
              </a:rPr>
              <a:t>Na projekty financované z EFRR v rámci 48. výzvy nejsou aplikovány nepřímé náklady.</a:t>
            </a:r>
            <a:endParaRPr lang="cs-CZ" dirty="0"/>
          </a:p>
          <a:p>
            <a:pPr marL="171313" indent="-171313">
              <a:buFont typeface="Wingdings" panose="05000000000000000000" pitchFamily="2" charset="2"/>
              <a:buChar char="§"/>
            </a:pPr>
            <a:r>
              <a:rPr lang="cs-CZ" dirty="0"/>
              <a:t>osobní náklady členů realizačního týmu, kteří se podílejí na managementu projektu v investiční fázi projektu (např. manažer projektu, finanční manažer, účetní projektu),</a:t>
            </a:r>
          </a:p>
          <a:p>
            <a:pPr marL="171313" indent="-171313">
              <a:buFont typeface="Wingdings" panose="05000000000000000000" pitchFamily="2" charset="2"/>
              <a:buChar char="§"/>
            </a:pPr>
            <a:r>
              <a:rPr lang="cs-CZ" dirty="0"/>
              <a:t>finanční výdaje, správní a jiné poplatky, které jsou nevyhnutelné a mají přímou vazbu na projekt, příp. požadavek poskytovatele podpory na jejich vynaložení v souvislosti s projektem (např. poplatky za zápis výpis z obchodního rejstříku, vydání stavebního povolení, výpis z rejstříku trestů, odvody za vynětí půdy ze zemědělského půdního fondu, notářské poplatky, pojištění majetku),</a:t>
            </a:r>
          </a:p>
          <a:p>
            <a:pPr marL="171313" indent="-171313">
              <a:buFont typeface="Wingdings" panose="05000000000000000000" pitchFamily="2" charset="2"/>
              <a:buChar char="§"/>
            </a:pPr>
            <a:r>
              <a:rPr lang="cs-CZ" dirty="0"/>
              <a:t>externí řízení projektu – služby související s řízením a administrací projektu zajišťované externími firmami (v souladu s pravidly pro zadávání veřejných zakázek) najatými příjemcem</a:t>
            </a:r>
            <a:r>
              <a:rPr lang="en-US" dirty="0"/>
              <a:t>,</a:t>
            </a:r>
            <a:endParaRPr lang="cs-CZ" dirty="0"/>
          </a:p>
          <a:p>
            <a:pPr marL="171313" indent="-171313">
              <a:buFont typeface="Wingdings" panose="05000000000000000000" pitchFamily="2" charset="2"/>
              <a:buChar char="§"/>
            </a:pPr>
            <a:r>
              <a:rPr lang="cs-CZ" dirty="0"/>
              <a:t>zpracování studie proveditelnosti, žádosti, zpráv o realizaci projektu apod.</a:t>
            </a:r>
            <a:r>
              <a:rPr lang="en-US" dirty="0"/>
              <a:t>, </a:t>
            </a:r>
            <a:endParaRPr lang="cs-CZ" dirty="0"/>
          </a:p>
          <a:p>
            <a:pPr marL="171313" indent="-171313">
              <a:buFont typeface="Wingdings" panose="05000000000000000000" pitchFamily="2" charset="2"/>
              <a:buChar char="§"/>
            </a:pPr>
            <a:r>
              <a:rPr lang="cs-CZ" dirty="0"/>
              <a:t>vedení účetnictví vztahující se k projektu, </a:t>
            </a:r>
          </a:p>
          <a:p>
            <a:pPr marL="171313" indent="-171313">
              <a:buFont typeface="Wingdings" panose="05000000000000000000" pitchFamily="2" charset="2"/>
              <a:buChar char="§"/>
            </a:pPr>
            <a:r>
              <a:rPr lang="cs-CZ" dirty="0"/>
              <a:t>externí řízení veřejných zakázek - služby související s řízením a administrací veřejných zakázek v rámci projektu zajišťované externími firmami (v souladu s pravidly pro zadávání veřejných zakázek) najatými příjemci prostředků.</a:t>
            </a:r>
          </a:p>
          <a:p>
            <a:pPr marL="171313" indent="-171313">
              <a:buFont typeface="Wingdings" panose="05000000000000000000" pitchFamily="2" charset="2"/>
              <a:buChar char="§"/>
            </a:pPr>
            <a:endParaRPr lang="cs-CZ" dirty="0"/>
          </a:p>
          <a:p>
            <a:r>
              <a:rPr lang="cs-CZ" dirty="0"/>
              <a:t>Výše celkových způsobilých výdajů projektu	</a:t>
            </a:r>
          </a:p>
          <a:p>
            <a:pPr marL="171313" indent="-171313">
              <a:buFont typeface="Wingdings" panose="05000000000000000000" pitchFamily="2" charset="2"/>
              <a:buChar char="§"/>
            </a:pPr>
            <a:r>
              <a:rPr lang="cs-CZ" dirty="0"/>
              <a:t>Limit výdajů  na kompletní administraci spojenou s realizací projektu (vyjádřeno v % celkových způsobilých výdajů projektu)</a:t>
            </a:r>
          </a:p>
          <a:p>
            <a:pPr marL="171313" indent="-171313">
              <a:buFont typeface="Wingdings" panose="05000000000000000000" pitchFamily="2" charset="2"/>
              <a:buChar char="§"/>
            </a:pPr>
            <a:r>
              <a:rPr lang="cs-CZ" dirty="0"/>
              <a:t>Do 4 mil. Kč vč.		7%</a:t>
            </a:r>
          </a:p>
          <a:p>
            <a:pPr marL="171313" indent="-171313">
              <a:buFont typeface="Wingdings" panose="05000000000000000000" pitchFamily="2" charset="2"/>
              <a:buChar char="§"/>
            </a:pPr>
            <a:r>
              <a:rPr lang="cs-CZ" dirty="0"/>
              <a:t>Od 4 mil. Kč do 10mil. Kč vč.	5%</a:t>
            </a:r>
          </a:p>
          <a:p>
            <a:pPr marL="171313" indent="-171313">
              <a:buFont typeface="Wingdings" panose="05000000000000000000" pitchFamily="2" charset="2"/>
              <a:buChar char="§"/>
            </a:pPr>
            <a:r>
              <a:rPr lang="cs-CZ" dirty="0"/>
              <a:t>Od 10 mil. Kč výše		3%</a:t>
            </a:r>
          </a:p>
          <a:p>
            <a:endParaRPr lang="cs-CZ" dirty="0"/>
          </a:p>
          <a:p>
            <a:pPr marL="268073" lvl="2" indent="-268073" algn="just">
              <a:lnSpc>
                <a:spcPct val="80000"/>
              </a:lnSpc>
              <a:spcBef>
                <a:spcPts val="300"/>
              </a:spcBef>
              <a:buClr>
                <a:srgbClr val="A59253"/>
              </a:buClr>
              <a:buFont typeface="Wingdings" panose="05000000000000000000" pitchFamily="2" charset="2"/>
              <a:buChar char="Ø"/>
            </a:pPr>
            <a:r>
              <a:rPr lang="cs-CZ" b="1" dirty="0">
                <a:latin typeface="Arial" charset="0"/>
              </a:rPr>
              <a:t>Nezpůsobilé výdaje:</a:t>
            </a:r>
          </a:p>
          <a:p>
            <a:pPr marL="444144" lvl="2" indent="-176072" algn="just">
              <a:lnSpc>
                <a:spcPct val="80000"/>
              </a:lnSpc>
              <a:spcBef>
                <a:spcPts val="300"/>
              </a:spcBef>
              <a:buClr>
                <a:srgbClr val="A59253"/>
              </a:buClr>
              <a:buFont typeface="Wingdings" panose="05000000000000000000" pitchFamily="2" charset="2"/>
              <a:buChar char="§"/>
            </a:pPr>
            <a:r>
              <a:rPr lang="cs-CZ" dirty="0">
                <a:latin typeface="Arial" charset="0"/>
              </a:rPr>
              <a:t>nákup pozemků a nákup budov</a:t>
            </a:r>
          </a:p>
          <a:p>
            <a:pPr marL="444144" lvl="2" indent="-176072" algn="just">
              <a:lnSpc>
                <a:spcPct val="80000"/>
              </a:lnSpc>
              <a:spcBef>
                <a:spcPts val="300"/>
              </a:spcBef>
              <a:buClr>
                <a:srgbClr val="A59253"/>
              </a:buClr>
              <a:buFont typeface="Wingdings" panose="05000000000000000000" pitchFamily="2" charset="2"/>
              <a:buChar char="§"/>
            </a:pPr>
            <a:r>
              <a:rPr lang="cs-CZ" dirty="0">
                <a:latin typeface="Arial" charset="0"/>
              </a:rPr>
              <a:t>věcné příspěvky</a:t>
            </a:r>
          </a:p>
          <a:p>
            <a:pPr marL="444144" lvl="2" indent="-176072" algn="just">
              <a:lnSpc>
                <a:spcPct val="80000"/>
              </a:lnSpc>
              <a:spcBef>
                <a:spcPts val="300"/>
              </a:spcBef>
              <a:buClr>
                <a:srgbClr val="A59253"/>
              </a:buClr>
              <a:buFont typeface="Wingdings" panose="05000000000000000000" pitchFamily="2" charset="2"/>
              <a:buChar char="§"/>
            </a:pPr>
            <a:r>
              <a:rPr lang="cs-CZ" dirty="0">
                <a:latin typeface="Arial" charset="0"/>
              </a:rPr>
              <a:t>přímá podpora cílových skupin</a:t>
            </a:r>
          </a:p>
          <a:p>
            <a:pPr marL="444144" lvl="2" indent="-176072" algn="just">
              <a:lnSpc>
                <a:spcPct val="80000"/>
              </a:lnSpc>
              <a:spcBef>
                <a:spcPts val="300"/>
              </a:spcBef>
              <a:buClr>
                <a:srgbClr val="A59253"/>
              </a:buClr>
              <a:buFont typeface="Wingdings" panose="05000000000000000000" pitchFamily="2" charset="2"/>
              <a:buChar char="§"/>
            </a:pPr>
            <a:r>
              <a:rPr lang="cs-CZ" dirty="0">
                <a:latin typeface="Arial" charset="0"/>
              </a:rPr>
              <a:t>nákup spotřebního materiálu</a:t>
            </a:r>
          </a:p>
          <a:p>
            <a:pPr marL="444144" lvl="2" indent="-176072" algn="just">
              <a:lnSpc>
                <a:spcPct val="80000"/>
              </a:lnSpc>
              <a:spcBef>
                <a:spcPts val="300"/>
              </a:spcBef>
              <a:buClr>
                <a:srgbClr val="A59253"/>
              </a:buClr>
              <a:buFont typeface="Wingdings" panose="05000000000000000000" pitchFamily="2" charset="2"/>
              <a:buChar char="§"/>
            </a:pPr>
            <a:r>
              <a:rPr lang="cs-CZ" dirty="0">
                <a:latin typeface="Arial" charset="0"/>
              </a:rPr>
              <a:t>výdaje</a:t>
            </a:r>
            <a:r>
              <a:rPr lang="cs-CZ" baseline="0" dirty="0">
                <a:latin typeface="Arial" charset="0"/>
              </a:rPr>
              <a:t> na navýšení kapacit jídelen a šaten</a:t>
            </a:r>
          </a:p>
          <a:p>
            <a:pPr marL="444144" lvl="2" indent="-176072" algn="just">
              <a:lnSpc>
                <a:spcPct val="80000"/>
              </a:lnSpc>
              <a:spcBef>
                <a:spcPts val="300"/>
              </a:spcBef>
              <a:buClr>
                <a:srgbClr val="A59253"/>
              </a:buClr>
              <a:buFont typeface="Wingdings" panose="05000000000000000000" pitchFamily="2" charset="2"/>
              <a:buChar char="§"/>
            </a:pPr>
            <a:r>
              <a:rPr lang="cs-CZ" baseline="0" dirty="0">
                <a:latin typeface="Arial" charset="0"/>
              </a:rPr>
              <a:t>výdaje na provoz</a:t>
            </a:r>
          </a:p>
          <a:p>
            <a:pPr marL="444144" lvl="2" indent="-176072" algn="just">
              <a:lnSpc>
                <a:spcPct val="80000"/>
              </a:lnSpc>
              <a:spcBef>
                <a:spcPts val="300"/>
              </a:spcBef>
              <a:buClr>
                <a:srgbClr val="A59253"/>
              </a:buClr>
              <a:buFont typeface="Wingdings" panose="05000000000000000000" pitchFamily="2" charset="2"/>
              <a:buChar char="§"/>
            </a:pPr>
            <a:r>
              <a:rPr lang="cs-CZ" baseline="0" dirty="0">
                <a:latin typeface="Arial" charset="0"/>
              </a:rPr>
              <a:t>výdaje na sportovní infrastrukturu (tělocvičny, hřiště apod.)</a:t>
            </a:r>
          </a:p>
          <a:p>
            <a:pPr marL="444144" lvl="2" indent="-176072" algn="just">
              <a:lnSpc>
                <a:spcPct val="80000"/>
              </a:lnSpc>
              <a:spcBef>
                <a:spcPts val="300"/>
              </a:spcBef>
              <a:buClr>
                <a:srgbClr val="A59253"/>
              </a:buClr>
              <a:buFont typeface="Wingdings" panose="05000000000000000000" pitchFamily="2" charset="2"/>
              <a:buChar char="§"/>
            </a:pPr>
            <a:r>
              <a:rPr lang="cs-CZ" baseline="0" dirty="0">
                <a:latin typeface="Arial" charset="0"/>
              </a:rPr>
              <a:t>Stavební úpravy a vybavení kmenových učeben</a:t>
            </a:r>
          </a:p>
          <a:p>
            <a:pPr marL="444144" lvl="2" indent="-176072" algn="just">
              <a:lnSpc>
                <a:spcPct val="80000"/>
              </a:lnSpc>
              <a:spcBef>
                <a:spcPts val="300"/>
              </a:spcBef>
              <a:buClr>
                <a:srgbClr val="A59253"/>
              </a:buClr>
              <a:buFont typeface="Wingdings" panose="05000000000000000000" pitchFamily="2" charset="2"/>
              <a:buChar char="§"/>
            </a:pPr>
            <a:r>
              <a:rPr lang="cs-CZ" baseline="0" dirty="0">
                <a:latin typeface="Arial" charset="0"/>
              </a:rPr>
              <a:t>Vytvoření a vybavení mobilních učeben</a:t>
            </a:r>
            <a:endParaRPr lang="cs-CZ" dirty="0">
              <a:latin typeface="Arial" charset="0"/>
            </a:endParaRPr>
          </a:p>
          <a:p>
            <a:endParaRPr lang="cs-CZ" dirty="0"/>
          </a:p>
          <a:p>
            <a:r>
              <a:rPr lang="cs-CZ" dirty="0"/>
              <a:t>Podporována</a:t>
            </a:r>
            <a:r>
              <a:rPr lang="cs-CZ" baseline="0" dirty="0"/>
              <a:t> rekonstrukce a vybavení a zařízení (ZŠ a SŠ je podporována modernizace odborných učeben k výuce konkrétních předmětů. MŠ – vybavení učeben a nákup výukových pomůcek se zaměřením na výchovu k udržitelnému rozvoji, podporu EVVO včetně venkovních učeben).</a:t>
            </a:r>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7</a:t>
            </a:fld>
            <a:endParaRPr lang="cs-CZ"/>
          </a:p>
        </p:txBody>
      </p:sp>
    </p:spTree>
    <p:extLst>
      <p:ext uri="{BB962C8B-B14F-4D97-AF65-F5344CB8AC3E}">
        <p14:creationId xmlns:p14="http://schemas.microsoft.com/office/powerpoint/2010/main" val="319473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b="1" dirty="0"/>
              <a:t>Povinnost nahlásit ŘO bez zbytečného prodlení</a:t>
            </a:r>
            <a:r>
              <a:rPr lang="cs-CZ" sz="1000" dirty="0"/>
              <a:t>, např.: </a:t>
            </a:r>
          </a:p>
          <a:p>
            <a:pPr lvl="0"/>
            <a:r>
              <a:rPr lang="cs-CZ" sz="1000" dirty="0"/>
              <a:t>Změna kontaktní osoby projektu (vč. změny kontaktních údajů - telefon, e-mail) či adresy pro doručení písemností</a:t>
            </a:r>
          </a:p>
          <a:p>
            <a:pPr lvl="0"/>
            <a:r>
              <a:rPr lang="cs-CZ" sz="1000" dirty="0"/>
              <a:t>Změna v osobách vykonávajících funkci statutárního orgánu příjemce</a:t>
            </a:r>
          </a:p>
          <a:p>
            <a:pPr lvl="0"/>
            <a:r>
              <a:rPr lang="cs-CZ" sz="1000" dirty="0"/>
              <a:t>Změna adresy realizace, pokud není tato adresa definována přímo ve Smlouvě o financování/Podmínkách realizace</a:t>
            </a:r>
          </a:p>
          <a:p>
            <a:endParaRPr lang="cs-CZ" sz="1000" dirty="0"/>
          </a:p>
          <a:p>
            <a:pPr marL="0" lvl="1" defTabSz="913668">
              <a:defRPr/>
            </a:pPr>
            <a:r>
              <a:rPr lang="cs-CZ" sz="1000" b="1" dirty="0"/>
              <a:t>Postačuje nahlásit ŘO až společně se zprávou o realizaci/zprávou o udržitelnosti projektu</a:t>
            </a:r>
            <a:r>
              <a:rPr lang="cs-CZ" sz="1000" dirty="0"/>
              <a:t>, např.:</a:t>
            </a:r>
          </a:p>
          <a:p>
            <a:pPr lvl="0"/>
            <a:r>
              <a:rPr lang="cs-CZ" sz="1000" dirty="0"/>
              <a:t>Změna harmonogramu realizace projektu, která neovlivní cíle, indikátory projektu, rozpočet projektu a celkovou délku realizace projektu,</a:t>
            </a:r>
          </a:p>
          <a:p>
            <a:pPr lvl="0"/>
            <a:r>
              <a:rPr lang="cs-CZ" sz="1000" dirty="0"/>
              <a:t>Úprava postupu realizace etapy, která však neovlivní její charakter, cíle, rozpočet a celkovou délku realizace projektu,</a:t>
            </a:r>
          </a:p>
          <a:p>
            <a:pPr lvl="0"/>
            <a:r>
              <a:rPr lang="cs-CZ" sz="1000" dirty="0"/>
              <a:t>Změna složení realizačního týmu,</a:t>
            </a:r>
          </a:p>
          <a:p>
            <a:pPr lvl="0"/>
            <a:r>
              <a:rPr lang="cs-CZ" sz="1000" dirty="0"/>
              <a:t>Uzavření a změny partnerských smluv,</a:t>
            </a:r>
          </a:p>
          <a:p>
            <a:pPr lvl="0"/>
            <a:r>
              <a:rPr lang="cs-CZ" sz="1000" dirty="0"/>
              <a:t>Změna týkající se plátcovství daně z přidané hodnoty příjemce či partnera projektu.</a:t>
            </a:r>
          </a:p>
          <a:p>
            <a:pPr lvl="0"/>
            <a:endParaRPr lang="cs-CZ" sz="1000" dirty="0"/>
          </a:p>
          <a:p>
            <a:pPr lvl="0"/>
            <a:r>
              <a:rPr lang="cs-CZ" sz="1000" dirty="0"/>
              <a:t>Řídicí orgán se k navrhované změně vyjádří ve lhůtě 10 pracovních dnů a informuje příjemce dotace o postupu, který bude následovat.</a:t>
            </a:r>
          </a:p>
          <a:p>
            <a:pPr lvl="0"/>
            <a:endParaRPr lang="cs-CZ" sz="1000" dirty="0"/>
          </a:p>
          <a:p>
            <a:r>
              <a:rPr lang="cs-CZ" sz="1000" b="1" dirty="0"/>
              <a:t>Změny, které nevyžadují uzavření dodatku ke Smlouvě o financování/nových Podmínek realizace</a:t>
            </a:r>
            <a:r>
              <a:rPr lang="cs-CZ" sz="1000" dirty="0"/>
              <a:t>, např.:</a:t>
            </a:r>
          </a:p>
          <a:p>
            <a:pPr lvl="0"/>
            <a:r>
              <a:rPr lang="cs-CZ" sz="1000" dirty="0"/>
              <a:t>Úprava rozpočtu projektu - přesun v etapách, přesuny uvnitř kapitol rozpočtu (mezi položkami), přesuny mezi kapitolami rozpočtu,</a:t>
            </a:r>
          </a:p>
          <a:p>
            <a:pPr lvl="0"/>
            <a:r>
              <a:rPr lang="cs-CZ" sz="1000" dirty="0"/>
              <a:t>Prodloužení nebo zkrácení délky projektu o méně než 62 kalendářních dní včetně,</a:t>
            </a:r>
          </a:p>
          <a:p>
            <a:pPr lvl="0"/>
            <a:r>
              <a:rPr lang="cs-CZ" sz="1000" dirty="0"/>
              <a:t>Další změny, které nezakládají dodatek a nejsou jinde uvedeny.</a:t>
            </a:r>
          </a:p>
          <a:p>
            <a:r>
              <a:rPr lang="cs-CZ" sz="1000" dirty="0"/>
              <a:t> </a:t>
            </a:r>
          </a:p>
          <a:p>
            <a:r>
              <a:rPr lang="cs-CZ" sz="1000" b="1" dirty="0"/>
              <a:t>Změny, které vyžadují uzavření dodatku ke Smlouvě o financování/nových Podmínek realizace</a:t>
            </a:r>
            <a:r>
              <a:rPr lang="cs-CZ" sz="1000" dirty="0"/>
              <a:t>, např.:</a:t>
            </a:r>
          </a:p>
          <a:p>
            <a:pPr lvl="0"/>
            <a:r>
              <a:rPr lang="cs-CZ" sz="1000" dirty="0"/>
              <a:t>Změna sídla příjemce podpory,</a:t>
            </a:r>
          </a:p>
          <a:p>
            <a:pPr lvl="0"/>
            <a:r>
              <a:rPr lang="cs-CZ" sz="1000" dirty="0"/>
              <a:t>Změna názvu a právní formy příjemce,</a:t>
            </a:r>
          </a:p>
          <a:p>
            <a:pPr lvl="0"/>
            <a:r>
              <a:rPr lang="cs-CZ" sz="1000" dirty="0"/>
              <a:t>Prodloužení nebo zkrácení délky projektu o více jak 62 kalendářních dní, </a:t>
            </a:r>
          </a:p>
          <a:p>
            <a:pPr lvl="0"/>
            <a:r>
              <a:rPr lang="cs-CZ" sz="1000" dirty="0"/>
              <a:t>Změna bankovního účtu příjemce,</a:t>
            </a:r>
          </a:p>
          <a:p>
            <a:pPr lvl="0"/>
            <a:r>
              <a:rPr lang="cs-CZ" sz="1000" dirty="0"/>
              <a:t>Změna projektových indikátorů (blíže viz kap. 21.1),</a:t>
            </a:r>
          </a:p>
          <a:p>
            <a:pPr lvl="0"/>
            <a:r>
              <a:rPr lang="cs-CZ" sz="1000" dirty="0"/>
              <a:t>Změna adresy realizace projektu, pokud je tato adresa uvedena přímo ve Smlouvě o financování/Podmínkách realizace,</a:t>
            </a:r>
          </a:p>
          <a:p>
            <a:pPr lvl="0"/>
            <a:r>
              <a:rPr lang="cs-CZ" sz="1000" dirty="0"/>
              <a:t>Další změny, které mění údaje ve Smlouvě o financování/Podmínkách realizace a nejsou jinde uvedeny.</a:t>
            </a:r>
          </a:p>
          <a:p>
            <a:pPr lvl="0"/>
            <a:endParaRPr lang="cs-CZ" sz="1000" dirty="0"/>
          </a:p>
          <a:p>
            <a:pPr defTabSz="913668">
              <a:defRPr/>
            </a:pPr>
            <a:r>
              <a:rPr lang="cs-CZ" sz="1000" dirty="0"/>
              <a:t>Podstatné změny procházejí procesem schvalování. ŘO je může schválit nebo zamítnout. Pokud jsou změny schváleny, promítnou se do dat projektu až po schválení žádosti o změnu ze strany ŘO a případném uzavření dodatku. Řídicí orgán se k navrhované změně vyjádří ve lhůtě 10 pracovních dnů a informuje příjemce dotace o postupu, který bude následovat.</a:t>
            </a:r>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8</a:t>
            </a:fld>
            <a:endParaRPr lang="cs-CZ"/>
          </a:p>
        </p:txBody>
      </p:sp>
    </p:spTree>
    <p:extLst>
      <p:ext uri="{BB962C8B-B14F-4D97-AF65-F5344CB8AC3E}">
        <p14:creationId xmlns:p14="http://schemas.microsoft.com/office/powerpoint/2010/main" val="399537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3668">
              <a:defRPr/>
            </a:pPr>
            <a:r>
              <a:rPr lang="cs-CZ" b="1" dirty="0"/>
              <a:t>Výjimka ze zákazu změn před podpisem smlouvy </a:t>
            </a:r>
            <a:r>
              <a:rPr lang="cs-CZ" dirty="0"/>
              <a:t>- Výjimkou jsou pouze změny nebo úpravy, k nimž je žadatel vyzván ze strany ŘO v rámci procesu schvalování žádostí o podporu projektu (např. doložení příloh při kontrole formálních náležitostí, úprava rozpočtu při ex-ante kontrole atd.) a dále případné změny kontaktních údajů žadatele.</a:t>
            </a:r>
          </a:p>
          <a:p>
            <a:pPr defTabSz="913668">
              <a:defRPr/>
            </a:pPr>
            <a:endParaRPr lang="cs-CZ" dirty="0"/>
          </a:p>
          <a:p>
            <a:pPr defTabSz="913668">
              <a:defRPr/>
            </a:pPr>
            <a:r>
              <a:rPr lang="cs-CZ" dirty="0"/>
              <a:t>Změny oproti původnímu schválenému projektu by neměly znamenat změnu v cílech projektu ani v indikátorech.</a:t>
            </a:r>
          </a:p>
          <a:p>
            <a:endParaRPr lang="cs-CZ" dirty="0"/>
          </a:p>
          <a:p>
            <a:pPr defTabSz="913668">
              <a:defRPr/>
            </a:pPr>
            <a:r>
              <a:rPr lang="cs-CZ" dirty="0">
                <a:latin typeface="Arial" charset="0"/>
              </a:rPr>
              <a:t>O změnu v projektu musí příjemce požádat vždy předem, s výjimkou některých nepodstatných změn, o nichž je uvedeno, že je postačuje nahlásit ŘO až společně se zprávou o realizaci/zprávou o udržitelnosti projektu. </a:t>
            </a:r>
          </a:p>
          <a:p>
            <a:pPr defTabSz="913668">
              <a:defRPr/>
            </a:pPr>
            <a:endParaRPr lang="cs-CZ" dirty="0"/>
          </a:p>
          <a:p>
            <a:pPr defTabSz="913668">
              <a:defRPr/>
            </a:pPr>
            <a:r>
              <a:rPr lang="cs-CZ" b="1" dirty="0"/>
              <a:t>Limity pro přesuny:</a:t>
            </a:r>
          </a:p>
          <a:p>
            <a:pPr marL="171313" indent="-171313">
              <a:buFont typeface="Arial" panose="020B0604020202020204" pitchFamily="34" charset="0"/>
              <a:buChar char="•"/>
            </a:pPr>
            <a:r>
              <a:rPr lang="cs-CZ" dirty="0"/>
              <a:t>rozpočet projektu nemůže být po jeho schválení navýšen;</a:t>
            </a:r>
          </a:p>
          <a:p>
            <a:pPr marL="171313" indent="-171313">
              <a:buFont typeface="Arial" panose="020B0604020202020204" pitchFamily="34" charset="0"/>
              <a:buChar char="•"/>
            </a:pPr>
            <a:r>
              <a:rPr lang="cs-CZ" dirty="0"/>
              <a:t>při přesunu mezi položkami rozpočtu nesmí být překročeno stanovené procento vybraných způsobilých výdajů (např</a:t>
            </a:r>
            <a:r>
              <a:rPr lang="cs-CZ" b="1" dirty="0"/>
              <a:t>. administrace</a:t>
            </a:r>
            <a:r>
              <a:rPr lang="cs-CZ" dirty="0"/>
              <a:t>, atd.)</a:t>
            </a:r>
            <a:r>
              <a:rPr lang="en-US" dirty="0"/>
              <a:t>;</a:t>
            </a:r>
            <a:endParaRPr lang="cs-CZ" dirty="0"/>
          </a:p>
          <a:p>
            <a:endParaRPr lang="cs-CZ" dirty="0"/>
          </a:p>
        </p:txBody>
      </p:sp>
      <p:sp>
        <p:nvSpPr>
          <p:cNvPr id="4" name="Zástupný symbol pro číslo snímku 3"/>
          <p:cNvSpPr>
            <a:spLocks noGrp="1"/>
          </p:cNvSpPr>
          <p:nvPr>
            <p:ph type="sldNum" sz="quarter" idx="10"/>
          </p:nvPr>
        </p:nvSpPr>
        <p:spPr/>
        <p:txBody>
          <a:bodyPr/>
          <a:lstStyle/>
          <a:p>
            <a:fld id="{CB5539C5-E278-4B09-9422-FBC3C38122A2}" type="slidenum">
              <a:rPr lang="cs-CZ" smtClean="0"/>
              <a:t>9</a:t>
            </a:fld>
            <a:endParaRPr lang="cs-CZ"/>
          </a:p>
        </p:txBody>
      </p:sp>
    </p:spTree>
    <p:extLst>
      <p:ext uri="{BB962C8B-B14F-4D97-AF65-F5344CB8AC3E}">
        <p14:creationId xmlns:p14="http://schemas.microsoft.com/office/powerpoint/2010/main" val="2023812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descr="magne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76538" y="1912938"/>
            <a:ext cx="2909887" cy="374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0"/>
          <p:cNvSpPr>
            <a:spLocks noGrp="1"/>
          </p:cNvSpPr>
          <p:nvPr>
            <p:ph type="body" sz="quarter" idx="10" hasCustomPrompt="1"/>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dirty="0"/>
              <a:t>Název prezentace</a:t>
            </a:r>
          </a:p>
        </p:txBody>
      </p:sp>
      <p:sp>
        <p:nvSpPr>
          <p:cNvPr id="10" name="Text Placeholder 23"/>
          <p:cNvSpPr>
            <a:spLocks noGrp="1"/>
          </p:cNvSpPr>
          <p:nvPr>
            <p:ph type="body" sz="quarter" idx="11" hasCustomPrompt="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dirty="0"/>
              <a:t>Jméno zhotovitele</a:t>
            </a:r>
          </a:p>
        </p:txBody>
      </p:sp>
    </p:spTree>
    <p:extLst>
      <p:ext uri="{BB962C8B-B14F-4D97-AF65-F5344CB8AC3E}">
        <p14:creationId xmlns:p14="http://schemas.microsoft.com/office/powerpoint/2010/main" val="10405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5946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adpis a obsah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23577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O3">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F2CDE0"/>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17173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dpis a obrázek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12561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Tree>
    <p:extLst>
      <p:ext uri="{BB962C8B-B14F-4D97-AF65-F5344CB8AC3E}">
        <p14:creationId xmlns:p14="http://schemas.microsoft.com/office/powerpoint/2010/main" val="38903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Tree>
    <p:extLst>
      <p:ext uri="{BB962C8B-B14F-4D97-AF65-F5344CB8AC3E}">
        <p14:creationId xmlns:p14="http://schemas.microsoft.com/office/powerpoint/2010/main" val="10914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O4">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CDB6FF"/>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9"/>
          <p:cNvPicPr>
            <a:picLocks noChangeAspect="1"/>
          </p:cNvPicPr>
          <p:nvPr userDrawn="1"/>
        </p:nvPicPr>
        <p:blipFill>
          <a:blip r:embed="rId2"/>
          <a:stretch>
            <a:fillRect/>
          </a:stretch>
        </p:blipFill>
        <p:spPr>
          <a:xfrm rot="20460461">
            <a:off x="176277" y="152633"/>
            <a:ext cx="679003" cy="790738"/>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69402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dpis a obrázek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
        <p:nvSpPr>
          <p:cNvPr id="4" name="Zástupný symbol obrázku 3"/>
          <p:cNvSpPr>
            <a:spLocks noGrp="1"/>
          </p:cNvSpPr>
          <p:nvPr>
            <p:ph type="pic" sz="quarter" idx="10"/>
          </p:nvPr>
        </p:nvSpPr>
        <p:spPr>
          <a:xfrm>
            <a:off x="958850" y="996950"/>
            <a:ext cx="8185150" cy="4992688"/>
          </a:xfrm>
        </p:spPr>
        <p:txBody>
          <a:bodyPr/>
          <a:lstStyle/>
          <a:p>
            <a:endParaRPr lang="cs-CZ"/>
          </a:p>
        </p:txBody>
      </p:sp>
    </p:spTree>
    <p:extLst>
      <p:ext uri="{BB962C8B-B14F-4D97-AF65-F5344CB8AC3E}">
        <p14:creationId xmlns:p14="http://schemas.microsoft.com/office/powerpoint/2010/main" val="39367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Záhlaví části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832104" y="1709739"/>
            <a:ext cx="7678484" cy="2852737"/>
          </a:xfrm>
        </p:spPr>
        <p:txBody>
          <a:bodyPr anchor="b"/>
          <a:lstStyle>
            <a:lvl1pPr>
              <a:defRPr sz="6000">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832104" y="4589464"/>
            <a:ext cx="7678484" cy="1500187"/>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Upravte styly předlohy textu.</a:t>
            </a:r>
          </a:p>
        </p:txBody>
      </p:sp>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23173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71015" y="365127"/>
            <a:ext cx="7245525" cy="558417"/>
          </a:xfrm>
        </p:spPr>
        <p:txBody>
          <a:bodyPr/>
          <a:lstStyle>
            <a:lvl1pPr>
              <a:defRPr>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629842" y="1477566"/>
            <a:ext cx="3868340"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629842" y="2505075"/>
            <a:ext cx="3868340"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4629150" y="1477566"/>
            <a:ext cx="3887391"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10" name="Picture 5" descr="magne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169" y="200284"/>
            <a:ext cx="835342" cy="1073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5509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PO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solidFill>
              <a:srgbClr val="B0D2FE"/>
            </a:solid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39605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brázek">
    <p:spTree>
      <p:nvGrpSpPr>
        <p:cNvPr id="1" name=""/>
        <p:cNvGrpSpPr/>
        <p:nvPr/>
      </p:nvGrpSpPr>
      <p:grpSpPr>
        <a:xfrm>
          <a:off x="0" y="0"/>
          <a:ext cx="0" cy="0"/>
          <a:chOff x="0" y="0"/>
          <a:chExt cx="0" cy="0"/>
        </a:xfrm>
      </p:grpSpPr>
      <p:sp>
        <p:nvSpPr>
          <p:cNvPr id="2" name="Title 1"/>
          <p:cNvSpPr>
            <a:spLocks noGrp="1"/>
          </p:cNvSpPr>
          <p:nvPr>
            <p:ph type="title"/>
          </p:nvPr>
        </p:nvSpPr>
        <p:spPr>
          <a:xfrm>
            <a:off x="1271015" y="365127"/>
            <a:ext cx="7245525" cy="558417"/>
          </a:xfrm>
        </p:spPr>
        <p:txBody>
          <a:bodyPr/>
          <a:lstStyle>
            <a:lvl1pPr>
              <a:defRPr>
                <a:solidFill>
                  <a:srgbClr val="002060"/>
                </a:solidFill>
              </a:defRPr>
            </a:lvl1pPr>
          </a:lstStyle>
          <a:p>
            <a:r>
              <a:rPr lang="cs-CZ" dirty="0"/>
              <a:t>Kliknutím lze upravit styl.</a:t>
            </a:r>
            <a:endParaRPr lang="en-US" dirty="0"/>
          </a:p>
        </p:txBody>
      </p:sp>
      <p:pic>
        <p:nvPicPr>
          <p:cNvPr id="10" name="Picture 5" descr="magne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169" y="200284"/>
            <a:ext cx="835342" cy="1073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Zástupný symbol pro obrázek 10"/>
          <p:cNvSpPr>
            <a:spLocks noGrp="1"/>
          </p:cNvSpPr>
          <p:nvPr>
            <p:ph type="pic" sz="quarter" idx="10"/>
          </p:nvPr>
        </p:nvSpPr>
        <p:spPr>
          <a:xfrm>
            <a:off x="1271588" y="1119188"/>
            <a:ext cx="7245350" cy="5011737"/>
          </a:xfrm>
        </p:spPr>
        <p:txBody>
          <a:bodyPr/>
          <a:lstStyle/>
          <a:p>
            <a:endParaRPr lang="cs-CZ"/>
          </a:p>
        </p:txBody>
      </p:sp>
    </p:spTree>
    <p:extLst>
      <p:ext uri="{BB962C8B-B14F-4D97-AF65-F5344CB8AC3E}">
        <p14:creationId xmlns:p14="http://schemas.microsoft.com/office/powerpoint/2010/main" val="4266823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Jenom nadpis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256032" y="365127"/>
            <a:ext cx="8259318" cy="905890"/>
          </a:xfrm>
        </p:spPr>
        <p:txBody>
          <a:bodyPr>
            <a:normAutofit/>
          </a:bodyPr>
          <a:lstStyle>
            <a:lvl1pPr>
              <a:defRPr sz="40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1689111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univerzál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9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peniz 1.psd"/>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20063" y="5762625"/>
            <a:ext cx="78898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p:txBody>
      </p:sp>
    </p:spTree>
    <p:extLst>
      <p:ext uri="{BB962C8B-B14F-4D97-AF65-F5344CB8AC3E}">
        <p14:creationId xmlns:p14="http://schemas.microsoft.com/office/powerpoint/2010/main" val="14864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peniz 2.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15300" y="5786438"/>
            <a:ext cx="7937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33999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peniz 3.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32763" y="5864225"/>
            <a:ext cx="776287"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5022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peniz 4.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67688" y="5911850"/>
            <a:ext cx="741362"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18623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27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O1">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337324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O1">
    <p:spTree>
      <p:nvGrpSpPr>
        <p:cNvPr id="1" name=""/>
        <p:cNvGrpSpPr/>
        <p:nvPr/>
      </p:nvGrpSpPr>
      <p:grpSpPr>
        <a:xfrm>
          <a:off x="0" y="0"/>
          <a:ext cx="0" cy="0"/>
          <a:chOff x="0" y="0"/>
          <a:chExt cx="0" cy="0"/>
        </a:xfrm>
      </p:grpSpPr>
      <p:pic>
        <p:nvPicPr>
          <p:cNvPr id="8"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9" name="Rectangle 5"/>
          <p:cNvSpPr>
            <a:spLocks noChangeArrowheads="1"/>
          </p:cNvSpPr>
          <p:nvPr userDrawn="1"/>
        </p:nvSpPr>
        <p:spPr bwMode="auto">
          <a:xfrm>
            <a:off x="958850" y="0"/>
            <a:ext cx="8185150" cy="996950"/>
          </a:xfrm>
          <a:prstGeom prst="rect">
            <a:avLst/>
          </a:prstGeom>
          <a:solidFill>
            <a:srgbClr val="B0D2F0"/>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401490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obrázek PO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23587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Tree>
    <p:extLst>
      <p:ext uri="{BB962C8B-B14F-4D97-AF65-F5344CB8AC3E}">
        <p14:creationId xmlns:p14="http://schemas.microsoft.com/office/powerpoint/2010/main" val="40557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dpis a obsah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Tree>
    <p:extLst>
      <p:ext uri="{BB962C8B-B14F-4D97-AF65-F5344CB8AC3E}">
        <p14:creationId xmlns:p14="http://schemas.microsoft.com/office/powerpoint/2010/main" val="18887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O2">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D3DF89"/>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3"/>
          <p:cNvPicPr>
            <a:picLocks noChangeAspect="1"/>
          </p:cNvPicPr>
          <p:nvPr userDrawn="1"/>
        </p:nvPicPr>
        <p:blipFill>
          <a:blip r:embed="rId2"/>
          <a:stretch>
            <a:fillRect/>
          </a:stretch>
        </p:blipFill>
        <p:spPr>
          <a:xfrm rot="20645444">
            <a:off x="171138" y="157427"/>
            <a:ext cx="664255" cy="773563"/>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39874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a obrázek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398182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28650" y="1825625"/>
            <a:ext cx="7886700" cy="4145407"/>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7" name="Picture 7"/>
          <p:cNvPicPr>
            <a:picLocks noChangeAspect="1"/>
          </p:cNvPicPr>
          <p:nvPr userDrawn="1"/>
        </p:nvPicPr>
        <p:blipFill>
          <a:blip r:embed="rId29">
            <a:extLst>
              <a:ext uri="{28A0092B-C50C-407E-A947-70E740481C1C}">
                <a14:useLocalDpi xmlns:a14="http://schemas.microsoft.com/office/drawing/2010/main"/>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p:cNvPicPr>
            <a:picLocks noChangeAspect="1"/>
          </p:cNvPicPr>
          <p:nvPr userDrawn="1"/>
        </p:nvPicPr>
        <p:blipFill>
          <a:blip r:embed="rId30">
            <a:extLst>
              <a:ext uri="{28A0092B-C50C-407E-A947-70E740481C1C}">
                <a14:useLocalDpi xmlns:a14="http://schemas.microsoft.com/office/drawing/2010/main"/>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3411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64" r:id="rId4"/>
    <p:sldLayoutId id="2147483685" r:id="rId5"/>
    <p:sldLayoutId id="2147483672" r:id="rId6"/>
    <p:sldLayoutId id="2147483679" r:id="rId7"/>
    <p:sldLayoutId id="2147483675" r:id="rId8"/>
    <p:sldLayoutId id="2147483684" r:id="rId9"/>
    <p:sldLayoutId id="2147483673" r:id="rId10"/>
    <p:sldLayoutId id="2147483680" r:id="rId11"/>
    <p:sldLayoutId id="2147483676" r:id="rId12"/>
    <p:sldLayoutId id="2147483683" r:id="rId13"/>
    <p:sldLayoutId id="2147483674" r:id="rId14"/>
    <p:sldLayoutId id="2147483681" r:id="rId15"/>
    <p:sldLayoutId id="2147483677" r:id="rId16"/>
    <p:sldLayoutId id="2147483682" r:id="rId17"/>
    <p:sldLayoutId id="2147483663" r:id="rId18"/>
    <p:sldLayoutId id="2147483665" r:id="rId19"/>
    <p:sldLayoutId id="2147483691" r:id="rId20"/>
    <p:sldLayoutId id="2147483666" r:id="rId21"/>
    <p:sldLayoutId id="2147483667" r:id="rId22"/>
    <p:sldLayoutId id="2147483686" r:id="rId23"/>
    <p:sldLayoutId id="2147483687" r:id="rId24"/>
    <p:sldLayoutId id="2147483688" r:id="rId25"/>
    <p:sldLayoutId id="2147483689" r:id="rId26"/>
    <p:sldLayoutId id="2147483690" r:id="rId27"/>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normAutofit fontScale="92500" lnSpcReduction="20000"/>
          </a:bodyPr>
          <a:lstStyle/>
          <a:p>
            <a:endParaRPr lang="cs-CZ" sz="2400" b="1" dirty="0"/>
          </a:p>
          <a:p>
            <a:r>
              <a:rPr lang="cs-CZ" sz="2400" b="1" dirty="0"/>
              <a:t>PRAVIDLA PROGRAMU</a:t>
            </a:r>
          </a:p>
          <a:p>
            <a:endParaRPr lang="cs-CZ" dirty="0"/>
          </a:p>
        </p:txBody>
      </p:sp>
      <p:sp>
        <p:nvSpPr>
          <p:cNvPr id="3" name="Zástupný symbol pro text 2"/>
          <p:cNvSpPr>
            <a:spLocks noGrp="1"/>
          </p:cNvSpPr>
          <p:nvPr>
            <p:ph type="body" sz="quarter" idx="11"/>
          </p:nvPr>
        </p:nvSpPr>
        <p:spPr>
          <a:xfrm>
            <a:off x="4031226" y="165100"/>
            <a:ext cx="4865124" cy="704850"/>
          </a:xfrm>
        </p:spPr>
        <p:txBody>
          <a:bodyPr>
            <a:noAutofit/>
          </a:bodyPr>
          <a:lstStyle/>
          <a:p>
            <a:pPr>
              <a:lnSpc>
                <a:spcPct val="120000"/>
              </a:lnSpc>
              <a:spcBef>
                <a:spcPts val="0"/>
              </a:spcBef>
            </a:pPr>
            <a:r>
              <a:rPr lang="cs-CZ" dirty="0"/>
              <a:t>Prioritní osa 4 Vzdělání a vzdělanost a podpora zaměstnanosti </a:t>
            </a:r>
          </a:p>
          <a:p>
            <a:pPr>
              <a:lnSpc>
                <a:spcPct val="120000"/>
              </a:lnSpc>
              <a:spcBef>
                <a:spcPts val="0"/>
              </a:spcBef>
            </a:pPr>
            <a:r>
              <a:rPr lang="cs-CZ" b="1" dirty="0"/>
              <a:t>OP PPR</a:t>
            </a:r>
          </a:p>
        </p:txBody>
      </p:sp>
    </p:spTree>
    <p:extLst>
      <p:ext uri="{BB962C8B-B14F-4D97-AF65-F5344CB8AC3E}">
        <p14:creationId xmlns:p14="http://schemas.microsoft.com/office/powerpoint/2010/main" val="32788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Ukončení projektu </a:t>
            </a:r>
            <a:endParaRPr lang="cs-CZ" sz="2800" dirty="0"/>
          </a:p>
        </p:txBody>
      </p:sp>
      <p:sp>
        <p:nvSpPr>
          <p:cNvPr id="4" name="Zástupný symbol pro obsah 1"/>
          <p:cNvSpPr txBox="1">
            <a:spLocks/>
          </p:cNvSpPr>
          <p:nvPr/>
        </p:nvSpPr>
        <p:spPr>
          <a:xfrm>
            <a:off x="1271014" y="1229031"/>
            <a:ext cx="7245525" cy="496529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spcAft>
                <a:spcPts val="600"/>
              </a:spcAft>
              <a:buNone/>
            </a:pPr>
            <a:r>
              <a:rPr lang="cs-CZ" sz="2200" b="1" dirty="0"/>
              <a:t>Dokončení realizace projektu </a:t>
            </a:r>
          </a:p>
          <a:p>
            <a:pPr marL="452438" indent="-187325">
              <a:lnSpc>
                <a:spcPct val="110000"/>
              </a:lnSpc>
              <a:spcBef>
                <a:spcPts val="600"/>
              </a:spcBef>
              <a:spcAft>
                <a:spcPts val="600"/>
              </a:spcAft>
              <a:buSzPct val="100000"/>
              <a:buNone/>
            </a:pPr>
            <a:r>
              <a:rPr lang="cs-CZ" sz="2300" dirty="0"/>
              <a:t>= den, kdy skončí realizace aktivit projektu nebo poskytování služeb podle časového harmonogramu projektu</a:t>
            </a:r>
          </a:p>
          <a:p>
            <a:pPr marL="457200" indent="-457200">
              <a:lnSpc>
                <a:spcPct val="110000"/>
              </a:lnSpc>
              <a:spcBef>
                <a:spcPts val="600"/>
              </a:spcBef>
              <a:spcAft>
                <a:spcPts val="600"/>
              </a:spcAft>
              <a:buSzPct val="100000"/>
              <a:buFont typeface="Arial" panose="020B0604020202020204" pitchFamily="34" charset="0"/>
              <a:buAutoNum type="arabicPeriod"/>
            </a:pPr>
            <a:endParaRPr lang="pl-PL" sz="1400" dirty="0"/>
          </a:p>
          <a:p>
            <a:pPr marL="457200" indent="-457200">
              <a:lnSpc>
                <a:spcPct val="110000"/>
              </a:lnSpc>
              <a:spcBef>
                <a:spcPts val="600"/>
              </a:spcBef>
              <a:spcAft>
                <a:spcPts val="600"/>
              </a:spcAft>
              <a:buSzPct val="100000"/>
              <a:buFont typeface="Arial" panose="020B0604020202020204" pitchFamily="34" charset="0"/>
              <a:buAutoNum type="arabicPeriod"/>
            </a:pPr>
            <a:r>
              <a:rPr lang="pl-PL" sz="2300" b="1" dirty="0"/>
              <a:t>Předčasné ukončení realizace projektu ze strany příjemce</a:t>
            </a:r>
          </a:p>
          <a:p>
            <a:pPr marL="457200" indent="-457200">
              <a:lnSpc>
                <a:spcPct val="110000"/>
              </a:lnSpc>
              <a:spcBef>
                <a:spcPts val="600"/>
              </a:spcBef>
              <a:spcAft>
                <a:spcPts val="600"/>
              </a:spcAft>
              <a:buSzPct val="100000"/>
              <a:buFont typeface="Arial" panose="020B0604020202020204" pitchFamily="34" charset="0"/>
              <a:buAutoNum type="arabicPeriod"/>
            </a:pPr>
            <a:r>
              <a:rPr lang="pl-PL" sz="2300" b="1" dirty="0"/>
              <a:t>Předčasné ukončení realizace projektu ze strany ŘO </a:t>
            </a:r>
          </a:p>
          <a:p>
            <a:pPr marL="0" indent="452438">
              <a:lnSpc>
                <a:spcPct val="110000"/>
              </a:lnSpc>
              <a:spcBef>
                <a:spcPts val="600"/>
              </a:spcBef>
              <a:spcAft>
                <a:spcPts val="600"/>
              </a:spcAft>
              <a:buFont typeface="Arial" panose="020B0604020202020204" pitchFamily="34" charset="0"/>
              <a:buNone/>
            </a:pPr>
            <a:r>
              <a:rPr lang="cs-CZ" sz="2300" dirty="0"/>
              <a:t>ŘO je oprávněn ukončit projekt v případě, že: </a:t>
            </a:r>
          </a:p>
          <a:p>
            <a:pPr marL="884237" indent="-342900">
              <a:lnSpc>
                <a:spcPct val="110000"/>
              </a:lnSpc>
              <a:spcBef>
                <a:spcPts val="600"/>
              </a:spcBef>
              <a:spcAft>
                <a:spcPts val="600"/>
              </a:spcAft>
              <a:buFont typeface="Wingdings" panose="05000000000000000000" pitchFamily="2" charset="2"/>
              <a:buChar char="§"/>
            </a:pPr>
            <a:r>
              <a:rPr lang="cs-CZ" sz="2300" dirty="0"/>
              <a:t>k danému okamžiku přestal splňovat kritéria přijatelnosti, platná ke dni vyhlášení programu/výzvy (tj. např. splnění definice oprávněných příjemců, apod.) </a:t>
            </a:r>
          </a:p>
          <a:p>
            <a:pPr marL="884237" indent="-342900">
              <a:lnSpc>
                <a:spcPct val="110000"/>
              </a:lnSpc>
              <a:spcBef>
                <a:spcPts val="600"/>
              </a:spcBef>
              <a:spcAft>
                <a:spcPts val="600"/>
              </a:spcAft>
              <a:buFont typeface="Wingdings" panose="05000000000000000000" pitchFamily="2" charset="2"/>
              <a:buChar char="§"/>
            </a:pPr>
            <a:r>
              <a:rPr lang="cs-CZ" sz="2300" dirty="0"/>
              <a:t>příjemce opakovaně nepředkládá </a:t>
            </a:r>
            <a:r>
              <a:rPr lang="cs-CZ" sz="2300" dirty="0" err="1"/>
              <a:t>ZoR</a:t>
            </a:r>
            <a:r>
              <a:rPr lang="cs-CZ" sz="2300" dirty="0"/>
              <a:t> projektu včetně průběžného vyúčtování nákladů projektu a všech souvisejících dokladů v požadovaných termínech a formátu </a:t>
            </a:r>
          </a:p>
          <a:p>
            <a:pPr marL="0" indent="0">
              <a:lnSpc>
                <a:spcPct val="110000"/>
              </a:lnSpc>
              <a:buFont typeface="Arial" panose="020B0604020202020204" pitchFamily="34" charset="0"/>
              <a:buNone/>
            </a:pPr>
            <a:r>
              <a:rPr lang="pl-PL" sz="2000" dirty="0"/>
              <a:t> </a:t>
            </a:r>
            <a:endParaRPr lang="cs-CZ" sz="2000" dirty="0"/>
          </a:p>
        </p:txBody>
      </p:sp>
    </p:spTree>
    <p:extLst>
      <p:ext uri="{BB962C8B-B14F-4D97-AF65-F5344CB8AC3E}">
        <p14:creationId xmlns:p14="http://schemas.microsoft.com/office/powerpoint/2010/main" val="334675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Udržitelnost projektu </a:t>
            </a:r>
            <a:endParaRPr lang="cs-CZ" sz="2800" dirty="0"/>
          </a:p>
        </p:txBody>
      </p:sp>
      <p:sp>
        <p:nvSpPr>
          <p:cNvPr id="4" name="Zástupný symbol pro obsah 1"/>
          <p:cNvSpPr txBox="1">
            <a:spLocks/>
          </p:cNvSpPr>
          <p:nvPr/>
        </p:nvSpPr>
        <p:spPr>
          <a:xfrm>
            <a:off x="1271015" y="1425677"/>
            <a:ext cx="7245525" cy="4513007"/>
          </a:xfrm>
          <a:prstGeom prst="rect">
            <a:avLst/>
          </a:prstGeom>
        </p:spPr>
        <p:txBody>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800" dirty="0"/>
              <a:t>Příjemce má povinnost průběžně informovat ŘO o zajištění udržitelnosti projektu.</a:t>
            </a:r>
          </a:p>
          <a:p>
            <a:pPr marL="0" indent="0">
              <a:spcBef>
                <a:spcPts val="300"/>
              </a:spcBef>
              <a:spcAft>
                <a:spcPts val="600"/>
              </a:spcAft>
              <a:buNone/>
            </a:pPr>
            <a:endParaRPr lang="cs-CZ" sz="1800" dirty="0"/>
          </a:p>
          <a:p>
            <a:pPr marL="0" indent="0">
              <a:spcBef>
                <a:spcPts val="300"/>
              </a:spcBef>
              <a:spcAft>
                <a:spcPts val="600"/>
              </a:spcAft>
              <a:buNone/>
            </a:pPr>
            <a:endParaRPr lang="cs-CZ" sz="1800" dirty="0"/>
          </a:p>
          <a:p>
            <a:pPr>
              <a:lnSpc>
                <a:spcPct val="100000"/>
              </a:lnSpc>
              <a:spcBef>
                <a:spcPts val="300"/>
              </a:spcBef>
              <a:spcAft>
                <a:spcPts val="600"/>
              </a:spcAft>
            </a:pPr>
            <a:r>
              <a:rPr lang="cs-CZ" sz="1800" b="1" dirty="0"/>
              <a:t>Zprávy o udržitelnosti</a:t>
            </a:r>
          </a:p>
          <a:p>
            <a:pPr marL="738187" indent="-285750">
              <a:lnSpc>
                <a:spcPct val="100000"/>
              </a:lnSpc>
              <a:spcBef>
                <a:spcPts val="300"/>
              </a:spcBef>
              <a:spcAft>
                <a:spcPts val="600"/>
              </a:spcAft>
              <a:buFont typeface="Wingdings" panose="05000000000000000000" pitchFamily="2" charset="2"/>
              <a:buChar char="§"/>
            </a:pPr>
            <a:r>
              <a:rPr lang="cs-CZ" sz="1800" u="sng" dirty="0"/>
              <a:t>Průběžné zprávy o udržitelnosti</a:t>
            </a:r>
            <a:r>
              <a:rPr lang="cs-CZ" sz="1800" dirty="0"/>
              <a:t> - každých 12 měsíců (počítáno od data, kdy projekt nabyl v MS2014+ stav „Projekt finančně ukončen ze strany ŘO“)</a:t>
            </a:r>
          </a:p>
          <a:p>
            <a:pPr marL="738187" indent="-285750">
              <a:lnSpc>
                <a:spcPct val="100000"/>
              </a:lnSpc>
              <a:spcBef>
                <a:spcPts val="300"/>
              </a:spcBef>
              <a:spcAft>
                <a:spcPts val="600"/>
              </a:spcAft>
              <a:buFont typeface="Wingdings" panose="05000000000000000000" pitchFamily="2" charset="2"/>
              <a:buChar char="§"/>
            </a:pPr>
            <a:r>
              <a:rPr lang="cs-CZ" sz="1800" u="sng" dirty="0"/>
              <a:t>Závěrečná zpráva o udržitelnosti</a:t>
            </a:r>
            <a:r>
              <a:rPr lang="cs-CZ" sz="1800" dirty="0"/>
              <a:t> - po ukončení období udržitelnosti</a:t>
            </a:r>
          </a:p>
          <a:p>
            <a:pPr marL="738187" indent="-285750">
              <a:lnSpc>
                <a:spcPct val="100000"/>
              </a:lnSpc>
              <a:spcBef>
                <a:spcPts val="300"/>
              </a:spcBef>
              <a:spcAft>
                <a:spcPts val="600"/>
              </a:spcAft>
              <a:buFont typeface="Wingdings" panose="05000000000000000000" pitchFamily="2" charset="2"/>
              <a:buChar char="§"/>
            </a:pPr>
            <a:r>
              <a:rPr lang="cs-CZ" sz="1800" dirty="0"/>
              <a:t>Zprávy je třeba předložit do 10 pracovních dnů od uplynutí sledovaného období</a:t>
            </a:r>
            <a:endParaRPr lang="cs-CZ" sz="1600" dirty="0"/>
          </a:p>
        </p:txBody>
      </p:sp>
    </p:spTree>
    <p:extLst>
      <p:ext uri="{BB962C8B-B14F-4D97-AF65-F5344CB8AC3E}">
        <p14:creationId xmlns:p14="http://schemas.microsoft.com/office/powerpoint/2010/main" val="123285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Pravidla pro publicitu</a:t>
            </a:r>
            <a:endParaRPr lang="cs-CZ" sz="2800" dirty="0"/>
          </a:p>
        </p:txBody>
      </p:sp>
      <p:sp>
        <p:nvSpPr>
          <p:cNvPr id="4" name="Zástupný symbol pro obsah 1"/>
          <p:cNvSpPr txBox="1">
            <a:spLocks/>
          </p:cNvSpPr>
          <p:nvPr/>
        </p:nvSpPr>
        <p:spPr>
          <a:xfrm>
            <a:off x="1271014" y="1344169"/>
            <a:ext cx="7141465" cy="4626864"/>
          </a:xfrm>
          <a:prstGeom prst="rect">
            <a:avLst/>
          </a:prstGeom>
        </p:spPr>
        <p:txBody>
          <a:bodyPr>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cs-CZ" sz="2000" b="1" dirty="0"/>
              <a:t>Povinné nástroje publicity</a:t>
            </a:r>
            <a:r>
              <a:rPr lang="cs-CZ" sz="2000" dirty="0"/>
              <a:t>:</a:t>
            </a:r>
          </a:p>
          <a:p>
            <a:pPr marL="806450" lvl="1" indent="-349250">
              <a:lnSpc>
                <a:spcPct val="100000"/>
              </a:lnSpc>
              <a:buFont typeface="Wingdings" panose="05000000000000000000" pitchFamily="2" charset="2"/>
              <a:buChar char="§"/>
            </a:pPr>
            <a:r>
              <a:rPr lang="cs-CZ" sz="2000" dirty="0"/>
              <a:t>Informování o podpoře z ESI fondů na webových stránkách</a:t>
            </a:r>
          </a:p>
          <a:p>
            <a:pPr marL="806450" lvl="1" indent="-349250">
              <a:lnSpc>
                <a:spcPct val="100000"/>
              </a:lnSpc>
              <a:buFont typeface="Wingdings" panose="05000000000000000000" pitchFamily="2" charset="2"/>
              <a:buChar char="§"/>
            </a:pPr>
            <a:r>
              <a:rPr lang="cs-CZ" sz="2000" dirty="0"/>
              <a:t>Plakát minimální velikosti A3</a:t>
            </a:r>
          </a:p>
          <a:p>
            <a:pPr marL="806450" lvl="1" indent="-349250">
              <a:lnSpc>
                <a:spcPct val="100000"/>
              </a:lnSpc>
              <a:buFont typeface="Wingdings" panose="05000000000000000000" pitchFamily="2" charset="2"/>
              <a:buChar char="§"/>
            </a:pPr>
            <a:r>
              <a:rPr lang="cs-CZ" sz="2000" dirty="0"/>
              <a:t>Informování subjektů, podílejících se na projektu, o podpoře z ESI</a:t>
            </a:r>
          </a:p>
          <a:p>
            <a:pPr marL="806450" lvl="1" indent="-349250">
              <a:lnSpc>
                <a:spcPct val="100000"/>
              </a:lnSpc>
              <a:buFont typeface="Wingdings" panose="05000000000000000000" pitchFamily="2" charset="2"/>
              <a:buChar char="§"/>
            </a:pPr>
            <a:r>
              <a:rPr lang="cs-CZ" sz="2000" dirty="0"/>
              <a:t>Billboard či pamětní deska</a:t>
            </a:r>
          </a:p>
          <a:p>
            <a:pPr marL="0" indent="0">
              <a:lnSpc>
                <a:spcPct val="100000"/>
              </a:lnSpc>
              <a:buFont typeface="Arial" panose="020B0604020202020204" pitchFamily="34" charset="0"/>
              <a:buNone/>
            </a:pPr>
            <a:endParaRPr lang="cs-CZ" sz="2000" dirty="0"/>
          </a:p>
          <a:p>
            <a:pPr>
              <a:lnSpc>
                <a:spcPct val="100000"/>
              </a:lnSpc>
              <a:tabLst>
                <a:tab pos="265113" algn="l"/>
              </a:tabLst>
            </a:pPr>
            <a:r>
              <a:rPr lang="cs-CZ" sz="2000" dirty="0"/>
              <a:t>Generátor povinné publicity</a:t>
            </a:r>
            <a:r>
              <a:rPr lang="cs-CZ" sz="2000" i="1" dirty="0">
                <a:solidFill>
                  <a:srgbClr val="002060"/>
                </a:solidFill>
              </a:rPr>
              <a:t>   </a:t>
            </a:r>
            <a:r>
              <a:rPr lang="cs-CZ" sz="2000" b="1" i="1" dirty="0">
                <a:solidFill>
                  <a:srgbClr val="002060"/>
                </a:solidFill>
              </a:rPr>
              <a:t>publicita.dotaceeu.cz</a:t>
            </a:r>
          </a:p>
          <a:p>
            <a:pPr>
              <a:lnSpc>
                <a:spcPct val="100000"/>
              </a:lnSpc>
              <a:tabLst>
                <a:tab pos="265113" algn="l"/>
              </a:tabLst>
            </a:pPr>
            <a:r>
              <a:rPr lang="cs-CZ" sz="2000" dirty="0"/>
              <a:t>Provedení desky, billboardu nebo plakátu musí být v souladu s Manuálem jednotného vizuálního stylu.</a:t>
            </a:r>
          </a:p>
        </p:txBody>
      </p:sp>
    </p:spTree>
    <p:extLst>
      <p:ext uri="{BB962C8B-B14F-4D97-AF65-F5344CB8AC3E}">
        <p14:creationId xmlns:p14="http://schemas.microsoft.com/office/powerpoint/2010/main" val="361827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Pravidla pro publicitu</a:t>
            </a:r>
            <a:endParaRPr lang="cs-CZ" sz="2800" dirty="0"/>
          </a:p>
        </p:txBody>
      </p:sp>
      <p:sp>
        <p:nvSpPr>
          <p:cNvPr id="4" name="Zástupný symbol pro obsah 2"/>
          <p:cNvSpPr txBox="1">
            <a:spLocks/>
          </p:cNvSpPr>
          <p:nvPr/>
        </p:nvSpPr>
        <p:spPr>
          <a:xfrm>
            <a:off x="1271014" y="1344169"/>
            <a:ext cx="7141465" cy="4626864"/>
          </a:xfrm>
          <a:prstGeom prst="rect">
            <a:avLst/>
          </a:prstGeom>
        </p:spPr>
        <p:txBody>
          <a:bodyPr>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cs-CZ" sz="2000" b="1" dirty="0"/>
              <a:t>Prvky povinné publicity:</a:t>
            </a:r>
            <a:endParaRPr lang="cs-CZ" sz="2000" dirty="0"/>
          </a:p>
          <a:p>
            <a:pPr marL="631825" indent="-319088">
              <a:lnSpc>
                <a:spcPct val="100000"/>
              </a:lnSpc>
              <a:tabLst>
                <a:tab pos="631825" algn="l"/>
              </a:tabLst>
            </a:pPr>
            <a:r>
              <a:rPr lang="cs-CZ" sz="2000" dirty="0"/>
              <a:t>Znak EU</a:t>
            </a:r>
          </a:p>
          <a:p>
            <a:pPr marL="631825" indent="-319088">
              <a:lnSpc>
                <a:spcPct val="100000"/>
              </a:lnSpc>
              <a:tabLst>
                <a:tab pos="631825" algn="l"/>
              </a:tabLst>
            </a:pPr>
            <a:r>
              <a:rPr lang="cs-CZ" sz="2000" dirty="0"/>
              <a:t>Název „Evropská unie“</a:t>
            </a:r>
          </a:p>
          <a:p>
            <a:pPr marL="631825" indent="-319088">
              <a:lnSpc>
                <a:spcPct val="100000"/>
              </a:lnSpc>
              <a:tabLst>
                <a:tab pos="631825" algn="l"/>
              </a:tabLst>
            </a:pPr>
            <a:r>
              <a:rPr lang="cs-CZ" sz="2000" dirty="0"/>
              <a:t>Odkaz na ESI fondy</a:t>
            </a:r>
          </a:p>
          <a:p>
            <a:pPr marL="631825" indent="-319088">
              <a:lnSpc>
                <a:spcPct val="100000"/>
              </a:lnSpc>
              <a:tabLst>
                <a:tab pos="631825" algn="l"/>
              </a:tabLst>
            </a:pPr>
            <a:r>
              <a:rPr lang="cs-CZ" sz="2000" dirty="0"/>
              <a:t>Odkaz na program</a:t>
            </a:r>
          </a:p>
          <a:p>
            <a:pPr marL="631825" indent="-319088">
              <a:lnSpc>
                <a:spcPct val="100000"/>
              </a:lnSpc>
              <a:tabLst>
                <a:tab pos="631825" algn="l"/>
              </a:tabLst>
            </a:pPr>
            <a:r>
              <a:rPr lang="cs-CZ" sz="2000" dirty="0"/>
              <a:t>Značka hlavního města Prahy</a:t>
            </a:r>
          </a:p>
          <a:p>
            <a:pPr marL="0" indent="0">
              <a:lnSpc>
                <a:spcPct val="100000"/>
              </a:lnSpc>
              <a:buFont typeface="Arial" panose="020B0604020202020204" pitchFamily="34" charset="0"/>
              <a:buNone/>
            </a:pPr>
            <a:endParaRPr lang="cs-CZ" sz="2000" dirty="0"/>
          </a:p>
        </p:txBody>
      </p:sp>
      <p:pic>
        <p:nvPicPr>
          <p:cNvPr id="5" name="Zástupný symbol pro obsa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50" y="4555368"/>
            <a:ext cx="7453630" cy="1227734"/>
          </a:xfrm>
          <a:prstGeom prst="rect">
            <a:avLst/>
          </a:prstGeom>
        </p:spPr>
      </p:pic>
    </p:spTree>
    <p:extLst>
      <p:ext uri="{BB962C8B-B14F-4D97-AF65-F5344CB8AC3E}">
        <p14:creationId xmlns:p14="http://schemas.microsoft.com/office/powerpoint/2010/main" val="361073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Archivace</a:t>
            </a:r>
            <a:endParaRPr lang="cs-CZ" sz="2800" dirty="0"/>
          </a:p>
        </p:txBody>
      </p:sp>
      <p:sp>
        <p:nvSpPr>
          <p:cNvPr id="4" name="Zástupný symbol pro obsah 3"/>
          <p:cNvSpPr txBox="1">
            <a:spLocks/>
          </p:cNvSpPr>
          <p:nvPr/>
        </p:nvSpPr>
        <p:spPr>
          <a:xfrm>
            <a:off x="1271014" y="1344169"/>
            <a:ext cx="6978251" cy="4227072"/>
          </a:xfrm>
          <a:prstGeom prst="rect">
            <a:avLst/>
          </a:prstGeom>
        </p:spPr>
        <p:txBody>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tabLst>
                <a:tab pos="2246313" algn="l"/>
              </a:tabLst>
            </a:pPr>
            <a:r>
              <a:rPr lang="cs-CZ" sz="2000" dirty="0"/>
              <a:t>Doklady související s realizací projektu a jeho financováním po dobu 10 let po obdržení závěrečné platby a současně minimálně po dobu 3 let od 31. prosince následujícího po předložení účetní závěrky</a:t>
            </a:r>
          </a:p>
          <a:p>
            <a:pPr marL="361950" indent="-361950">
              <a:lnSpc>
                <a:spcPct val="114000"/>
              </a:lnSpc>
              <a:buFont typeface="Arial" panose="020B0604020202020204" pitchFamily="34" charset="0"/>
              <a:buNone/>
              <a:tabLst>
                <a:tab pos="2246313" algn="l"/>
              </a:tabLst>
            </a:pPr>
            <a:endParaRPr lang="cs-CZ" sz="2000" dirty="0"/>
          </a:p>
          <a:p>
            <a:pPr>
              <a:lnSpc>
                <a:spcPct val="114000"/>
              </a:lnSpc>
              <a:tabLst>
                <a:tab pos="2246313" algn="l"/>
              </a:tabLst>
            </a:pPr>
            <a:r>
              <a:rPr lang="cs-CZ" sz="2000" dirty="0"/>
              <a:t>Dokumentace musí být vedena přehledně a musí být lehce dosažitelná</a:t>
            </a:r>
          </a:p>
          <a:p>
            <a:pPr marL="806450" lvl="1" indent="-349250">
              <a:lnSpc>
                <a:spcPct val="114000"/>
              </a:lnSpc>
              <a:buFont typeface="Wingdings" panose="05000000000000000000" pitchFamily="2" charset="2"/>
              <a:buChar char="§"/>
            </a:pPr>
            <a:r>
              <a:rPr lang="cs-CZ" sz="2000" dirty="0"/>
              <a:t>platí také pro dodavatele relevantních služeb</a:t>
            </a:r>
          </a:p>
          <a:p>
            <a:pPr marL="0" indent="0">
              <a:buFont typeface="Arial" panose="020B0604020202020204" pitchFamily="34" charset="0"/>
              <a:buNone/>
            </a:pPr>
            <a:endParaRPr lang="cs-CZ" sz="2000" dirty="0"/>
          </a:p>
        </p:txBody>
      </p:sp>
    </p:spTree>
    <p:extLst>
      <p:ext uri="{BB962C8B-B14F-4D97-AF65-F5344CB8AC3E}">
        <p14:creationId xmlns:p14="http://schemas.microsoft.com/office/powerpoint/2010/main" val="1467403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Kontroly</a:t>
            </a:r>
            <a:endParaRPr lang="cs-CZ" sz="2800" dirty="0"/>
          </a:p>
        </p:txBody>
      </p:sp>
      <p:sp>
        <p:nvSpPr>
          <p:cNvPr id="5" name="Zástupný symbol pro obsah 2"/>
          <p:cNvSpPr txBox="1">
            <a:spLocks/>
          </p:cNvSpPr>
          <p:nvPr/>
        </p:nvSpPr>
        <p:spPr>
          <a:xfrm>
            <a:off x="1271014" y="1344169"/>
            <a:ext cx="7141465" cy="4626864"/>
          </a:xfrm>
          <a:prstGeom prst="rect">
            <a:avLst/>
          </a:prstGeom>
        </p:spPr>
        <p:txBody>
          <a:bodyPr>
            <a:no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84754E"/>
              </a:buClr>
              <a:buFont typeface="Arial" panose="020B0604020202020204" pitchFamily="34" charset="0"/>
              <a:buNone/>
            </a:pPr>
            <a:r>
              <a:rPr lang="cs-CZ" sz="2000" dirty="0"/>
              <a:t>Formy kontroly prováděné ŘO:</a:t>
            </a:r>
          </a:p>
          <a:p>
            <a:pPr marL="720725" indent="-285750">
              <a:lnSpc>
                <a:spcPct val="100000"/>
              </a:lnSpc>
              <a:buClr>
                <a:srgbClr val="84754E"/>
              </a:buClr>
            </a:pPr>
            <a:r>
              <a:rPr lang="cs-CZ" sz="2000" dirty="0"/>
              <a:t>administrativní ověření</a:t>
            </a:r>
          </a:p>
          <a:p>
            <a:pPr marL="720725" indent="-285750">
              <a:lnSpc>
                <a:spcPct val="100000"/>
              </a:lnSpc>
              <a:buClr>
                <a:srgbClr val="84754E"/>
              </a:buClr>
            </a:pPr>
            <a:r>
              <a:rPr lang="cs-CZ" sz="2000" dirty="0"/>
              <a:t>kontrola na místě (ex-ante, interim, ex-post)</a:t>
            </a:r>
          </a:p>
          <a:p>
            <a:pPr marL="720725" indent="-285750">
              <a:lnSpc>
                <a:spcPct val="100000"/>
              </a:lnSpc>
              <a:buClr>
                <a:srgbClr val="84754E"/>
              </a:buClr>
            </a:pPr>
            <a:r>
              <a:rPr lang="cs-CZ" sz="2000" dirty="0"/>
              <a:t>kontrola od stolu</a:t>
            </a:r>
          </a:p>
          <a:p>
            <a:pPr marL="434975" indent="0">
              <a:lnSpc>
                <a:spcPct val="100000"/>
              </a:lnSpc>
              <a:buClr>
                <a:srgbClr val="84754E"/>
              </a:buClr>
              <a:buFont typeface="Arial" panose="020B0604020202020204" pitchFamily="34" charset="0"/>
              <a:buNone/>
            </a:pPr>
            <a:endParaRPr lang="cs-CZ" sz="2000" dirty="0"/>
          </a:p>
          <a:p>
            <a:pPr marL="0" indent="0">
              <a:lnSpc>
                <a:spcPct val="100000"/>
              </a:lnSpc>
              <a:buClr>
                <a:srgbClr val="84754E"/>
              </a:buClr>
              <a:buFont typeface="Arial" panose="020B0604020202020204" pitchFamily="34" charset="0"/>
              <a:buNone/>
            </a:pPr>
            <a:r>
              <a:rPr lang="cs-CZ" sz="2000" dirty="0"/>
              <a:t>Kontrola jinými subjekty</a:t>
            </a:r>
          </a:p>
          <a:p>
            <a:pPr marL="720725" indent="-285750">
              <a:lnSpc>
                <a:spcPct val="100000"/>
              </a:lnSpc>
              <a:buClr>
                <a:srgbClr val="84754E"/>
              </a:buClr>
            </a:pPr>
            <a:r>
              <a:rPr lang="cs-CZ" sz="2000" dirty="0"/>
              <a:t>Auditní orgán, NKÚ, EK, OLAF, platební a certifikační orgán</a:t>
            </a:r>
          </a:p>
        </p:txBody>
      </p:sp>
    </p:spTree>
    <p:extLst>
      <p:ext uri="{BB962C8B-B14F-4D97-AF65-F5344CB8AC3E}">
        <p14:creationId xmlns:p14="http://schemas.microsoft.com/office/powerpoint/2010/main" val="173695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Kontrola na místě v době realizace</a:t>
            </a:r>
            <a:endParaRPr lang="cs-CZ" sz="2800" dirty="0"/>
          </a:p>
        </p:txBody>
      </p:sp>
      <p:sp>
        <p:nvSpPr>
          <p:cNvPr id="4" name="Zástupný symbol pro obsah 2"/>
          <p:cNvSpPr txBox="1">
            <a:spLocks/>
          </p:cNvSpPr>
          <p:nvPr/>
        </p:nvSpPr>
        <p:spPr>
          <a:xfrm>
            <a:off x="1271014" y="1344169"/>
            <a:ext cx="7141465" cy="4626864"/>
          </a:xfrm>
          <a:prstGeom prst="rect">
            <a:avLst/>
          </a:prstGeom>
        </p:spPr>
        <p:txBody>
          <a:bodyPr>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lnSpc>
                <a:spcPct val="114000"/>
              </a:lnSpc>
            </a:pPr>
            <a:r>
              <a:rPr lang="cs-CZ" sz="2000" dirty="0"/>
              <a:t>Forma veřejnosprávní kontroly </a:t>
            </a:r>
          </a:p>
          <a:p>
            <a:pPr marL="361950" indent="-361950">
              <a:lnSpc>
                <a:spcPct val="114000"/>
              </a:lnSpc>
            </a:pPr>
            <a:r>
              <a:rPr lang="cs-CZ" sz="2000" dirty="0"/>
              <a:t>Skupina minimálně 2 osob</a:t>
            </a:r>
          </a:p>
          <a:p>
            <a:pPr marL="361950" indent="-361950">
              <a:lnSpc>
                <a:spcPct val="114000"/>
              </a:lnSpc>
            </a:pPr>
            <a:r>
              <a:rPr lang="cs-CZ" sz="2000" dirty="0"/>
              <a:t>Oznámení o kontrole zasílá ŘO minimálně 2 dny před zahájením plánované kontroly</a:t>
            </a:r>
          </a:p>
          <a:p>
            <a:pPr marL="361950" indent="-361950">
              <a:lnSpc>
                <a:spcPct val="114000"/>
              </a:lnSpc>
            </a:pPr>
            <a:r>
              <a:rPr lang="cs-CZ" sz="2000" dirty="0"/>
              <a:t>Kontrola věcné realizace projektu</a:t>
            </a:r>
          </a:p>
          <a:p>
            <a:pPr marL="361950" indent="-361950">
              <a:lnSpc>
                <a:spcPct val="114000"/>
              </a:lnSpc>
            </a:pPr>
            <a:r>
              <a:rPr lang="cs-CZ" sz="2000" dirty="0"/>
              <a:t>Kontrola finanční realizace projektu</a:t>
            </a:r>
          </a:p>
          <a:p>
            <a:pPr marL="361950" indent="-361950">
              <a:lnSpc>
                <a:spcPct val="114000"/>
              </a:lnSpc>
            </a:pPr>
            <a:r>
              <a:rPr lang="cs-CZ" sz="2000" dirty="0"/>
              <a:t>Protokol o kontrole, námitky do 15 dnů od doručení (datovou schránkou nebo poštou dle zákona)</a:t>
            </a:r>
          </a:p>
        </p:txBody>
      </p:sp>
    </p:spTree>
    <p:extLst>
      <p:ext uri="{BB962C8B-B14F-4D97-AF65-F5344CB8AC3E}">
        <p14:creationId xmlns:p14="http://schemas.microsoft.com/office/powerpoint/2010/main" val="234792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71015" y="365127"/>
            <a:ext cx="7245525" cy="765583"/>
          </a:xfrm>
        </p:spPr>
        <p:txBody>
          <a:bodyPr>
            <a:noAutofit/>
          </a:bodyPr>
          <a:lstStyle/>
          <a:p>
            <a:r>
              <a:rPr lang="cs-CZ" sz="2800" b="1" dirty="0"/>
              <a:t>Metodiky a další podpůrné nástroje pro příjemce</a:t>
            </a:r>
            <a:endParaRPr lang="cs-CZ" sz="2800" dirty="0"/>
          </a:p>
        </p:txBody>
      </p:sp>
      <p:sp>
        <p:nvSpPr>
          <p:cNvPr id="5" name="Zástupný symbol pro obsah 1"/>
          <p:cNvSpPr txBox="1">
            <a:spLocks/>
          </p:cNvSpPr>
          <p:nvPr/>
        </p:nvSpPr>
        <p:spPr>
          <a:xfrm>
            <a:off x="1271014" y="1602659"/>
            <a:ext cx="7637012" cy="436837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000" dirty="0"/>
              <a:t>Pravidla pro žadatele a příjemce</a:t>
            </a:r>
          </a:p>
          <a:p>
            <a:r>
              <a:rPr lang="cs-CZ" sz="2000" dirty="0"/>
              <a:t>Pokyny k vyplnění </a:t>
            </a:r>
            <a:r>
              <a:rPr lang="cs-CZ" sz="2000" dirty="0" err="1"/>
              <a:t>ZoR</a:t>
            </a:r>
            <a:endParaRPr lang="cs-CZ" sz="2000" dirty="0"/>
          </a:p>
          <a:p>
            <a:r>
              <a:rPr lang="cs-CZ" sz="2000" dirty="0"/>
              <a:t>Pokyny k vyplnění </a:t>
            </a:r>
            <a:r>
              <a:rPr lang="cs-CZ" sz="2000" dirty="0" err="1"/>
              <a:t>ŽoP</a:t>
            </a:r>
            <a:endParaRPr lang="cs-CZ" sz="2000" dirty="0"/>
          </a:p>
          <a:p>
            <a:r>
              <a:rPr lang="cs-CZ" sz="2000" dirty="0"/>
              <a:t>Pokyny pro import </a:t>
            </a:r>
            <a:r>
              <a:rPr lang="cs-CZ" sz="2000" dirty="0" err="1"/>
              <a:t>xml</a:t>
            </a:r>
            <a:r>
              <a:rPr lang="cs-CZ" sz="2000" dirty="0"/>
              <a:t> soupisky dokladů </a:t>
            </a:r>
          </a:p>
          <a:p>
            <a:r>
              <a:rPr lang="cs-CZ" sz="2000" dirty="0"/>
              <a:t>Obvyklé platy a mzdy </a:t>
            </a:r>
          </a:p>
          <a:p>
            <a:r>
              <a:rPr lang="cs-CZ" sz="2000" dirty="0"/>
              <a:t>Obvyklé ceny zařízení a vybavení</a:t>
            </a:r>
          </a:p>
          <a:p>
            <a:r>
              <a:rPr lang="cs-CZ" sz="2000" dirty="0"/>
              <a:t>Příručka k žádosti o změnu v ISKP </a:t>
            </a:r>
          </a:p>
          <a:p>
            <a:r>
              <a:rPr lang="cs-CZ" sz="2000" dirty="0"/>
              <a:t>Pokyny pro modul Veřejné zakázky</a:t>
            </a:r>
          </a:p>
          <a:p>
            <a:r>
              <a:rPr lang="cs-CZ" sz="2000" dirty="0"/>
              <a:t>Šablony pro povinnou publicitu</a:t>
            </a:r>
          </a:p>
          <a:p>
            <a:r>
              <a:rPr lang="cs-CZ" sz="2000" dirty="0"/>
              <a:t>Manuál jednotného vizuálního stylu</a:t>
            </a:r>
          </a:p>
          <a:p>
            <a:endParaRPr lang="cs-CZ" sz="2000" dirty="0"/>
          </a:p>
          <a:p>
            <a:r>
              <a:rPr lang="cs-CZ" sz="2000" dirty="0"/>
              <a:t>Všechny dokumenty jsou dostupné na </a:t>
            </a:r>
            <a:r>
              <a:rPr lang="cs-CZ" sz="2000" b="1" i="1" dirty="0">
                <a:solidFill>
                  <a:srgbClr val="002060"/>
                </a:solidFill>
              </a:rPr>
              <a:t>www.penizeproprahu.cz</a:t>
            </a:r>
          </a:p>
          <a:p>
            <a:endParaRPr lang="cs-CZ" sz="2000" dirty="0"/>
          </a:p>
        </p:txBody>
      </p:sp>
    </p:spTree>
    <p:extLst>
      <p:ext uri="{BB962C8B-B14F-4D97-AF65-F5344CB8AC3E}">
        <p14:creationId xmlns:p14="http://schemas.microsoft.com/office/powerpoint/2010/main" val="2397708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Komunikace s ŘO</a:t>
            </a:r>
            <a:endParaRPr lang="cs-CZ" sz="2800" dirty="0"/>
          </a:p>
        </p:txBody>
      </p:sp>
      <p:sp>
        <p:nvSpPr>
          <p:cNvPr id="4" name="Zástupný symbol pro obsah 1"/>
          <p:cNvSpPr txBox="1">
            <a:spLocks/>
          </p:cNvSpPr>
          <p:nvPr/>
        </p:nvSpPr>
        <p:spPr>
          <a:xfrm>
            <a:off x="1271015" y="1344169"/>
            <a:ext cx="7453630" cy="3944268"/>
          </a:xfrm>
          <a:prstGeom prst="rect">
            <a:avLst/>
          </a:prstGeom>
        </p:spPr>
        <p:txBody>
          <a:bodyPr>
            <a:normAutofit/>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cs-CZ" sz="2000" dirty="0"/>
              <a:t>Interní depeše </a:t>
            </a:r>
          </a:p>
          <a:p>
            <a:pPr marL="806450" lvl="1" indent="-349250">
              <a:lnSpc>
                <a:spcPct val="114000"/>
              </a:lnSpc>
              <a:buFont typeface="Wingdings" panose="05000000000000000000" pitchFamily="2" charset="2"/>
              <a:buChar char="§"/>
            </a:pPr>
            <a:r>
              <a:rPr lang="cs-CZ" sz="1600" dirty="0"/>
              <a:t>vždy z </a:t>
            </a:r>
            <a:r>
              <a:rPr lang="cs-CZ" sz="1600" u="sng" dirty="0"/>
              <a:t>detailu projektu</a:t>
            </a:r>
          </a:p>
          <a:p>
            <a:pPr marL="806450" lvl="1" indent="-349250">
              <a:lnSpc>
                <a:spcPct val="114000"/>
              </a:lnSpc>
              <a:buFont typeface="Wingdings" panose="05000000000000000000" pitchFamily="2" charset="2"/>
              <a:buChar char="§"/>
            </a:pPr>
            <a:r>
              <a:rPr lang="cs-CZ" sz="1600" dirty="0"/>
              <a:t>uvádět oba finanční manažery – viz aplikační kompetence</a:t>
            </a:r>
          </a:p>
          <a:p>
            <a:pPr>
              <a:lnSpc>
                <a:spcPct val="114000"/>
              </a:lnSpc>
              <a:buFontTx/>
              <a:buChar char="-"/>
            </a:pPr>
            <a:endParaRPr lang="cs-CZ" sz="2000" dirty="0"/>
          </a:p>
          <a:p>
            <a:pPr>
              <a:lnSpc>
                <a:spcPct val="114000"/>
              </a:lnSpc>
            </a:pPr>
            <a:r>
              <a:rPr lang="cs-CZ" sz="2000" dirty="0"/>
              <a:t>Hlavní kontaktní osoba – aktualizovat dle skutečnosti</a:t>
            </a:r>
          </a:p>
          <a:p>
            <a:pPr lvl="1">
              <a:lnSpc>
                <a:spcPct val="114000"/>
              </a:lnSpc>
            </a:pPr>
            <a:r>
              <a:rPr lang="cs-CZ" sz="1600" dirty="0"/>
              <a:t>Plné moci</a:t>
            </a:r>
          </a:p>
          <a:p>
            <a:pPr marL="0" indent="0">
              <a:lnSpc>
                <a:spcPct val="114000"/>
              </a:lnSpc>
              <a:buFont typeface="Arial" panose="020B0604020202020204" pitchFamily="34" charset="0"/>
              <a:buNone/>
            </a:pPr>
            <a:endParaRPr lang="cs-CZ" sz="2000" dirty="0"/>
          </a:p>
          <a:p>
            <a:pPr>
              <a:lnSpc>
                <a:spcPct val="114000"/>
              </a:lnSpc>
            </a:pPr>
            <a:r>
              <a:rPr lang="cs-CZ" sz="2000" dirty="0"/>
              <a:t>Elektronický podpis – hlídat platnost certifikátu, statutární zástupce/pověřená osoba</a:t>
            </a:r>
          </a:p>
          <a:p>
            <a:pPr marL="0" indent="0">
              <a:lnSpc>
                <a:spcPct val="114000"/>
              </a:lnSpc>
              <a:buNone/>
            </a:pPr>
            <a:endParaRPr lang="cs-CZ" sz="2000" dirty="0"/>
          </a:p>
          <a:p>
            <a:pPr>
              <a:lnSpc>
                <a:spcPct val="100000"/>
              </a:lnSpc>
            </a:pPr>
            <a:endParaRPr lang="cs-CZ" sz="2000" dirty="0"/>
          </a:p>
        </p:txBody>
      </p:sp>
    </p:spTree>
    <p:extLst>
      <p:ext uri="{BB962C8B-B14F-4D97-AF65-F5344CB8AC3E}">
        <p14:creationId xmlns:p14="http://schemas.microsoft.com/office/powerpoint/2010/main" val="341547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DĚKUJI ZA POZORNOST</a:t>
            </a:r>
            <a:endParaRPr lang="cs-CZ" dirty="0"/>
          </a:p>
        </p:txBody>
      </p:sp>
      <p:sp>
        <p:nvSpPr>
          <p:cNvPr id="3" name="Obdélník 2"/>
          <p:cNvSpPr/>
          <p:nvPr/>
        </p:nvSpPr>
        <p:spPr>
          <a:xfrm>
            <a:off x="3333135" y="1997839"/>
            <a:ext cx="5083277" cy="3566041"/>
          </a:xfrm>
          <a:prstGeom prst="rect">
            <a:avLst/>
          </a:prstGeom>
        </p:spPr>
        <p:txBody>
          <a:bodyPr wrap="square">
            <a:spAutoFit/>
          </a:bodyPr>
          <a:lstStyle/>
          <a:p>
            <a:pPr>
              <a:lnSpc>
                <a:spcPct val="114000"/>
              </a:lnSpc>
            </a:pPr>
            <a:r>
              <a:rPr lang="cs-CZ" b="1" dirty="0"/>
              <a:t>Ing. Aleš Veselý</a:t>
            </a:r>
          </a:p>
          <a:p>
            <a:pPr>
              <a:lnSpc>
                <a:spcPct val="114000"/>
              </a:lnSpc>
            </a:pPr>
            <a:endParaRPr lang="cs-CZ" dirty="0"/>
          </a:p>
          <a:p>
            <a:pPr>
              <a:lnSpc>
                <a:spcPct val="114000"/>
              </a:lnSpc>
            </a:pPr>
            <a:r>
              <a:rPr lang="cs-CZ" dirty="0"/>
              <a:t>E-mail: ales.vesely@praha.eu </a:t>
            </a:r>
          </a:p>
          <a:p>
            <a:pPr>
              <a:lnSpc>
                <a:spcPct val="114000"/>
              </a:lnSpc>
            </a:pPr>
            <a:r>
              <a:rPr lang="cs-CZ" dirty="0"/>
              <a:t>Tel.: 236 003 931</a:t>
            </a:r>
          </a:p>
          <a:p>
            <a:pPr>
              <a:lnSpc>
                <a:spcPct val="114000"/>
              </a:lnSpc>
            </a:pPr>
            <a:r>
              <a:rPr lang="cs-CZ" dirty="0"/>
              <a:t>	</a:t>
            </a:r>
          </a:p>
          <a:p>
            <a:pPr>
              <a:lnSpc>
                <a:spcPct val="114000"/>
              </a:lnSpc>
            </a:pPr>
            <a:endParaRPr lang="cs-CZ" b="1" dirty="0"/>
          </a:p>
          <a:p>
            <a:pPr>
              <a:lnSpc>
                <a:spcPct val="114000"/>
              </a:lnSpc>
            </a:pPr>
            <a:r>
              <a:rPr lang="cs-CZ" b="1" dirty="0"/>
              <a:t>ODBOR EVROPSKÝCH FONDŮ</a:t>
            </a:r>
          </a:p>
          <a:p>
            <a:pPr>
              <a:lnSpc>
                <a:spcPct val="114000"/>
              </a:lnSpc>
            </a:pPr>
            <a:r>
              <a:rPr lang="cs-CZ" b="1" dirty="0"/>
              <a:t>ODDĚLENÍ FINANČNÍHO ŘÍZENÍ A KONTROL</a:t>
            </a:r>
            <a:br>
              <a:rPr lang="cs-CZ" b="1" dirty="0"/>
            </a:br>
            <a:r>
              <a:rPr lang="cs-CZ" b="1" dirty="0"/>
              <a:t>MAGISTRÁT HL. M. PRAHY</a:t>
            </a:r>
            <a:br>
              <a:rPr lang="cs-CZ" b="1" dirty="0"/>
            </a:br>
            <a:r>
              <a:rPr lang="cs-CZ" b="1" dirty="0"/>
              <a:t>Rytířská 406/10</a:t>
            </a:r>
          </a:p>
          <a:p>
            <a:pPr>
              <a:lnSpc>
                <a:spcPct val="114000"/>
              </a:lnSpc>
            </a:pPr>
            <a:r>
              <a:rPr lang="cs-CZ" b="1" dirty="0"/>
              <a:t>110 00  PRAHA 1</a:t>
            </a:r>
          </a:p>
        </p:txBody>
      </p:sp>
    </p:spTree>
    <p:extLst>
      <p:ext uri="{BB962C8B-B14F-4D97-AF65-F5344CB8AC3E}">
        <p14:creationId xmlns:p14="http://schemas.microsoft.com/office/powerpoint/2010/main" val="253256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Obsah prezentace</a:t>
            </a:r>
            <a:endParaRPr lang="cs-CZ" sz="2800" dirty="0"/>
          </a:p>
        </p:txBody>
      </p:sp>
      <p:sp>
        <p:nvSpPr>
          <p:cNvPr id="6" name="Obdélník 5"/>
          <p:cNvSpPr/>
          <p:nvPr/>
        </p:nvSpPr>
        <p:spPr>
          <a:xfrm>
            <a:off x="1271015" y="1179522"/>
            <a:ext cx="7017579" cy="5678478"/>
          </a:xfrm>
          <a:prstGeom prst="rect">
            <a:avLst/>
          </a:prstGeom>
        </p:spPr>
        <p:txBody>
          <a:bodyPr wrap="square">
            <a:spAutoFit/>
          </a:bodyPr>
          <a:lstStyle/>
          <a:p>
            <a:pPr marL="354013" lvl="0" indent="-354013" defTabSz="914400">
              <a:spcBef>
                <a:spcPts val="1000"/>
              </a:spcBef>
              <a:buClr>
                <a:srgbClr val="808000"/>
              </a:buClr>
              <a:buSzPct val="150000"/>
              <a:buFont typeface="Arial" panose="020B0604020202020204" pitchFamily="34" charset="0"/>
              <a:buChar char="•"/>
            </a:pPr>
            <a:r>
              <a:rPr lang="cs-CZ" sz="2400" dirty="0">
                <a:solidFill>
                  <a:prstClr val="black"/>
                </a:solidFill>
              </a:rPr>
              <a:t>Řízení projektu (zahájení, realizace, ukončení, udržitelnost projektu)</a:t>
            </a:r>
          </a:p>
          <a:p>
            <a:pPr marL="354013" lvl="0" indent="-354013" defTabSz="914400">
              <a:spcBef>
                <a:spcPts val="1000"/>
              </a:spcBef>
              <a:buClr>
                <a:srgbClr val="808000"/>
              </a:buClr>
              <a:buSzPct val="150000"/>
              <a:buFont typeface="Arial" panose="020B0604020202020204" pitchFamily="34" charset="0"/>
              <a:buChar char="•"/>
            </a:pPr>
            <a:r>
              <a:rPr lang="cs-CZ" sz="2400" dirty="0">
                <a:solidFill>
                  <a:prstClr val="black"/>
                </a:solidFill>
              </a:rPr>
              <a:t>Účetnictví a bankovní účet</a:t>
            </a:r>
          </a:p>
          <a:p>
            <a:pPr marL="354013" indent="-354013" defTabSz="914400">
              <a:spcBef>
                <a:spcPts val="1000"/>
              </a:spcBef>
              <a:buClr>
                <a:srgbClr val="808000"/>
              </a:buClr>
              <a:buSzPct val="150000"/>
              <a:buFont typeface="Arial" panose="020B0604020202020204" pitchFamily="34" charset="0"/>
              <a:buChar char="•"/>
            </a:pPr>
            <a:r>
              <a:rPr lang="cs-CZ" sz="2400" dirty="0">
                <a:ea typeface="ＭＳ Ｐゴシック" pitchFamily="34" charset="-128"/>
              </a:rPr>
              <a:t>Způsobilost nákladů</a:t>
            </a:r>
          </a:p>
          <a:p>
            <a:pPr marL="354013" indent="-354013" defTabSz="914400">
              <a:spcBef>
                <a:spcPts val="1000"/>
              </a:spcBef>
              <a:buClr>
                <a:srgbClr val="808000"/>
              </a:buClr>
              <a:buSzPct val="150000"/>
              <a:buFont typeface="Arial" panose="020B0604020202020204" pitchFamily="34" charset="0"/>
              <a:buChar char="•"/>
            </a:pPr>
            <a:r>
              <a:rPr lang="cs-CZ" sz="2400" dirty="0">
                <a:ea typeface="ＭＳ Ｐゴシック" pitchFamily="34" charset="-128"/>
              </a:rPr>
              <a:t>Změny projektu</a:t>
            </a:r>
            <a:endParaRPr lang="cs-CZ" sz="2400" dirty="0">
              <a:solidFill>
                <a:prstClr val="black"/>
              </a:solidFill>
            </a:endParaRPr>
          </a:p>
          <a:p>
            <a:pPr marL="354013" lvl="0" indent="-354013" defTabSz="914400">
              <a:spcBef>
                <a:spcPts val="1000"/>
              </a:spcBef>
              <a:buClr>
                <a:srgbClr val="808000"/>
              </a:buClr>
              <a:buSzPct val="150000"/>
              <a:buFont typeface="Arial" panose="020B0604020202020204" pitchFamily="34" charset="0"/>
              <a:buChar char="•"/>
            </a:pPr>
            <a:r>
              <a:rPr lang="cs-CZ" sz="2400" dirty="0">
                <a:solidFill>
                  <a:prstClr val="black"/>
                </a:solidFill>
              </a:rPr>
              <a:t>Publicita</a:t>
            </a:r>
          </a:p>
          <a:p>
            <a:pPr marL="354013" lvl="0" indent="-354013" defTabSz="914400">
              <a:spcBef>
                <a:spcPts val="1000"/>
              </a:spcBef>
              <a:buClr>
                <a:srgbClr val="808000"/>
              </a:buClr>
              <a:buSzPct val="150000"/>
              <a:buFont typeface="Arial" panose="020B0604020202020204" pitchFamily="34" charset="0"/>
              <a:buChar char="•"/>
            </a:pPr>
            <a:r>
              <a:rPr lang="cs-CZ" sz="2400" dirty="0">
                <a:solidFill>
                  <a:prstClr val="black"/>
                </a:solidFill>
              </a:rPr>
              <a:t>Archivace</a:t>
            </a:r>
          </a:p>
          <a:p>
            <a:pPr marL="354013" lvl="0" indent="-354013" defTabSz="914400">
              <a:spcBef>
                <a:spcPts val="1000"/>
              </a:spcBef>
              <a:buClr>
                <a:srgbClr val="808000"/>
              </a:buClr>
              <a:buSzPct val="150000"/>
              <a:buFont typeface="Arial" panose="020B0604020202020204" pitchFamily="34" charset="0"/>
              <a:buChar char="•"/>
            </a:pPr>
            <a:r>
              <a:rPr lang="cs-CZ" sz="2400" dirty="0">
                <a:solidFill>
                  <a:prstClr val="black"/>
                </a:solidFill>
              </a:rPr>
              <a:t>Kontroly</a:t>
            </a:r>
          </a:p>
          <a:p>
            <a:pPr marL="354013" indent="-354013" defTabSz="914400">
              <a:spcBef>
                <a:spcPts val="1000"/>
              </a:spcBef>
              <a:buClr>
                <a:srgbClr val="808000"/>
              </a:buClr>
              <a:buSzPct val="150000"/>
              <a:buFont typeface="Arial" panose="020B0604020202020204" pitchFamily="34" charset="0"/>
              <a:buChar char="•"/>
            </a:pPr>
            <a:r>
              <a:rPr lang="cs-CZ" sz="2400" dirty="0">
                <a:solidFill>
                  <a:prstClr val="black"/>
                </a:solidFill>
              </a:rPr>
              <a:t>Pravidla pro žadatele a příjemce a ostatní metodické materiály</a:t>
            </a:r>
          </a:p>
          <a:p>
            <a:pPr marL="354013" indent="-354013" defTabSz="914400">
              <a:spcBef>
                <a:spcPts val="1000"/>
              </a:spcBef>
              <a:buClr>
                <a:srgbClr val="808000"/>
              </a:buClr>
              <a:buSzPct val="150000"/>
              <a:buFont typeface="Arial" panose="020B0604020202020204" pitchFamily="34" charset="0"/>
              <a:buChar char="•"/>
            </a:pPr>
            <a:r>
              <a:rPr lang="cs-CZ" sz="2400" dirty="0">
                <a:solidFill>
                  <a:prstClr val="black"/>
                </a:solidFill>
              </a:rPr>
              <a:t>Komunikace s ŘO</a:t>
            </a:r>
          </a:p>
          <a:p>
            <a:pPr marL="354013" lvl="0" indent="-354013" defTabSz="914400">
              <a:spcBef>
                <a:spcPts val="1000"/>
              </a:spcBef>
              <a:buClr>
                <a:srgbClr val="808000"/>
              </a:buClr>
              <a:buSzPct val="150000"/>
              <a:buFont typeface="Arial" panose="020B0604020202020204" pitchFamily="34" charset="0"/>
              <a:buChar char="•"/>
            </a:pPr>
            <a:endParaRPr lang="cs-CZ" sz="2400" dirty="0">
              <a:solidFill>
                <a:prstClr val="black"/>
              </a:solidFill>
            </a:endParaRPr>
          </a:p>
        </p:txBody>
      </p:sp>
    </p:spTree>
    <p:extLst>
      <p:ext uri="{BB962C8B-B14F-4D97-AF65-F5344CB8AC3E}">
        <p14:creationId xmlns:p14="http://schemas.microsoft.com/office/powerpoint/2010/main" val="112298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Zahájení projektu</a:t>
            </a:r>
            <a:endParaRPr lang="cs-CZ" sz="2800" dirty="0"/>
          </a:p>
        </p:txBody>
      </p:sp>
      <p:sp>
        <p:nvSpPr>
          <p:cNvPr id="5" name="Zástupný symbol pro obsah 1"/>
          <p:cNvSpPr txBox="1">
            <a:spLocks/>
          </p:cNvSpPr>
          <p:nvPr/>
        </p:nvSpPr>
        <p:spPr>
          <a:xfrm>
            <a:off x="1271014" y="1425677"/>
            <a:ext cx="7141465" cy="4513007"/>
          </a:xfrm>
          <a:prstGeom prst="rect">
            <a:avLst/>
          </a:prstGeom>
        </p:spPr>
        <p:txBody>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600"/>
              </a:spcAft>
            </a:pPr>
            <a:r>
              <a:rPr lang="cs-CZ" sz="1700" b="1" dirty="0"/>
              <a:t>Zahájení realizace projektu</a:t>
            </a:r>
          </a:p>
          <a:p>
            <a:pPr marL="0" indent="452438">
              <a:spcBef>
                <a:spcPts val="300"/>
              </a:spcBef>
              <a:spcAft>
                <a:spcPts val="600"/>
              </a:spcAft>
              <a:buNone/>
            </a:pPr>
            <a:r>
              <a:rPr lang="cs-CZ" sz="1700" dirty="0"/>
              <a:t>= datum stanovené jako zahájení projektu ve Smlouvě o financování</a:t>
            </a:r>
          </a:p>
          <a:p>
            <a:pPr marL="0" indent="452438">
              <a:spcBef>
                <a:spcPts val="300"/>
              </a:spcBef>
              <a:spcAft>
                <a:spcPts val="600"/>
              </a:spcAft>
              <a:buNone/>
            </a:pPr>
            <a:r>
              <a:rPr lang="cs-CZ" sz="1700" dirty="0"/>
              <a:t>= den, kdy začne realizace aktivit projektu</a:t>
            </a:r>
          </a:p>
          <a:p>
            <a:pPr marL="0" indent="452438">
              <a:spcBef>
                <a:spcPts val="300"/>
              </a:spcBef>
              <a:spcAft>
                <a:spcPts val="600"/>
              </a:spcAft>
              <a:buNone/>
            </a:pPr>
            <a:r>
              <a:rPr lang="cs-CZ" sz="1700" u="sng" dirty="0"/>
              <a:t>Informace o zahájení</a:t>
            </a:r>
          </a:p>
          <a:p>
            <a:pPr marL="0" indent="0">
              <a:spcBef>
                <a:spcPts val="300"/>
              </a:spcBef>
              <a:spcAft>
                <a:spcPts val="600"/>
              </a:spcAft>
              <a:buNone/>
            </a:pPr>
            <a:r>
              <a:rPr lang="cs-CZ" sz="1700" dirty="0"/>
              <a:t>Zasílá se do 10 pracovních dnů od data zahájení realizace projektu, v případě, že je projekt zahájen po podpisu Smlouvy o financování.</a:t>
            </a:r>
          </a:p>
          <a:p>
            <a:pPr marL="0" indent="0">
              <a:spcBef>
                <a:spcPts val="300"/>
              </a:spcBef>
              <a:spcAft>
                <a:spcPts val="600"/>
              </a:spcAft>
              <a:buNone/>
            </a:pPr>
            <a:r>
              <a:rPr lang="cs-CZ" sz="1700" u="sng" dirty="0"/>
              <a:t> </a:t>
            </a:r>
          </a:p>
          <a:p>
            <a:pPr marL="0" indent="0">
              <a:lnSpc>
                <a:spcPct val="100000"/>
              </a:lnSpc>
              <a:spcBef>
                <a:spcPts val="300"/>
              </a:spcBef>
              <a:spcAft>
                <a:spcPts val="600"/>
              </a:spcAft>
              <a:buFont typeface="Arial" panose="020B0604020202020204" pitchFamily="34" charset="0"/>
              <a:buNone/>
            </a:pPr>
            <a:endParaRPr lang="cs-CZ" sz="1600" dirty="0"/>
          </a:p>
          <a:p>
            <a:pPr marL="0" indent="0">
              <a:lnSpc>
                <a:spcPct val="100000"/>
              </a:lnSpc>
              <a:buFont typeface="Arial" panose="020B0604020202020204" pitchFamily="34" charset="0"/>
              <a:buNone/>
            </a:pPr>
            <a:endParaRPr lang="cs-CZ" sz="1600" dirty="0"/>
          </a:p>
        </p:txBody>
      </p:sp>
    </p:spTree>
    <p:extLst>
      <p:ext uri="{BB962C8B-B14F-4D97-AF65-F5344CB8AC3E}">
        <p14:creationId xmlns:p14="http://schemas.microsoft.com/office/powerpoint/2010/main" val="360712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Realizace projektu</a:t>
            </a:r>
            <a:endParaRPr lang="cs-CZ" sz="2800" dirty="0"/>
          </a:p>
        </p:txBody>
      </p:sp>
      <p:sp>
        <p:nvSpPr>
          <p:cNvPr id="10" name="Zástupný symbol pro obsah 1"/>
          <p:cNvSpPr txBox="1">
            <a:spLocks/>
          </p:cNvSpPr>
          <p:nvPr/>
        </p:nvSpPr>
        <p:spPr>
          <a:xfrm>
            <a:off x="1271014" y="1425677"/>
            <a:ext cx="7141465" cy="4513007"/>
          </a:xfrm>
          <a:prstGeom prst="rect">
            <a:avLst/>
          </a:prstGeom>
        </p:spPr>
        <p:txBody>
          <a:bodyPr/>
          <a:lst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None/>
            </a:pPr>
            <a:r>
              <a:rPr lang="cs-CZ" sz="2000" b="1" u="sng" dirty="0"/>
              <a:t>Zprávy o realizaci</a:t>
            </a:r>
          </a:p>
          <a:p>
            <a:pPr>
              <a:spcBef>
                <a:spcPts val="300"/>
              </a:spcBef>
              <a:spcAft>
                <a:spcPts val="600"/>
              </a:spcAft>
            </a:pPr>
            <a:r>
              <a:rPr lang="cs-CZ" sz="1800" u="sng" dirty="0"/>
              <a:t>Průběžné zprávy </a:t>
            </a:r>
            <a:r>
              <a:rPr lang="cs-CZ" sz="1700" dirty="0"/>
              <a:t>- </a:t>
            </a:r>
            <a:r>
              <a:rPr lang="cs-CZ" sz="1800" dirty="0"/>
              <a:t>každých 6 měsíců (počítáno od zahájení realizace projektu), u EFRR projektů zpravidla odpovídá délce etapy projektu</a:t>
            </a:r>
          </a:p>
          <a:p>
            <a:pPr>
              <a:spcBef>
                <a:spcPts val="300"/>
              </a:spcBef>
              <a:spcAft>
                <a:spcPts val="600"/>
              </a:spcAft>
            </a:pPr>
            <a:r>
              <a:rPr lang="cs-CZ" sz="1800" u="sng" dirty="0"/>
              <a:t>Závěrečné zpráva</a:t>
            </a:r>
            <a:r>
              <a:rPr lang="cs-CZ" sz="1800" dirty="0"/>
              <a:t> - </a:t>
            </a:r>
            <a:r>
              <a:rPr lang="pl-PL" sz="1800" dirty="0"/>
              <a:t>na konci realizace projektu za dané sledované období (od poslední schválené Průběžné ZoR)</a:t>
            </a:r>
            <a:endParaRPr lang="cs-CZ" sz="1700" u="sng" dirty="0"/>
          </a:p>
          <a:p>
            <a:pPr marL="0" indent="0">
              <a:spcBef>
                <a:spcPts val="300"/>
              </a:spcBef>
              <a:spcAft>
                <a:spcPts val="600"/>
              </a:spcAft>
              <a:buNone/>
            </a:pPr>
            <a:r>
              <a:rPr lang="cs-CZ" sz="1700" u="sng" dirty="0"/>
              <a:t> </a:t>
            </a:r>
          </a:p>
          <a:p>
            <a:pPr marL="0" indent="0">
              <a:lnSpc>
                <a:spcPct val="100000"/>
              </a:lnSpc>
              <a:spcBef>
                <a:spcPts val="300"/>
              </a:spcBef>
              <a:spcAft>
                <a:spcPts val="600"/>
              </a:spcAft>
              <a:buFont typeface="Arial" panose="020B0604020202020204" pitchFamily="34" charset="0"/>
              <a:buNone/>
            </a:pPr>
            <a:endParaRPr lang="cs-CZ" sz="1600" dirty="0"/>
          </a:p>
          <a:p>
            <a:pPr marL="0" indent="0">
              <a:lnSpc>
                <a:spcPct val="100000"/>
              </a:lnSpc>
              <a:buFont typeface="Arial" panose="020B0604020202020204" pitchFamily="34" charset="0"/>
              <a:buNone/>
            </a:pPr>
            <a:endParaRPr lang="cs-CZ" sz="1600" dirty="0"/>
          </a:p>
        </p:txBody>
      </p:sp>
    </p:spTree>
    <p:extLst>
      <p:ext uri="{BB962C8B-B14F-4D97-AF65-F5344CB8AC3E}">
        <p14:creationId xmlns:p14="http://schemas.microsoft.com/office/powerpoint/2010/main" val="422788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Účetnictví a bankovní účet</a:t>
            </a:r>
            <a:endParaRPr lang="cs-CZ" sz="2800" dirty="0"/>
          </a:p>
        </p:txBody>
      </p:sp>
      <p:sp>
        <p:nvSpPr>
          <p:cNvPr id="4" name="Obdélník 3"/>
          <p:cNvSpPr/>
          <p:nvPr/>
        </p:nvSpPr>
        <p:spPr>
          <a:xfrm>
            <a:off x="1271015" y="1100671"/>
            <a:ext cx="6686736" cy="4065728"/>
          </a:xfrm>
          <a:prstGeom prst="rect">
            <a:avLst/>
          </a:prstGeom>
        </p:spPr>
        <p:txBody>
          <a:bodyPr wrap="square">
            <a:spAutoFit/>
          </a:bodyPr>
          <a:lstStyle/>
          <a:p>
            <a:pPr algn="just">
              <a:spcBef>
                <a:spcPts val="600"/>
              </a:spcBef>
              <a:spcAft>
                <a:spcPts val="0"/>
              </a:spcAft>
            </a:pPr>
            <a:r>
              <a:rPr lang="cs-CZ" b="1" dirty="0">
                <a:ea typeface="ＭＳ Ｐゴシック" pitchFamily="34" charset="-128"/>
              </a:rPr>
              <a:t>Účetnictví</a:t>
            </a:r>
          </a:p>
          <a:p>
            <a:pPr marL="285750" lvl="2" indent="-285750" algn="just">
              <a:lnSpc>
                <a:spcPct val="80000"/>
              </a:lnSpc>
              <a:spcBef>
                <a:spcPts val="600"/>
              </a:spcBef>
              <a:spcAft>
                <a:spcPts val="0"/>
              </a:spcAft>
              <a:buClr>
                <a:srgbClr val="A59253"/>
              </a:buClr>
              <a:buSzPct val="74000"/>
              <a:buFont typeface="Arial" panose="020B0604020202020204" pitchFamily="34" charset="0"/>
              <a:buChar char="•"/>
            </a:pPr>
            <a:r>
              <a:rPr lang="cs-CZ" sz="1600" dirty="0">
                <a:ea typeface="ＭＳ Ｐゴシック" pitchFamily="34" charset="-128"/>
                <a:cs typeface="Arial" panose="020B0604020202020204" pitchFamily="34" charset="0"/>
              </a:rPr>
              <a:t>povinnost vést účetnictví podle zákona č. 563/1991 Sb., o účetnictví, ve znění pozdějších předpisů nebo daňovou evidenci podle zákona č. 586/1992 Sb., o daních z příjmů, ve znění pozdějších předpisů a v souladu s platnými právními předpisy ČR</a:t>
            </a:r>
          </a:p>
          <a:p>
            <a:pPr marL="285750" lvl="2" indent="-285750" algn="just">
              <a:lnSpc>
                <a:spcPct val="80000"/>
              </a:lnSpc>
              <a:spcBef>
                <a:spcPts val="600"/>
              </a:spcBef>
              <a:spcAft>
                <a:spcPts val="0"/>
              </a:spcAft>
              <a:buClr>
                <a:srgbClr val="A59253"/>
              </a:buClr>
              <a:buSzPct val="74000"/>
              <a:buFont typeface="Arial" panose="020B0604020202020204" pitchFamily="34" charset="0"/>
              <a:buChar char="•"/>
            </a:pPr>
            <a:r>
              <a:rPr lang="cs-CZ" sz="1600" dirty="0">
                <a:cs typeface="Arial" panose="020B0604020202020204" pitchFamily="34" charset="0"/>
              </a:rPr>
              <a:t>povinnost vést </a:t>
            </a:r>
            <a:r>
              <a:rPr lang="cs-CZ" sz="1600" b="1" dirty="0">
                <a:cs typeface="Arial" panose="020B0604020202020204" pitchFamily="34" charset="0"/>
              </a:rPr>
              <a:t>„oddělené účetnictví“ </a:t>
            </a:r>
            <a:r>
              <a:rPr lang="cs-CZ" sz="1600" dirty="0">
                <a:cs typeface="Arial" panose="020B0604020202020204" pitchFamily="34" charset="0"/>
              </a:rPr>
              <a:t>(číslo akce, středisko, zakázka,…)</a:t>
            </a:r>
          </a:p>
          <a:p>
            <a:pPr marL="268288" lvl="2" indent="-268288" algn="just">
              <a:lnSpc>
                <a:spcPct val="80000"/>
              </a:lnSpc>
              <a:spcBef>
                <a:spcPts val="600"/>
              </a:spcBef>
              <a:spcAft>
                <a:spcPts val="0"/>
              </a:spcAft>
              <a:buClr>
                <a:srgbClr val="A59253"/>
              </a:buClr>
              <a:buSzPct val="74000"/>
              <a:buFont typeface="Wingdings" panose="05000000000000000000" pitchFamily="2" charset="2"/>
              <a:buChar char="Ø"/>
            </a:pPr>
            <a:endParaRPr lang="cs-CZ" sz="1600" b="1" dirty="0">
              <a:ea typeface="ＭＳ Ｐゴシック" pitchFamily="34" charset="-128"/>
            </a:endParaRPr>
          </a:p>
          <a:p>
            <a:pPr marL="0" lvl="2" algn="just">
              <a:lnSpc>
                <a:spcPct val="80000"/>
              </a:lnSpc>
              <a:spcBef>
                <a:spcPts val="600"/>
              </a:spcBef>
              <a:spcAft>
                <a:spcPts val="0"/>
              </a:spcAft>
              <a:buClr>
                <a:srgbClr val="A59253"/>
              </a:buClr>
              <a:buSzPct val="74000"/>
            </a:pPr>
            <a:r>
              <a:rPr lang="cs-CZ" b="1" dirty="0">
                <a:ea typeface="ＭＳ Ｐゴシック" pitchFamily="34" charset="-128"/>
              </a:rPr>
              <a:t>Bankovní účet</a:t>
            </a:r>
          </a:p>
          <a:p>
            <a:pPr marL="285750" lvl="2" indent="-285750" algn="just">
              <a:lnSpc>
                <a:spcPct val="80000"/>
              </a:lnSpc>
              <a:spcBef>
                <a:spcPts val="600"/>
              </a:spcBef>
              <a:spcAft>
                <a:spcPts val="0"/>
              </a:spcAft>
              <a:buClr>
                <a:srgbClr val="A59253"/>
              </a:buClr>
              <a:buSzPct val="74000"/>
              <a:buFont typeface="Arial" panose="020B0604020202020204" pitchFamily="34" charset="0"/>
              <a:buChar char="•"/>
            </a:pPr>
            <a:r>
              <a:rPr lang="cs-CZ" sz="1600" dirty="0"/>
              <a:t>identifikace bankovního účtu je vždy uvedena ve Smlouvě – pro příjem plateb od ŘO OP PPR</a:t>
            </a:r>
          </a:p>
          <a:p>
            <a:pPr marL="285750" lvl="2" indent="-285750" algn="just">
              <a:lnSpc>
                <a:spcPct val="80000"/>
              </a:lnSpc>
              <a:spcBef>
                <a:spcPts val="600"/>
              </a:spcBef>
              <a:spcAft>
                <a:spcPts val="0"/>
              </a:spcAft>
              <a:buClr>
                <a:srgbClr val="A59253"/>
              </a:buClr>
              <a:buSzPct val="74000"/>
              <a:buFont typeface="Arial" panose="020B0604020202020204" pitchFamily="34" charset="0"/>
              <a:buChar char="•"/>
            </a:pPr>
            <a:r>
              <a:rPr lang="cs-CZ" sz="1600" dirty="0"/>
              <a:t>změna BÚ pro příjem dotace -&gt; podstatná změna a uzavření dodatku ke Smlouvě</a:t>
            </a:r>
          </a:p>
          <a:p>
            <a:pPr marL="268288" lvl="2" indent="-268288" algn="just">
              <a:lnSpc>
                <a:spcPct val="80000"/>
              </a:lnSpc>
              <a:spcBef>
                <a:spcPts val="600"/>
              </a:spcBef>
              <a:spcAft>
                <a:spcPts val="0"/>
              </a:spcAft>
              <a:buClr>
                <a:srgbClr val="A59253"/>
              </a:buClr>
              <a:buSzPct val="74000"/>
              <a:buFont typeface="Wingdings" panose="05000000000000000000" pitchFamily="2" charset="2"/>
              <a:buChar char="Ø"/>
            </a:pPr>
            <a:endParaRPr lang="cs-CZ" sz="1600" dirty="0"/>
          </a:p>
          <a:p>
            <a:pPr marL="0" lvl="2" algn="just">
              <a:lnSpc>
                <a:spcPct val="80000"/>
              </a:lnSpc>
              <a:spcBef>
                <a:spcPts val="600"/>
              </a:spcBef>
              <a:spcAft>
                <a:spcPts val="0"/>
              </a:spcAft>
              <a:buClr>
                <a:srgbClr val="A59253"/>
              </a:buClr>
              <a:buSzPct val="74000"/>
            </a:pPr>
            <a:r>
              <a:rPr lang="cs-CZ" b="1" dirty="0">
                <a:ea typeface="ＭＳ Ｐゴシック" pitchFamily="34" charset="-128"/>
              </a:rPr>
              <a:t>Platby v hotovosti</a:t>
            </a:r>
          </a:p>
          <a:p>
            <a:pPr marL="285750" lvl="2" indent="-285750" algn="just">
              <a:lnSpc>
                <a:spcPct val="80000"/>
              </a:lnSpc>
              <a:spcBef>
                <a:spcPts val="600"/>
              </a:spcBef>
              <a:spcAft>
                <a:spcPts val="0"/>
              </a:spcAft>
              <a:buClr>
                <a:srgbClr val="A59253"/>
              </a:buClr>
              <a:buSzPct val="74000"/>
              <a:buFont typeface="Arial" panose="020B0604020202020204" pitchFamily="34" charset="0"/>
              <a:buChar char="•"/>
            </a:pPr>
            <a:r>
              <a:rPr lang="cs-CZ" sz="1600" dirty="0"/>
              <a:t>pouze v nevyhnutelných případech</a:t>
            </a:r>
          </a:p>
        </p:txBody>
      </p:sp>
    </p:spTree>
    <p:extLst>
      <p:ext uri="{BB962C8B-B14F-4D97-AF65-F5344CB8AC3E}">
        <p14:creationId xmlns:p14="http://schemas.microsoft.com/office/powerpoint/2010/main" val="356848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71588" y="560771"/>
            <a:ext cx="7245525" cy="558417"/>
          </a:xfrm>
        </p:spPr>
        <p:txBody>
          <a:bodyPr>
            <a:normAutofit fontScale="90000"/>
          </a:bodyPr>
          <a:lstStyle/>
          <a:p>
            <a:r>
              <a:rPr lang="cs-CZ" sz="3100" b="1" dirty="0">
                <a:ea typeface="ＭＳ Ｐゴシック" pitchFamily="34" charset="-128"/>
              </a:rPr>
              <a:t>Způsobilost nákladů</a:t>
            </a:r>
            <a:br>
              <a:rPr lang="cs-CZ" dirty="0">
                <a:ea typeface="ＭＳ Ｐゴシック" pitchFamily="34" charset="-128"/>
              </a:rPr>
            </a:br>
            <a:endParaRPr lang="cs-CZ" dirty="0"/>
          </a:p>
        </p:txBody>
      </p:sp>
      <p:graphicFrame>
        <p:nvGraphicFramePr>
          <p:cNvPr id="5" name="Zástupný symbol pro obsah 8"/>
          <p:cNvGraphicFramePr>
            <a:graphicFrameLocks/>
          </p:cNvGraphicFramePr>
          <p:nvPr>
            <p:extLst>
              <p:ext uri="{D42A27DB-BD31-4B8C-83A1-F6EECF244321}">
                <p14:modId xmlns:p14="http://schemas.microsoft.com/office/powerpoint/2010/main" val="3184754687"/>
              </p:ext>
            </p:extLst>
          </p:nvPr>
        </p:nvGraphicFramePr>
        <p:xfrm>
          <a:off x="946768" y="1346846"/>
          <a:ext cx="7369228" cy="4451899"/>
        </p:xfrm>
        <a:graphic>
          <a:graphicData uri="http://schemas.openxmlformats.org/drawingml/2006/table">
            <a:tbl>
              <a:tblPr/>
              <a:tblGrid>
                <a:gridCol w="3684614">
                  <a:extLst>
                    <a:ext uri="{9D8B030D-6E8A-4147-A177-3AD203B41FA5}">
                      <a16:colId xmlns:a16="http://schemas.microsoft.com/office/drawing/2014/main" val="20000"/>
                    </a:ext>
                  </a:extLst>
                </a:gridCol>
                <a:gridCol w="3684614">
                  <a:extLst>
                    <a:ext uri="{9D8B030D-6E8A-4147-A177-3AD203B41FA5}">
                      <a16:colId xmlns:a16="http://schemas.microsoft.com/office/drawing/2014/main" val="20001"/>
                    </a:ext>
                  </a:extLst>
                </a:gridCol>
              </a:tblGrid>
              <a:tr h="539619">
                <a:tc>
                  <a:txBody>
                    <a:bodyPr/>
                    <a:lstStyle/>
                    <a:p>
                      <a:pPr>
                        <a:lnSpc>
                          <a:spcPct val="115000"/>
                        </a:lnSpc>
                        <a:spcAft>
                          <a:spcPts val="0"/>
                        </a:spcAft>
                      </a:pPr>
                      <a:r>
                        <a:rPr lang="cs-CZ"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Hledisko způsobilosti výdaje: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cs-CZ"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Podmínky způsobilosti výdaje: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59927">
                <a:tc>
                  <a:txBody>
                    <a:bodyPr/>
                    <a:lstStyle/>
                    <a:p>
                      <a:pPr>
                        <a:lnSpc>
                          <a:spcPct val="115000"/>
                        </a:lnSpc>
                        <a:spcAft>
                          <a:spcPts val="0"/>
                        </a:spcAft>
                      </a:pPr>
                      <a:r>
                        <a:rPr lang="cs-CZ"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Věcná způsobilost výdaje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latinLnBrk="0" hangingPunct="1">
                        <a:lnSpc>
                          <a:spcPct val="115000"/>
                        </a:lnSpc>
                        <a:spcAft>
                          <a:spcPts val="0"/>
                        </a:spcAft>
                      </a:pPr>
                      <a:r>
                        <a:rPr lang="cs-CZ"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Soulad s právními předpisy, pravidly programu a podmínkami podpory.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3842">
                <a:tc>
                  <a:txBody>
                    <a:bodyPr/>
                    <a:lstStyle/>
                    <a:p>
                      <a:pPr>
                        <a:lnSpc>
                          <a:spcPct val="115000"/>
                        </a:lnSpc>
                        <a:spcAft>
                          <a:spcPts val="0"/>
                        </a:spcAft>
                      </a:pPr>
                      <a:r>
                        <a:rPr lang="cs-CZ"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Přiměřenost výdaje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Jeho výše je výsledkem optimálního vztahu mezi její hospodárností, účelností a efektivností.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99818">
                <a:tc>
                  <a:txBody>
                    <a:bodyPr/>
                    <a:lstStyle/>
                    <a:p>
                      <a:pPr>
                        <a:lnSpc>
                          <a:spcPct val="115000"/>
                        </a:lnSpc>
                        <a:spcAft>
                          <a:spcPts val="0"/>
                        </a:spcAft>
                      </a:pPr>
                      <a:r>
                        <a:rPr lang="cs-CZ"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Časová způsobilost výdaje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600" kern="1200" dirty="0">
                          <a:solidFill>
                            <a:srgbClr val="000000"/>
                          </a:solidFill>
                          <a:effectLst/>
                          <a:highlight>
                            <a:srgbClr val="FBFCFF"/>
                          </a:highlight>
                          <a:latin typeface="Arial" panose="020B0604020202020204" pitchFamily="34" charset="0"/>
                          <a:ea typeface="Calibri" panose="020F0502020204030204" pitchFamily="34" charset="0"/>
                          <a:cs typeface="Times New Roman" panose="02020603050405020304" pitchFamily="18" charset="0"/>
                        </a:rPr>
                        <a:t>1.1.2014</a:t>
                      </a:r>
                      <a:r>
                        <a:rPr lang="cs-CZ" sz="1600" kern="1200" baseline="0" dirty="0">
                          <a:solidFill>
                            <a:srgbClr val="000000"/>
                          </a:solidFill>
                          <a:effectLst/>
                          <a:highlight>
                            <a:srgbClr val="FBFCFF"/>
                          </a:highlight>
                          <a:latin typeface="Arial" panose="020B0604020202020204" pitchFamily="34" charset="0"/>
                          <a:ea typeface="Calibri" panose="020F0502020204030204" pitchFamily="34" charset="0"/>
                          <a:cs typeface="Times New Roman" panose="02020603050405020304" pitchFamily="18" charset="0"/>
                        </a:rPr>
                        <a:t> – 31.12.2023</a:t>
                      </a:r>
                      <a:endParaRPr lang="cs-CZ" sz="1600" kern="1200" dirty="0">
                        <a:solidFill>
                          <a:srgbClr val="000000"/>
                        </a:solidFill>
                        <a:effectLst/>
                        <a:highlight>
                          <a:srgbClr val="FBFCFF"/>
                        </a:highligh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cs-CZ" sz="1600" kern="1200" dirty="0">
                          <a:solidFill>
                            <a:srgbClr val="000000"/>
                          </a:solidFill>
                          <a:effectLst/>
                          <a:highlight>
                            <a:srgbClr val="FBFCFF"/>
                          </a:highlight>
                          <a:latin typeface="Arial" panose="020B0604020202020204" pitchFamily="34" charset="0"/>
                          <a:ea typeface="Calibri" panose="020F0502020204030204" pitchFamily="34" charset="0"/>
                          <a:cs typeface="Times New Roman" panose="02020603050405020304" pitchFamily="18" charset="0"/>
                        </a:rPr>
                        <a:t>Vznik</a:t>
                      </a:r>
                      <a:r>
                        <a:rPr lang="cs-CZ" sz="1600" kern="1200" baseline="0" dirty="0">
                          <a:solidFill>
                            <a:srgbClr val="000000"/>
                          </a:solidFill>
                          <a:effectLst/>
                          <a:highlight>
                            <a:srgbClr val="FBFCFF"/>
                          </a:highlight>
                          <a:latin typeface="Arial" panose="020B0604020202020204" pitchFamily="34" charset="0"/>
                          <a:ea typeface="Calibri" panose="020F0502020204030204" pitchFamily="34" charset="0"/>
                          <a:cs typeface="Times New Roman" panose="02020603050405020304" pitchFamily="18" charset="0"/>
                        </a:rPr>
                        <a:t> výdaje v době realizace projektu nebo nevyhnutelné výdaje před začátkem realizace. </a:t>
                      </a:r>
                    </a:p>
                    <a:p>
                      <a:pPr>
                        <a:lnSpc>
                          <a:spcPct val="115000"/>
                        </a:lnSpc>
                        <a:spcAft>
                          <a:spcPts val="0"/>
                        </a:spcAft>
                      </a:pPr>
                      <a:r>
                        <a:rPr lang="cs-CZ" sz="1600" kern="1200" dirty="0">
                          <a:solidFill>
                            <a:srgbClr val="000000"/>
                          </a:solidFill>
                          <a:effectLst/>
                          <a:highlight>
                            <a:srgbClr val="FBFCFF"/>
                          </a:highlight>
                          <a:latin typeface="Arial" panose="020B0604020202020204" pitchFamily="34" charset="0"/>
                          <a:ea typeface="Calibri" panose="020F0502020204030204" pitchFamily="34" charset="0"/>
                          <a:cs typeface="Times New Roman" panose="02020603050405020304" pitchFamily="18" charset="0"/>
                        </a:rPr>
                        <a:t>Úhrada mezi dnem podání žádosti a dnem předložení závěrečné </a:t>
                      </a:r>
                      <a:r>
                        <a:rPr lang="cs-CZ" sz="1600" kern="1200" dirty="0" err="1">
                          <a:solidFill>
                            <a:srgbClr val="000000"/>
                          </a:solidFill>
                          <a:effectLst/>
                          <a:highlight>
                            <a:srgbClr val="FBFCFF"/>
                          </a:highlight>
                          <a:latin typeface="Arial" panose="020B0604020202020204" pitchFamily="34" charset="0"/>
                          <a:ea typeface="Calibri" panose="020F0502020204030204" pitchFamily="34" charset="0"/>
                          <a:cs typeface="Times New Roman" panose="02020603050405020304" pitchFamily="18" charset="0"/>
                        </a:rPr>
                        <a:t>ZoR</a:t>
                      </a:r>
                      <a:r>
                        <a:rPr lang="cs-CZ" sz="1600" kern="1200" dirty="0">
                          <a:solidFill>
                            <a:srgbClr val="000000"/>
                          </a:solidFill>
                          <a:effectLst/>
                          <a:highlight>
                            <a:srgbClr val="FBFCFF"/>
                          </a:highligh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9964">
                <a:tc>
                  <a:txBody>
                    <a:bodyPr/>
                    <a:lstStyle/>
                    <a:p>
                      <a:pPr>
                        <a:lnSpc>
                          <a:spcPct val="115000"/>
                        </a:lnSpc>
                        <a:spcAft>
                          <a:spcPts val="0"/>
                        </a:spcAft>
                      </a:pPr>
                      <a:r>
                        <a:rPr lang="cs-CZ"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Místní způsobilost výdaje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Vazba na území hl. m. Prahy.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9927">
                <a:tc>
                  <a:txBody>
                    <a:bodyPr/>
                    <a:lstStyle/>
                    <a:p>
                      <a:pPr>
                        <a:lnSpc>
                          <a:spcPct val="115000"/>
                        </a:lnSpc>
                        <a:spcAft>
                          <a:spcPts val="0"/>
                        </a:spcAft>
                      </a:pPr>
                      <a:r>
                        <a:rPr lang="cs-CZ"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Vykázání výdaje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Identifikovatelný, prokazatelný a doložitelný výdaj.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818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Způsobilost nákladů  - limity</a:t>
            </a:r>
            <a:endParaRPr lang="cs-CZ" sz="2800" dirty="0"/>
          </a:p>
        </p:txBody>
      </p:sp>
      <p:sp>
        <p:nvSpPr>
          <p:cNvPr id="5" name="Obdélník 4"/>
          <p:cNvSpPr/>
          <p:nvPr/>
        </p:nvSpPr>
        <p:spPr>
          <a:xfrm>
            <a:off x="1271015" y="1371601"/>
            <a:ext cx="6909158" cy="1883593"/>
          </a:xfrm>
          <a:prstGeom prst="rect">
            <a:avLst/>
          </a:prstGeom>
        </p:spPr>
        <p:txBody>
          <a:bodyPr wrap="square">
            <a:spAutoFit/>
          </a:bodyPr>
          <a:lstStyle/>
          <a:p>
            <a:pPr marL="0" lvl="2" indent="0" algn="just">
              <a:lnSpc>
                <a:spcPct val="80000"/>
              </a:lnSpc>
              <a:spcBef>
                <a:spcPts val="300"/>
              </a:spcBef>
              <a:spcAft>
                <a:spcPts val="0"/>
              </a:spcAft>
              <a:buClr>
                <a:srgbClr val="A59253"/>
              </a:buClr>
              <a:buNone/>
            </a:pPr>
            <a:r>
              <a:rPr lang="cs-CZ" b="1" dirty="0">
                <a:latin typeface="Arial" charset="0"/>
              </a:rPr>
              <a:t>Administrace</a:t>
            </a:r>
          </a:p>
          <a:p>
            <a:pPr marL="268288" lvl="2" indent="-268288" algn="just">
              <a:lnSpc>
                <a:spcPct val="80000"/>
              </a:lnSpc>
              <a:spcBef>
                <a:spcPts val="1200"/>
              </a:spcBef>
              <a:spcAft>
                <a:spcPts val="0"/>
              </a:spcAft>
              <a:buClr>
                <a:srgbClr val="A59253"/>
              </a:buClr>
              <a:buFont typeface="Wingdings" panose="05000000000000000000" pitchFamily="2" charset="2"/>
              <a:buChar char="Ø"/>
            </a:pPr>
            <a:r>
              <a:rPr lang="cs-CZ" dirty="0">
                <a:latin typeface="Arial" charset="0"/>
              </a:rPr>
              <a:t>Limit pro osobní náklady, služby a správní a jiné poplatky přímo související s přípravou a řízením projektu </a:t>
            </a:r>
          </a:p>
          <a:p>
            <a:pPr marL="268288" lvl="2" indent="-268288" algn="just">
              <a:lnSpc>
                <a:spcPct val="80000"/>
              </a:lnSpc>
              <a:spcBef>
                <a:spcPts val="1200"/>
              </a:spcBef>
              <a:spcAft>
                <a:spcPts val="0"/>
              </a:spcAft>
              <a:buClr>
                <a:srgbClr val="A59253"/>
              </a:buClr>
              <a:buFont typeface="Wingdings" panose="05000000000000000000" pitchFamily="2" charset="2"/>
              <a:buChar char="Ø"/>
            </a:pPr>
            <a:r>
              <a:rPr lang="cs-CZ" dirty="0">
                <a:latin typeface="Arial" charset="0"/>
              </a:rPr>
              <a:t>Limit je stanoven k podpisu Smlouvy</a:t>
            </a:r>
          </a:p>
          <a:p>
            <a:pPr marL="268288" lvl="2" indent="-268288" algn="just">
              <a:lnSpc>
                <a:spcPct val="80000"/>
              </a:lnSpc>
              <a:spcBef>
                <a:spcPts val="1200"/>
              </a:spcBef>
              <a:spcAft>
                <a:spcPts val="0"/>
              </a:spcAft>
              <a:buClr>
                <a:srgbClr val="A59253"/>
              </a:buClr>
              <a:buFont typeface="Wingdings" panose="05000000000000000000" pitchFamily="2" charset="2"/>
              <a:buChar char="Ø"/>
            </a:pPr>
            <a:r>
              <a:rPr lang="cs-CZ" dirty="0">
                <a:latin typeface="Arial" charset="0"/>
              </a:rPr>
              <a:t>Výzva č. 48: limit do výše 3 %, 5 % nebo 7 % z celkových způsobilých výdajů (dle výše rozpočtu)</a:t>
            </a:r>
          </a:p>
        </p:txBody>
      </p:sp>
    </p:spTree>
    <p:extLst>
      <p:ext uri="{BB962C8B-B14F-4D97-AF65-F5344CB8AC3E}">
        <p14:creationId xmlns:p14="http://schemas.microsoft.com/office/powerpoint/2010/main" val="217487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Změny projektu </a:t>
            </a:r>
            <a:endParaRPr lang="cs-CZ" sz="2800" dirty="0"/>
          </a:p>
        </p:txBody>
      </p:sp>
      <p:sp>
        <p:nvSpPr>
          <p:cNvPr id="4" name="Obdélník 3"/>
          <p:cNvSpPr/>
          <p:nvPr/>
        </p:nvSpPr>
        <p:spPr>
          <a:xfrm>
            <a:off x="1271015" y="1152993"/>
            <a:ext cx="7008012" cy="3964162"/>
          </a:xfrm>
          <a:prstGeom prst="rect">
            <a:avLst/>
          </a:prstGeom>
        </p:spPr>
        <p:txBody>
          <a:bodyPr wrap="square">
            <a:spAutoFit/>
          </a:bodyPr>
          <a:lstStyle/>
          <a:p>
            <a:pPr marL="0" lvl="2" indent="-268288" algn="just">
              <a:lnSpc>
                <a:spcPct val="80000"/>
              </a:lnSpc>
              <a:spcBef>
                <a:spcPts val="600"/>
              </a:spcBef>
              <a:spcAft>
                <a:spcPts val="0"/>
              </a:spcAft>
              <a:buClr>
                <a:srgbClr val="A59253"/>
              </a:buClr>
              <a:buFont typeface="Wingdings" panose="05000000000000000000" pitchFamily="2" charset="2"/>
              <a:buChar char="Ø"/>
            </a:pPr>
            <a:r>
              <a:rPr lang="cs-CZ" b="1" dirty="0"/>
              <a:t>Nepodstatné změny </a:t>
            </a:r>
          </a:p>
          <a:p>
            <a:pPr marL="804863" lvl="2" indent="-268288" algn="just">
              <a:lnSpc>
                <a:spcPct val="80000"/>
              </a:lnSpc>
              <a:spcBef>
                <a:spcPts val="600"/>
              </a:spcBef>
              <a:spcAft>
                <a:spcPts val="0"/>
              </a:spcAft>
              <a:buClr>
                <a:srgbClr val="A59253"/>
              </a:buClr>
              <a:buFont typeface="Wingdings" panose="05000000000000000000" pitchFamily="2" charset="2"/>
              <a:buChar char="§"/>
            </a:pPr>
            <a:r>
              <a:rPr lang="cs-CZ" dirty="0">
                <a:latin typeface="Arial" charset="0"/>
              </a:rPr>
              <a:t>povinnost nahlásit ŘO bez zbytečného prodlení nebo před podáním ZOR</a:t>
            </a:r>
          </a:p>
          <a:p>
            <a:pPr marL="536575" lvl="2" algn="just">
              <a:lnSpc>
                <a:spcPct val="80000"/>
              </a:lnSpc>
              <a:spcBef>
                <a:spcPts val="600"/>
              </a:spcBef>
              <a:spcAft>
                <a:spcPts val="0"/>
              </a:spcAft>
              <a:buClr>
                <a:srgbClr val="A59253"/>
              </a:buClr>
            </a:pPr>
            <a:endParaRPr lang="cs-CZ" dirty="0">
              <a:latin typeface="Arial" charset="0"/>
            </a:endParaRPr>
          </a:p>
          <a:p>
            <a:pPr marL="268288" lvl="2" indent="-268288" algn="just">
              <a:lnSpc>
                <a:spcPct val="80000"/>
              </a:lnSpc>
              <a:spcBef>
                <a:spcPts val="600"/>
              </a:spcBef>
              <a:spcAft>
                <a:spcPts val="0"/>
              </a:spcAft>
              <a:buClr>
                <a:srgbClr val="A59253"/>
              </a:buClr>
              <a:buFont typeface="Wingdings" panose="05000000000000000000" pitchFamily="2" charset="2"/>
              <a:buChar char="Ø"/>
            </a:pPr>
            <a:r>
              <a:rPr lang="cs-CZ" b="1" dirty="0">
                <a:latin typeface="Arial" charset="0"/>
              </a:rPr>
              <a:t>Podstatné změny </a:t>
            </a:r>
          </a:p>
          <a:p>
            <a:pPr marL="804863" lvl="2" indent="-268288" algn="just">
              <a:lnSpc>
                <a:spcPct val="80000"/>
              </a:lnSpc>
              <a:spcBef>
                <a:spcPts val="600"/>
              </a:spcBef>
              <a:spcAft>
                <a:spcPts val="0"/>
              </a:spcAft>
              <a:buClr>
                <a:srgbClr val="A59253"/>
              </a:buClr>
              <a:buFont typeface="Wingdings" panose="05000000000000000000" pitchFamily="2" charset="2"/>
              <a:buChar char="§"/>
            </a:pPr>
            <a:r>
              <a:rPr lang="cs-CZ" dirty="0">
                <a:latin typeface="Arial" charset="0"/>
              </a:rPr>
              <a:t>vždy vyžadují schválení ŘO a příjemce o tuto změnu musí požádat vždy předem</a:t>
            </a:r>
          </a:p>
          <a:p>
            <a:pPr marL="268288" lvl="2" indent="-268288" algn="just">
              <a:lnSpc>
                <a:spcPct val="80000"/>
              </a:lnSpc>
              <a:spcBef>
                <a:spcPts val="600"/>
              </a:spcBef>
              <a:spcAft>
                <a:spcPts val="0"/>
              </a:spcAft>
              <a:buClr>
                <a:srgbClr val="A59253"/>
              </a:buClr>
              <a:buFont typeface="Wingdings" panose="05000000000000000000" pitchFamily="2" charset="2"/>
              <a:buChar char="Ø"/>
            </a:pPr>
            <a:endParaRPr lang="cs-CZ" dirty="0">
              <a:latin typeface="Arial" charset="0"/>
            </a:endParaRPr>
          </a:p>
          <a:p>
            <a:pPr marL="268288" lvl="2" indent="-268288" algn="just">
              <a:lnSpc>
                <a:spcPct val="80000"/>
              </a:lnSpc>
              <a:spcBef>
                <a:spcPts val="600"/>
              </a:spcBef>
              <a:spcAft>
                <a:spcPts val="0"/>
              </a:spcAft>
              <a:buClr>
                <a:srgbClr val="A59253"/>
              </a:buClr>
              <a:buFont typeface="Wingdings" panose="05000000000000000000" pitchFamily="2" charset="2"/>
              <a:buChar char="Ø"/>
            </a:pPr>
            <a:endParaRPr lang="cs-CZ" dirty="0">
              <a:latin typeface="Arial" charset="0"/>
            </a:endParaRPr>
          </a:p>
          <a:p>
            <a:pPr marL="268288" lvl="2" indent="-268288" algn="just">
              <a:lnSpc>
                <a:spcPct val="80000"/>
              </a:lnSpc>
              <a:spcBef>
                <a:spcPts val="600"/>
              </a:spcBef>
              <a:spcAft>
                <a:spcPts val="0"/>
              </a:spcAft>
              <a:buClr>
                <a:srgbClr val="A59253"/>
              </a:buClr>
              <a:buFont typeface="Wingdings" panose="05000000000000000000" pitchFamily="2" charset="2"/>
              <a:buChar char="Ø"/>
            </a:pPr>
            <a:r>
              <a:rPr lang="cs-CZ" dirty="0">
                <a:latin typeface="Arial" charset="0"/>
              </a:rPr>
              <a:t>Definice a příklady podstatných a nepodstatných změn jsou uvedeny Pravidlech pro žadatele a příjemce.</a:t>
            </a:r>
          </a:p>
          <a:p>
            <a:pPr marL="268288" lvl="2" indent="-268288" algn="just">
              <a:lnSpc>
                <a:spcPct val="80000"/>
              </a:lnSpc>
              <a:spcBef>
                <a:spcPts val="600"/>
              </a:spcBef>
              <a:spcAft>
                <a:spcPts val="0"/>
              </a:spcAft>
              <a:buClr>
                <a:srgbClr val="A59253"/>
              </a:buClr>
              <a:buFont typeface="Wingdings" panose="05000000000000000000" pitchFamily="2" charset="2"/>
              <a:buChar char="Ø"/>
            </a:pPr>
            <a:endParaRPr lang="cs-CZ" dirty="0">
              <a:latin typeface="Arial" charset="0"/>
            </a:endParaRPr>
          </a:p>
          <a:p>
            <a:pPr marL="268288" lvl="2" indent="-268288" algn="just">
              <a:lnSpc>
                <a:spcPct val="80000"/>
              </a:lnSpc>
              <a:spcBef>
                <a:spcPts val="600"/>
              </a:spcBef>
              <a:spcAft>
                <a:spcPts val="0"/>
              </a:spcAft>
              <a:buClr>
                <a:srgbClr val="A59253"/>
              </a:buClr>
              <a:buFont typeface="Wingdings" panose="05000000000000000000" pitchFamily="2" charset="2"/>
              <a:buChar char="Ø"/>
            </a:pPr>
            <a:endParaRPr lang="cs-CZ" dirty="0">
              <a:latin typeface="Arial" charset="0"/>
            </a:endParaRPr>
          </a:p>
          <a:p>
            <a:pPr marL="268288" lvl="2" indent="-268288" algn="just">
              <a:lnSpc>
                <a:spcPct val="80000"/>
              </a:lnSpc>
              <a:spcBef>
                <a:spcPts val="600"/>
              </a:spcBef>
              <a:spcAft>
                <a:spcPts val="0"/>
              </a:spcAft>
              <a:buClr>
                <a:srgbClr val="A59253"/>
              </a:buClr>
              <a:buFont typeface="Wingdings" panose="05000000000000000000" pitchFamily="2" charset="2"/>
              <a:buChar char="Ø"/>
            </a:pPr>
            <a:r>
              <a:rPr lang="cs-CZ" dirty="0">
                <a:latin typeface="Arial" charset="0"/>
              </a:rPr>
              <a:t>Žádost o změnu  - změnové řízení v ISKP přímo na projektu</a:t>
            </a:r>
          </a:p>
        </p:txBody>
      </p:sp>
    </p:spTree>
    <p:extLst>
      <p:ext uri="{BB962C8B-B14F-4D97-AF65-F5344CB8AC3E}">
        <p14:creationId xmlns:p14="http://schemas.microsoft.com/office/powerpoint/2010/main" val="344069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Změny rozpočtu projektu</a:t>
            </a:r>
            <a:endParaRPr lang="cs-CZ" sz="2800" dirty="0"/>
          </a:p>
        </p:txBody>
      </p:sp>
      <p:sp>
        <p:nvSpPr>
          <p:cNvPr id="4" name="Zástupný symbol pro obsah 2"/>
          <p:cNvSpPr txBox="1">
            <a:spLocks/>
          </p:cNvSpPr>
          <p:nvPr/>
        </p:nvSpPr>
        <p:spPr bwMode="auto">
          <a:xfrm>
            <a:off x="958850" y="1256251"/>
            <a:ext cx="7727950" cy="51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SzPct val="74000"/>
              <a:buBlip>
                <a:blip r:embed="rId3"/>
              </a:buBlip>
              <a:defRPr sz="2400" kern="1200" baseline="0">
                <a:solidFill>
                  <a:srgbClr val="000090"/>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SzPct val="74000"/>
              <a:buBlip>
                <a:blip r:embed="rId3"/>
              </a:buBlip>
              <a:defRPr sz="20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SzPct val="74000"/>
              <a:buBlip>
                <a:blip r:embed="rId3"/>
              </a:buBlip>
              <a:defRPr sz="16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SzPct val="74000"/>
              <a:buBlip>
                <a:blip r:embed="rId3"/>
              </a:buBlip>
              <a:defRPr sz="14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SzPct val="74000"/>
              <a:buBlip>
                <a:blip r:embed="rId3"/>
              </a:buBlip>
              <a:defRPr sz="14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endPar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r>
              <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výši celkových způsobilých nákladů nelze po schválení navýšit!</a:t>
            </a: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endPar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r>
              <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čerpání prostředků v rámci jednotlivých položek schváleného rozpočtu nemůže být vyšší než rozpočet položky </a:t>
            </a: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endPar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r>
              <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změna rozpočtu = úprava rozpočtu → tvorba/úprava/zrušení položky, přesun částek mezi položkami/kapitolami</a:t>
            </a:r>
          </a:p>
          <a:p>
            <a:pPr marL="0" marR="0" lvl="2" indent="0" algn="just" defTabSz="457200" rtl="0" eaLnBrk="1" fontAlgn="base" latinLnBrk="0" hangingPunct="1">
              <a:lnSpc>
                <a:spcPct val="80000"/>
              </a:lnSpc>
              <a:spcBef>
                <a:spcPts val="300"/>
              </a:spcBef>
              <a:spcAft>
                <a:spcPts val="0"/>
              </a:spcAft>
              <a:buClr>
                <a:srgbClr val="A59253"/>
              </a:buClr>
              <a:buSzPct val="74000"/>
              <a:buFontTx/>
              <a:buNone/>
              <a:tabLst/>
              <a:defRPr/>
            </a:pPr>
            <a:endPar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r>
              <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změny musí být nezbytné a efektivní pro realizaci projektu a v souladu s jeho cíli</a:t>
            </a: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endPar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r>
              <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každá změna musí být řádně odůvodněna</a:t>
            </a: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endPar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r>
              <a:rPr kumimoji="0" lang="cs-CZ" sz="1600" b="0" i="0" u="none" strike="noStrike" kern="1200" cap="none" spc="0" normalizeH="0" baseline="0" noProof="0">
                <a:ln>
                  <a:noFill/>
                </a:ln>
                <a:solidFill>
                  <a:srgbClr val="000000"/>
                </a:solidFill>
                <a:effectLst/>
                <a:uLnTx/>
                <a:uFillTx/>
                <a:latin typeface="Arial"/>
                <a:ea typeface="ＭＳ Ｐゴシック" pitchFamily="34" charset="-128"/>
                <a:cs typeface="+mn-cs"/>
              </a:rPr>
              <a:t>respektovat ceny a mzdy v místě, čase a odvětví obvyklé</a:t>
            </a: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endPar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a:p>
            <a:pPr marL="268288" marR="0" lvl="2" indent="-268288" algn="just" defTabSz="457200" rtl="0" eaLnBrk="1" fontAlgn="base" latinLnBrk="0" hangingPunct="1">
              <a:lnSpc>
                <a:spcPct val="80000"/>
              </a:lnSpc>
              <a:spcBef>
                <a:spcPts val="300"/>
              </a:spcBef>
              <a:spcAft>
                <a:spcPts val="0"/>
              </a:spcAft>
              <a:buClr>
                <a:srgbClr val="A59253"/>
              </a:buClr>
              <a:buSzPct val="74000"/>
              <a:buFont typeface="Wingdings" panose="05000000000000000000" pitchFamily="2" charset="2"/>
              <a:buChar char="Ø"/>
              <a:tabLst/>
              <a:defRPr/>
            </a:pPr>
            <a:r>
              <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t>povinnost upravit finanční plán před podáním každé ZoR/ŽoP</a:t>
            </a:r>
          </a:p>
          <a:p>
            <a:pPr marL="268288" marR="0" lvl="2" indent="-268288" algn="just" defTabSz="457200" rtl="0" eaLnBrk="1" fontAlgn="base" latinLnBrk="0" hangingPunct="1">
              <a:lnSpc>
                <a:spcPct val="80000"/>
              </a:lnSpc>
              <a:spcBef>
                <a:spcPts val="600"/>
              </a:spcBef>
              <a:spcAft>
                <a:spcPts val="0"/>
              </a:spcAft>
              <a:buClr>
                <a:srgbClr val="A59253"/>
              </a:buClr>
              <a:buSzPct val="74000"/>
              <a:buFont typeface="Wingdings" panose="05000000000000000000" pitchFamily="2" charset="2"/>
              <a:buChar char="Ø"/>
              <a:tabLst/>
              <a:defRPr/>
            </a:pPr>
            <a:endPar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a:p>
            <a:pPr marL="268288" marR="0" lvl="2" indent="-268288" algn="just" defTabSz="457200" rtl="0" eaLnBrk="1" fontAlgn="base" latinLnBrk="0" hangingPunct="1">
              <a:lnSpc>
                <a:spcPct val="80000"/>
              </a:lnSpc>
              <a:spcBef>
                <a:spcPts val="600"/>
              </a:spcBef>
              <a:spcAft>
                <a:spcPts val="0"/>
              </a:spcAft>
              <a:buClr>
                <a:srgbClr val="A59253"/>
              </a:buClr>
              <a:buSzPct val="74000"/>
              <a:buFont typeface="Wingdings" panose="05000000000000000000" pitchFamily="2" charset="2"/>
              <a:buChar char="Ø"/>
              <a:tabLst/>
              <a:defRPr/>
            </a:pPr>
            <a:endPar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a:p>
            <a:pPr marL="268288" marR="0" lvl="2" indent="-268288" algn="just" defTabSz="457200" rtl="0" eaLnBrk="1" fontAlgn="base" latinLnBrk="0" hangingPunct="1">
              <a:lnSpc>
                <a:spcPct val="80000"/>
              </a:lnSpc>
              <a:spcBef>
                <a:spcPts val="600"/>
              </a:spcBef>
              <a:spcAft>
                <a:spcPts val="0"/>
              </a:spcAft>
              <a:buClr>
                <a:srgbClr val="A59253"/>
              </a:buClr>
              <a:buSzPct val="74000"/>
              <a:buFont typeface="Wingdings" panose="05000000000000000000" pitchFamily="2" charset="2"/>
              <a:buChar char="Ø"/>
              <a:tabLst/>
              <a:defRPr/>
            </a:pPr>
            <a:endParaRPr kumimoji="0" lang="cs-CZ" sz="16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a:p>
            <a:pPr marL="742950" marR="0" lvl="1" indent="-457200" algn="l" defTabSz="182563" rtl="0" eaLnBrk="1" fontAlgn="base" latinLnBrk="0" hangingPunct="1">
              <a:lnSpc>
                <a:spcPct val="100000"/>
              </a:lnSpc>
              <a:spcBef>
                <a:spcPct val="20000"/>
              </a:spcBef>
              <a:spcAft>
                <a:spcPct val="0"/>
              </a:spcAft>
              <a:buClr>
                <a:srgbClr val="C00000"/>
              </a:buClr>
              <a:buSzPct val="100000"/>
              <a:buFont typeface="Wingdings" panose="05000000000000000000" pitchFamily="2" charset="2"/>
              <a:buChar char="Ø"/>
              <a:tabLst/>
              <a:defRPr/>
            </a:pPr>
            <a:endParaRPr kumimoji="0" lang="cs-CZ" sz="1400" b="1"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Pct val="74000"/>
              <a:buFontTx/>
              <a:buNone/>
              <a:tabLst/>
              <a:defRPr/>
            </a:pPr>
            <a:endParaRPr kumimoji="0" lang="cs-CZ" sz="2400" b="0" i="0" u="none" strike="noStrike" kern="1200" cap="none" spc="0" normalizeH="0" baseline="0" noProof="0" dirty="0">
              <a:ln>
                <a:noFill/>
              </a:ln>
              <a:solidFill>
                <a:srgbClr val="00009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2060381642"/>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1208</TotalTime>
  <Words>4219</Words>
  <Application>Microsoft Office PowerPoint</Application>
  <PresentationFormat>Předvádění na obrazovce (4:3)</PresentationFormat>
  <Paragraphs>374</Paragraphs>
  <Slides>19</Slides>
  <Notes>19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Wingdings</vt:lpstr>
      <vt:lpstr>Motiv Office</vt:lpstr>
      <vt:lpstr>Prezentace aplikace PowerPoint</vt:lpstr>
      <vt:lpstr>Obsah prezentace</vt:lpstr>
      <vt:lpstr>Zahájení projektu</vt:lpstr>
      <vt:lpstr>Realizace projektu</vt:lpstr>
      <vt:lpstr>Účetnictví a bankovní účet</vt:lpstr>
      <vt:lpstr>Způsobilost nákladů </vt:lpstr>
      <vt:lpstr>Způsobilost nákladů  - limity</vt:lpstr>
      <vt:lpstr>Změny projektu </vt:lpstr>
      <vt:lpstr>Změny rozpočtu projektu</vt:lpstr>
      <vt:lpstr>Ukončení projektu </vt:lpstr>
      <vt:lpstr>Udržitelnost projektu </vt:lpstr>
      <vt:lpstr>Pravidla pro publicitu</vt:lpstr>
      <vt:lpstr>Pravidla pro publicitu</vt:lpstr>
      <vt:lpstr>Archivace</vt:lpstr>
      <vt:lpstr>Kontroly</vt:lpstr>
      <vt:lpstr>Kontrola na místě v době realizace</vt:lpstr>
      <vt:lpstr>Metodiky a další podpůrné nástroje pro příjemce</vt:lpstr>
      <vt:lpstr>Komunikace s ŘO</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Michaela Hrabová</dc:creator>
  <cp:lastModifiedBy>Veselý Aleš (MHMP, FON)</cp:lastModifiedBy>
  <cp:revision>92</cp:revision>
  <cp:lastPrinted>2019-06-18T13:01:52Z</cp:lastPrinted>
  <dcterms:created xsi:type="dcterms:W3CDTF">2016-10-18T09:15:21Z</dcterms:created>
  <dcterms:modified xsi:type="dcterms:W3CDTF">2022-10-10T08:42:50Z</dcterms:modified>
</cp:coreProperties>
</file>