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260" r:id="rId3"/>
    <p:sldId id="268" r:id="rId4"/>
    <p:sldId id="278" r:id="rId5"/>
    <p:sldId id="279" r:id="rId6"/>
    <p:sldId id="280" r:id="rId7"/>
    <p:sldId id="269" r:id="rId8"/>
    <p:sldId id="270" r:id="rId9"/>
    <p:sldId id="281" r:id="rId10"/>
    <p:sldId id="282" r:id="rId11"/>
    <p:sldId id="284" r:id="rId12"/>
    <p:sldId id="286" r:id="rId13"/>
    <p:sldId id="287" r:id="rId14"/>
    <p:sldId id="285" r:id="rId15"/>
    <p:sldId id="283" r:id="rId16"/>
    <p:sldId id="288" r:id="rId17"/>
    <p:sldId id="292" r:id="rId18"/>
    <p:sldId id="293" r:id="rId19"/>
    <p:sldId id="289" r:id="rId20"/>
    <p:sldId id="290" r:id="rId21"/>
    <p:sldId id="291" r:id="rId22"/>
    <p:sldId id="294" r:id="rId23"/>
    <p:sldId id="295" r:id="rId24"/>
    <p:sldId id="262" r:id="rId25"/>
    <p:sldId id="271" r:id="rId26"/>
    <p:sldId id="272" r:id="rId27"/>
    <p:sldId id="273" r:id="rId28"/>
    <p:sldId id="274" r:id="rId29"/>
    <p:sldId id="296" r:id="rId30"/>
    <p:sldId id="301" r:id="rId31"/>
    <p:sldId id="307" r:id="rId32"/>
    <p:sldId id="297" r:id="rId33"/>
    <p:sldId id="298" r:id="rId34"/>
    <p:sldId id="299" r:id="rId35"/>
    <p:sldId id="300" r:id="rId36"/>
    <p:sldId id="276" r:id="rId37"/>
    <p:sldId id="303" r:id="rId38"/>
    <p:sldId id="277" r:id="rId39"/>
    <p:sldId id="304" r:id="rId40"/>
    <p:sldId id="306" r:id="rId41"/>
    <p:sldId id="259" r:id="rId42"/>
    <p:sldId id="258" r:id="rId43"/>
    <p:sldId id="261" r:id="rId44"/>
    <p:sldId id="305" r:id="rId45"/>
    <p:sldId id="265" r:id="rId46"/>
    <p:sldId id="302" r:id="rId47"/>
    <p:sldId id="267" r:id="rId4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úvod" id="{84093F60-6C83-408A-9CBB-052BF407FFAE}">
          <p14:sldIdLst>
            <p14:sldId id="256"/>
          </p14:sldIdLst>
        </p14:section>
        <p14:section name="obsah - vložte snímek ze šablony" id="{3D599DDF-3D2B-4209-9F1D-C3D1B14B64C6}">
          <p14:sldIdLst>
            <p14:sldId id="260"/>
            <p14:sldId id="268"/>
            <p14:sldId id="278"/>
            <p14:sldId id="279"/>
            <p14:sldId id="280"/>
            <p14:sldId id="269"/>
            <p14:sldId id="270"/>
            <p14:sldId id="281"/>
            <p14:sldId id="282"/>
            <p14:sldId id="284"/>
            <p14:sldId id="286"/>
            <p14:sldId id="287"/>
            <p14:sldId id="285"/>
            <p14:sldId id="283"/>
            <p14:sldId id="288"/>
            <p14:sldId id="292"/>
            <p14:sldId id="293"/>
            <p14:sldId id="289"/>
            <p14:sldId id="290"/>
            <p14:sldId id="291"/>
            <p14:sldId id="294"/>
            <p14:sldId id="295"/>
            <p14:sldId id="262"/>
            <p14:sldId id="271"/>
            <p14:sldId id="272"/>
            <p14:sldId id="273"/>
            <p14:sldId id="274"/>
            <p14:sldId id="296"/>
            <p14:sldId id="301"/>
            <p14:sldId id="307"/>
            <p14:sldId id="297"/>
            <p14:sldId id="298"/>
            <p14:sldId id="299"/>
            <p14:sldId id="300"/>
            <p14:sldId id="276"/>
            <p14:sldId id="303"/>
            <p14:sldId id="277"/>
            <p14:sldId id="304"/>
            <p14:sldId id="306"/>
            <p14:sldId id="259"/>
            <p14:sldId id="258"/>
            <p14:sldId id="261"/>
            <p14:sldId id="305"/>
            <p14:sldId id="265"/>
            <p14:sldId id="302"/>
            <p14:sldId id="267"/>
          </p14:sldIdLst>
        </p14:section>
        <p14:section name="závěr" id="{8F81D7B9-E215-4F5A-9EC0-18CF5F751BD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6D5"/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0" autoAdjust="0"/>
    <p:restoredTop sz="78463" autoAdjust="0"/>
  </p:normalViewPr>
  <p:slideViewPr>
    <p:cSldViewPr snapToGrid="0">
      <p:cViewPr varScale="1">
        <p:scale>
          <a:sx n="104" d="100"/>
          <a:sy n="104" d="100"/>
        </p:scale>
        <p:origin x="18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D29E4-198A-492B-A08C-FE7FE5D93845}" type="datetimeFigureOut">
              <a:rPr lang="cs-CZ" smtClean="0"/>
              <a:t>13.06.2022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1E4E7-AB14-40B4-9034-22DC3DC563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162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F9A04-0AEC-4F6B-8612-2B9FBF634D3F}" type="datetimeFigureOut">
              <a:rPr lang="cs-CZ" smtClean="0"/>
              <a:t>13.06.2022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03DC3-A7AB-428C-B65E-5E150953A2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779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enizeproprahu.cz/wp-content/uploads/2016/10/Pokyny_import-XML-do-%C5%BE%C3%A1dosti-o-platbu-v-IS-KP14_v1.pdf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enizeproprahu.cz/pokyny-k-zadosti-o-platbu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nizeproprahu.cz/obvykle-ceny-a-mzdy/" TargetMode="External"/><Relationship Id="rId13" Type="http://schemas.openxmlformats.org/officeDocument/2006/relationships/hyperlink" Target="https://download.tescosw.cz/crypto/" TargetMode="External"/><Relationship Id="rId3" Type="http://schemas.openxmlformats.org/officeDocument/2006/relationships/hyperlink" Target="https://www.penizeproprahu.cz/pravidla-pro-zadatele-a-prijemce/" TargetMode="External"/><Relationship Id="rId7" Type="http://schemas.openxmlformats.org/officeDocument/2006/relationships/hyperlink" Target="https://www.penizeproprahu.cz/snizene-odvody/" TargetMode="External"/><Relationship Id="rId12" Type="http://schemas.openxmlformats.org/officeDocument/2006/relationships/hyperlink" Target="https://www.penizeproprahu.cz/ostatni/" TargetMode="External"/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nizeproprahu.cz/pracovni-vykaz/" TargetMode="External"/><Relationship Id="rId11" Type="http://schemas.openxmlformats.org/officeDocument/2006/relationships/hyperlink" Target="https://www.penizeproprahu.cz/publicita/" TargetMode="External"/><Relationship Id="rId5" Type="http://schemas.openxmlformats.org/officeDocument/2006/relationships/hyperlink" Target="https://www.penizeproprahu.cz/pokyny-k-zadosti-o-platbu/" TargetMode="External"/><Relationship Id="rId10" Type="http://schemas.openxmlformats.org/officeDocument/2006/relationships/hyperlink" Target="https://www.penizeproprahu.cz/ochrana-osobnich-udaju/" TargetMode="External"/><Relationship Id="rId4" Type="http://schemas.openxmlformats.org/officeDocument/2006/relationships/hyperlink" Target="https://www.penizeproprahu.cz/indikatory/" TargetMode="External"/><Relationship Id="rId9" Type="http://schemas.openxmlformats.org/officeDocument/2006/relationships/hyperlink" Target="https://www.penizeproprahu.cz/pokyny-ke-zpravam-udrzitelnosti/" TargetMode="Externa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18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záložce Identifikace problému popisuje příjemce vzniklé problémy za sledované období. Příjemce zde popíše informace o případných problémech, rizicích a postupech k jejich eliminaci za sledované období.</a:t>
            </a:r>
            <a:endParaRPr lang="cs-CZ" altLang="cs-CZ" dirty="0" smtClean="0"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215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Záložka Indikátory obsahuje přehled všech indikátorů, k jejichž plnění se příjemce zavázal. Způsob práce s nimi se liší podle toho, zda jsou to indikátory týkající se podpořených osob (+ systém IS ESF) nebo indikátory, které se vyplňují přímo v aplikaci ISKP14+.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330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823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Indikátor, na kterém příjemce v předchozím kroku zvolil „Vykázat změnu/přírůstek“, se zobrazí v dolní části „Indikátory, u kterých je vykazována změna/přírůstek za aktuální sledované období“.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Uložení - Systém automaticky dopočte hodnotu v poli „Dosažená hodnota kumulativně“ a „Procento plnění cílové hodnoty“.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Pozn.: výchozí i cílovou hodnotu i data jejich dosažení prostřednictvím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měnit nelze. Změna cílové hodnoty/ data jejího dosažení je možná prostřednictvím změnového řízení -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ŽoZ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2411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Indikátory ESF</a:t>
            </a:r>
            <a:r>
              <a:rPr lang="cs-CZ" baseline="0" dirty="0" smtClean="0"/>
              <a:t> – odlišný způsob vykazování. Zaprvé je nutné: mít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údaje o podpořených osobách vyplněny v systému IS ESF 2014+ (</a:t>
            </a: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www.esfcr.cz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Správa dat).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131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se dosažená hodnota indikátoru (údaje do pole „Přírůstková hodnota“ a „Datum přírůstkové hodnoty“) přenesou ze systému IS ESF 2014+ automaticky po dokončení výpočtu: a to přes tlačítko „</a:t>
            </a: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Aktualizace z IS ESF</a:t>
            </a:r>
            <a:r>
              <a:rPr lang="cs-CZ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altLang="cs-CZ" dirty="0" smtClean="0">
                <a:latin typeface="Arial" panose="020B0604020202020204" pitchFamily="34" charset="0"/>
              </a:rPr>
              <a:t>Není nutné jednotlivé indikátory označovat a vybírat je jako indikátory, u kterých je vykazována změna/přírůstek, ale jsou již předvyplněné automaticky ve spodní části tabulky k vykázání, tedy v </a:t>
            </a:r>
            <a:r>
              <a:rPr lang="cs-CZ" altLang="cs-CZ" b="1" dirty="0" smtClean="0">
                <a:latin typeface="Arial" panose="020B0604020202020204" pitchFamily="34" charset="0"/>
              </a:rPr>
              <a:t>části Indikátory, u kterých je vykazována změna/přírůstek za aktuální sledované období</a:t>
            </a:r>
            <a:r>
              <a:rPr lang="cs-CZ" altLang="cs-CZ" dirty="0" smtClean="0">
                <a:latin typeface="Arial" panose="020B0604020202020204" pitchFamily="34" charset="0"/>
              </a:rPr>
              <a:t>. </a:t>
            </a:r>
          </a:p>
          <a:p>
            <a:endParaRPr lang="cs-CZ" altLang="cs-CZ" dirty="0" smtClean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smtClean="0">
                <a:latin typeface="Arial" panose="020B0604020202020204" pitchFamily="34" charset="0"/>
              </a:rPr>
              <a:t>V případě, že tyto indikátory se nezobrazují automaticky, příjemce označí jeden indikátor (např. 6 00 00 Celkový počet účastníků) v části Indikátory na projektu a klikne na možnost </a:t>
            </a:r>
            <a:r>
              <a:rPr lang="cs-CZ" altLang="cs-CZ" b="1" dirty="0" smtClean="0">
                <a:latin typeface="Arial" panose="020B0604020202020204" pitchFamily="34" charset="0"/>
              </a:rPr>
              <a:t>VYKÁZAT ZMĚNU/PŘÍRŮSTEK</a:t>
            </a:r>
            <a:r>
              <a:rPr lang="cs-CZ" altLang="cs-CZ" dirty="0" smtClean="0">
                <a:latin typeface="Arial" panose="020B0604020202020204" pitchFamily="34" charset="0"/>
              </a:rPr>
              <a:t>. Tento krok iniciuje sehrání všech indikátorů s příznakem IS ESF do spodní části tabulky k vykázání.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Tento krok vyšle pokyn ke stažení dosažených hodnot pro všechny relevantní indikátory najednou (není tedy nutné tlačítko mačkat opakovaně pro jednotlivé vykazované indikátory).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 navázání spojení mezi systémy se do zprávy o realizaci projektu automaticky doplní následující údaje.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PŘÍRŮSTKOVÁ HODNOTA – tj. o kolik narostla dosažená hodnota (za projekt) od poslední předložené zprávy o realizaci projektu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DATUM PŘÍRŮSTKOVÉ HODNOTY (datum konce sledovaného období v aktuálně zpracovávané zprávě o realizaci projektu).</a:t>
            </a:r>
          </a:p>
          <a:p>
            <a:pPr lvl="0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Příjemce doplní pouze pole: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KOMENTÁŘ – uvede podrobnosti k vykazovanému přírůstku v dosažené hodnotě indikátoru ve sledovaném období. Komentář je třeba vyplnit pouze v případě indikátoru 6 00 00 - Celkový počet účastníků a dále pak ke všem vykazovaným 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výsledkovým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indikátorům, přičemž jejich vyplnění je v těchto případech povinné. Pro indikátory sledující dílčí členění dle pohlaví, věku, znevýhodnění atd. komentář nevyplňujte.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 by došlo k situaci, že se pole v IS KP 14+ zobrazí jako needitovatelné, uvede příjemce stručný souhrnný komentář k plnění indikátorů týkajících se účastníků v rámci popisu realizace klíčových aktivit. 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Příjemcům doporučujeme, aby ještě před prvním načtením hodnot do zprávy o realizaci projektu provedli v IS ESF 2014+ výpočet indikátorů k datu ukončení sledovaného období předkládané zprávy. 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05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Relevantní k vyplnění jsou ty principy, u kterých je prokazován cílený, nebo pozitivní vliv. (Jen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případě, že v rámci výzvy se očekává pozitivní vliv projektů)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Příjemce vstoupí na konkrétní princip, stiskne pole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Vykázat změnu/přírůstek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následně vyplní povinné pole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Popis plnění principu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V případně neutrálního vlivu na horizontální princip příjemce tuto část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nevyplňuje.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084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obrazovce Klíčové aktivity vybírá příjemce aktivity, které ve sledovaném období realizoval. Opět využívá funkcionalitu tlačítka „Vykázat změnu/přírůstek“.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záložce jsou v horní části načteny všechny aktivity, ke kterým se příjemce zavázal. Pokud bude vykazovat realizaci některé z nich, vstoupí kliknutím na konkrétní řádek a následně stiskne tlačítko „Vykázat změnu/přírůstek“. V tuto chvíli se zvolená aktivita načte do spodní části „Klíčové aktivity, u kterých je vykazována změna/přírůstek za aktuální sledované období“. 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vybrané klíčové aktivity je povinné pole „Popis pokroku v realizaci klíčové aktivity za sledované období“. Příjemce popíše, jakým způsobem realizoval klíčovou aktivitu s ohledem na zapojení cílové skupiny, činnost realizačního týmu, vazbu na rozpočet projektu apod. Uvede přesnější vymezení období, kdy byla/je klíčová aktivita realizována. Nakonec stiskne tlačítko „Uložit“.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Pozn. : Pokud je k popisu aktivity nutných více než 2000 znaků, popis může být doložen v příloze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max. A4 na 1 klíčovou aktivitu.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896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Záložka obsahuje automaticky načtená čestná prohlášení.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749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Clr>
                <a:srgbClr val="A59253"/>
              </a:buClr>
              <a:buFont typeface="Wingdings" panose="05000000000000000000" pitchFamily="2" charset="2"/>
              <a:buNone/>
            </a:pPr>
            <a:r>
              <a:rPr lang="cs-CZ" dirty="0" smtClean="0"/>
              <a:t>Záložka Dokumenty projektu – obsahuje</a:t>
            </a:r>
            <a:r>
              <a:rPr lang="cs-CZ" baseline="0" dirty="0" smtClean="0"/>
              <a:t> dokumenty,</a:t>
            </a:r>
            <a:r>
              <a:rPr lang="cs-CZ" dirty="0" smtClean="0"/>
              <a:t> které se vztahují k projektové žádosti. Do této části již žádné další dokumenty nepřikládejte – používejte obrazovku Dokumenty zprávy. </a:t>
            </a:r>
          </a:p>
          <a:p>
            <a:pPr marL="0" indent="0" algn="just">
              <a:buClr>
                <a:srgbClr val="A59253"/>
              </a:buClr>
              <a:buFont typeface="Wingdings" panose="05000000000000000000" pitchFamily="2" charset="2"/>
              <a:buNone/>
            </a:pPr>
            <a:endParaRPr lang="cs-CZ" dirty="0" smtClean="0"/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Dokumenty zprávy - veškeré přílohy k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včetně příloh/dokladů k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(doporučeno nahrávat soubory po věcných celcích ve formátu 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.zip)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může obsahovat informace k povinným přílohám k 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zde: Výzva k opravě, kterou budou pracovníci ŘO posílat po kontrole předložené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nápravy k dané výzvě,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finální Záznam z provedeného administrativního ověření, kterým je kontrola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ukončována. 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k Dokumentům:</a:t>
            </a:r>
          </a:p>
          <a:p>
            <a:pPr>
              <a:lnSpc>
                <a:spcPct val="110000"/>
              </a:lnSpc>
            </a:pPr>
            <a:r>
              <a:rPr lang="cs-CZ" sz="1200" dirty="0" smtClean="0"/>
              <a:t>Doklady související se zadáváním zakázek</a:t>
            </a:r>
          </a:p>
          <a:p>
            <a:pPr>
              <a:lnSpc>
                <a:spcPct val="110000"/>
              </a:lnSpc>
            </a:pPr>
            <a:r>
              <a:rPr lang="cs-CZ" sz="1200" dirty="0" smtClean="0"/>
              <a:t>Uzavřené smlouvy s dodavateli</a:t>
            </a:r>
          </a:p>
          <a:p>
            <a:pPr>
              <a:lnSpc>
                <a:spcPct val="110000"/>
              </a:lnSpc>
            </a:pPr>
            <a:r>
              <a:rPr lang="cs-CZ" sz="1200" dirty="0" smtClean="0"/>
              <a:t>Doklady prokazující plnění smluvních vztahů s dodavateli (předávací protokoly, certifikáty)</a:t>
            </a:r>
          </a:p>
          <a:p>
            <a:pPr>
              <a:lnSpc>
                <a:spcPct val="110000"/>
              </a:lnSpc>
            </a:pPr>
            <a:r>
              <a:rPr lang="cs-CZ" sz="1200" dirty="0" smtClean="0"/>
              <a:t>Účetní doklady včetně účetního záznamu a příloh – nad 10 000,- Kč</a:t>
            </a:r>
          </a:p>
          <a:p>
            <a:pPr>
              <a:lnSpc>
                <a:spcPct val="110000"/>
              </a:lnSpc>
            </a:pPr>
            <a:r>
              <a:rPr lang="cs-CZ" sz="1200" dirty="0" smtClean="0"/>
              <a:t>Výpisy z běžného účtu k dokladům nad 10 000,- Kč (nebo ČP o úhradě mzdy)</a:t>
            </a:r>
          </a:p>
          <a:p>
            <a:pPr>
              <a:lnSpc>
                <a:spcPct val="110000"/>
              </a:lnSpc>
            </a:pPr>
            <a:r>
              <a:rPr lang="cs-CZ" sz="1200" dirty="0" smtClean="0"/>
              <a:t>Pracovní náplně nových zaměstnanců a mzdové listy nad 10 000,- Kč</a:t>
            </a:r>
          </a:p>
          <a:p>
            <a:r>
              <a:rPr lang="cs-CZ" sz="1200" dirty="0" smtClean="0"/>
              <a:t>Mzdové listy, pokud způsobilá část mzdy/platu/odměny přesahuje 10 000 Kč </a:t>
            </a:r>
          </a:p>
          <a:p>
            <a:pPr>
              <a:lnSpc>
                <a:spcPct val="100000"/>
              </a:lnSpc>
            </a:pPr>
            <a:r>
              <a:rPr lang="cs-CZ" sz="1200" dirty="0" smtClean="0"/>
              <a:t>Pracovní výkazy členů realizačního týmu (pokud zaměstnanec v rámci daného vykonává činnosti pro projekt i mimo projekt)</a:t>
            </a:r>
          </a:p>
          <a:p>
            <a:pPr>
              <a:lnSpc>
                <a:spcPct val="100000"/>
              </a:lnSpc>
            </a:pPr>
            <a:r>
              <a:rPr lang="cs-CZ" sz="1200" dirty="0" smtClean="0"/>
              <a:t>Podklady k plnění indikátorů</a:t>
            </a:r>
          </a:p>
          <a:p>
            <a:pPr>
              <a:lnSpc>
                <a:spcPct val="110000"/>
              </a:lnSpc>
            </a:pPr>
            <a:r>
              <a:rPr lang="cs-CZ" sz="1200" dirty="0" smtClean="0"/>
              <a:t>Popis vedení odděleného účetnictví (pouze v 1. </a:t>
            </a:r>
            <a:r>
              <a:rPr lang="cs-CZ" sz="1200" dirty="0" err="1" smtClean="0"/>
              <a:t>ZoR</a:t>
            </a:r>
            <a:r>
              <a:rPr lang="cs-CZ" sz="1200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cs-CZ" sz="1200" dirty="0" smtClean="0"/>
              <a:t>Partnerské smlouvy pro projekty s finanční účastní partnera (pouze 1. </a:t>
            </a:r>
            <a:r>
              <a:rPr lang="cs-CZ" sz="1200" dirty="0" err="1" smtClean="0"/>
              <a:t>ZoR</a:t>
            </a:r>
            <a:r>
              <a:rPr lang="cs-CZ" sz="1200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cs-CZ" sz="1200" dirty="0" smtClean="0"/>
              <a:t>Originál Zprávy auditora u projektu s celkovými výdaji nad 90 mil. Kč</a:t>
            </a:r>
          </a:p>
          <a:p>
            <a:pPr>
              <a:lnSpc>
                <a:spcPct val="110000"/>
              </a:lnSpc>
            </a:pPr>
            <a:r>
              <a:rPr lang="cs-CZ" sz="1200" dirty="0" smtClean="0"/>
              <a:t>Podklady o skutečné výši příjmů a provozních </a:t>
            </a:r>
            <a:r>
              <a:rPr lang="cs-CZ" sz="1100" dirty="0" smtClean="0"/>
              <a:t>nákladech u projektů vytvářejících příjmy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altLang="cs-CZ" sz="1200" dirty="0" smtClean="0">
                <a:latin typeface="+mn-lt"/>
              </a:rPr>
              <a:t>ŘO je povinen proplácet pouze faktury, které jsou označeny registračním číslem projektu. Částka nad 10 000 Kč se nevztahuje k celé faktuře, ale k částce, která je nárokovaná z nákladů projektu (FA na 20 000, chtějí</a:t>
            </a:r>
            <a:r>
              <a:rPr lang="cs-CZ" altLang="cs-CZ" sz="1200" baseline="0" dirty="0" smtClean="0">
                <a:latin typeface="+mn-lt"/>
              </a:rPr>
              <a:t> proplatit jen 5 000, nemusí se tedy předkládat).</a:t>
            </a:r>
          </a:p>
          <a:p>
            <a:endParaRPr lang="cs-CZ" altLang="cs-CZ" sz="1200" dirty="0" smtClean="0">
              <a:latin typeface="+mn-lt"/>
            </a:endParaRPr>
          </a:p>
          <a:p>
            <a:r>
              <a:rPr lang="cs-CZ" altLang="cs-CZ" sz="1200" dirty="0" smtClean="0">
                <a:latin typeface="+mn-lt"/>
              </a:rPr>
              <a:t>-např. certifikáty k použitým materiálům a technologiím, kolaudační souhlas, předávací protokoly o předání a převzetí díla, pokud je relevantní a vyplývá ze smlouvy s dodavatelem; datum podepsání protokolu o předání a převzetí díla nesmí překročit termín ukončení realizace předmětné akce uvedený ve Smlouvě o financování/Podmínkách realizace, ověření proveditelnosti,…</a:t>
            </a:r>
          </a:p>
          <a:p>
            <a:pPr marL="0" indent="0" algn="just">
              <a:buClr>
                <a:srgbClr val="A59253"/>
              </a:buClr>
              <a:buFont typeface="Wingdings" panose="05000000000000000000" pitchFamily="2" charset="2"/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557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Cílem zpráv je poskytnout aktuální informace o stavu a pokroku realizace projektu, případně určit problémy, které se vyskytují v průběhu realizace. Pokud se v průběhu období realizace vyskytnou závažné okolnosti, týkající se projektu, jeho cílů a dokončení (např. s příjemcem je zahájeno insolvenční řízení), je příjemce povinen o nich informovat ŘO ihned, jakmile nastanou, a nikoliv až v nejbližší zprávě o realizaci projektu.  </a:t>
            </a:r>
          </a:p>
          <a:p>
            <a:pPr marL="171450" marR="0" lvl="0" indent="-1714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Vygenerovaný plán </a:t>
            </a:r>
            <a:r>
              <a:rPr lang="cs-CZ" sz="1200" dirty="0" err="1" smtClean="0"/>
              <a:t>ZoR</a:t>
            </a:r>
            <a:r>
              <a:rPr lang="cs-CZ" sz="1200" dirty="0" smtClean="0"/>
              <a:t> – pro založení </a:t>
            </a:r>
            <a:r>
              <a:rPr lang="cs-CZ" sz="1200" dirty="0" err="1" smtClean="0"/>
              <a:t>ZoR</a:t>
            </a:r>
            <a:r>
              <a:rPr lang="cs-CZ" sz="1200" dirty="0" smtClean="0"/>
              <a:t>/</a:t>
            </a:r>
            <a:r>
              <a:rPr lang="cs-CZ" sz="1200" dirty="0" err="1" smtClean="0"/>
              <a:t>ŽoP</a:t>
            </a:r>
            <a:r>
              <a:rPr lang="cs-CZ" sz="1200" dirty="0" smtClean="0"/>
              <a:t> v ISKP je potřeba,</a:t>
            </a:r>
            <a:r>
              <a:rPr lang="cs-CZ" sz="1200" baseline="0" dirty="0" smtClean="0"/>
              <a:t> aby na projektu byl vygenerován plán </a:t>
            </a:r>
            <a:r>
              <a:rPr lang="cs-CZ" sz="1200" baseline="0" dirty="0" err="1" smtClean="0"/>
              <a:t>ZoR</a:t>
            </a:r>
            <a:r>
              <a:rPr lang="cs-CZ" sz="1200" baseline="0" dirty="0" smtClean="0"/>
              <a:t> – dělá FM po založení smlouvy</a:t>
            </a:r>
          </a:p>
          <a:p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Data předložení </a:t>
            </a:r>
            <a:r>
              <a:rPr lang="cs-CZ" sz="1200" dirty="0" err="1" smtClean="0"/>
              <a:t>ZoR</a:t>
            </a:r>
            <a:r>
              <a:rPr lang="cs-CZ" sz="1200" dirty="0" smtClean="0"/>
              <a:t> lze měnit Žádostí o změnu (</a:t>
            </a:r>
            <a:r>
              <a:rPr lang="cs-CZ" sz="1200" dirty="0" err="1" smtClean="0"/>
              <a:t>ŽoZ</a:t>
            </a:r>
            <a:r>
              <a:rPr lang="cs-CZ" sz="1200" dirty="0" smtClean="0"/>
              <a:t>) v rámci FP (do okamžiku podání) – pokud je </a:t>
            </a:r>
            <a:r>
              <a:rPr lang="cs-CZ" sz="1200" dirty="0" err="1" smtClean="0"/>
              <a:t>ZoR</a:t>
            </a:r>
            <a:r>
              <a:rPr lang="cs-CZ" sz="1200" dirty="0" smtClean="0"/>
              <a:t> založená dříve než </a:t>
            </a:r>
            <a:r>
              <a:rPr lang="cs-CZ" sz="1200" dirty="0" err="1" smtClean="0"/>
              <a:t>ŽoZ</a:t>
            </a:r>
            <a:r>
              <a:rPr lang="cs-CZ" sz="1200" dirty="0" smtClean="0"/>
              <a:t> </a:t>
            </a:r>
            <a:r>
              <a:rPr lang="cs-CZ" sz="1200" baseline="0" dirty="0" smtClean="0"/>
              <a:t>se požadované změny na aktuální rozpracovanou </a:t>
            </a:r>
            <a:r>
              <a:rPr lang="cs-CZ" sz="1200" baseline="0" dirty="0" err="1" smtClean="0"/>
              <a:t>ZoR</a:t>
            </a:r>
            <a:r>
              <a:rPr lang="cs-CZ" sz="1200" baseline="0" dirty="0" smtClean="0"/>
              <a:t> nepromítnou. (Po schválení </a:t>
            </a:r>
            <a:r>
              <a:rPr lang="cs-CZ" sz="1200" baseline="0" dirty="0" err="1" smtClean="0"/>
              <a:t>ŽoZ</a:t>
            </a:r>
            <a:r>
              <a:rPr lang="cs-CZ" sz="1200" baseline="0" dirty="0" smtClean="0"/>
              <a:t> by bylo nutné </a:t>
            </a:r>
            <a:r>
              <a:rPr lang="cs-CZ" sz="1200" baseline="0" dirty="0" err="1" smtClean="0"/>
              <a:t>ZoR</a:t>
            </a:r>
            <a:r>
              <a:rPr lang="cs-CZ" sz="1200" baseline="0" dirty="0" smtClean="0"/>
              <a:t> smazat a založit znovu)</a:t>
            </a:r>
            <a:endParaRPr lang="cs-CZ" sz="1200" dirty="0" smtClean="0"/>
          </a:p>
          <a:p>
            <a:endParaRPr lang="cs-CZ" dirty="0" smtClean="0"/>
          </a:p>
          <a:p>
            <a:r>
              <a:rPr lang="cs-CZ" dirty="0" smtClean="0"/>
              <a:t>V případě</a:t>
            </a:r>
            <a:r>
              <a:rPr lang="cs-CZ" baseline="0" dirty="0" smtClean="0"/>
              <a:t> potřeby posunu termínu pro předložení, je potřeba poslat písemnou (depeší) žádost o posun termínu.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682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Clr>
                <a:srgbClr val="A59253"/>
              </a:buClr>
              <a:buFont typeface="Wingdings" panose="05000000000000000000" pitchFamily="2" charset="2"/>
              <a:buNone/>
            </a:pPr>
            <a:r>
              <a:rPr lang="cs-CZ" dirty="0" smtClean="0"/>
              <a:t>Publicita – povinná, např. plakát – Vykázat změnu – v dolní části doplnit komentář + plnění</a:t>
            </a:r>
            <a:r>
              <a:rPr lang="cs-CZ" baseline="0" dirty="0" smtClean="0"/>
              <a:t> publicitní činnosti a ULOŽIT</a:t>
            </a:r>
          </a:p>
          <a:p>
            <a:pPr marL="0" indent="0" algn="just">
              <a:buClr>
                <a:srgbClr val="A59253"/>
              </a:buClr>
              <a:buFont typeface="Wingdings" panose="05000000000000000000" pitchFamily="2" charset="2"/>
              <a:buNone/>
            </a:pPr>
            <a:r>
              <a:rPr lang="cs-CZ" baseline="0" dirty="0" smtClean="0"/>
              <a:t>Nepovinné – přidá se jako Nový záznam – vykazuje se podobným způsobem.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84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Plnění obrazovky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není vyžadováno – řeší FM až po schválení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na F1, pouze pokud je zaškrtnuta na projektu.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335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 smtClean="0"/>
              <a:t>Po podepsání </a:t>
            </a:r>
            <a:r>
              <a:rPr lang="cs-CZ" altLang="cs-CZ" sz="1200" dirty="0" err="1" smtClean="0"/>
              <a:t>ŽoP</a:t>
            </a:r>
            <a:r>
              <a:rPr lang="cs-CZ" altLang="cs-CZ" sz="1200" dirty="0" smtClean="0"/>
              <a:t> se zaktivuje na </a:t>
            </a:r>
            <a:r>
              <a:rPr lang="cs-CZ" altLang="cs-CZ" sz="1200" b="1" dirty="0" err="1" smtClean="0"/>
              <a:t>ZoR</a:t>
            </a:r>
            <a:r>
              <a:rPr lang="cs-CZ" altLang="cs-CZ" sz="1200" b="1" dirty="0" smtClean="0"/>
              <a:t> záložka Podpis dokumentu</a:t>
            </a:r>
            <a:r>
              <a:rPr lang="cs-CZ" altLang="cs-CZ" sz="1200" dirty="0" smtClean="0"/>
              <a:t>, finalizací se vygeneruje dokument </a:t>
            </a:r>
            <a:r>
              <a:rPr lang="cs-CZ" altLang="cs-CZ" sz="1200" dirty="0" err="1" smtClean="0"/>
              <a:t>ZoR</a:t>
            </a:r>
            <a:r>
              <a:rPr lang="cs-CZ" altLang="cs-CZ" sz="1200" dirty="0" smtClean="0"/>
              <a:t> v </a:t>
            </a:r>
            <a:r>
              <a:rPr lang="cs-CZ" altLang="cs-CZ" sz="1200" dirty="0" err="1" smtClean="0"/>
              <a:t>pdf</a:t>
            </a:r>
            <a:r>
              <a:rPr lang="cs-CZ" altLang="cs-CZ" sz="1200" dirty="0" smtClean="0"/>
              <a:t>. Generování </a:t>
            </a:r>
            <a:r>
              <a:rPr lang="cs-CZ" altLang="cs-CZ" sz="1200" dirty="0" err="1" smtClean="0"/>
              <a:t>finalizované</a:t>
            </a:r>
            <a:r>
              <a:rPr lang="cs-CZ" altLang="cs-CZ" sz="1200" dirty="0" smtClean="0"/>
              <a:t> Zprávy o realizaci probíhá na pozadí, příjemce obdrží informaci o vygenerování interní depeší. Poté je možné Zprávu o realizaci podepsat.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451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 smtClean="0"/>
              <a:t>Po podepsání </a:t>
            </a:r>
            <a:r>
              <a:rPr lang="cs-CZ" altLang="cs-CZ" sz="1200" dirty="0" err="1" smtClean="0"/>
              <a:t>ŽoP</a:t>
            </a:r>
            <a:r>
              <a:rPr lang="cs-CZ" altLang="cs-CZ" sz="1200" dirty="0" smtClean="0"/>
              <a:t> se zaktivuje na </a:t>
            </a:r>
            <a:r>
              <a:rPr lang="cs-CZ" altLang="cs-CZ" sz="1200" b="1" dirty="0" err="1" smtClean="0"/>
              <a:t>ZoR</a:t>
            </a:r>
            <a:r>
              <a:rPr lang="cs-CZ" altLang="cs-CZ" sz="1200" b="1" dirty="0" smtClean="0"/>
              <a:t> záložka Podpis dokumentu</a:t>
            </a:r>
            <a:r>
              <a:rPr lang="cs-CZ" altLang="cs-CZ" sz="1200" dirty="0" smtClean="0"/>
              <a:t>, finalizací se vygeneruje dokument </a:t>
            </a:r>
            <a:r>
              <a:rPr lang="cs-CZ" altLang="cs-CZ" sz="1200" dirty="0" err="1" smtClean="0"/>
              <a:t>ZoR</a:t>
            </a:r>
            <a:r>
              <a:rPr lang="cs-CZ" altLang="cs-CZ" sz="1200" dirty="0" smtClean="0"/>
              <a:t> v </a:t>
            </a:r>
            <a:r>
              <a:rPr lang="cs-CZ" altLang="cs-CZ" sz="1200" dirty="0" err="1" smtClean="0"/>
              <a:t>pdf</a:t>
            </a:r>
            <a:r>
              <a:rPr lang="cs-CZ" altLang="cs-CZ" sz="1200" dirty="0" smtClean="0"/>
              <a:t>. Generování </a:t>
            </a:r>
            <a:r>
              <a:rPr lang="cs-CZ" altLang="cs-CZ" sz="1200" dirty="0" err="1" smtClean="0"/>
              <a:t>finalizované</a:t>
            </a:r>
            <a:r>
              <a:rPr lang="cs-CZ" altLang="cs-CZ" sz="1200" dirty="0" smtClean="0"/>
              <a:t> Zprávy o realizaci probíhá na pozadí, příjemce obdrží informaci o vygenerování interní depeší. Poté je možné Zprávu o realizaci podepsat.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 smtClean="0"/>
              <a:t>V případě, kdy Řídicí orgán není spokojený se zpracováním, nebo dokumentací některého z výše uvedených formulářů, je může vracet již samostatně. Text příslušné výzvy k opravě nalezne příjemce buď v Dokumentech zprávy (pokud jde i o opravu </a:t>
            </a:r>
            <a:r>
              <a:rPr lang="cs-CZ" sz="1200" dirty="0" err="1" smtClean="0"/>
              <a:t>ZoR</a:t>
            </a:r>
            <a:r>
              <a:rPr lang="cs-CZ" sz="1200" dirty="0" smtClean="0"/>
              <a:t>), nebo v Přílohách </a:t>
            </a:r>
            <a:r>
              <a:rPr lang="cs-CZ" sz="1200" dirty="0" err="1" smtClean="0"/>
              <a:t>žop</a:t>
            </a:r>
            <a:r>
              <a:rPr lang="cs-CZ" sz="1200" dirty="0" smtClean="0"/>
              <a:t>, pokud je vyžadována oprava jen Žádosti o platbu. Příjemce je informován systémovou depeší, která jej odkáže na místo, kde najde výzvu k opravě spolu s termínem. </a:t>
            </a:r>
            <a:endParaRPr lang="cs-CZ" altLang="cs-CZ" sz="12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07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Hláška ISUM-534889 je pouze měkká hláška, která vám umožní finalizaci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 přesto, že se částka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 na FP neshoduje.</a:t>
            </a:r>
          </a:p>
          <a:p>
            <a:endParaRPr lang="cs-CZ" dirty="0" smtClean="0"/>
          </a:p>
          <a:p>
            <a:r>
              <a:rPr lang="cs-CZ" dirty="0" smtClean="0"/>
              <a:t>V rámci rychlé administrace žádostí - nepožadujeme soulad FP a žádostí o platbu, tedy vytváření nadbytečných Žádostí o</a:t>
            </a:r>
            <a:r>
              <a:rPr lang="cs-CZ" baseline="0" dirty="0" smtClean="0"/>
              <a:t> změnu při každé </a:t>
            </a:r>
            <a:r>
              <a:rPr lang="cs-CZ" baseline="0" dirty="0" err="1" smtClean="0"/>
              <a:t>ZoP</a:t>
            </a:r>
            <a:r>
              <a:rPr lang="cs-CZ" baseline="0" dirty="0" smtClean="0"/>
              <a:t>/</a:t>
            </a:r>
            <a:r>
              <a:rPr lang="cs-CZ" baseline="0" dirty="0" err="1" smtClean="0"/>
              <a:t>ZoR</a:t>
            </a:r>
            <a:r>
              <a:rPr lang="cs-CZ" baseline="0" dirty="0" smtClean="0"/>
              <a:t>. FP se aktualizuje automaticky po schválení </a:t>
            </a:r>
            <a:r>
              <a:rPr lang="cs-CZ" baseline="0" dirty="0" err="1" smtClean="0"/>
              <a:t>ZoP</a:t>
            </a:r>
            <a:r>
              <a:rPr lang="cs-CZ" baseline="0" dirty="0" smtClean="0"/>
              <a:t>/</a:t>
            </a:r>
            <a:r>
              <a:rPr lang="cs-CZ" baseline="0" dirty="0" err="1" smtClean="0"/>
              <a:t>ZoR</a:t>
            </a:r>
            <a:r>
              <a:rPr lang="cs-CZ" baseline="0" dirty="0" smtClean="0"/>
              <a:t>.</a:t>
            </a:r>
            <a:endParaRPr lang="cs-CZ" dirty="0" smtClean="0"/>
          </a:p>
          <a:p>
            <a:endParaRPr lang="cs-CZ" dirty="0" smtClean="0"/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 požadujete spolu s předloženým vyúčtováním způsobilých výdajů v dané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 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proplacení zálohy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(týká se ex-ante plateb), vyplňte na záložce Žádost o platbu rámeček „Částka na krytí výdajů“ v rozdělení na investice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neinvestice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Čestná prohlášení se vyplňují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pouze v rámci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9643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Průběžná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se zakládá kliknutím na „Žádost o platbu“ v menu nalevo.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6128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017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Úvodní záložkou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je záložka Identifikační údaje, na které z číselníku vyberte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Název účtu příjemce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(případně, pokud je to pro Vás relevantní i 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Název účtu zřizovatele příjemce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– účet městské části, na který ŘO zasílá platbu).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Dále - Jednotlivé položky prokazovaných způsobilých výdajů se vyplňují do jednotlivých záznamů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soupisky dokladů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Přílohy k dokladům žádosti o platbu vkládejte pouze v sekci Dokumenty zprávy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5399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Důležitým krokem je založení hlavičky na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Souhrnné soupisce.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Založením hlavičky se následně zpřístupní pole pro editaci na dalších záložkách soupisky dokladů.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Vyplňte pole „Evidenční číslo/označení soupisky“: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Ex-ante: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„02“ = druhá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= první průběžná žádost o platbu,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„03 = třetí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= druhá průběžná žádost o platbu atp.</a:t>
            </a:r>
          </a:p>
          <a:p>
            <a:endParaRPr lang="cs-CZ" dirty="0" smtClean="0"/>
          </a:p>
          <a:p>
            <a:r>
              <a:rPr lang="cs-CZ" dirty="0" smtClean="0"/>
              <a:t>SD-1 Účetní/daňové doklady</a:t>
            </a:r>
          </a:p>
          <a:p>
            <a:r>
              <a:rPr lang="cs-CZ" dirty="0" smtClean="0"/>
              <a:t>SD-2 Lidské zdroje – vyplňují</a:t>
            </a:r>
            <a:r>
              <a:rPr lang="cs-CZ" baseline="0" dirty="0" smtClean="0"/>
              <a:t> se zde mzdové náklady.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Tato soupiska se vyplňuje jednotlivě za každého pracovníka a období, za které mu byla vyplácena mzda.</a:t>
            </a:r>
            <a:endParaRPr lang="cs-CZ" dirty="0" smtClean="0"/>
          </a:p>
          <a:p>
            <a:r>
              <a:rPr lang="cs-CZ" dirty="0" smtClean="0"/>
              <a:t>SD-3 Cestovní náhrady</a:t>
            </a:r>
          </a:p>
          <a:p>
            <a:endParaRPr lang="cs-CZ" dirty="0" smtClean="0"/>
          </a:p>
          <a:p>
            <a:r>
              <a:rPr lang="cs-CZ" dirty="0" smtClean="0"/>
              <a:t>Pozn.: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Částka DPH a zaokrouhlení celkové částky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případě, že na faktuře jsou uvedeny částky s haléři, údaje k dokladu se vyplňují v souladu s novou úpravou v zákoně o dani z přidané hodnoty účinné od 1. 10. 2019. 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celé koruny nahoru a dolů se celková částka (tj. součet základu daně a daň) se zaokrouhluje, bude-li úhrada v hotovosti. V případě bezhotovostní platby zůstane celková částka v desetihaléřích, případně haléřích. Daň se v tomto případě nezaokrouhluje na celé koruny, ale na dvě desetinná místa. Např. základ daně 4 049,59, Daň 21% 850,41, Celkem 4 900,00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37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založení hlavičky souhrnné soupisky lze přistoupit k vyplňování jednotlivých záložek soupisky dokladů nebo využít funkcionality importu dokladů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soupisky ve formátu XML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Postup tvorby XML dávky je popsán v samostatná příručce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IMPORT XML SOUPISKY DOKLADŮ V IS KP14+</a:t>
            </a:r>
            <a:r>
              <a:rPr lang="cs-CZ" sz="120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www adrese:</a:t>
            </a:r>
            <a:r>
              <a:rPr lang="cs-CZ" sz="1200" i="0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dirty="0" smtClean="0">
                <a:hlinkClick r:id="rId4"/>
              </a:rPr>
              <a:t>https://www.penizeproprahu.cz/pokyny-k-zadosti-o-platbu/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větším počtu dokladů doporučujeme využít varianty importů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xml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Pomocné soubory pro import jsou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výše uvedené www adrese.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Pomocí tlačítka „Připojit“ vložíte soubor s příponou XML a následně stisknete tlačítko „Spustit import“: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která již byla jednou na Řídicí orgán podána, a je příjemci vrácena k úpravě zpět, je možné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Zneplatnit dříve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naimportované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doklady soupisk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y. Tyto doklady se však i přesto objeví v soupisce jako Smazané, zcela smazat je z důvodu zachování auditní stopy nelze. Nevstupují však do částek požadovaného vyúčtování a neovlivňují částku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Nově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naimportované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doklady jsou označeny příznakem Nový. Pokud z nějakého důvodu příjemce potřebuje smazat jednou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naimportované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doklady (ale zatím nepodané na ŘO), je možné použít tlačítko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Smazat nově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naimportované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doklady soupisky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Tyto doklady se skutečně smažou a již se nebudou na soupisce zobrazovat. 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5441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dirty="0" smtClean="0">
                <a:latin typeface="Arial" panose="020B0604020202020204" pitchFamily="34" charset="0"/>
              </a:rPr>
              <a:t>ŽADATEL – je potřeba mít v systému - role EDITOR (přiřazené role si uživatel může ověřit pod odkazem Přístup k projektu v horní šedé liště viz další snímek)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1450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importy dokladů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soupisky ve formátu XML </a:t>
            </a:r>
            <a:r>
              <a:rPr lang="cs-C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příklad pro SD1 + </a:t>
            </a:r>
            <a:r>
              <a:rPr lang="cs-C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SD2. </a:t>
            </a:r>
            <a:r>
              <a:rPr lang="cs-CZ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Lze takto importovat i SD-3 a Příjmy. </a:t>
            </a:r>
            <a:endParaRPr lang="cs-CZ" sz="12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dirty="0" smtClean="0"/>
              <a:t>- dodržovat vzory</a:t>
            </a:r>
            <a:r>
              <a:rPr lang="cs-CZ" baseline="0" dirty="0" smtClean="0"/>
              <a:t> v hlavičce souborů: formát data, Smlouva, DPP, DPC apod..</a:t>
            </a:r>
            <a:r>
              <a:rPr lang="cs-CZ" dirty="0" smtClean="0"/>
              <a:t>  </a:t>
            </a:r>
            <a:endParaRPr lang="cs-CZ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dirty="0" smtClean="0"/>
              <a:t>- uživatel si otevře relevantní předpřipravený </a:t>
            </a:r>
            <a:r>
              <a:rPr lang="cs-CZ" dirty="0" err="1" smtClean="0"/>
              <a:t>excel</a:t>
            </a:r>
            <a:r>
              <a:rPr lang="cs-CZ" dirty="0" smtClean="0"/>
              <a:t> soubor </a:t>
            </a:r>
            <a:r>
              <a:rPr lang="cs-CZ" dirty="0" err="1" smtClean="0"/>
              <a:t>xls</a:t>
            </a:r>
            <a:r>
              <a:rPr lang="cs-CZ" dirty="0" smtClean="0"/>
              <a:t>, </a:t>
            </a:r>
            <a:r>
              <a:rPr lang="cs-CZ" dirty="0" err="1" smtClean="0"/>
              <a:t>xlsx</a:t>
            </a:r>
            <a:r>
              <a:rPr lang="cs-CZ" dirty="0" smtClean="0"/>
              <a:t> (pro SD1, SD2 atd.) ve formátu vhodném pro následný </a:t>
            </a:r>
            <a:r>
              <a:rPr lang="cs-CZ" b="1" dirty="0" smtClean="0"/>
              <a:t>export do XML </a:t>
            </a:r>
            <a:r>
              <a:rPr lang="cs-CZ" dirty="0" smtClean="0"/>
              <a:t>– v </a:t>
            </a:r>
            <a:r>
              <a:rPr lang="cs-CZ" dirty="0" err="1" smtClean="0"/>
              <a:t>excelu</a:t>
            </a:r>
            <a:r>
              <a:rPr lang="cs-CZ" dirty="0" smtClean="0"/>
              <a:t>: import do XML, Vývojář</a:t>
            </a:r>
            <a:r>
              <a:rPr lang="cs-CZ" baseline="0" dirty="0" smtClean="0"/>
              <a:t> - </a:t>
            </a:r>
            <a:r>
              <a:rPr lang="cs-CZ" dirty="0" smtClean="0"/>
              <a:t>přes Možnosti – Přizpůsobit pás karet – Vývojář: export do XML.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472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Příklad – soupiska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dokladu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1358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Údaje jsou vyplňovány samostatně za každou položku.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Zkrácený název subjektu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(příjemce/partnera s finančním příspěvkem) se vybírá z číselníku – jedná se o subjekt projektu, do jehož nákladů výdaj projektu patří,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Položka v rozpočtu projektu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výběrem z číselníku, vybíráte položku rozpočtu, ze které je vykazovaný doklad financován. Navazovat lze pouze poslední detailní úroveň položek rozpočtu,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Smazat/Zneplatnit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před provedením této akce se systém zeptá, zda skutečně chcete zneplatnit záznam dokladu. Dojde k jeho smazání – zneplatnění – pro účely auditní stopy.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Měna dokladu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nepovinné pole pro případ, kdy je výdaj uskutečněn v zahraničí.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Investice/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Neinvestice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vybírá se pouze u uživatelsky založených položek rozpočtu; pro položky které byly předdefinované přímo ŘO se plní toto pole automaticky,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Celková částka bez DPH uvedená na dokladu –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částka celkem (bez DPH) na dokladu za veškeré položky dokladu (bez ohledu na to, které položky dokladu jsou nárokovány jako způsobilé výdaje projektu)</a:t>
            </a:r>
          </a:p>
          <a:p>
            <a:pPr lvl="1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Je-li uplatněno zaokrouhlení, zaokrouhlená částka se upravuje do tohoto pole. </a:t>
            </a:r>
          </a:p>
          <a:p>
            <a:pPr lvl="1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Lze vkládat i zápornou částku – v případě potřeby vložit dobropis nebo v případě potřeby upravit doklad vyúčtovaný pod chybnou položkou rozpočtu v předchozí(ch)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	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Celková částka DPH uvedená na dokladu –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částka DPH celkem, která je uvedená na dokladu za všechny položky dokladu (bez ohledu na to, které položky dokladu jsou nárokovány jako způsobilé výdaje projektu)</a:t>
            </a:r>
          </a:p>
          <a:p>
            <a:pPr lvl="1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Lze vkládat i zápornou částku – v případě potřeby vložit dobropis nebo v případě potřeby upravit doklad vyúčtovaný pod chybnou položkou rozpočtu v předchozí(ch)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Číslo účetního dokladu v účetnictví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interní číslo (z účetnictví) příjemce nebo partnera,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 z externího systému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pole se nevyplňuje ručně – načítá se v případě použití importu soupisky v 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xml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Zdroj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nepovinné pole. Relevantní jen pro některé typy příjemců. Vyberete ze seznamu – </a:t>
            </a:r>
            <a:r>
              <a:rPr lang="cs-CZ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Nároky nespotřebovaných výdajů nebo Rozpočet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Druh veřejné podpory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vyplňuje se v případě, že projekt byl poskytnut v nějaké režimu veřejné podpory. V případě kombinace veřejné podpory vybírá příjemce jen z těch typů VP, ve kterých mu byly jednotlivé náklady projektu poskytnuty,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Datum vystavení dokladu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datum uvedené na dokladu.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Datum uskutečnění zdanitelného plnění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datum dle dokladu (pokud takové datum doklad nemá uvedeno, vyplňte datum vystavení dokladu),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Datum úhrady výdaje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datum uvedeno na pokladním dokladu nebo na výpisu z bankovního účtu,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IČO dodavatele –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vepisuje se ručně,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Název dodavatele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vepisuje se ručně,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Číslo smlouvy/objednávky, ke které se doklad vztahuje –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vyplňuje se ručně, v případě potřeby lze zaškrtnout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checkbox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„Nerelevantní“ a pole se deaktivuje,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Číslo výběrového řízení, ke kterému se doklad vztahuje –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vyplňuje se výběrem z číselníku, v případě potřeby lze zaškrtnout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checkbox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„VŘ nerelevantní“ a pole se deaktivuje,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Aby veřejnou zakázku bylo možné vybrat, je nutné, aby její stav byl minimálně „Zahájena“.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Částka bez DPH připadající na prokazované způsobilé výdaje –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částka bez DPH vykazované jako způsobilý výdaj ze zvolené položky rozpočtu projektu (vč. vlastního podílu příjemce),</a:t>
            </a:r>
          </a:p>
          <a:p>
            <a:pPr lvl="1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Lze vkládat i zápornou částku – v případě potřeby vložit dobropis nebo v případě potřeby upravit doklad vyúčtovaný pod chybnou položkou rozpočtu v předchozí(ch)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Částka DPH připadající na prokazované způsobilé výdaje –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částka DPH vykazovaná jako způsobilý výdaj ze zvolené položky rozpočtu projektu (vč. vlastního podílu příjemce),</a:t>
            </a:r>
          </a:p>
          <a:p>
            <a:pPr lvl="1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Lze vkládat i zápornou částku – v případě potřeby vložit dobropis nebo v případě potřeby upravit doklad vyúčtovaný pod chybnou položkou rozpočtu v předchozí(ch)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Rozpočtová položka druhová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pole není povinné k vyplnění. Uvádí se zde způsob zaúčtování daného výdaje.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Rozdíl částky na dokladu a vykazovaného způsobilého výdaje –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pole ukazuje rozdíl z dané rozpočtové položky nárokovaného způsobilého výdaje oproti celkové částce na dokladu (vyplní se automaticky)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Rozdíl částky na dokladu a vykazovaného způsobilé výdaje v měně dokladu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vyplní se jen v případě dokladu v jiné měně než CZK (vyplní se automaticky)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Způsobilé výdaje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pole automaticky vyplněno = celková částka způsobilých výdajů pro daný doklad,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Popis výdaje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textové pole pro krátký popis daného výdaje. Je vhodné být co nejpřesnější, např. uvést počet nakoupených kusů zařízení apod. 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doplnění všech údajů je třeba vždy záznam uložit pomocí tlačítka v horní části.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0531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Mzdové náklady se vyplňují na záložku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SD-2 Lidské zdroje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Popis k vyplnění jednotlivých polí: 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Zkrácený název subjektu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(příjemce/partnera s finančním příspěvkem) se vybírá z číselníku – jedná se o subjekt projektu, který uhradil vykazovaný výdaj,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Položka v rozpočtu projektu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výběrem z číselníku, položka rozpočtu, ze které je vykazovaný doklad financován,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Druh veřejné podpory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druh veřejné podpory, v němž je daná položka čerpána – výběr z číselníku.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Identifikace kalendářního roku a měsíce, k němuž se vztahují osobní náklady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dle výplatní pásky,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Datum úhrady výdaje –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dle výpisu z bankovního účtu/pokladního dokladu,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Příjmení a Jméno pracovníka,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Druh pracovně-právního vztahu (Pracovní smlouva, Dohoda o pracovní činnosti, Dohoda o provedení práce do 10 tis. Kč vč. měsíčně, Dohoda o provedení práce nad 10 tis. Kč měsíčně),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Fond pracovní doby pracovníka u zaměstnavatele v daném měsíci v hodinách –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vzhledem k nevhodně nastaveným algoritmům se vyplňuje stejnou hodnotou, jako pole Počet odpracovaných hodin na projektu,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Zúčtovaná hrubá mzda/plat v daném měsíci -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hrubá mzda zaměstnance vč. sociálního a zdravotního pojištění zaměstnance, vč. odměn a příplatků, dovolené, za projekt. Lze vkládat i zápornou částku – např. v případě potřeby upravit doklad vyúčtovaný pod chybnou položkou rozpočtu v předchozí(ch)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Počet odpracovaných hodin na projektu: 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musí se shodovat s údajem z výkazu práce, pokud je používán,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včetně hodin připadajících na dovolenou, či nemoc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Jiné výdaje pro projekt (odvádí se z nich odvody) –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doplňte částku (lze vložit i zápornou)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Jiné výdaje pro projekt (neodvádí se z nich odvody) –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doplňte částku (lze vložit i zápornou),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Pojistné na sociální a zdravotní pojištění zaměstnavatele pro projekt –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doplňte částku, (lze vložit i zápornou).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Automaticky jsou dopočítána pole: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hodinová mzda/plat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hodinová mzda s přesností na 12 desetinných míst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mzdový/platový výdaj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prokazované způsobilé osobní výdaje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(celková částka způsobilých výdajů z projektu za daný záznam)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2660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Cestovní náhrady se zadávají na záložku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SD-3 Cestovní náhrady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Popis k vyplnění jednotlivých polí: 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Zkrácený název subjektu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(příjemce/partnera s finančním příspěvkem) se vybírá z číselníku – jedná se o subjekt projektu, který uhradil vykazovaný výdaj,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Položka v rozpočtu projektu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výběrem z číselníku, položka rozpočtu, ze které je vykazovaný doklad financován,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Číslo účetního dokladu v účetnictví –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interní číslo dokladu k pracovní cestě v účetnictví,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Druh veřejné podpory –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výběr z číselníku – typ VP, do které spadá tato položka.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Příjmení a Jméno pracovníka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Druh pracovní cesty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(tuzemská/zahraniční/zahraniční expert)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Účel pracovní cesty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stručně popsaný účel pracovní cesty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Datum zahájení pracovní cesty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Datum ukončení pracovní cesty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Prokazované způsobilé výdaje na pracovní cestu –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veškeré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uhrazené výdaje (ubytování, strava, cestovné)</a:t>
            </a: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Lze vkládat i zápornou částku – např. v případě potřeby upravit doklad vyúčtovaný pod chybnou položkou rozpočtu v předchozí(ch)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71361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 jsou součástí prokazovaných způsobilých výdajů související jiné peněžní příjmy, je třeba je uvést na záložce soupisky dokladů s označením „Soupiska příjmů“. Zde se uvádějí jiné peněžní příjmy skutečně dosažené bez ohledu na to, jakou výši jiných peněžních příjmů případně žadatel uvedl v žádosti o podporu. 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Záložka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Nezpůsobilé výdaje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Tato záložka se ve většině případů nevyplňuje. Vyplňuje ji jen ten příjemce, který má ve smlouvě o financování/podmínkách realizace uvedeno, že podmínkou získání podpory z OPPPR je např. předchozí investice příjemce ve formě nezpůsobilých výdajů, bez níž nelze projekt realizovat. V ostatních případech není nutné tuto záložku vyplňovat a není předmětem kontroly pracovníků ŘO.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5074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Stiskněte tlačítko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„Naplnit data z dokladů soupisky“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tlačítko nelze použít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 případě, že v té chvíli probíhá import .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xml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soupisek)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souhrnné soupisce se sečtou částky požadovaných způsobilých výdajů z jednotlivých relevantních záložek SD-1, SD-2, SD-3 (+dále se zde evidují jiné peněžní příjmy zadané na Soupisce příjmů). 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Pokud požadujete spolu s předloženým vyúčtováním způsobilých výdajů v dané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 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proplacení zálohy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(týká se ex-ante plateb), vyplňte na záložce Žádost o platbu rámeček „Částka na krytí výdajů“ v rozdělení na Investice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Neinvestice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 členění dle platné smlouvy o financování). Pokud příjemce chce některý ze zdrojů čerpat více, než bylo stanoveno v právním aktu, je nutné o této skutečnosti informovat ŘO dopředu.  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Jde o částku (z finančního plánu), kterou budete chtít čerpat v příštích etapách projektu.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 projektů EFRR a ESF nad 5 mil. Kč musí být dodržen limit na vyplacení záloh ve výši 50% způsobilých výdajů projektu (blíže viz Pravidla pro žadatele a příjemce – kapitola 12.5.1 Ex-ante režim).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 vyplnění a uložení se ostatní datové položky v rámečku dopočítají.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Význam částek: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Prokazované způsobilé výdaje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celkové způsobilé výdaje předkládané 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zahrnující jak přímé způsobilé výdaje, které jsou uváděny v dokladech na jednotlivých záložkách soupisky dokladů, tak nepřímé náklady, které jsou na souhrnnou soupisku doplňovány automatikou/ uživatelem ručně. Dále se člení na investiční a neinvestiční část.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Jiné peněžní příjmy připadající na způsobilé výdaje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jedná se o jiné peněžní příjmy, které jsou primárně zadány na záložku Soupiska příjmů a následně zobrazeny i na souhrnné soupisce dokladů.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Celkové způsobilé výdaje snížené o jiné peněžní příjmy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od celkových způsobilých výdajů jsou odečteny jiné peněžní příjmy, tj. jedná se o rozdíl předchozích dvou položek. V případě, že projekt negeneruje příjmy, shoduje se s Prokazovanými způsobilými výdaji.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Způsobilé výdaje očištěné o jiné peněžní příjmy z nedotačních zdrojů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prokazované způsobilé výdaje snížené o jiné peněžní příjmy, hrazené z vlastního zdroje příjemce. V případě, že projekt negeneruje příjmy, jedná se o prokazované způsobilé výdaje připadající na vlastní podíl příjemce. Částka je zjišťována z celkových způsobilých výdajů očištěných o jiné peněžní příjmy vynásobením procentním zastoupením vlastního podílu na zdrojích financování projektu.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Způsobilé výdaje očištěné o jiné peněžní příjmy z dotačních zdrojů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prokazované způsobilé výdaje snížené o jiné peněžní příjmy z dotačních zdrojů - celkem. V případě, že projekt negeneruje příjmy, jedná se o prokazované způsobilé výdaje z dotačních zdrojů celkem. Dále se člení na investiční a neinvestiční část. Částka je zjišťována z celkových způsobilých výdajů očištěných o jiné peněžní příjmy (v rozlišení na INV a NEINV) se zohledněním procentního podílu podpory na zdrojích financování projektu z poměrů financování evidovaných na projektu).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Celkové způsobilé výdaje připadající na příjmy dle čl. 61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automatický výpočet za využití úměry příjmy dle čl. 61 na projektu/CZV na projektu a CZV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Tj. v případě příjmů dle čl. 61 se tyto příjmy nevykazují na soupisce dokladů, ale jejich adekvátní část se přebírá z částek příjmů dle čl. 61 evidovaných na projektu (přehled zdrojů financování) automaticky na žádost o platbu.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Způsobilé výdaje připadající na finanční mezeru/očištěné o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flat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prokazované způsobilé výdaje očištěné o příjmy. Dále se člení na investiční a neinvestiční část. V případě, že projekt negeneruje příjmy, jedná se o prokazované způsobilé výdaje celkem. Automaticky se vypočte rozdílem "Prokazované způsobilé výdaje očištěné o jiné peněžní příjmy z dotačních zdrojů - investiční" - "Příjmy dle čl. 61". Pokud je rozdíl záporný, tak se zobrazí „0“ a zbytek odečte od "Prokazované způsobilé výdaje očištěné o jiné peněžní příjmy z dotačních zdrojů - neinvestiční". 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Způsobilé výdaje připadající na finanční mezeru/očištěné o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flat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nedotačních zdrojů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prokazované způsobilé výdaje očištěné o příjmy připadající na vlastní podíl příjemce. V případě, že projekt negeneruje příjmy, jedná se o prokazované způsobilé výdaje připadající na vlastní podíl příjemce. Automaticky se vypočte ze Způsobilých výdajů připadajících na finanční mezeru/očištěné 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flat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vynásobením procentním podílem vlastního zdroje na zdrojích financování projektu.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Způsobilé výdaje připadající na finanční mezeru/očištěné o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flat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dotačních zdrojů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člení se na investiční a neinvestiční část. Požadovaná výše podpory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neinvestice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investice, připadající na prokazované způsobilé výdaje očištěné o příjmy. V případě, že projekt negeneruje příjmy, jedná se o požadovanou výši podpory připadající na prokazované způsobilé výdaje. Automaticky se vypočte jako "Prokazované způsobilé výdaje očištěné o příjmy celkem investiční" * (1-% vlastního zdroje) a "Prokazované způsobilé výdaje očištěné o příjmy celkem neinvestiční" * (1-% vlastního zdroje).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Způsobilé výdaje – z toho křížové financování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prokazované způsobilé výdaje v režimu křížového financování, přebírají se ze soupisky dokladů, členění na investiční a neinvestiční část.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2195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souhrnné soupisce se sečtou částky požadovaných způsobilých výdajů z jednotlivých relevantních záložek SD-1, SD-2, SD-3, dále se zde evidují jiné peněžní příjmy zadané na Soupisce příjmů: </a:t>
            </a:r>
          </a:p>
          <a:p>
            <a:endParaRPr lang="cs-CZ" dirty="0" smtClean="0"/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Prokazované způsobilé výdaje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celkové prokazované způsobilé výdaje (investiční a neinvestiční) + další výdaje stanovené sazbou/paušálem př. nepřímé,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Prokazované způsobilé výdaje přímé =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prokazované způsobilé výdaje investiční + způsobilé výdaje neinvestiční (bez nepřímých nákladů)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Prokazované křížové financování =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křížové financování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 soupisky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Prokazovaná výše nepřímých/ paušálních nákladů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nepřímé náklady. Dle konkrétního procentního nastavení na výzvě/ ve smlouvě o financování/ podmínkách realizace je pole nastaveno na automatický výpočet (je needitovatelné) nebo je volně k vyplnění,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Jiné peněžní příjmy – vykazované =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celková částka ze záložky Soupiska příjmů,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Prokazované způsobilé výdaje  - Celkem =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celkové způsobilé výdaje investiční + způsobilé výdaje neinvestiční,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Prokazované způsobilé výdaje - Investiční =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celková částka investičních výdajů ze záložky SD-1,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Prokazované způsobilé výdaje - Neinvestiční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celková částka neinvestičních výdajů ze záložky SD-1 + celková částka ze záložky SD-2 + celková částka ze záložky SD-3 + částka z pole Prokazovaná výše nepřímých/ paušálních nákladů. Poznámka: Nepřímé náklady jsou vždy brány jako „neinvestiční“.</a:t>
            </a:r>
          </a:p>
          <a:p>
            <a:pPr lvl="0"/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Prokazované způsobilé výdaje očištěné o příjmy =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prokazované způsobilé výdaje celkem mínus jiné peněžní příjmy (rozloženo na částku Celkem, INV a NEINV)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Příjemcem editovatelné je jen pole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Prokazovaná výše nepřímých/paušálních výdajů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případě, že toto pole je plněno ručně, vyplní do něj uživatel částku nepřímých nákladů vyplývající ze součinu prokazovaných přímých nákladů v rámci této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sazby nepřímých nákladů z platné smlouvy o financování/podmínek realizace. Částku uloží - </a:t>
            </a: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Uložením se však automatický přepočet ostatních polí neprovede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 tomto okamžiku je nutné znovu stisknout tlačítko „Naplnit data z dokladů soupisky“. 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4109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Finalizaci </a:t>
            </a:r>
            <a:r>
              <a:rPr lang="cs-CZ" dirty="0" err="1" smtClean="0"/>
              <a:t>ŽoP</a:t>
            </a:r>
            <a:r>
              <a:rPr lang="cs-CZ" dirty="0" smtClean="0"/>
              <a:t> lze před podepsáním vrátit zpět – </a:t>
            </a:r>
            <a:r>
              <a:rPr lang="cs-CZ" dirty="0" err="1" smtClean="0"/>
              <a:t>ŽoP</a:t>
            </a:r>
            <a:r>
              <a:rPr lang="cs-CZ" dirty="0" smtClean="0"/>
              <a:t> zpřístupnit k editaci pomocí stejnojmenného tlačítka v šedé liště (toto tlačítko má k dispozici pouze uživatel s rolí Signatář).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7848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Informační hlášení, že na platbě byla provedena finalizace: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tomto okamžiku je ještě možné krok finalizace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vrátit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Zpět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zpřístupnit k editaci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pomocí stejnojmenného tlačítka v šedé liště (toto tlačítko má k dispozici pouze uživatel s rolí Signatář).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provedené finalizaci je třeba, aby oprávněný uživatel s rolí Signatář žádost o platbu elektronicky podepsal prostřednictvím záložky „Podpis žádosti o platbu“.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Poté, co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zfinalizujete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podepíšete i Zprávu o realizaci, se stav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změní na „Zaregistrovaná“. Až v tomto okamžiku je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(spolu se Zprávou o realizaci) podána na ŘO ke kontrole.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případě, že potřebujete na již podepsané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něco změnit (a zároveň ještě nebyla podána související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ŘO – je pořád se stavu Z1 Rozpracovaná), může osoba s rolí signatáře v ISKP podpis na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zrušit. Jde to přes pole „Zpřístupnit k editaci“.  Toto tlačítko nefunguje v případě, že k 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není ještě založena související Zpráva o realizaci.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953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vybraném projektu uživatel vstoupí do modulu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„Informování o realizaci“,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kde si otevře záložku „Zprávy o realizaci“.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7551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200" dirty="0" smtClean="0"/>
              <a:t>Po podepsání </a:t>
            </a:r>
            <a:r>
              <a:rPr lang="cs-CZ" altLang="cs-CZ" sz="1200" dirty="0" err="1" smtClean="0"/>
              <a:t>ŽoP</a:t>
            </a:r>
            <a:r>
              <a:rPr lang="cs-CZ" altLang="cs-CZ" sz="1200" dirty="0" smtClean="0"/>
              <a:t> se zaktivuje na </a:t>
            </a:r>
            <a:r>
              <a:rPr lang="cs-CZ" altLang="cs-CZ" sz="1200" b="1" dirty="0" err="1" smtClean="0"/>
              <a:t>ZoR</a:t>
            </a:r>
            <a:r>
              <a:rPr lang="cs-CZ" altLang="cs-CZ" sz="1200" b="1" dirty="0" smtClean="0"/>
              <a:t> záložka Podpis dokumentu</a:t>
            </a:r>
            <a:r>
              <a:rPr lang="cs-CZ" altLang="cs-CZ" sz="1200" dirty="0" smtClean="0"/>
              <a:t>, finalizací se vygeneruje dokument </a:t>
            </a:r>
            <a:r>
              <a:rPr lang="cs-CZ" altLang="cs-CZ" sz="1200" dirty="0" err="1" smtClean="0"/>
              <a:t>ZoR</a:t>
            </a:r>
            <a:r>
              <a:rPr lang="cs-CZ" altLang="cs-CZ" sz="1200" dirty="0" smtClean="0"/>
              <a:t> v </a:t>
            </a:r>
            <a:r>
              <a:rPr lang="cs-CZ" altLang="cs-CZ" sz="1200" dirty="0" err="1" smtClean="0"/>
              <a:t>pdf</a:t>
            </a:r>
            <a:r>
              <a:rPr lang="cs-CZ" altLang="cs-CZ" sz="1200" dirty="0" smtClean="0"/>
              <a:t>. Generování </a:t>
            </a:r>
            <a:r>
              <a:rPr lang="cs-CZ" altLang="cs-CZ" sz="1200" dirty="0" err="1" smtClean="0"/>
              <a:t>finalizované</a:t>
            </a:r>
            <a:r>
              <a:rPr lang="cs-CZ" altLang="cs-CZ" sz="1200" dirty="0" smtClean="0"/>
              <a:t> Zprávy o realizaci probíhá na pozadí, příjemce obdrží informaci o vygenerování interní depeší. Poté je možné Zprávu o realizaci podepsat.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9825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Nepodstatné změny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dále dělí na ty, které: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je příjemce povinen nahlásit ŘO bez zbytečného prodlení (nejpozději do 5 pracovních dnů od data, kdy ke změně došlo),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postačuje nahlásit ŘO před podáním zprávy o realizaci/zprávy o udržitelnosti projektu.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Podstatné změny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dále dělí na ty, které: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nevyžadují uzavření dodatku ke Smlouvě o financování/nových Podmínek realizace,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vyžadují uzavření dodatku ke Smlouvě o financování/nových Podmínek realizace.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ŘO se k navrhované změně vyjádří ve lhůtě 10 pracovních dnů a informuje příjemce dotace o postupu, který bude následovat. Nepodstatné změny u údajů, které jsou </a:t>
            </a:r>
            <a:r>
              <a:rPr lang="cs-C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validovatelné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(např. lze je ověřit vůči Základním registrům ČR), se propíší do dat žádosti automaticky bez nutnosti potvrzování/schvalování ze strany ŘO. </a:t>
            </a: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Ostatní nepodstatné změny jsou ze strany ŘO pouze potvrzovány při splnění formálních náležitostí žádosti o změnu – tj. ŘO neprovádí jejich schvalování. Ihned po provedení potvrzení jsou změny promítnuty v projektu.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0341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latin typeface="Arial" charset="0"/>
              </a:rPr>
              <a:t>O změnu v projektu musí příjemce požádat vždy předem, s výjimkou některých nepodstatných změn, o nichž je uvedeno, že je postačuje nahlásit ŘO až společně se zprávou o realizaci.</a:t>
            </a:r>
            <a:r>
              <a:rPr lang="cs-CZ" baseline="0" dirty="0" smtClean="0">
                <a:latin typeface="Arial" charset="0"/>
              </a:rPr>
              <a:t> O změnu se žádá pomocí změnového řízení, to musí být vždy vypořádáno před podáním zprávy o realizaci (už před její registrací v systému). Doporučuje se podat žádost o změnu s předstihem alespoň 20 pracovních dní u nepodstatné změny, 40 pracovních dní u podstatné změny, před termínem podání zprávy o realizaci. Více v manuálu Žádost o změnu v ISKP, kde jsou uvedeny i konkrétní příklady změn a jak je vytvořit.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3942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Informace o kontrolách provedených ze strany kontrolních orgánů mimo Řídicí orgán uvádí příjemce </a:t>
            </a:r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průběžně vždy po ukončení kontroly jiným subjektem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obrazovce „Kontroly“ na úvodní stránce projektu/operace, na kterou se dostane zpět přes oblast „Navigace“ a klikne na záložku „Operace“. Může se jednat např. o kontroly na projektu provedené Auditním orgánem MF ČR.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Podobně  doplnit - VZ – Veřejné zakázky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921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Přes volbu „Nová kontrola“ se založí v systému nová kontrola.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Rozkliknutím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založené kontroly příjemce vstoupí na formulář dané kontroly a postupně vyplní všechny relevantní sekce v datové oblasti záložky „Detail kontroly“, přičemž název kontrolního orgánu vybírá ze seznamu.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Následně vyplní informace na záložce „Nové kontrolní zjištění“. Tlačítkem „Nový záznam“ vytvoří zjištění a vyplní požadované informace. Dále lze využít funkcionalitu tlačítka „Kopírovat záznam“ v případě obdobných zjištění.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Dále vstoupí na záložku „Nové nápravné opatření“, kde prostřednictvím tlačítka „Nový záznam“ vytvoří nové nápravné opatření a pomocí pole „Číslo zjištění“ může vybrat příslušné zjištění, ke kterému se dané opatření vztahuje, a které zadal v předchozím kroku. Dále lze využít funkcionalitu tlačítka „Kopírovat záznam“ v případě obdobných zjištění.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1992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Poté, co příjemce podá zprávu o realizaci na ŘO, provede ŘO kontrolu zprávy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formou administrativního ověření. </a:t>
            </a: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Předmětem kontroly jsou formální náležitosti, věcný obsah zprávy a stav projektu.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Kontrolovány jsou zejména údaje uvedené ve zprávě a v dokumentech, které jsou přílohou zprávy, a dále data v MS2014+, která je příjemce povinen ŘO předkládat.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r>
              <a:rPr lang="cs-CZ" dirty="0" smtClean="0"/>
              <a:t>-V případě zjištění nedostatků je příjemci zaslána žádost k odstranění nedostatků. V případě neuznatelných výdajů, je nutné</a:t>
            </a:r>
            <a:r>
              <a:rPr lang="cs-CZ" baseline="0" dirty="0" smtClean="0"/>
              <a:t> je </a:t>
            </a:r>
            <a:r>
              <a:rPr lang="cs-CZ" dirty="0" smtClean="0"/>
              <a:t>odstranit ze soupisek, jinak by se jednalo o porušení rozpočtové kázně a bylo by to krácení s dopadem na rozpočet</a:t>
            </a:r>
            <a:r>
              <a:rPr lang="cs-CZ" baseline="0" dirty="0" smtClean="0"/>
              <a:t> (tzn. snížení rozpočtu).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-FM vrátí příjemci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 opravě, aby upravil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tak aby neobsahovala nezpůsobilé výdaje.</a:t>
            </a:r>
          </a:p>
          <a:p>
            <a:pPr lvl="0"/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Žádost o platbu podléhá dvoustupňovému schvalování ze strany ŘO. Poté, co je žádost o platbu schválena na prvním stupni, nabývá stavu zpracování SCHVÁLENÁ 1. STUPEŇ, po podpisu na prvním stupni pak stavu SCHVÁLENÁ 1. STUPEŇ – PODEPSANÁ.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Poté, co je žádost o platbu schválena na druhém stupni, nabývá stavu zpracování SCHVÁLENÁ 2. STUPEŇ, po podpisu na druhém stupni pak stavu SCHVÁLENÁ 2. STUPEŇ – PODEPSANÁ. V tomto stavu je žádost o platbu schválena k proplacení na účet příjemce uvedený v dané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Jakmile přejde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stavu SCHVÁLENÁ 2. STUPEŇ, zobrazí se na obrazovce Souhrnná soupiska informace o schválených způsobilých výdajích.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Požadované a schválené částky:</a:t>
            </a:r>
            <a:r>
              <a:rPr lang="cs-CZ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schválení žádosti o se na žádosti o platbu také objeví nová záložka Požadované a schválené částky.  Příjemce tam následně najde přehledně částky, které mu byly z dané žádosti o platbu schváleny, ať z vyúčtování, tak na záloze.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0417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https://www.penizeproprahu.cz/pravidla-pro-zadatele-a-prijemce/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https://www.penizeproprahu.cz/indikatory/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https://www.penizeproprahu.cz/pokyny-k-zadosti-o-platbu/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https://www.penizeproprahu.cz/pracovni-vykaz/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https://www.penizeproprahu.cz/snizene-odvody/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https://www.penizeproprahu.cz/obvykle-ceny-a-mzdy/</a:t>
            </a:r>
            <a:endParaRPr lang="cs-CZ" dirty="0" smtClean="0"/>
          </a:p>
          <a:p>
            <a:r>
              <a:rPr lang="cs-CZ" dirty="0" smtClean="0">
                <a:hlinkClick r:id="rId9"/>
              </a:rPr>
              <a:t>https://www.penizeproprahu.cz/pokyny-ke-zpravam-udrzitelnosti/</a:t>
            </a:r>
            <a:endParaRPr lang="cs-CZ" dirty="0" smtClean="0"/>
          </a:p>
          <a:p>
            <a:r>
              <a:rPr lang="cs-CZ" dirty="0" smtClean="0">
                <a:hlinkClick r:id="rId10"/>
              </a:rPr>
              <a:t>https://www.penizeproprahu.cz/ochrana-osobnich-udaju/</a:t>
            </a:r>
            <a:endParaRPr lang="cs-CZ" dirty="0" smtClean="0"/>
          </a:p>
          <a:p>
            <a:r>
              <a:rPr lang="cs-CZ" dirty="0" smtClean="0">
                <a:hlinkClick r:id="rId11"/>
              </a:rPr>
              <a:t>https://www.penizeproprahu.cz/publicita/</a:t>
            </a:r>
            <a:endParaRPr lang="cs-CZ" dirty="0" smtClean="0"/>
          </a:p>
          <a:p>
            <a:r>
              <a:rPr lang="cs-CZ" dirty="0" smtClean="0">
                <a:hlinkClick r:id="rId12"/>
              </a:rPr>
              <a:t>https://www.penizeproprahu.cz/ostatni/</a:t>
            </a:r>
            <a:endParaRPr lang="cs-CZ" dirty="0" smtClean="0"/>
          </a:p>
          <a:p>
            <a:r>
              <a:rPr lang="cs-CZ" dirty="0" smtClean="0"/>
              <a:t>(pokyny k žádosti o změnu, VZ, instalace elektronického podpisu, čestná prohlášení apod.)</a:t>
            </a:r>
          </a:p>
          <a:p>
            <a:r>
              <a:rPr lang="cs-CZ" dirty="0" smtClean="0"/>
              <a:t>Podpisové komponenty: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Crypto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Native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(aplikace do počítače) a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Crypto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Web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Extension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(rozšíření webového prohlížeče):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zde: </a:t>
            </a:r>
            <a:r>
              <a:rPr lang="cs-CZ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https://download.tescosw.cz/crypto/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0136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307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záložce Zprávy o realizaci uživatel založí novou Zprávu o realizaci. Poté zde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postupně z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obrazuje seznam Zpráv o realizaci (před vytvořením první je prázdný). 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případě, že nelze vygenerovat první zpráva, je důvodem zpravidla skutečnost, že Řídicí orgán nevygeneroval plán Zpráv o realizaci. V takovém případě příjemce kontaktuje příslušeného finančního manažera projektu.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926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56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>
                <a:latin typeface="Arial" panose="020B0604020202020204" pitchFamily="34" charset="0"/>
              </a:rPr>
              <a:t>Záložka Informace o zprávě obsahuje automaticky načtené základní informace o projektu (needitovatelná pole) + žlutá povinná pole a šedá nepovinná. </a:t>
            </a:r>
          </a:p>
          <a:p>
            <a:endParaRPr lang="cs-CZ" altLang="cs-CZ" dirty="0" smtClean="0">
              <a:latin typeface="Arial" panose="020B0604020202020204" pitchFamily="34" charset="0"/>
            </a:endParaRPr>
          </a:p>
          <a:p>
            <a:r>
              <a:rPr lang="cs-CZ" altLang="cs-CZ" b="1" dirty="0" smtClean="0">
                <a:latin typeface="Arial" panose="020B0604020202020204" pitchFamily="34" charset="0"/>
              </a:rPr>
              <a:t>Předpokládané datum podání </a:t>
            </a:r>
            <a:r>
              <a:rPr lang="cs-CZ" altLang="cs-CZ" dirty="0" smtClean="0">
                <a:latin typeface="Arial" panose="020B0604020202020204" pitchFamily="34" charset="0"/>
              </a:rPr>
              <a:t>–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automaticky načtený údaj, odpovídá termínu podání Žádosti o platbu uvedenému ve finančního plánu.</a:t>
            </a:r>
            <a:r>
              <a:rPr lang="cs-CZ" altLang="cs-CZ" dirty="0" smtClean="0">
                <a:latin typeface="Arial" panose="020B0604020202020204" pitchFamily="34" charset="0"/>
              </a:rPr>
              <a:t> </a:t>
            </a:r>
          </a:p>
          <a:p>
            <a:endParaRPr lang="cs-CZ" altLang="cs-CZ" b="1" dirty="0" smtClean="0">
              <a:latin typeface="Arial" panose="020B0604020202020204" pitchFamily="34" charset="0"/>
            </a:endParaRPr>
          </a:p>
          <a:p>
            <a:r>
              <a:rPr lang="cs-CZ" altLang="cs-CZ" b="1" dirty="0" smtClean="0">
                <a:latin typeface="Arial" panose="020B0604020202020204" pitchFamily="34" charset="0"/>
              </a:rPr>
              <a:t>Sledované období od </a:t>
            </a:r>
            <a:r>
              <a:rPr lang="cs-CZ" altLang="cs-CZ" dirty="0" smtClean="0">
                <a:latin typeface="Arial" panose="020B0604020202020204" pitchFamily="34" charset="0"/>
              </a:rPr>
              <a:t>–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příjemce u první Zprávy o realizaci uvádí relevantní datum dle finančního plánu. V dalších zprávách se řídí délkou sledovaného období definovaného na projektu.</a:t>
            </a:r>
            <a:endParaRPr lang="cs-CZ" altLang="cs-CZ" dirty="0" smtClean="0">
              <a:latin typeface="Arial" panose="020B0604020202020204" pitchFamily="34" charset="0"/>
            </a:endParaRPr>
          </a:p>
          <a:p>
            <a:endParaRPr lang="cs-CZ" altLang="cs-CZ" dirty="0" smtClean="0"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b="1" dirty="0" smtClean="0">
                <a:latin typeface="Arial" panose="020B0604020202020204" pitchFamily="34" charset="0"/>
              </a:rPr>
              <a:t>Sledované období do </a:t>
            </a:r>
            <a:r>
              <a:rPr lang="cs-CZ" altLang="cs-CZ" dirty="0" smtClean="0">
                <a:latin typeface="Arial" panose="020B0604020202020204" pitchFamily="34" charset="0"/>
              </a:rPr>
              <a:t>–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příjemce uvádí datum konce sledovaného období, vypočtené dle data Sledovaného období od a délky sledovaného období. Pr</a:t>
            </a:r>
            <a:r>
              <a:rPr lang="cs-CZ" altLang="cs-CZ" dirty="0" smtClean="0">
                <a:latin typeface="Arial" panose="020B0604020202020204" pitchFamily="34" charset="0"/>
              </a:rPr>
              <a:t>o výpočet je směrodatné Datum vydání Právního aktu /Skutečné zahájení realizace projektu, podle toho, co nastalo dříve. </a:t>
            </a:r>
          </a:p>
          <a:p>
            <a:endParaRPr lang="cs-CZ" altLang="cs-CZ" dirty="0" smtClean="0">
              <a:latin typeface="Arial" panose="020B0604020202020204" pitchFamily="34" charset="0"/>
            </a:endParaRP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Skutečné datum zahájení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příjemce zadává buď v žádosti o podporu, následně při úpravách obrazovek před vydáním právního aktu, nebo nejpozději v první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Toto datum se do systému nezadává nikdy dříve, než datum skutečně nastane (proto je „skutečné“). Je-li Skutečné datum zahájení na projektu již zadáno, načítá se automaticky. V případě první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nevyplněného data v předchozích krocích je vyplnění data povinné. </a:t>
            </a:r>
          </a:p>
          <a:p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Skutečné datum ukončení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vyplňuje se spolu se závěrečnou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Platí, že datum se zadává až poté, co reálně nastalo. Do projektu se propíše až poté, co bude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ZZoR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schválena ze strany ŘO.</a:t>
            </a:r>
          </a:p>
          <a:p>
            <a:endParaRPr lang="cs-CZ" altLang="cs-CZ" dirty="0" smtClean="0">
              <a:latin typeface="Arial" panose="020B0604020202020204" pitchFamily="34" charset="0"/>
            </a:endParaRPr>
          </a:p>
          <a:p>
            <a:r>
              <a:rPr lang="cs-CZ" altLang="cs-CZ" dirty="0" smtClean="0">
                <a:latin typeface="Arial" panose="020B0604020202020204" pitchFamily="34" charset="0"/>
              </a:rPr>
              <a:t>Pokud nejsou informace o Skutečném zahájení realizace či Předpokládané datum předložení aktuální, je nutné změnu data řešit formou Žádosti o změnu. </a:t>
            </a:r>
          </a:p>
          <a:p>
            <a:endParaRPr lang="cs-CZ" altLang="cs-CZ" dirty="0" smtClean="0">
              <a:latin typeface="Arial" panose="020B0604020202020204" pitchFamily="34" charset="0"/>
            </a:endParaRPr>
          </a:p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Jméno, Příjmení, E-mail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příjemce vyplní údaje kontaktní osoby ve věci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(lze i telefonní číslo). Vhodné je, aby kontaktní osoba měla registraci v ISKP, protože informování probíhá přes interní depeše systému ISKP.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 není oficiálním informačním kanálem nejen pro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3402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 smtClean="0">
              <a:latin typeface="Arial" panose="020B0604020202020204" pitchFamily="34" charset="0"/>
            </a:endParaRPr>
          </a:p>
          <a:p>
            <a:r>
              <a:rPr lang="cs-CZ" dirty="0" smtClean="0"/>
              <a:t>Zde uveďte krátký, obecný popis realizace projektu a informaci o průběhu realizace ve sledovaném období a Uložte.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3134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Čisté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JPP vykazovat nejpozději v rámci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ZZoR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ZŽoP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záložce </a:t>
            </a:r>
            <a:r>
              <a:rPr lang="cs-CZ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Příjmy se vykazují případné Jiné peněžní příjmy (JPP) za sledované období.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Nutnost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shody vykazovaných příjmů s údaji na </a:t>
            </a:r>
            <a:r>
              <a:rPr lang="cs-CZ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žop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(soupiska příjmů).</a:t>
            </a:r>
          </a:p>
          <a:p>
            <a:endParaRPr lang="cs-CZ" altLang="cs-CZ" dirty="0" smtClean="0"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3DC3-A7AB-428C-B65E-5E150953A25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11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8" name="Picture 5" descr="magne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6538" y="1912938"/>
            <a:ext cx="2909887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50232" y="165100"/>
            <a:ext cx="4483100" cy="7048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prezentace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5226050" y="165100"/>
            <a:ext cx="3670300" cy="7048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/>
              <a:t>Jméno zhotovitele</a:t>
            </a:r>
          </a:p>
        </p:txBody>
      </p:sp>
    </p:spTree>
    <p:extLst>
      <p:ext uri="{BB962C8B-B14F-4D97-AF65-F5344CB8AC3E}">
        <p14:creationId xmlns:p14="http://schemas.microsoft.com/office/powerpoint/2010/main" val="10405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sd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063" y="5762625"/>
            <a:ext cx="7889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49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2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00" y="5786438"/>
            <a:ext cx="793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9991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3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2763" y="5864225"/>
            <a:ext cx="77628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222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4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7688" y="5911850"/>
            <a:ext cx="7413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2100" y="5473700"/>
            <a:ext cx="8616950" cy="1143000"/>
          </a:xfrm>
        </p:spPr>
        <p:txBody>
          <a:bodyPr anchor="b"/>
          <a:lstStyle>
            <a:lvl1pPr marL="0" indent="0">
              <a:buNone/>
              <a:defRPr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234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ozadi_3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331335"/>
            <a:ext cx="2433637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peniz 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995" y="4102735"/>
            <a:ext cx="7905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peniz 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20" y="3501073"/>
            <a:ext cx="7953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peniz 3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70" y="3578860"/>
            <a:ext cx="7762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eniz 4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083" y="4174173"/>
            <a:ext cx="7413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magnet samostatne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83" y="4625023"/>
            <a:ext cx="2936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73529" y="12700"/>
            <a:ext cx="4789021" cy="9842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cs-CZ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9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98" tmFilter="0, 0; 0.125,0.2665; 0.25,0.4; 0.375,0.465; 0.5,0.5;  0.625,0.535; 0.75,0.6; 0.875,0.7335; 1,1">
                                          <p:stCondLst>
                                            <p:cond delay="3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tmFilter="0, 0; 0.125,0.2665; 0.25,0.4; 0.375,0.465; 0.5,0.5;  0.625,0.535; 0.75,0.6; 0.875,0.7335; 1,1">
                                          <p:stCondLst>
                                            <p:cond delay="7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3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0" decel="50000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7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0" decel="50000">
                                          <p:stCondLst>
                                            <p:cond delay="80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9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0" decel="50000">
                                          <p:stCondLst>
                                            <p:cond delay="10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0" decel="50000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D5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5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 a obsah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D5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7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D5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992" y="1"/>
            <a:ext cx="7436358" cy="99695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6059" y="1298449"/>
            <a:ext cx="3886200" cy="4681728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6559" y="1298449"/>
            <a:ext cx="3886200" cy="4681727"/>
          </a:xfrm>
        </p:spPr>
        <p:txBody>
          <a:bodyPr/>
          <a:lstStyle>
            <a:lvl1pPr marL="457200" indent="-4572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PO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58850" y="0"/>
            <a:ext cx="8185150" cy="996950"/>
          </a:xfrm>
          <a:prstGeom prst="rect">
            <a:avLst/>
          </a:prstGeom>
          <a:solidFill>
            <a:srgbClr val="CDB6D5"/>
          </a:solidFill>
          <a:ln>
            <a:noFill/>
          </a:ln>
          <a:effectLst/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1"/>
            <a:ext cx="7635240" cy="99694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460461">
            <a:off x="176277" y="152633"/>
            <a:ext cx="679003" cy="790738"/>
          </a:xfrm>
          <a:prstGeom prst="rect">
            <a:avLst/>
          </a:prstGeom>
        </p:spPr>
      </p:pic>
      <p:sp>
        <p:nvSpPr>
          <p:cNvPr id="4" name="Zástupný symbol obrázku 3"/>
          <p:cNvSpPr>
            <a:spLocks noGrp="1"/>
          </p:cNvSpPr>
          <p:nvPr>
            <p:ph type="pic" sz="quarter" idx="10"/>
          </p:nvPr>
        </p:nvSpPr>
        <p:spPr>
          <a:xfrm>
            <a:off x="958850" y="996950"/>
            <a:ext cx="8185150" cy="499268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76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04" y="1709739"/>
            <a:ext cx="7678484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04" y="4589464"/>
            <a:ext cx="7678484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996950"/>
          </a:xfrm>
          <a:prstGeom prst="rect">
            <a:avLst/>
          </a:prstGeom>
          <a:solidFill>
            <a:srgbClr val="B19C5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73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015" y="365127"/>
            <a:ext cx="7245525" cy="558417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77566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77566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11677"/>
          </a:xfrm>
        </p:spPr>
        <p:txBody>
          <a:bodyPr/>
          <a:lstStyle>
            <a:lvl1pPr>
              <a:buClr>
                <a:srgbClr val="808000"/>
              </a:buClr>
              <a:buSzPct val="150000"/>
              <a:defRPr/>
            </a:lvl1pPr>
            <a:lvl2pPr>
              <a:buClr>
                <a:srgbClr val="808000"/>
              </a:buClr>
              <a:buSzPct val="150000"/>
              <a:defRPr/>
            </a:lvl2pPr>
            <a:lvl3pPr>
              <a:buClr>
                <a:srgbClr val="808000"/>
              </a:buClr>
              <a:buSzPct val="150000"/>
              <a:defRPr/>
            </a:lvl3pPr>
            <a:lvl4pPr>
              <a:buClr>
                <a:srgbClr val="808000"/>
              </a:buClr>
              <a:buSzPct val="150000"/>
              <a:defRPr/>
            </a:lvl4pPr>
            <a:lvl5pPr>
              <a:buClr>
                <a:srgbClr val="808000"/>
              </a:buClr>
              <a:buSzPct val="150000"/>
              <a:defRPr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10" name="Picture 5" descr="magnet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169" y="200284"/>
            <a:ext cx="835342" cy="107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09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365127"/>
            <a:ext cx="8259318" cy="90589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1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univerzál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29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4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913" y="6210300"/>
            <a:ext cx="23510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63" y="6210300"/>
            <a:ext cx="4778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41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81" r:id="rId3"/>
    <p:sldLayoutId id="2147483677" r:id="rId4"/>
    <p:sldLayoutId id="2147483682" r:id="rId5"/>
    <p:sldLayoutId id="2147483663" r:id="rId6"/>
    <p:sldLayoutId id="2147483665" r:id="rId7"/>
    <p:sldLayoutId id="2147483666" r:id="rId8"/>
    <p:sldLayoutId id="2147483667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08000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fcr.cz/monitorovani-podporenych-osob-opz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iskp@praha.eu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enizeproprahu.cz/pro-prijemce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250231" y="165100"/>
            <a:ext cx="3102569" cy="664059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ZPRÁVA O REALIZACI</a:t>
            </a:r>
          </a:p>
          <a:p>
            <a:r>
              <a:rPr lang="cs-CZ" b="1" dirty="0" smtClean="0"/>
              <a:t>ŽÁDOST O PLATBU</a:t>
            </a:r>
            <a:endParaRPr lang="cs-CZ" b="1" dirty="0"/>
          </a:p>
        </p:txBody>
      </p:sp>
      <p:sp>
        <p:nvSpPr>
          <p:cNvPr id="5" name="Zástupný symbol pro text 2"/>
          <p:cNvSpPr>
            <a:spLocks noGrp="1"/>
          </p:cNvSpPr>
          <p:nvPr/>
        </p:nvSpPr>
        <p:spPr>
          <a:xfrm>
            <a:off x="5044621" y="165100"/>
            <a:ext cx="3670300" cy="70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None/>
              <a:defRPr sz="1200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dirty="0"/>
              <a:t>Prioritní osa 4 Vzdělání a vzdělanost a podpora zaměstnanosti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b="1" dirty="0"/>
              <a:t>OP </a:t>
            </a:r>
            <a:r>
              <a:rPr lang="cs-CZ" b="1" dirty="0" smtClean="0"/>
              <a:t>PPR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24765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Editace </a:t>
            </a:r>
            <a:r>
              <a:rPr lang="cs-CZ" b="1" dirty="0" err="1" smtClean="0"/>
              <a:t>ZoR</a:t>
            </a:r>
            <a:r>
              <a:rPr lang="cs-CZ" b="1" dirty="0" smtClean="0"/>
              <a:t> – Identifikace problému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0831"/>
            <a:ext cx="9144000" cy="459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Indikátory projektu</a:t>
            </a:r>
            <a:endParaRPr lang="cs-CZ" b="1" dirty="0"/>
          </a:p>
        </p:txBody>
      </p:sp>
      <p:sp>
        <p:nvSpPr>
          <p:cNvPr id="4" name="Zástupný symbol pro obsah 1"/>
          <p:cNvSpPr>
            <a:spLocks noGrp="1"/>
          </p:cNvSpPr>
          <p:nvPr>
            <p:ph idx="1"/>
          </p:nvPr>
        </p:nvSpPr>
        <p:spPr>
          <a:xfrm>
            <a:off x="958850" y="1545021"/>
            <a:ext cx="7453630" cy="388678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cs-CZ" sz="2000" dirty="0" smtClean="0"/>
              <a:t>Horní tabulka: „Vykázat </a:t>
            </a:r>
            <a:r>
              <a:rPr lang="cs-CZ" sz="2000" dirty="0"/>
              <a:t>změnu/přírůstek</a:t>
            </a:r>
            <a:r>
              <a:rPr lang="cs-CZ" sz="2000" dirty="0" smtClean="0"/>
              <a:t>“ na konkrétním INDI. </a:t>
            </a:r>
          </a:p>
          <a:p>
            <a:pPr>
              <a:lnSpc>
                <a:spcPct val="114000"/>
              </a:lnSpc>
            </a:pPr>
            <a:r>
              <a:rPr lang="cs-CZ" sz="2000" dirty="0" smtClean="0"/>
              <a:t>Dolní tabulka: „INDI, </a:t>
            </a:r>
            <a:r>
              <a:rPr lang="cs-CZ" sz="2000" dirty="0"/>
              <a:t>u kterých je vykazována změna/přírůstek za aktuální </a:t>
            </a:r>
            <a:r>
              <a:rPr lang="cs-CZ" sz="2000" dirty="0" smtClean="0"/>
              <a:t>sledované </a:t>
            </a:r>
            <a:r>
              <a:rPr lang="cs-CZ" sz="2000" dirty="0"/>
              <a:t>období</a:t>
            </a:r>
            <a:r>
              <a:rPr lang="cs-CZ" sz="2000" dirty="0" smtClean="0"/>
              <a:t>“</a:t>
            </a:r>
            <a:r>
              <a:rPr lang="cs-CZ" sz="2000" dirty="0"/>
              <a:t>	</a:t>
            </a:r>
          </a:p>
          <a:p>
            <a:pPr>
              <a:lnSpc>
                <a:spcPct val="114000"/>
              </a:lnSpc>
              <a:buClr>
                <a:srgbClr val="A59253"/>
              </a:buClr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Povinné pole: „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Přírůstková hodnota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“: vyplňuje se skutečná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hodnota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INDI,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které je dosaženo k poslednímu dni období, za které je podávána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buClr>
                <a:srgbClr val="A59253"/>
              </a:buClr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Povinné pole: „Datum přírůstkové hodnoty“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r>
              <a:rPr lang="cs-CZ" sz="2000" dirty="0" smtClean="0"/>
              <a:t>Povinné pole: „</a:t>
            </a:r>
            <a:r>
              <a:rPr lang="cs-CZ" sz="2000" dirty="0"/>
              <a:t>Komentář</a:t>
            </a:r>
            <a:r>
              <a:rPr lang="cs-CZ" sz="2000" dirty="0" smtClean="0"/>
              <a:t>“ u INDI, kde se vykazuje změna – tento Popis </a:t>
            </a:r>
            <a:r>
              <a:rPr lang="cs-CZ" sz="2000" dirty="0"/>
              <a:t>by měl obsahovat především údaje o způsobu naplnění </a:t>
            </a:r>
            <a:r>
              <a:rPr lang="cs-CZ" sz="2000" dirty="0" smtClean="0"/>
              <a:t>indikátoru</a:t>
            </a:r>
            <a:endParaRPr lang="cs-CZ" sz="2000" dirty="0"/>
          </a:p>
          <a:p>
            <a:pPr>
              <a:buClr>
                <a:srgbClr val="A59253"/>
              </a:buClr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A59253"/>
              </a:buClr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8540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Indikátory projektu</a:t>
            </a: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204"/>
            <a:ext cx="9144000" cy="599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Indikátory projektu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9473"/>
            <a:ext cx="9144000" cy="592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Indikátory projektu – IS ESF2014+</a:t>
            </a:r>
            <a:endParaRPr lang="cs-CZ" b="1" dirty="0"/>
          </a:p>
        </p:txBody>
      </p:sp>
      <p:sp>
        <p:nvSpPr>
          <p:cNvPr id="4" name="Zástupný symbol pro obsah 1"/>
          <p:cNvSpPr>
            <a:spLocks noGrp="1"/>
          </p:cNvSpPr>
          <p:nvPr>
            <p:ph idx="1"/>
          </p:nvPr>
        </p:nvSpPr>
        <p:spPr>
          <a:xfrm>
            <a:off x="958850" y="1545021"/>
            <a:ext cx="7453630" cy="3886788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cs-CZ" sz="2000" dirty="0" smtClean="0"/>
              <a:t>indikátory ESF: vykazovány prostřednictvím externí databáze </a:t>
            </a:r>
            <a:r>
              <a:rPr lang="cs-CZ" sz="2000" b="1" dirty="0" smtClean="0"/>
              <a:t>IS ESF2014+ </a:t>
            </a:r>
            <a:r>
              <a:rPr lang="cs-CZ" sz="2000" dirty="0" smtClean="0"/>
              <a:t>(př. 60000 Celkový počet účastníků)</a:t>
            </a:r>
          </a:p>
          <a:p>
            <a:pPr>
              <a:lnSpc>
                <a:spcPct val="114000"/>
              </a:lnSpc>
              <a:buClr>
                <a:srgbClr val="A59253"/>
              </a:buClr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 dosažená hodnota indikátoru (údaje do pole „Přírůstková hodnota“ a „Datum přírůstkové hodnoty“) přenesou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ze systému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IS ESF 2014+ automaticky po dokončení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výpočtu: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to přes tlačítko „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Aktualizace z IS ESF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0" indent="0">
              <a:lnSpc>
                <a:spcPct val="114000"/>
              </a:lnSpc>
              <a:buClr>
                <a:srgbClr val="A59253"/>
              </a:buClr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59253"/>
              </a:buClr>
            </a:pPr>
            <a:r>
              <a:rPr lang="cs-CZ" sz="2000" dirty="0"/>
              <a:t>Pokyny pro evidenci podpor účastníků v IS ESF 2014+ jsou na stránkách systému ESF: </a:t>
            </a:r>
            <a:endParaRPr lang="cs-CZ" sz="2000" dirty="0" smtClean="0"/>
          </a:p>
          <a:p>
            <a:pPr>
              <a:buClr>
                <a:srgbClr val="A59253"/>
              </a:buClr>
            </a:pPr>
            <a:r>
              <a:rPr lang="cs-CZ" sz="2000" dirty="0" smtClean="0">
                <a:hlinkClick r:id="rId3"/>
              </a:rPr>
              <a:t>https</a:t>
            </a:r>
            <a:r>
              <a:rPr lang="cs-CZ" sz="2000" dirty="0">
                <a:hlinkClick r:id="rId3"/>
              </a:rPr>
              <a:t>://www.esfcr.cz/monitorovani-podporenych-osob-opz</a:t>
            </a:r>
            <a:endParaRPr lang="cs-CZ" sz="2000" dirty="0"/>
          </a:p>
          <a:p>
            <a:pPr>
              <a:buClr>
                <a:srgbClr val="A59253"/>
              </a:buClr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A59253"/>
              </a:buClr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37670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Editace </a:t>
            </a:r>
            <a:r>
              <a:rPr lang="cs-CZ" b="1" dirty="0" err="1" smtClean="0"/>
              <a:t>ZoR</a:t>
            </a:r>
            <a:r>
              <a:rPr lang="cs-CZ" b="1" dirty="0" smtClean="0"/>
              <a:t> – Indikátory ESF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7039"/>
            <a:ext cx="9144000" cy="587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9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Editace </a:t>
            </a:r>
            <a:r>
              <a:rPr lang="cs-CZ" b="1" dirty="0" err="1" smtClean="0"/>
              <a:t>ZoR</a:t>
            </a:r>
            <a:r>
              <a:rPr lang="cs-CZ" b="1" dirty="0" smtClean="0"/>
              <a:t> – Horizontální principy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372"/>
            <a:ext cx="9144000" cy="535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0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Editace </a:t>
            </a:r>
            <a:r>
              <a:rPr lang="cs-CZ" b="1" dirty="0" err="1" smtClean="0"/>
              <a:t>ZoR</a:t>
            </a:r>
            <a:r>
              <a:rPr lang="cs-CZ" b="1" dirty="0" smtClean="0"/>
              <a:t> – Klíčové aktivity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412"/>
            <a:ext cx="9144000" cy="516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7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Editace </a:t>
            </a:r>
            <a:r>
              <a:rPr lang="cs-CZ" b="1" dirty="0" err="1" smtClean="0"/>
              <a:t>ZoR</a:t>
            </a:r>
            <a:r>
              <a:rPr lang="cs-CZ" b="1" dirty="0" smtClean="0"/>
              <a:t> – Čestné prohlášení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83" y="749636"/>
            <a:ext cx="9183583" cy="541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Editace </a:t>
            </a:r>
            <a:r>
              <a:rPr lang="cs-CZ" b="1" dirty="0" err="1" smtClean="0"/>
              <a:t>ZoR</a:t>
            </a:r>
            <a:r>
              <a:rPr lang="cs-CZ" b="1" dirty="0" smtClean="0"/>
              <a:t> – Dokumenty zprávy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314"/>
            <a:ext cx="9144000" cy="461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Zprávy o realizaci projektu (</a:t>
            </a:r>
            <a:r>
              <a:rPr lang="cs-CZ" b="1" dirty="0" err="1"/>
              <a:t>ZoR</a:t>
            </a:r>
            <a:r>
              <a:rPr lang="cs-CZ" b="1" dirty="0"/>
              <a:t>)</a:t>
            </a:r>
            <a:endParaRPr lang="cs-CZ" dirty="0"/>
          </a:p>
        </p:txBody>
      </p:sp>
      <p:sp>
        <p:nvSpPr>
          <p:cNvPr id="4" name="Zástupný symbol pro obsah 1"/>
          <p:cNvSpPr>
            <a:spLocks noGrp="1"/>
          </p:cNvSpPr>
          <p:nvPr>
            <p:ph idx="1"/>
          </p:nvPr>
        </p:nvSpPr>
        <p:spPr>
          <a:xfrm>
            <a:off x="958850" y="1545021"/>
            <a:ext cx="7453630" cy="3886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Předložení </a:t>
            </a:r>
            <a:r>
              <a:rPr lang="cs-CZ" sz="2000" b="1" dirty="0" err="1" smtClean="0"/>
              <a:t>ZoR</a:t>
            </a:r>
            <a:r>
              <a:rPr lang="cs-CZ" sz="2000" b="1" dirty="0" smtClean="0"/>
              <a:t>:</a:t>
            </a:r>
          </a:p>
          <a:p>
            <a:pPr marL="0" indent="0">
              <a:buNone/>
            </a:pPr>
            <a:endParaRPr lang="cs-CZ" sz="2000" dirty="0" smtClean="0"/>
          </a:p>
          <a:p>
            <a:pPr>
              <a:lnSpc>
                <a:spcPct val="114000"/>
              </a:lnSpc>
            </a:pPr>
            <a:r>
              <a:rPr lang="cs-CZ" sz="2000" dirty="0" smtClean="0"/>
              <a:t>přes systém IS KP14</a:t>
            </a:r>
            <a:r>
              <a:rPr lang="cs-CZ" sz="2000" dirty="0"/>
              <a:t>+ </a:t>
            </a:r>
            <a:endParaRPr lang="cs-CZ" sz="2000" dirty="0" smtClean="0"/>
          </a:p>
          <a:p>
            <a:pPr>
              <a:lnSpc>
                <a:spcPct val="114000"/>
              </a:lnSpc>
            </a:pPr>
            <a:r>
              <a:rPr lang="cs-CZ" sz="2000" dirty="0" smtClean="0"/>
              <a:t>přihlášení na </a:t>
            </a:r>
            <a:r>
              <a:rPr lang="cs-CZ" sz="2000" dirty="0"/>
              <a:t>adrese: </a:t>
            </a:r>
            <a:r>
              <a:rPr lang="cs-CZ" sz="2000" dirty="0">
                <a:hlinkClick r:id="rId3"/>
              </a:rPr>
              <a:t>https://mseu.mssf.cz/</a:t>
            </a:r>
            <a:endParaRPr lang="cs-CZ" sz="2000" dirty="0"/>
          </a:p>
          <a:p>
            <a:pPr>
              <a:lnSpc>
                <a:spcPct val="114000"/>
              </a:lnSpc>
            </a:pPr>
            <a:r>
              <a:rPr lang="cs-CZ" sz="2000" dirty="0" smtClean="0"/>
              <a:t>do </a:t>
            </a:r>
            <a:r>
              <a:rPr lang="cs-CZ" sz="2000" dirty="0"/>
              <a:t>30 </a:t>
            </a:r>
            <a:r>
              <a:rPr lang="cs-CZ" sz="2000" dirty="0" smtClean="0"/>
              <a:t>kalendářních </a:t>
            </a:r>
            <a:r>
              <a:rPr lang="cs-CZ" sz="2000" dirty="0"/>
              <a:t>dní od ukončení </a:t>
            </a:r>
            <a:r>
              <a:rPr lang="cs-CZ" sz="2000" dirty="0" smtClean="0"/>
              <a:t>sledovaného období</a:t>
            </a:r>
          </a:p>
          <a:p>
            <a:pPr>
              <a:lnSpc>
                <a:spcPct val="114000"/>
              </a:lnSpc>
              <a:buClr>
                <a:srgbClr val="A59253"/>
              </a:buClr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nedílnou součástí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je žádost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platbu (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ŽoP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000" dirty="0" smtClean="0"/>
              <a:t>dokud </a:t>
            </a:r>
            <a:r>
              <a:rPr lang="cs-CZ" sz="2000" dirty="0"/>
              <a:t>není schválena předchozí </a:t>
            </a:r>
            <a:r>
              <a:rPr lang="cs-CZ" sz="2000" dirty="0" err="1"/>
              <a:t>ZoR</a:t>
            </a:r>
            <a:r>
              <a:rPr lang="cs-CZ" sz="2000" dirty="0"/>
              <a:t>, nelze dokončit a podat další </a:t>
            </a:r>
            <a:r>
              <a:rPr lang="cs-CZ" sz="2000" dirty="0" err="1"/>
              <a:t>ZoR</a:t>
            </a:r>
            <a:r>
              <a:rPr lang="cs-CZ" sz="2000" dirty="0"/>
              <a:t> v </a:t>
            </a:r>
            <a:r>
              <a:rPr lang="cs-CZ" sz="2000" dirty="0" smtClean="0"/>
              <a:t>pořadí</a:t>
            </a:r>
            <a:endParaRPr lang="cs-CZ" sz="2000" dirty="0"/>
          </a:p>
          <a:p>
            <a:pPr>
              <a:buClr>
                <a:srgbClr val="A59253"/>
              </a:buClr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A59253"/>
              </a:buClr>
              <a:buNone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7193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Editace </a:t>
            </a:r>
            <a:r>
              <a:rPr lang="cs-CZ" b="1" dirty="0" err="1" smtClean="0"/>
              <a:t>ZoR</a:t>
            </a:r>
            <a:r>
              <a:rPr lang="cs-CZ" b="1" dirty="0" smtClean="0"/>
              <a:t> – Publicita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7985"/>
            <a:ext cx="9144000" cy="582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6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Editace </a:t>
            </a:r>
            <a:r>
              <a:rPr lang="cs-CZ" b="1" dirty="0" err="1" smtClean="0"/>
              <a:t>ZoR</a:t>
            </a:r>
            <a:r>
              <a:rPr lang="cs-CZ" b="1" dirty="0" smtClean="0"/>
              <a:t> – Veřejná podpora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951"/>
            <a:ext cx="7001300" cy="517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Kontrola a podpis </a:t>
            </a:r>
            <a:r>
              <a:rPr lang="cs-CZ" b="1" dirty="0" err="1" smtClean="0"/>
              <a:t>ZoR</a:t>
            </a:r>
            <a:endParaRPr lang="cs-CZ" b="1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Pro kontrolu před provedením finalizace </a:t>
            </a:r>
            <a:r>
              <a:rPr lang="cs-CZ" sz="2000" dirty="0" err="1"/>
              <a:t>ZoR</a:t>
            </a:r>
            <a:r>
              <a:rPr lang="cs-CZ" sz="2000" dirty="0"/>
              <a:t> stiskne příjemce tlačítko Kontrola v horní šedé liště: </a:t>
            </a:r>
            <a:endParaRPr lang="cs-CZ" sz="20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>
              <a:spcBef>
                <a:spcPts val="1000"/>
              </a:spcBef>
            </a:pPr>
            <a:endParaRPr lang="cs-CZ" altLang="cs-CZ" sz="2200" dirty="0" smtClean="0"/>
          </a:p>
        </p:txBody>
      </p:sp>
      <p:grpSp>
        <p:nvGrpSpPr>
          <p:cNvPr id="11" name="Skupina 10"/>
          <p:cNvGrpSpPr/>
          <p:nvPr/>
        </p:nvGrpSpPr>
        <p:grpSpPr>
          <a:xfrm>
            <a:off x="1078992" y="2124363"/>
            <a:ext cx="6208499" cy="600363"/>
            <a:chOff x="0" y="0"/>
            <a:chExt cx="2104390" cy="181499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34"/>
              <a:ext cx="2104390" cy="177165"/>
            </a:xfrm>
            <a:prstGeom prst="rect">
              <a:avLst/>
            </a:prstGeom>
          </p:spPr>
        </p:pic>
        <p:sp>
          <p:nvSpPr>
            <p:cNvPr id="13" name="Obdélník 12"/>
            <p:cNvSpPr/>
            <p:nvPr/>
          </p:nvSpPr>
          <p:spPr>
            <a:xfrm>
              <a:off x="524372" y="0"/>
              <a:ext cx="585042" cy="15601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  <p:sp>
        <p:nvSpPr>
          <p:cNvPr id="7" name="Obdélník 6"/>
          <p:cNvSpPr/>
          <p:nvPr/>
        </p:nvSpPr>
        <p:spPr>
          <a:xfrm>
            <a:off x="958850" y="2641926"/>
            <a:ext cx="7621732" cy="1817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Výsledkem 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kontroly mohou být chybová hlášení. Pokud jsou hlášky v červené barvě, jsou nepropustné a bez odstranění těchto chyb </a:t>
            </a: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nepůjde zprávu finalizovat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. Pokud jsou uvedené černou barvou, jsou „propustné“. </a:t>
            </a:r>
            <a:endParaRPr lang="cs-CZ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Obrázek 13"/>
          <p:cNvPicPr/>
          <p:nvPr/>
        </p:nvPicPr>
        <p:blipFill>
          <a:blip r:embed="rId4"/>
          <a:stretch>
            <a:fillRect/>
          </a:stretch>
        </p:blipFill>
        <p:spPr>
          <a:xfrm>
            <a:off x="958850" y="4564718"/>
            <a:ext cx="7305963" cy="211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2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Kontrola a podpis </a:t>
            </a:r>
            <a:r>
              <a:rPr lang="cs-CZ" b="1" dirty="0" err="1" smtClean="0"/>
              <a:t>ZoR</a:t>
            </a:r>
            <a:endParaRPr lang="cs-CZ" b="1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>
            <a:normAutofit/>
          </a:bodyPr>
          <a:lstStyle/>
          <a:p>
            <a:r>
              <a:rPr lang="cs-CZ" sz="2200" dirty="0" smtClean="0"/>
              <a:t>po </a:t>
            </a:r>
            <a:r>
              <a:rPr lang="cs-CZ" sz="2200" b="1" dirty="0" smtClean="0"/>
              <a:t>finalizaci</a:t>
            </a:r>
            <a:r>
              <a:rPr lang="cs-CZ" sz="2200" dirty="0" smtClean="0"/>
              <a:t> </a:t>
            </a:r>
            <a:r>
              <a:rPr lang="cs-CZ" sz="2200" dirty="0" err="1" smtClean="0"/>
              <a:t>ZoR</a:t>
            </a:r>
            <a:r>
              <a:rPr lang="cs-CZ" sz="2200" dirty="0" smtClean="0"/>
              <a:t> </a:t>
            </a:r>
            <a:r>
              <a:rPr lang="cs-CZ" sz="2200" dirty="0"/>
              <a:t>proběhne generování tiskové verze </a:t>
            </a:r>
            <a:r>
              <a:rPr lang="cs-CZ" sz="2200" dirty="0" err="1" smtClean="0"/>
              <a:t>ZoR</a:t>
            </a:r>
            <a:r>
              <a:rPr lang="cs-CZ" sz="2200" dirty="0" smtClean="0"/>
              <a:t> na pozadí - informace </a:t>
            </a:r>
            <a:r>
              <a:rPr lang="cs-CZ" sz="2200" dirty="0"/>
              <a:t>o vygenerování </a:t>
            </a:r>
            <a:r>
              <a:rPr lang="cs-CZ" sz="2200" dirty="0" smtClean="0"/>
              <a:t>přijde interní depeší - poté </a:t>
            </a:r>
            <a:r>
              <a:rPr lang="cs-CZ" sz="2200" dirty="0"/>
              <a:t>je možné </a:t>
            </a:r>
            <a:r>
              <a:rPr lang="cs-CZ" sz="2200" dirty="0" smtClean="0"/>
              <a:t>elektronicky podepsat</a:t>
            </a:r>
          </a:p>
          <a:p>
            <a:endParaRPr lang="cs-CZ" sz="2200" dirty="0" smtClean="0"/>
          </a:p>
          <a:p>
            <a:r>
              <a:rPr lang="cs-CZ" sz="2200" dirty="0" smtClean="0"/>
              <a:t>podepisuje </a:t>
            </a:r>
            <a:r>
              <a:rPr lang="cs-CZ" sz="2200" b="1" dirty="0"/>
              <a:t>Signatář</a:t>
            </a:r>
            <a:r>
              <a:rPr lang="cs-CZ" sz="2200" dirty="0"/>
              <a:t> </a:t>
            </a:r>
            <a:r>
              <a:rPr lang="cs-CZ" sz="2200" dirty="0" smtClean="0"/>
              <a:t>kvalifikovaným certifikátem</a:t>
            </a:r>
            <a:endParaRPr lang="cs-CZ" sz="2200" dirty="0"/>
          </a:p>
          <a:p>
            <a:endParaRPr lang="cs-CZ" sz="2200" dirty="0" smtClean="0"/>
          </a:p>
          <a:p>
            <a:r>
              <a:rPr lang="cs-CZ" sz="2200" dirty="0" err="1" smtClean="0"/>
              <a:t>finalizovanou</a:t>
            </a:r>
            <a:r>
              <a:rPr lang="cs-CZ" sz="2200" dirty="0" smtClean="0"/>
              <a:t> zprávu </a:t>
            </a:r>
            <a:r>
              <a:rPr lang="cs-CZ" sz="2200" dirty="0"/>
              <a:t>lze </a:t>
            </a:r>
            <a:r>
              <a:rPr lang="cs-CZ" sz="2200" dirty="0" smtClean="0"/>
              <a:t>vrátit </a:t>
            </a:r>
            <a:r>
              <a:rPr lang="cs-CZ" sz="2200" dirty="0"/>
              <a:t>zpět pomocí pole „</a:t>
            </a:r>
            <a:r>
              <a:rPr lang="cs-CZ" sz="2200" b="1" dirty="0"/>
              <a:t>Storno finalizace</a:t>
            </a:r>
            <a:r>
              <a:rPr lang="cs-CZ" sz="2200" dirty="0" smtClean="0"/>
              <a:t>“ (pouze Signatář)</a:t>
            </a:r>
          </a:p>
          <a:p>
            <a:pPr marL="0" indent="0">
              <a:buNone/>
            </a:pPr>
            <a:endParaRPr lang="cs-CZ" sz="2200" dirty="0" smtClean="0"/>
          </a:p>
          <a:p>
            <a:r>
              <a:rPr lang="cs-CZ" sz="2200" dirty="0" smtClean="0"/>
              <a:t>jako první se podepisuje </a:t>
            </a:r>
            <a:r>
              <a:rPr lang="cs-CZ" sz="2200" dirty="0" err="1" smtClean="0"/>
              <a:t>ŽoP</a:t>
            </a:r>
            <a:r>
              <a:rPr lang="cs-CZ" sz="2200" dirty="0" smtClean="0"/>
              <a:t> (pak čeká na podpis </a:t>
            </a:r>
            <a:r>
              <a:rPr lang="cs-CZ" sz="2200" dirty="0" err="1" smtClean="0"/>
              <a:t>ZoR</a:t>
            </a:r>
            <a:r>
              <a:rPr lang="cs-CZ" sz="2200" dirty="0" smtClean="0"/>
              <a:t>): k</a:t>
            </a:r>
            <a:r>
              <a:rPr lang="cs-CZ" sz="2200" dirty="0"/>
              <a:t> předání </a:t>
            </a:r>
            <a:r>
              <a:rPr lang="cs-CZ" sz="2200" dirty="0" err="1" smtClean="0"/>
              <a:t>ZoR</a:t>
            </a:r>
            <a:r>
              <a:rPr lang="cs-CZ" sz="2200" dirty="0" smtClean="0"/>
              <a:t> a </a:t>
            </a:r>
            <a:r>
              <a:rPr lang="cs-CZ" sz="2200" dirty="0" err="1" smtClean="0"/>
              <a:t>ŽoP</a:t>
            </a:r>
            <a:r>
              <a:rPr lang="cs-CZ" sz="2200" dirty="0" smtClean="0"/>
              <a:t> do systému </a:t>
            </a:r>
            <a:r>
              <a:rPr lang="cs-CZ" sz="2200" dirty="0"/>
              <a:t>dochází současně v okamžiku podepsání </a:t>
            </a:r>
            <a:r>
              <a:rPr lang="cs-CZ" sz="2200" dirty="0" err="1" smtClean="0"/>
              <a:t>ZoR</a:t>
            </a:r>
            <a:endParaRPr lang="cs-CZ" alt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341568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Založení </a:t>
            </a:r>
            <a:r>
              <a:rPr lang="cs-CZ" b="1" dirty="0" smtClean="0"/>
              <a:t>Žádosti o platbu (</a:t>
            </a:r>
            <a:r>
              <a:rPr lang="cs-CZ" b="1" dirty="0" err="1" smtClean="0"/>
              <a:t>ŽoP</a:t>
            </a:r>
            <a:r>
              <a:rPr lang="cs-CZ" b="1" dirty="0" smtClean="0"/>
              <a:t>)</a:t>
            </a:r>
            <a:endParaRPr lang="cs-CZ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477567"/>
            <a:ext cx="7886698" cy="4539186"/>
          </a:xfrm>
        </p:spPr>
        <p:txBody>
          <a:bodyPr>
            <a:normAutofit/>
          </a:bodyPr>
          <a:lstStyle/>
          <a:p>
            <a:pPr marL="449263" indent="-449263">
              <a:spcBef>
                <a:spcPts val="1200"/>
              </a:spcBef>
            </a:pPr>
            <a:r>
              <a:rPr lang="cs-CZ" sz="2000" dirty="0" err="1"/>
              <a:t>ŽoP</a:t>
            </a:r>
            <a:r>
              <a:rPr lang="cs-CZ" sz="2000" dirty="0"/>
              <a:t> </a:t>
            </a:r>
            <a:r>
              <a:rPr lang="cs-CZ" sz="2000" dirty="0" smtClean="0"/>
              <a:t>je povinnou součástí </a:t>
            </a:r>
            <a:r>
              <a:rPr lang="cs-CZ" sz="2000" dirty="0"/>
              <a:t>každé </a:t>
            </a:r>
            <a:r>
              <a:rPr lang="cs-CZ" sz="2000" dirty="0" err="1"/>
              <a:t>ZoR</a:t>
            </a:r>
            <a:r>
              <a:rPr lang="cs-CZ" sz="2000" dirty="0"/>
              <a:t> (přes IS KP14</a:t>
            </a:r>
            <a:r>
              <a:rPr lang="cs-CZ" sz="2000" dirty="0" smtClean="0"/>
              <a:t>+)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 smtClean="0"/>
              <a:t>První </a:t>
            </a:r>
            <a:r>
              <a:rPr lang="cs-CZ" sz="2000" dirty="0" err="1" smtClean="0"/>
              <a:t>žop</a:t>
            </a:r>
            <a:r>
              <a:rPr lang="cs-CZ" sz="2000" dirty="0" smtClean="0"/>
              <a:t> u ex-ante projektů: </a:t>
            </a:r>
            <a:r>
              <a:rPr lang="cs-CZ" sz="2000" b="1" dirty="0" smtClean="0"/>
              <a:t>– </a:t>
            </a:r>
            <a:r>
              <a:rPr lang="cs-CZ" sz="2000" b="1" u="sng" dirty="0" smtClean="0"/>
              <a:t>nezakládá žadatel </a:t>
            </a:r>
            <a:r>
              <a:rPr lang="cs-CZ" sz="2000" b="1" dirty="0" smtClean="0"/>
              <a:t>-  vystavuje </a:t>
            </a:r>
            <a:r>
              <a:rPr lang="cs-CZ" sz="2000" b="1" dirty="0"/>
              <a:t>ŘO</a:t>
            </a:r>
            <a:r>
              <a:rPr lang="cs-CZ" sz="2000" dirty="0"/>
              <a:t> v CSSF14+ na základě podepsané smlouvy o financování/podmínek realizace, tj. </a:t>
            </a:r>
            <a:r>
              <a:rPr lang="cs-CZ" sz="2000" b="1" dirty="0"/>
              <a:t>příjemce nežádá o vyplacení první zálohy</a:t>
            </a:r>
            <a:r>
              <a:rPr lang="cs-CZ" sz="2000" dirty="0" smtClean="0"/>
              <a:t>.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 smtClean="0"/>
              <a:t>Zálohová </a:t>
            </a:r>
            <a:r>
              <a:rPr lang="cs-CZ" sz="2000" dirty="0" err="1" smtClean="0"/>
              <a:t>ŽoP</a:t>
            </a:r>
            <a:r>
              <a:rPr lang="cs-CZ" sz="2000" dirty="0" smtClean="0"/>
              <a:t> se váže na </a:t>
            </a:r>
            <a:r>
              <a:rPr lang="cs-CZ" sz="2000" dirty="0"/>
              <a:t>1. řádek finančního </a:t>
            </a:r>
            <a:r>
              <a:rPr lang="cs-CZ" sz="2000" dirty="0" smtClean="0"/>
              <a:t>plánu</a:t>
            </a:r>
            <a:endParaRPr lang="cs-CZ" sz="2000" dirty="0"/>
          </a:p>
          <a:p>
            <a:pPr marL="449263" indent="-449263">
              <a:spcBef>
                <a:spcPts val="1200"/>
              </a:spcBef>
            </a:pPr>
            <a:r>
              <a:rPr lang="cs-CZ" sz="2000" b="1" dirty="0" smtClean="0"/>
              <a:t>Před </a:t>
            </a:r>
            <a:r>
              <a:rPr lang="cs-CZ" sz="2000" b="1" dirty="0"/>
              <a:t>založením průběžné </a:t>
            </a:r>
            <a:r>
              <a:rPr lang="cs-CZ" sz="2000" b="1" dirty="0" err="1"/>
              <a:t>ŽoP</a:t>
            </a:r>
            <a:r>
              <a:rPr lang="cs-CZ" sz="2000" b="1" dirty="0"/>
              <a:t> aktualizovat finanční plán přes změnové řízení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/>
              <a:t>Po založení </a:t>
            </a:r>
            <a:r>
              <a:rPr lang="cs-CZ" sz="2000" dirty="0" err="1"/>
              <a:t>ŽoP</a:t>
            </a:r>
            <a:r>
              <a:rPr lang="cs-CZ" sz="2000" dirty="0"/>
              <a:t> založit Souhrnnou soupisku</a:t>
            </a:r>
          </a:p>
          <a:p>
            <a:pPr marL="449263" indent="-449263">
              <a:spcBef>
                <a:spcPts val="1200"/>
              </a:spcBef>
            </a:pPr>
            <a:r>
              <a:rPr lang="cs-CZ" sz="2000" dirty="0"/>
              <a:t>Možnost použít import výdajů do jednotlivých soupisek /Import XMLS soupisky </a:t>
            </a:r>
            <a:r>
              <a:rPr lang="cs-CZ" sz="2000" dirty="0" smtClean="0"/>
              <a:t>dokladů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671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Žádost o platbu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507" y="1315112"/>
            <a:ext cx="7895328" cy="439067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49507" y="3047999"/>
            <a:ext cx="1545771" cy="239486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9582"/>
            <a:ext cx="9143997" cy="5559442"/>
          </a:xfrm>
        </p:spPr>
      </p:pic>
    </p:spTree>
    <p:extLst>
      <p:ext uri="{BB962C8B-B14F-4D97-AF65-F5344CB8AC3E}">
        <p14:creationId xmlns:p14="http://schemas.microsoft.com/office/powerpoint/2010/main" val="17824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Založení </a:t>
            </a:r>
            <a:r>
              <a:rPr lang="cs-CZ" b="1" dirty="0" err="1" smtClean="0"/>
              <a:t>ŽoP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75" y="3465171"/>
            <a:ext cx="8512243" cy="108517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79" y="1581356"/>
            <a:ext cx="9144000" cy="129941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1708"/>
            <a:ext cx="9144000" cy="341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ŽoP</a:t>
            </a:r>
            <a:r>
              <a:rPr lang="cs-CZ" b="1" dirty="0" smtClean="0"/>
              <a:t> - Identifikační údaje</a:t>
            </a:r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40005" y="1021896"/>
            <a:ext cx="9103995" cy="5484013"/>
            <a:chOff x="40005" y="1021896"/>
            <a:chExt cx="9103995" cy="5484013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7221" y="1021896"/>
              <a:ext cx="7426779" cy="5484012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5" y="1021897"/>
              <a:ext cx="1677216" cy="5484012"/>
            </a:xfrm>
            <a:prstGeom prst="rect">
              <a:avLst/>
            </a:prstGeom>
          </p:spPr>
        </p:pic>
      </p:grp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21896"/>
            <a:ext cx="9144000" cy="607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ŽoP</a:t>
            </a:r>
            <a:r>
              <a:rPr lang="cs-CZ" b="1" dirty="0" smtClean="0"/>
              <a:t> - Souhrnná soupiska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3467"/>
            <a:ext cx="9144000" cy="516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ŽoP</a:t>
            </a:r>
            <a:r>
              <a:rPr lang="cs-CZ" b="1" dirty="0" smtClean="0"/>
              <a:t> - Souhrnná soupiska – import dokladů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8" y="1440872"/>
            <a:ext cx="8020392" cy="14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8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Vytvoření </a:t>
            </a:r>
            <a:r>
              <a:rPr lang="cs-CZ" b="1" dirty="0" err="1" smtClean="0"/>
              <a:t>ZoR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882"/>
            <a:ext cx="9144000" cy="1342918"/>
          </a:xfr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6192"/>
            <a:ext cx="9144000" cy="382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Souhrnná soupiska – import dokladů, příklad z </a:t>
            </a:r>
            <a:r>
              <a:rPr lang="cs-CZ" b="1" dirty="0" err="1" smtClean="0"/>
              <a:t>excelu</a:t>
            </a:r>
            <a:r>
              <a:rPr lang="cs-CZ" b="1" dirty="0" smtClean="0"/>
              <a:t>, formát XML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12" y="1405691"/>
            <a:ext cx="9151512" cy="23117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12" y="3975742"/>
            <a:ext cx="9151512" cy="211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Soupiska SD1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5909"/>
            <a:ext cx="9144000" cy="451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Soupiska SD1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27" y="1075778"/>
            <a:ext cx="6978073" cy="578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5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Soupiska SD2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00" y="634555"/>
            <a:ext cx="7961555" cy="556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9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Soupiska SD3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6" y="1477819"/>
            <a:ext cx="8653404" cy="386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Souhrnná soupiska – soupiska příjmů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73" y="2319855"/>
            <a:ext cx="7871381" cy="1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7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Způsobilé výdaje – požadováno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951"/>
            <a:ext cx="9144000" cy="470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Souhrnná soupiska – pokud jsou nepřímé náklady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93" y="1130779"/>
            <a:ext cx="8504671" cy="449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Kontrola, Finalizace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55" y="996951"/>
            <a:ext cx="6035085" cy="303561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948355" y="1431967"/>
            <a:ext cx="1907199" cy="315686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315" y="4032563"/>
            <a:ext cx="4443485" cy="22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Kontrola, Finalizace 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55" y="996951"/>
            <a:ext cx="6528089" cy="3128732"/>
          </a:xfrm>
          <a:prstGeom prst="rect">
            <a:avLst/>
          </a:prstGeom>
        </p:spPr>
      </p:pic>
      <p:grpSp>
        <p:nvGrpSpPr>
          <p:cNvPr id="9" name="Skupina 8"/>
          <p:cNvGrpSpPr>
            <a:grpSpLocks noChangeAspect="1"/>
          </p:cNvGrpSpPr>
          <p:nvPr/>
        </p:nvGrpSpPr>
        <p:grpSpPr>
          <a:xfrm>
            <a:off x="4006446" y="4886036"/>
            <a:ext cx="3569661" cy="1381327"/>
            <a:chOff x="0" y="0"/>
            <a:chExt cx="1685290" cy="652145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685290" cy="652145"/>
            </a:xfrm>
            <a:prstGeom prst="rect">
              <a:avLst/>
            </a:prstGeom>
          </p:spPr>
        </p:pic>
        <p:sp>
          <p:nvSpPr>
            <p:cNvPr id="11" name="Obdélník 10"/>
            <p:cNvSpPr/>
            <p:nvPr/>
          </p:nvSpPr>
          <p:spPr>
            <a:xfrm>
              <a:off x="0" y="293427"/>
              <a:ext cx="1125941" cy="25805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4891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Vytvoření </a:t>
            </a:r>
            <a:r>
              <a:rPr lang="cs-CZ" b="1" dirty="0" err="1" smtClean="0"/>
              <a:t>ZoR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253"/>
            <a:ext cx="9108356" cy="5537771"/>
          </a:xfrm>
        </p:spPr>
      </p:pic>
    </p:spTree>
    <p:extLst>
      <p:ext uri="{BB962C8B-B14F-4D97-AF65-F5344CB8AC3E}">
        <p14:creationId xmlns:p14="http://schemas.microsoft.com/office/powerpoint/2010/main" val="35546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Podpis </a:t>
            </a:r>
            <a:r>
              <a:rPr lang="cs-CZ" b="1" dirty="0" err="1" smtClean="0"/>
              <a:t>ŽoP</a:t>
            </a:r>
            <a:r>
              <a:rPr lang="cs-CZ" b="1" dirty="0" smtClean="0"/>
              <a:t> – podání </a:t>
            </a:r>
            <a:r>
              <a:rPr lang="cs-CZ" b="1" dirty="0" err="1" smtClean="0"/>
              <a:t>ZoR</a:t>
            </a:r>
            <a:endParaRPr lang="cs-CZ" b="1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>
            <a:normAutofit/>
          </a:bodyPr>
          <a:lstStyle/>
          <a:p>
            <a:r>
              <a:rPr lang="cs-CZ" sz="2200" dirty="0" smtClean="0"/>
              <a:t>po </a:t>
            </a:r>
            <a:r>
              <a:rPr lang="cs-CZ" sz="2200" b="1" dirty="0" smtClean="0"/>
              <a:t>finalizaci</a:t>
            </a:r>
            <a:r>
              <a:rPr lang="cs-CZ" sz="2200" dirty="0" smtClean="0"/>
              <a:t> </a:t>
            </a:r>
            <a:r>
              <a:rPr lang="cs-CZ" sz="2200" dirty="0" err="1" smtClean="0"/>
              <a:t>ŽoP</a:t>
            </a:r>
            <a:r>
              <a:rPr lang="cs-CZ" sz="2200" dirty="0" smtClean="0"/>
              <a:t> je možné ji elektronicky podepsat </a:t>
            </a:r>
          </a:p>
          <a:p>
            <a:endParaRPr lang="cs-CZ" sz="2200" dirty="0" smtClean="0"/>
          </a:p>
          <a:p>
            <a:r>
              <a:rPr lang="cs-CZ" sz="2200" dirty="0" smtClean="0"/>
              <a:t>podepisuje </a:t>
            </a:r>
            <a:r>
              <a:rPr lang="cs-CZ" sz="2200" b="1" dirty="0" smtClean="0"/>
              <a:t>Signatář</a:t>
            </a:r>
            <a:r>
              <a:rPr lang="cs-CZ" sz="2200" dirty="0" smtClean="0"/>
              <a:t> kvalifikovaným certifikátem</a:t>
            </a:r>
          </a:p>
          <a:p>
            <a:endParaRPr lang="cs-CZ" sz="2200" dirty="0" smtClean="0"/>
          </a:p>
          <a:p>
            <a:r>
              <a:rPr lang="cs-CZ" sz="2200" dirty="0" smtClean="0"/>
              <a:t>po podpisu je </a:t>
            </a:r>
            <a:r>
              <a:rPr lang="cs-CZ" sz="2200" dirty="0" err="1" smtClean="0"/>
              <a:t>ŽoP</a:t>
            </a:r>
            <a:r>
              <a:rPr lang="cs-CZ" sz="2200" dirty="0" smtClean="0"/>
              <a:t> ve stavu „Podepsaná“ - po finalizaci a podpisu </a:t>
            </a:r>
            <a:r>
              <a:rPr lang="cs-CZ" sz="2200" dirty="0" err="1" smtClean="0"/>
              <a:t>ZoR</a:t>
            </a:r>
            <a:r>
              <a:rPr lang="cs-CZ" sz="2200" dirty="0" smtClean="0"/>
              <a:t> se změní stav na „</a:t>
            </a:r>
            <a:r>
              <a:rPr lang="cs-CZ" sz="2200" dirty="0" err="1" smtClean="0"/>
              <a:t>Zaregistovaná</a:t>
            </a:r>
            <a:r>
              <a:rPr lang="cs-CZ" sz="2200" dirty="0" smtClean="0"/>
              <a:t>“: až v tomto okamžiku se obě podají na ŘO ke kontrole</a:t>
            </a:r>
          </a:p>
          <a:p>
            <a:endParaRPr lang="cs-CZ" sz="2200" dirty="0" smtClean="0"/>
          </a:p>
          <a:p>
            <a:r>
              <a:rPr lang="cs-CZ" sz="2200" dirty="0" err="1"/>
              <a:t>ŽoP</a:t>
            </a:r>
            <a:r>
              <a:rPr lang="cs-CZ" sz="2200" dirty="0"/>
              <a:t> bude odeslána až v momentě, kdy bude podepsána i </a:t>
            </a:r>
            <a:r>
              <a:rPr lang="cs-CZ" sz="2200" dirty="0" err="1" smtClean="0"/>
              <a:t>ZoR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3364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Změny </a:t>
            </a:r>
            <a:r>
              <a:rPr lang="cs-CZ" b="1" dirty="0" smtClean="0"/>
              <a:t>na projektu – Žádost o změnu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958850" y="1133340"/>
            <a:ext cx="7453630" cy="4979784"/>
          </a:xfrm>
        </p:spPr>
        <p:txBody>
          <a:bodyPr>
            <a:normAutofit/>
          </a:bodyPr>
          <a:lstStyle/>
          <a:p>
            <a:pPr marL="0" indent="0">
              <a:lnSpc>
                <a:spcPct val="134000"/>
              </a:lnSpc>
              <a:buNone/>
            </a:pPr>
            <a:r>
              <a:rPr lang="cs-CZ" sz="2000" b="1" dirty="0" smtClean="0"/>
              <a:t>Nepodstatné </a:t>
            </a:r>
            <a:r>
              <a:rPr lang="cs-CZ" sz="2000" b="1" dirty="0"/>
              <a:t>změny </a:t>
            </a:r>
            <a:endParaRPr lang="cs-CZ" sz="2000" dirty="0" smtClean="0"/>
          </a:p>
          <a:p>
            <a:pPr marL="801688" indent="-271463">
              <a:lnSpc>
                <a:spcPct val="134000"/>
              </a:lnSpc>
              <a:spcBef>
                <a:spcPts val="0"/>
              </a:spcBef>
            </a:pPr>
            <a:r>
              <a:rPr lang="cs-CZ" sz="2000" dirty="0" smtClean="0"/>
              <a:t>Nahlásit bez zbytečného prodlení do 5 pracovních dnů</a:t>
            </a:r>
          </a:p>
          <a:p>
            <a:pPr marL="530225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cs-CZ" sz="2000" dirty="0"/>
              <a:t> </a:t>
            </a:r>
            <a:r>
              <a:rPr lang="cs-CZ" sz="2000" dirty="0" smtClean="0"/>
              <a:t>   (změna kontaktní osoby, změna statutárního zástupce)</a:t>
            </a:r>
            <a:endParaRPr lang="cs-CZ" sz="2000" dirty="0"/>
          </a:p>
          <a:p>
            <a:pPr marL="801688" indent="-271463">
              <a:lnSpc>
                <a:spcPct val="134000"/>
              </a:lnSpc>
              <a:spcBef>
                <a:spcPts val="0"/>
              </a:spcBef>
            </a:pPr>
            <a:r>
              <a:rPr lang="cs-CZ" sz="2000" dirty="0"/>
              <a:t>N</a:t>
            </a:r>
            <a:r>
              <a:rPr lang="cs-CZ" sz="2000" dirty="0" smtClean="0"/>
              <a:t>ahlásit před podáním </a:t>
            </a:r>
            <a:r>
              <a:rPr lang="cs-CZ" sz="2000" dirty="0" err="1" smtClean="0"/>
              <a:t>ZoR</a:t>
            </a:r>
            <a:r>
              <a:rPr lang="cs-CZ" sz="2000" dirty="0" smtClean="0"/>
              <a:t> – např. přesuny v rámci jedné kapitoly (pouze </a:t>
            </a:r>
            <a:r>
              <a:rPr lang="cs-CZ" sz="2000" dirty="0" err="1" smtClean="0"/>
              <a:t>neinvestice</a:t>
            </a:r>
            <a:r>
              <a:rPr lang="cs-CZ" sz="2000" dirty="0" smtClean="0"/>
              <a:t>), úprava finančního plánu, změna harmonogramu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endParaRPr lang="cs-CZ" sz="2000" b="1" dirty="0" smtClean="0"/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cs-CZ" sz="2000" b="1" dirty="0" smtClean="0"/>
              <a:t>Podstatné </a:t>
            </a:r>
            <a:r>
              <a:rPr lang="cs-CZ" sz="2000" b="1" dirty="0"/>
              <a:t>změny </a:t>
            </a:r>
            <a:endParaRPr lang="cs-CZ" sz="2000" dirty="0" smtClean="0"/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cs-CZ" sz="2000" dirty="0" smtClean="0"/>
              <a:t>Bez dodatku  – ostatní úprava rozpočtu </a:t>
            </a:r>
          </a:p>
          <a:p>
            <a:pPr lvl="1">
              <a:lnSpc>
                <a:spcPct val="134000"/>
              </a:lnSpc>
              <a:spcBef>
                <a:spcPts val="0"/>
              </a:spcBef>
            </a:pPr>
            <a:r>
              <a:rPr lang="cs-CZ" sz="2000" dirty="0" smtClean="0"/>
              <a:t>Dodatek – netýká se rozpočtu (změna názvu, sídla, právní formy)</a:t>
            </a:r>
            <a:endParaRPr lang="cs-CZ" sz="2000" dirty="0"/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179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Změny rozpočtu </a:t>
            </a:r>
            <a:r>
              <a:rPr lang="cs-CZ" b="1" dirty="0" smtClean="0"/>
              <a:t>projektu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58850" y="1249251"/>
            <a:ext cx="7453630" cy="482957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08000"/>
              </a:buClr>
              <a:buSzPct val="15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4000"/>
              </a:lnSpc>
              <a:buFont typeface="Arial" panose="020B0604020202020204" pitchFamily="34" charset="0"/>
              <a:buNone/>
            </a:pPr>
            <a:r>
              <a:rPr lang="cs-CZ" sz="3300" b="1" dirty="0" smtClean="0"/>
              <a:t>Změny rozpočtu:</a:t>
            </a:r>
          </a:p>
          <a:p>
            <a:pPr marL="728663" lvl="1" indent="-271463">
              <a:lnSpc>
                <a:spcPct val="134000"/>
              </a:lnSpc>
            </a:pPr>
            <a:r>
              <a:rPr lang="cs-CZ" dirty="0" smtClean="0"/>
              <a:t>rozpočet nelze po schválení navýšit!</a:t>
            </a:r>
          </a:p>
          <a:p>
            <a:pPr marL="728663" lvl="1" indent="-271463">
              <a:lnSpc>
                <a:spcPct val="134000"/>
              </a:lnSpc>
            </a:pPr>
            <a:r>
              <a:rPr lang="cs-CZ" dirty="0" smtClean="0"/>
              <a:t>čerpání prostředků v rámci jednotlivých položek schváleného rozpočtu nemůže být vyšší než rozpočet položky </a:t>
            </a:r>
          </a:p>
          <a:p>
            <a:pPr marL="728663" lvl="1" indent="-271463">
              <a:lnSpc>
                <a:spcPct val="134000"/>
              </a:lnSpc>
            </a:pPr>
            <a:r>
              <a:rPr lang="cs-CZ" dirty="0" smtClean="0"/>
              <a:t>změna rozpočtu = úprava rozpočtu → tvorba/úprava/zrušení položky, přesun částek mezi položkami/kapitolami</a:t>
            </a:r>
          </a:p>
          <a:p>
            <a:pPr marL="728663" lvl="1" indent="-271463">
              <a:lnSpc>
                <a:spcPct val="134000"/>
              </a:lnSpc>
            </a:pPr>
            <a:r>
              <a:rPr lang="cs-CZ" dirty="0" smtClean="0"/>
              <a:t>změny musí být příjemcem řádně oznámeny předem prostřednictvím formuláře žádosti o změnu v IS KP14+</a:t>
            </a:r>
          </a:p>
          <a:p>
            <a:pPr marL="728663" lvl="1" indent="-271463">
              <a:lnSpc>
                <a:spcPct val="134000"/>
              </a:lnSpc>
            </a:pPr>
            <a:r>
              <a:rPr lang="cs-CZ" dirty="0" smtClean="0"/>
              <a:t>změny musí být nezbytné a efektivní pro realizaci projektu a v souladu s jeho cíli </a:t>
            </a:r>
          </a:p>
          <a:p>
            <a:pPr marL="728663" lvl="1" indent="-271463">
              <a:lnSpc>
                <a:spcPct val="134000"/>
              </a:lnSpc>
            </a:pPr>
            <a:r>
              <a:rPr lang="cs-CZ" dirty="0" smtClean="0"/>
              <a:t>každá změna musí být řádně odůvodněna</a:t>
            </a:r>
          </a:p>
          <a:p>
            <a:pPr marL="728663" lvl="1" indent="-271463">
              <a:lnSpc>
                <a:spcPct val="134000"/>
              </a:lnSpc>
            </a:pPr>
            <a:r>
              <a:rPr lang="cs-CZ" dirty="0" smtClean="0"/>
              <a:t>respektovat ceny a mzdy v místě, čase a odvětví obvyklé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97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Zpracování </a:t>
            </a:r>
            <a:r>
              <a:rPr lang="cs-CZ" b="1" dirty="0" err="1" smtClean="0"/>
              <a:t>ZoR</a:t>
            </a:r>
            <a:r>
              <a:rPr lang="cs-CZ" b="1" dirty="0" smtClean="0"/>
              <a:t> – kontroly mimo ŘO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>
            <a:normAutofit/>
          </a:bodyPr>
          <a:lstStyle/>
          <a:p>
            <a:pPr marL="360363" indent="-360363">
              <a:lnSpc>
                <a:spcPct val="114000"/>
              </a:lnSpc>
              <a:spcBef>
                <a:spcPts val="1000"/>
              </a:spcBef>
            </a:pPr>
            <a:r>
              <a:rPr lang="cs-CZ" altLang="cs-CZ" sz="2000" dirty="0" smtClean="0"/>
              <a:t>Kontroly – pokud byla na projektu provedena kontrola mimo ŘO – je třeba založit. </a:t>
            </a:r>
          </a:p>
          <a:p>
            <a:pPr marL="360363" indent="-360363">
              <a:lnSpc>
                <a:spcPct val="114000"/>
              </a:lnSpc>
            </a:pPr>
            <a:r>
              <a:rPr lang="cs-CZ" sz="2000" dirty="0" smtClean="0"/>
              <a:t>Obrazovka </a:t>
            </a:r>
            <a:r>
              <a:rPr lang="cs-CZ" sz="2000" dirty="0"/>
              <a:t>„Kontroly“ na úvodní stránce </a:t>
            </a:r>
            <a:r>
              <a:rPr lang="cs-CZ" sz="2000" dirty="0" smtClean="0"/>
              <a:t>projektu: </a:t>
            </a:r>
            <a:r>
              <a:rPr lang="cs-CZ" sz="2000" b="1" dirty="0"/>
              <a:t>průběžně vždy po ukončení kontroly jiným </a:t>
            </a:r>
            <a:r>
              <a:rPr lang="cs-CZ" sz="2000" b="1" dirty="0" smtClean="0"/>
              <a:t>subjektem</a:t>
            </a:r>
            <a:r>
              <a:rPr lang="cs-CZ" sz="2000" dirty="0" smtClean="0"/>
              <a:t>.</a:t>
            </a:r>
            <a:endParaRPr lang="cs-CZ" sz="2000" dirty="0"/>
          </a:p>
          <a:p>
            <a:pPr marL="360363" indent="-360363">
              <a:lnSpc>
                <a:spcPct val="114000"/>
              </a:lnSpc>
              <a:spcBef>
                <a:spcPts val="1000"/>
              </a:spcBef>
            </a:pPr>
            <a:endParaRPr lang="cs-CZ" altLang="cs-CZ" sz="2000" dirty="0" smtClean="0"/>
          </a:p>
          <a:p>
            <a:pPr marL="0" indent="0">
              <a:spcBef>
                <a:spcPts val="1000"/>
              </a:spcBef>
              <a:buNone/>
            </a:pPr>
            <a:endParaRPr lang="cs-CZ" altLang="cs-CZ" sz="2200" dirty="0" smtClean="0"/>
          </a:p>
          <a:p>
            <a:pPr>
              <a:spcBef>
                <a:spcPts val="1000"/>
              </a:spcBef>
            </a:pPr>
            <a:endParaRPr lang="cs-CZ" altLang="cs-CZ" sz="2200" dirty="0" smtClean="0"/>
          </a:p>
        </p:txBody>
      </p:sp>
      <p:grpSp>
        <p:nvGrpSpPr>
          <p:cNvPr id="4" name="Skupina 3"/>
          <p:cNvGrpSpPr>
            <a:grpSpLocks noChangeAspect="1"/>
          </p:cNvGrpSpPr>
          <p:nvPr/>
        </p:nvGrpSpPr>
        <p:grpSpPr>
          <a:xfrm>
            <a:off x="2806192" y="3031835"/>
            <a:ext cx="2122019" cy="3017983"/>
            <a:chOff x="0" y="0"/>
            <a:chExt cx="1849120" cy="2534404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49120" cy="2533650"/>
            </a:xfrm>
            <a:prstGeom prst="rect">
              <a:avLst/>
            </a:prstGeom>
          </p:spPr>
        </p:pic>
        <p:sp>
          <p:nvSpPr>
            <p:cNvPr id="7" name="Obdélník 6"/>
            <p:cNvSpPr/>
            <p:nvPr/>
          </p:nvSpPr>
          <p:spPr>
            <a:xfrm>
              <a:off x="20320" y="2343573"/>
              <a:ext cx="1431235" cy="190831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1579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Zpracování </a:t>
            </a:r>
            <a:r>
              <a:rPr lang="cs-CZ" b="1" dirty="0" err="1" smtClean="0"/>
              <a:t>ZoR</a:t>
            </a:r>
            <a:r>
              <a:rPr lang="cs-CZ" b="1" dirty="0" smtClean="0"/>
              <a:t> – kontroly mimo ŘO</a:t>
            </a:r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958850" y="1344169"/>
            <a:ext cx="7453630" cy="4626864"/>
          </a:xfrm>
        </p:spPr>
        <p:txBody>
          <a:bodyPr>
            <a:normAutofit/>
          </a:bodyPr>
          <a:lstStyle/>
          <a:p>
            <a:pPr marL="360363" indent="-360363">
              <a:lnSpc>
                <a:spcPct val="114000"/>
              </a:lnSpc>
              <a:spcBef>
                <a:spcPts val="1000"/>
              </a:spcBef>
            </a:pPr>
            <a:endParaRPr lang="cs-CZ" altLang="cs-CZ" sz="2000" dirty="0" smtClean="0"/>
          </a:p>
          <a:p>
            <a:pPr marL="0" indent="0">
              <a:spcBef>
                <a:spcPts val="1000"/>
              </a:spcBef>
              <a:buNone/>
            </a:pPr>
            <a:endParaRPr lang="cs-CZ" altLang="cs-CZ" sz="2200" dirty="0" smtClean="0"/>
          </a:p>
          <a:p>
            <a:pPr>
              <a:spcBef>
                <a:spcPts val="1000"/>
              </a:spcBef>
            </a:pPr>
            <a:endParaRPr lang="cs-CZ" altLang="cs-CZ" sz="22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62" y="1477818"/>
            <a:ext cx="8274327" cy="370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2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Administrace </a:t>
            </a:r>
            <a:r>
              <a:rPr lang="cs-CZ" b="1" dirty="0" err="1"/>
              <a:t>ZoR</a:t>
            </a:r>
            <a:r>
              <a:rPr lang="cs-CZ" b="1" dirty="0"/>
              <a:t> a </a:t>
            </a:r>
            <a:r>
              <a:rPr lang="cs-CZ" b="1" dirty="0" err="1"/>
              <a:t>ŽoP</a:t>
            </a:r>
            <a:r>
              <a:rPr lang="cs-CZ" b="1" dirty="0"/>
              <a:t> ze strany ŘO</a:t>
            </a:r>
            <a:endParaRPr lang="cs-CZ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744142" y="1467519"/>
            <a:ext cx="7771208" cy="4370783"/>
          </a:xfrm>
        </p:spPr>
        <p:txBody>
          <a:bodyPr>
            <a:noAutofit/>
          </a:bodyPr>
          <a:lstStyle/>
          <a:p>
            <a:pPr marL="449263" indent="-449263">
              <a:lnSpc>
                <a:spcPct val="110000"/>
              </a:lnSpc>
            </a:pPr>
            <a:r>
              <a:rPr lang="cs-CZ" sz="2000" dirty="0"/>
              <a:t>Předmětem kontroly jsou formální náležitosti, věcný obsah zprávy a stav </a:t>
            </a:r>
            <a:r>
              <a:rPr lang="cs-CZ" sz="2000" dirty="0" smtClean="0"/>
              <a:t>projektu.</a:t>
            </a:r>
            <a:endParaRPr lang="cs-CZ" sz="2000" dirty="0"/>
          </a:p>
          <a:p>
            <a:pPr marL="449263" indent="-449263">
              <a:lnSpc>
                <a:spcPct val="110000"/>
              </a:lnSpc>
            </a:pPr>
            <a:r>
              <a:rPr lang="cs-CZ" sz="2000" dirty="0"/>
              <a:t>V případě potřeby navazuje na administrativní ověření veřejnosprávní </a:t>
            </a:r>
            <a:r>
              <a:rPr lang="cs-CZ" sz="2000" dirty="0" smtClean="0"/>
              <a:t>kontrola.</a:t>
            </a:r>
            <a:endParaRPr lang="cs-CZ" sz="2000" dirty="0"/>
          </a:p>
          <a:p>
            <a:pPr marL="449263" indent="-449263">
              <a:lnSpc>
                <a:spcPct val="110000"/>
              </a:lnSpc>
            </a:pPr>
            <a:r>
              <a:rPr lang="cs-CZ" sz="2000" dirty="0"/>
              <a:t>V případě zjištění nedostatků je příjemci zaslána </a:t>
            </a:r>
            <a:r>
              <a:rPr lang="cs-CZ" sz="2000" dirty="0" smtClean="0"/>
              <a:t>výzva k </a:t>
            </a:r>
            <a:r>
              <a:rPr lang="cs-CZ" sz="2000" dirty="0"/>
              <a:t>doplnění (výzva k odstranění nedostatků</a:t>
            </a:r>
            <a:r>
              <a:rPr lang="cs-CZ" sz="2000" dirty="0" smtClean="0"/>
              <a:t>) se závazným termínem odstranění.</a:t>
            </a:r>
            <a:endParaRPr lang="cs-CZ" sz="2000" dirty="0"/>
          </a:p>
          <a:p>
            <a:pPr marL="449263" indent="-449263">
              <a:lnSpc>
                <a:spcPct val="110000"/>
              </a:lnSpc>
            </a:pPr>
            <a:r>
              <a:rPr lang="cs-CZ" sz="2000" dirty="0"/>
              <a:t>Možnost snížit </a:t>
            </a:r>
            <a:r>
              <a:rPr lang="cs-CZ" sz="2000" dirty="0" smtClean="0"/>
              <a:t>či odstranit v </a:t>
            </a:r>
            <a:r>
              <a:rPr lang="cs-CZ" sz="2000" dirty="0" err="1" smtClean="0"/>
              <a:t>ŽoP</a:t>
            </a:r>
            <a:r>
              <a:rPr lang="cs-CZ" sz="2000" dirty="0" smtClean="0"/>
              <a:t> nezpůsobilé </a:t>
            </a:r>
            <a:r>
              <a:rPr lang="cs-CZ" sz="2000" dirty="0"/>
              <a:t>výdaje </a:t>
            </a:r>
            <a:r>
              <a:rPr lang="cs-CZ" sz="2000" dirty="0" smtClean="0"/>
              <a:t>(</a:t>
            </a:r>
            <a:r>
              <a:rPr lang="cs-CZ" sz="2000" dirty="0"/>
              <a:t>zamezení podezření na porušení rozpočtové kázně</a:t>
            </a:r>
            <a:r>
              <a:rPr lang="cs-CZ" sz="2000" dirty="0" smtClean="0"/>
              <a:t>).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895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Řešení technických problémů</a:t>
            </a:r>
            <a:endParaRPr lang="cs-CZ" dirty="0"/>
          </a:p>
        </p:txBody>
      </p:sp>
      <p:sp>
        <p:nvSpPr>
          <p:cNvPr id="5" name="Zástupný symbol pro obsah 3"/>
          <p:cNvSpPr>
            <a:spLocks noGrp="1"/>
          </p:cNvSpPr>
          <p:nvPr>
            <p:ph sz="half" idx="2"/>
          </p:nvPr>
        </p:nvSpPr>
        <p:spPr>
          <a:xfrm>
            <a:off x="744142" y="1467519"/>
            <a:ext cx="7771208" cy="4748554"/>
          </a:xfrm>
        </p:spPr>
        <p:txBody>
          <a:bodyPr>
            <a:noAutofit/>
          </a:bodyPr>
          <a:lstStyle/>
          <a:p>
            <a:pPr marL="449263" indent="-449263">
              <a:lnSpc>
                <a:spcPct val="110000"/>
              </a:lnSpc>
            </a:pPr>
            <a:r>
              <a:rPr lang="cs-CZ" sz="2000" dirty="0" smtClean="0"/>
              <a:t>zpracování </a:t>
            </a:r>
            <a:r>
              <a:rPr lang="cs-CZ" sz="2000" dirty="0" err="1" smtClean="0"/>
              <a:t>ZoR</a:t>
            </a:r>
            <a:r>
              <a:rPr lang="cs-CZ" sz="2000" dirty="0" smtClean="0"/>
              <a:t> a </a:t>
            </a:r>
            <a:r>
              <a:rPr lang="cs-CZ" sz="2000" dirty="0" err="1" smtClean="0"/>
              <a:t>ŽoP</a:t>
            </a:r>
            <a:r>
              <a:rPr lang="cs-CZ" sz="2000" dirty="0" smtClean="0"/>
              <a:t> konzultujte s</a:t>
            </a:r>
            <a:r>
              <a:rPr lang="cs-CZ" sz="2000" dirty="0"/>
              <a:t> finančním manažerem, který se </a:t>
            </a:r>
            <a:r>
              <a:rPr lang="cs-CZ" sz="2000" dirty="0" smtClean="0"/>
              <a:t>zabývá přímo administrací Vašeho projektu - zpravidla formou </a:t>
            </a:r>
            <a:r>
              <a:rPr lang="cs-CZ" sz="2000" dirty="0"/>
              <a:t>interních depeší. </a:t>
            </a:r>
          </a:p>
          <a:p>
            <a:pPr marL="449263" indent="-449263">
              <a:lnSpc>
                <a:spcPct val="110000"/>
              </a:lnSpc>
            </a:pPr>
            <a:r>
              <a:rPr lang="cs-CZ" sz="2000" dirty="0" smtClean="0"/>
              <a:t>technické </a:t>
            </a:r>
            <a:r>
              <a:rPr lang="cs-CZ" sz="2000" dirty="0"/>
              <a:t>problémy </a:t>
            </a:r>
            <a:r>
              <a:rPr lang="cs-CZ" sz="2000" dirty="0" smtClean="0"/>
              <a:t>směřujte e-mailem na adresu: </a:t>
            </a:r>
            <a:r>
              <a:rPr lang="cs-CZ" sz="2000" u="sng" dirty="0" smtClean="0">
                <a:hlinkClick r:id="rId3"/>
              </a:rPr>
              <a:t>iskp@praha.eu</a:t>
            </a:r>
            <a:endParaRPr lang="cs-CZ" sz="2000" u="sng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cs-CZ" sz="2000" dirty="0" smtClean="0"/>
              <a:t>K</a:t>
            </a:r>
            <a:r>
              <a:rPr lang="cs-CZ" sz="2000" dirty="0"/>
              <a:t> popisu problému je nutné doložit registrační číslo </a:t>
            </a:r>
            <a:r>
              <a:rPr lang="cs-CZ" sz="2000" dirty="0" smtClean="0"/>
              <a:t>projektu (případně číslo </a:t>
            </a:r>
            <a:r>
              <a:rPr lang="cs-CZ" sz="2000" dirty="0" err="1" smtClean="0"/>
              <a:t>ZoR</a:t>
            </a:r>
            <a:r>
              <a:rPr lang="cs-CZ" sz="2000" dirty="0" smtClean="0"/>
              <a:t>, </a:t>
            </a:r>
            <a:r>
              <a:rPr lang="cs-CZ" sz="2000" dirty="0" err="1" smtClean="0"/>
              <a:t>ŽoP</a:t>
            </a:r>
            <a:r>
              <a:rPr lang="cs-CZ" sz="2000" dirty="0" smtClean="0"/>
              <a:t> apod.).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000" dirty="0" smtClean="0"/>
              <a:t>Dále je vhodné doložit: </a:t>
            </a:r>
            <a:r>
              <a:rPr lang="cs-CZ" sz="2000" dirty="0" err="1" smtClean="0"/>
              <a:t>printscreeny</a:t>
            </a:r>
            <a:r>
              <a:rPr lang="cs-CZ" sz="2000" dirty="0" smtClean="0"/>
              <a:t> </a:t>
            </a:r>
            <a:r>
              <a:rPr lang="cs-CZ" sz="2000" dirty="0"/>
              <a:t>chybových hlášek, </a:t>
            </a:r>
            <a:r>
              <a:rPr lang="cs-CZ" sz="2000" dirty="0" err="1"/>
              <a:t>login</a:t>
            </a:r>
            <a:r>
              <a:rPr lang="cs-CZ" sz="2000" dirty="0"/>
              <a:t> uživatele, který se s chybou </a:t>
            </a:r>
            <a:r>
              <a:rPr lang="cs-CZ" sz="2000" dirty="0" smtClean="0"/>
              <a:t>setkal, </a:t>
            </a:r>
            <a:r>
              <a:rPr lang="cs-CZ" sz="2000" dirty="0" smtClean="0"/>
              <a:t>výjimečně </a:t>
            </a:r>
            <a:r>
              <a:rPr lang="cs-CZ" sz="2000" dirty="0" smtClean="0"/>
              <a:t>přesný čas, kdy k chybě došlo.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sz="2000" dirty="0" smtClean="0"/>
              <a:t>Návody naleznete na www stránkách OPPPR: </a:t>
            </a:r>
            <a:r>
              <a:rPr lang="cs-CZ" sz="2000" dirty="0">
                <a:hlinkClick r:id="rId4"/>
              </a:rPr>
              <a:t>https://www.penizeproprahu.cz/pro-prijemce/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3102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DĚKUJI ZA POZORNOST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790950" y="1997839"/>
            <a:ext cx="4105274" cy="3250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endParaRPr lang="cs-CZ" dirty="0" smtClean="0"/>
          </a:p>
          <a:p>
            <a:pPr>
              <a:lnSpc>
                <a:spcPct val="114000"/>
              </a:lnSpc>
            </a:pPr>
            <a:r>
              <a:rPr lang="cs-CZ" dirty="0" smtClean="0"/>
              <a:t>Mgr. Michaela </a:t>
            </a:r>
            <a:r>
              <a:rPr lang="cs-CZ" dirty="0" smtClean="0"/>
              <a:t>Kloudová</a:t>
            </a:r>
            <a:endParaRPr lang="cs-CZ" dirty="0"/>
          </a:p>
          <a:p>
            <a:pPr>
              <a:lnSpc>
                <a:spcPct val="114000"/>
              </a:lnSpc>
            </a:pPr>
            <a:r>
              <a:rPr lang="cs-CZ" dirty="0" smtClean="0"/>
              <a:t>E-mail</a:t>
            </a:r>
            <a:r>
              <a:rPr lang="cs-CZ" dirty="0"/>
              <a:t>: </a:t>
            </a:r>
            <a:r>
              <a:rPr lang="cs-CZ" dirty="0" smtClean="0"/>
              <a:t>michaela.kloudova@praha.eu </a:t>
            </a:r>
            <a:endParaRPr lang="cs-CZ" dirty="0"/>
          </a:p>
          <a:p>
            <a:pPr>
              <a:lnSpc>
                <a:spcPct val="114000"/>
              </a:lnSpc>
            </a:pPr>
            <a:r>
              <a:rPr lang="cs-CZ" dirty="0"/>
              <a:t>Tel</a:t>
            </a:r>
            <a:r>
              <a:rPr lang="cs-CZ" dirty="0" smtClean="0"/>
              <a:t>.: 236 003 935</a:t>
            </a:r>
            <a:endParaRPr lang="cs-CZ" dirty="0"/>
          </a:p>
          <a:p>
            <a:pPr>
              <a:lnSpc>
                <a:spcPct val="114000"/>
              </a:lnSpc>
            </a:pPr>
            <a:r>
              <a:rPr lang="cs-CZ" dirty="0"/>
              <a:t>	</a:t>
            </a:r>
          </a:p>
          <a:p>
            <a:pPr>
              <a:lnSpc>
                <a:spcPct val="114000"/>
              </a:lnSpc>
            </a:pPr>
            <a:r>
              <a:rPr lang="cs-CZ" b="1" dirty="0" smtClean="0"/>
              <a:t>ODBOR </a:t>
            </a:r>
            <a:r>
              <a:rPr lang="cs-CZ" b="1" dirty="0"/>
              <a:t>EVROPSKÝCH </a:t>
            </a:r>
            <a:r>
              <a:rPr lang="cs-CZ" b="1" dirty="0" smtClean="0"/>
              <a:t>FONDŮ</a:t>
            </a:r>
          </a:p>
          <a:p>
            <a:pPr>
              <a:lnSpc>
                <a:spcPct val="114000"/>
              </a:lnSpc>
            </a:pPr>
            <a:r>
              <a:rPr lang="cs-CZ" b="1" dirty="0" smtClean="0"/>
              <a:t>Odd. řízení a koordinace programu</a:t>
            </a:r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MAGISTRÁT HL. M. PRAHY</a:t>
            </a:r>
            <a:br>
              <a:rPr lang="cs-CZ" b="1" dirty="0"/>
            </a:br>
            <a:r>
              <a:rPr lang="cs-CZ" b="1" dirty="0" smtClean="0"/>
              <a:t>Rytířská 406/10</a:t>
            </a:r>
          </a:p>
          <a:p>
            <a:pPr>
              <a:lnSpc>
                <a:spcPct val="114000"/>
              </a:lnSpc>
            </a:pPr>
            <a:r>
              <a:rPr lang="cs-CZ" b="1" dirty="0" smtClean="0"/>
              <a:t>110 00  </a:t>
            </a:r>
            <a:r>
              <a:rPr lang="cs-CZ" b="1" dirty="0"/>
              <a:t>PRAHA 1</a:t>
            </a:r>
          </a:p>
        </p:txBody>
      </p:sp>
    </p:spTree>
    <p:extLst>
      <p:ext uri="{BB962C8B-B14F-4D97-AF65-F5344CB8AC3E}">
        <p14:creationId xmlns:p14="http://schemas.microsoft.com/office/powerpoint/2010/main" val="15126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Vytvoření </a:t>
            </a:r>
            <a:r>
              <a:rPr lang="cs-CZ" b="1" dirty="0" err="1" smtClean="0"/>
              <a:t>ZoR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75"/>
            <a:ext cx="9134064" cy="4987184"/>
          </a:xfrm>
        </p:spPr>
      </p:pic>
    </p:spTree>
    <p:extLst>
      <p:ext uri="{BB962C8B-B14F-4D97-AF65-F5344CB8AC3E}">
        <p14:creationId xmlns:p14="http://schemas.microsoft.com/office/powerpoint/2010/main" val="16834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Vytvoření </a:t>
            </a:r>
            <a:r>
              <a:rPr lang="cs-CZ" b="1" dirty="0" err="1" smtClean="0"/>
              <a:t>ZoR</a:t>
            </a:r>
            <a:endParaRPr lang="cs-CZ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10375"/>
            <a:ext cx="9134061" cy="4987184"/>
          </a:xfrm>
        </p:spPr>
      </p:pic>
    </p:spTree>
    <p:extLst>
      <p:ext uri="{BB962C8B-B14F-4D97-AF65-F5344CB8AC3E}">
        <p14:creationId xmlns:p14="http://schemas.microsoft.com/office/powerpoint/2010/main" val="275484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Editace </a:t>
            </a:r>
            <a:r>
              <a:rPr lang="cs-CZ" b="1" dirty="0" err="1" smtClean="0"/>
              <a:t>ZoR</a:t>
            </a:r>
            <a:r>
              <a:rPr lang="cs-CZ" b="1" dirty="0"/>
              <a:t> - Informace o zprávě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 flipH="1" flipV="1">
            <a:off x="1925854" y="4754998"/>
            <a:ext cx="1091241" cy="1686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6951"/>
            <a:ext cx="9144000" cy="4947682"/>
          </a:xfr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6951"/>
            <a:ext cx="1756837" cy="573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Editace </a:t>
            </a:r>
            <a:r>
              <a:rPr lang="cs-CZ" b="1" dirty="0" err="1" smtClean="0"/>
              <a:t>ZoR</a:t>
            </a:r>
            <a:r>
              <a:rPr lang="cs-CZ" b="1" dirty="0" smtClean="0"/>
              <a:t> - </a:t>
            </a:r>
            <a:r>
              <a:rPr lang="cs-CZ" b="1" dirty="0"/>
              <a:t>Realizace, provoz/údržba výstupu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4239"/>
            <a:ext cx="9144000" cy="533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2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Editace </a:t>
            </a:r>
            <a:r>
              <a:rPr lang="cs-CZ" b="1" dirty="0" err="1" smtClean="0"/>
              <a:t>ZoR</a:t>
            </a:r>
            <a:r>
              <a:rPr lang="cs-CZ" b="1" dirty="0" smtClean="0"/>
              <a:t> - Příjmy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451"/>
            <a:ext cx="9144000" cy="539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7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1235</TotalTime>
  <Words>2438</Words>
  <Application>Microsoft Office PowerPoint</Application>
  <PresentationFormat>Předvádění na obrazovce (4:3)</PresentationFormat>
  <Paragraphs>492</Paragraphs>
  <Slides>47</Slides>
  <Notes>47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2" baseType="lpstr">
      <vt:lpstr>Arial</vt:lpstr>
      <vt:lpstr>Calibri</vt:lpstr>
      <vt:lpstr>Times New Roman</vt:lpstr>
      <vt:lpstr>Wingdings</vt:lpstr>
      <vt:lpstr>Motiv Office</vt:lpstr>
      <vt:lpstr>Prezentace aplikace PowerPoint</vt:lpstr>
      <vt:lpstr>Zprávy o realizaci projektu (ZoR)</vt:lpstr>
      <vt:lpstr>Vytvoření ZoR</vt:lpstr>
      <vt:lpstr>Vytvoření ZoR</vt:lpstr>
      <vt:lpstr>Vytvoření ZoR</vt:lpstr>
      <vt:lpstr>Vytvoření ZoR</vt:lpstr>
      <vt:lpstr>Editace ZoR - Informace o zprávě</vt:lpstr>
      <vt:lpstr>Editace ZoR - Realizace, provoz/údržba výstupu </vt:lpstr>
      <vt:lpstr>Editace ZoR - Příjmy </vt:lpstr>
      <vt:lpstr>Editace ZoR – Identifikace problému</vt:lpstr>
      <vt:lpstr>Indikátory projektu</vt:lpstr>
      <vt:lpstr>Indikátory projektu</vt:lpstr>
      <vt:lpstr>Indikátory projektu</vt:lpstr>
      <vt:lpstr>Indikátory projektu – IS ESF2014+</vt:lpstr>
      <vt:lpstr>Editace ZoR – Indikátory ESF</vt:lpstr>
      <vt:lpstr>Editace ZoR – Horizontální principy</vt:lpstr>
      <vt:lpstr>Editace ZoR – Klíčové aktivity</vt:lpstr>
      <vt:lpstr>Editace ZoR – Čestné prohlášení</vt:lpstr>
      <vt:lpstr>Editace ZoR – Dokumenty zprávy</vt:lpstr>
      <vt:lpstr>Editace ZoR – Publicita</vt:lpstr>
      <vt:lpstr>Editace ZoR – Veřejná podpora</vt:lpstr>
      <vt:lpstr>Kontrola a podpis ZoR</vt:lpstr>
      <vt:lpstr>Kontrola a podpis ZoR</vt:lpstr>
      <vt:lpstr>Založení Žádosti o platbu (ŽoP)</vt:lpstr>
      <vt:lpstr>Žádost o platbu</vt:lpstr>
      <vt:lpstr>Založení ŽoP</vt:lpstr>
      <vt:lpstr>ŽoP - Identifikační údaje</vt:lpstr>
      <vt:lpstr>ŽoP - Souhrnná soupiska</vt:lpstr>
      <vt:lpstr>ŽoP - Souhrnná soupiska – import dokladů</vt:lpstr>
      <vt:lpstr>Souhrnná soupiska – import dokladů, příklad z excelu, formát XML</vt:lpstr>
      <vt:lpstr>Soupiska SD1</vt:lpstr>
      <vt:lpstr>Soupiska SD1</vt:lpstr>
      <vt:lpstr>Soupiska SD2</vt:lpstr>
      <vt:lpstr>Soupiska SD3</vt:lpstr>
      <vt:lpstr>Souhrnná soupiska – soupiska příjmů</vt:lpstr>
      <vt:lpstr>Způsobilé výdaje – požadováno </vt:lpstr>
      <vt:lpstr>Souhrnná soupiska – pokud jsou nepřímé náklady</vt:lpstr>
      <vt:lpstr>Kontrola, Finalizace</vt:lpstr>
      <vt:lpstr>Kontrola, Finalizace </vt:lpstr>
      <vt:lpstr>Podpis ŽoP – podání ZoR</vt:lpstr>
      <vt:lpstr>Změny na projektu – Žádost o změnu</vt:lpstr>
      <vt:lpstr>Změny rozpočtu projektu</vt:lpstr>
      <vt:lpstr>Zpracování ZoR – kontroly mimo ŘO</vt:lpstr>
      <vt:lpstr>Zpracování ZoR – kontroly mimo ŘO</vt:lpstr>
      <vt:lpstr>Administrace ZoR a ŽoP ze strany ŘO</vt:lpstr>
      <vt:lpstr>Řešení technických problémů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Spour Jan (MHMP, FON)</dc:creator>
  <cp:lastModifiedBy>Kloudová Michaela (MHMP, FON)</cp:lastModifiedBy>
  <cp:revision>109</cp:revision>
  <dcterms:created xsi:type="dcterms:W3CDTF">2016-10-18T09:15:21Z</dcterms:created>
  <dcterms:modified xsi:type="dcterms:W3CDTF">2022-06-13T07:21:21Z</dcterms:modified>
</cp:coreProperties>
</file>