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Lst>
  <p:notesMasterIdLst>
    <p:notesMasterId r:id="rId27"/>
  </p:notesMasterIdLst>
  <p:handoutMasterIdLst>
    <p:handoutMasterId r:id="rId28"/>
  </p:handoutMasterIdLst>
  <p:sldIdLst>
    <p:sldId id="276" r:id="rId2"/>
    <p:sldId id="320" r:id="rId3"/>
    <p:sldId id="324" r:id="rId4"/>
    <p:sldId id="343" r:id="rId5"/>
    <p:sldId id="344" r:id="rId6"/>
    <p:sldId id="345" r:id="rId7"/>
    <p:sldId id="325" r:id="rId8"/>
    <p:sldId id="326" r:id="rId9"/>
    <p:sldId id="327" r:id="rId10"/>
    <p:sldId id="329" r:id="rId11"/>
    <p:sldId id="330" r:id="rId12"/>
    <p:sldId id="331" r:id="rId13"/>
    <p:sldId id="333" r:id="rId14"/>
    <p:sldId id="349" r:id="rId15"/>
    <p:sldId id="348" r:id="rId16"/>
    <p:sldId id="334" r:id="rId17"/>
    <p:sldId id="335" r:id="rId18"/>
    <p:sldId id="336" r:id="rId19"/>
    <p:sldId id="339" r:id="rId20"/>
    <p:sldId id="340" r:id="rId21"/>
    <p:sldId id="341" r:id="rId22"/>
    <p:sldId id="350" r:id="rId23"/>
    <p:sldId id="342" r:id="rId24"/>
    <p:sldId id="352" r:id="rId25"/>
    <p:sldId id="347" r:id="rId26"/>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rová Marcela (MHMP, FON)" initials="PM(F" lastIdx="0" clrIdx="0"/>
  <p:cmAuthor id="2" name="Master" initials="M" lastIdx="2" clrIdx="1"/>
  <p:cmAuthor id="3" name="Krajíčková Kateřina (MHMP, FON)" initials="KK(F"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DEB"/>
    <a:srgbClr val="F9F0EB"/>
    <a:srgbClr val="A59253"/>
    <a:srgbClr val="FBFCFF"/>
    <a:srgbClr val="CFD7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73269" autoAdjust="0"/>
  </p:normalViewPr>
  <p:slideViewPr>
    <p:cSldViewPr snapToGrid="0" snapToObjects="1">
      <p:cViewPr varScale="1">
        <p:scale>
          <a:sx n="97" d="100"/>
          <a:sy n="97" d="100"/>
        </p:scale>
        <p:origin x="16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4" d="100"/>
          <a:sy n="94" d="100"/>
        </p:scale>
        <p:origin x="37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3"/>
            <a:ext cx="2944958"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1098" y="3"/>
            <a:ext cx="2944958" cy="498475"/>
          </a:xfrm>
          <a:prstGeom prst="rect">
            <a:avLst/>
          </a:prstGeom>
        </p:spPr>
        <p:txBody>
          <a:bodyPr vert="horz" lIns="91440" tIns="45720" rIns="91440" bIns="45720" rtlCol="0"/>
          <a:lstStyle>
            <a:lvl1pPr algn="r">
              <a:defRPr sz="1200"/>
            </a:lvl1pPr>
          </a:lstStyle>
          <a:p>
            <a:fld id="{2BFAD384-C47E-4E23-82E8-AF3A2D4D4739}" type="datetimeFigureOut">
              <a:rPr lang="cs-CZ" smtClean="0"/>
              <a:t>08.06.2022</a:t>
            </a:fld>
            <a:endParaRPr lang="cs-CZ"/>
          </a:p>
        </p:txBody>
      </p:sp>
      <p:sp>
        <p:nvSpPr>
          <p:cNvPr id="4" name="Zástupný symbol pro zápatí 3"/>
          <p:cNvSpPr>
            <a:spLocks noGrp="1"/>
          </p:cNvSpPr>
          <p:nvPr>
            <p:ph type="ftr" sz="quarter" idx="2"/>
          </p:nvPr>
        </p:nvSpPr>
        <p:spPr>
          <a:xfrm>
            <a:off x="0" y="9429752"/>
            <a:ext cx="2944958" cy="4984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1098" y="9429752"/>
            <a:ext cx="2944958" cy="498475"/>
          </a:xfrm>
          <a:prstGeom prst="rect">
            <a:avLst/>
          </a:prstGeom>
        </p:spPr>
        <p:txBody>
          <a:bodyPr vert="horz" lIns="91440" tIns="45720" rIns="91440" bIns="45720" rtlCol="0" anchor="b"/>
          <a:lstStyle>
            <a:lvl1pPr algn="r">
              <a:defRPr sz="1200"/>
            </a:lvl1pPr>
          </a:lstStyle>
          <a:p>
            <a:fld id="{9BC97EFB-9BB0-4437-AC65-2CF41E30FDAD}" type="slidenum">
              <a:rPr lang="cs-CZ" smtClean="0"/>
              <a:t>‹#›</a:t>
            </a:fld>
            <a:endParaRPr lang="cs-CZ"/>
          </a:p>
        </p:txBody>
      </p:sp>
    </p:spTree>
    <p:extLst>
      <p:ext uri="{BB962C8B-B14F-4D97-AF65-F5344CB8AC3E}">
        <p14:creationId xmlns:p14="http://schemas.microsoft.com/office/powerpoint/2010/main" val="99354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3" y="3"/>
            <a:ext cx="2945659" cy="496409"/>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6" y="3"/>
            <a:ext cx="2945659" cy="496409"/>
          </a:xfrm>
          <a:prstGeom prst="rect">
            <a:avLst/>
          </a:prstGeom>
        </p:spPr>
        <p:txBody>
          <a:bodyPr vert="horz" lIns="91440" tIns="45720" rIns="91440" bIns="45720" rtlCol="0"/>
          <a:lstStyle>
            <a:lvl1pPr algn="r">
              <a:defRPr sz="1200"/>
            </a:lvl1pPr>
          </a:lstStyle>
          <a:p>
            <a:fld id="{BAE8326A-5F85-4E9E-BEB1-D842457A893C}" type="datetimeFigureOut">
              <a:rPr lang="cs-CZ" smtClean="0"/>
              <a:t>08.06.2022</a:t>
            </a:fld>
            <a:endParaRPr lang="cs-CZ"/>
          </a:p>
        </p:txBody>
      </p:sp>
      <p:sp>
        <p:nvSpPr>
          <p:cNvPr id="4" name="Zástupný symbol pro obrázek snímku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9"/>
            <a:ext cx="5438140" cy="44677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3" y="9430095"/>
            <a:ext cx="2945659" cy="496409"/>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6" y="9430095"/>
            <a:ext cx="2945659" cy="496409"/>
          </a:xfrm>
          <a:prstGeom prst="rect">
            <a:avLst/>
          </a:prstGeom>
        </p:spPr>
        <p:txBody>
          <a:bodyPr vert="horz" lIns="91440" tIns="45720" rIns="91440" bIns="45720" rtlCol="0" anchor="b"/>
          <a:lstStyle>
            <a:lvl1pPr algn="r">
              <a:defRPr sz="1200"/>
            </a:lvl1pPr>
          </a:lstStyle>
          <a:p>
            <a:fld id="{E5FDEA4D-EFD0-40B6-836F-FBD6FF727B63}" type="slidenum">
              <a:rPr lang="cs-CZ" smtClean="0"/>
              <a:t>‹#›</a:t>
            </a:fld>
            <a:endParaRPr lang="cs-CZ"/>
          </a:p>
        </p:txBody>
      </p:sp>
    </p:spTree>
    <p:extLst>
      <p:ext uri="{BB962C8B-B14F-4D97-AF65-F5344CB8AC3E}">
        <p14:creationId xmlns:p14="http://schemas.microsoft.com/office/powerpoint/2010/main" val="174080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a:t>
            </a:fld>
            <a:endParaRPr lang="cs-CZ"/>
          </a:p>
        </p:txBody>
      </p:sp>
    </p:spTree>
    <p:extLst>
      <p:ext uri="{BB962C8B-B14F-4D97-AF65-F5344CB8AC3E}">
        <p14:creationId xmlns:p14="http://schemas.microsoft.com/office/powerpoint/2010/main" val="403283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endParaRPr lang="cs-CZ" sz="1200" b="1" i="0" u="none" strike="noStrike" kern="1200" baseline="0" dirty="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Pokud zadavatel provede úpravu zadávacích podmínek a povaha úpravy zadávacích podmínek to vyžaduje, přiměřeně prodlouží lhůtu pro podání nabídek, a to podle povahy provedené úpravy. V případě takové změny zadávacích podmínek, která může rozšířit okruh možných dodavatelů, prodlouží zadavatel lhůtu tak, aby od okamžiku změny činila celou původní délku lhůty pro podání nabídek. </a:t>
            </a:r>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10</a:t>
            </a:fld>
            <a:endParaRPr lang="cs-CZ"/>
          </a:p>
        </p:txBody>
      </p:sp>
    </p:spTree>
    <p:extLst>
      <p:ext uri="{BB962C8B-B14F-4D97-AF65-F5344CB8AC3E}">
        <p14:creationId xmlns:p14="http://schemas.microsoft.com/office/powerpoint/2010/main" val="273135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Otevírání nabídek, posouzení a hodnocení nabídek provádí: </a:t>
            </a:r>
          </a:p>
          <a:p>
            <a:r>
              <a:rPr lang="cs-CZ" sz="1200" b="0" i="0" u="none" strike="noStrike" kern="1200" baseline="0" dirty="0" smtClean="0">
                <a:solidFill>
                  <a:schemeClr val="tx1"/>
                </a:solidFill>
                <a:latin typeface="+mn-lt"/>
                <a:ea typeface="+mn-ea"/>
                <a:cs typeface="+mn-cs"/>
              </a:rPr>
              <a:t>a) zadavatel, </a:t>
            </a:r>
          </a:p>
          <a:p>
            <a:r>
              <a:rPr lang="cs-CZ" sz="1200" b="0" i="0" u="none" strike="noStrike" kern="1200" baseline="0" dirty="0" smtClean="0">
                <a:solidFill>
                  <a:schemeClr val="tx1"/>
                </a:solidFill>
                <a:latin typeface="+mn-lt"/>
                <a:ea typeface="+mn-ea"/>
                <a:cs typeface="+mn-cs"/>
              </a:rPr>
              <a:t>b) jiná osoba, pověřená zadavatelem (dále jen „pověřená osoba“), nebo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c) hodnoticí komise, kterou jmenuje zadavatel. </a:t>
            </a:r>
          </a:p>
          <a:p>
            <a:r>
              <a:rPr lang="cs-CZ" sz="1200" b="0" i="0" u="none" strike="noStrike" kern="1200" baseline="0" dirty="0" smtClean="0">
                <a:solidFill>
                  <a:schemeClr val="tx1"/>
                </a:solidFill>
                <a:latin typeface="+mn-lt"/>
                <a:ea typeface="+mn-ea"/>
                <a:cs typeface="+mn-cs"/>
              </a:rPr>
              <a:t>Vzorový formulář pro jmenování hodnotící komise/Pověření k otevírání obálek, posouzení a hodnocení nabídek je přílohou těchto Pravidel. </a:t>
            </a:r>
          </a:p>
          <a:p>
            <a:r>
              <a:rPr lang="cs-CZ" sz="1200" b="0" i="0" u="none" strike="noStrike" kern="1200" baseline="0" dirty="0" smtClean="0">
                <a:solidFill>
                  <a:schemeClr val="tx1"/>
                </a:solidFill>
                <a:latin typeface="+mn-lt"/>
                <a:ea typeface="+mn-ea"/>
                <a:cs typeface="+mn-cs"/>
              </a:rPr>
              <a:t>Každá osoba, která se účastní posouzení či hodnocení nabídek, nesmí být vůči účastníkům, kteří předložili nabídku, ve střetu zájmů. </a:t>
            </a:r>
          </a:p>
          <a:p>
            <a:r>
              <a:rPr lang="cs-CZ" sz="1200" b="0" i="0" u="none" strike="noStrike" kern="1200" baseline="0" dirty="0" smtClean="0">
                <a:solidFill>
                  <a:schemeClr val="tx1"/>
                </a:solidFill>
                <a:latin typeface="+mn-lt"/>
                <a:ea typeface="+mn-ea"/>
                <a:cs typeface="+mn-cs"/>
              </a:rPr>
              <a:t>Dále platí, že osoby, které posuzují a hodnotí nabídky, musí zachovávat mlčenlivost o skutečnostech, které se dozvědí v průběhu posouzení a hodnocení nabídek. </a:t>
            </a:r>
          </a:p>
          <a:p>
            <a:r>
              <a:rPr lang="cs-CZ" sz="1200" b="0" i="0" u="none" strike="noStrike" kern="1200" baseline="0" dirty="0" smtClean="0">
                <a:solidFill>
                  <a:schemeClr val="tx1"/>
                </a:solidFill>
                <a:latin typeface="+mn-lt"/>
                <a:ea typeface="+mn-ea"/>
                <a:cs typeface="+mn-cs"/>
              </a:rPr>
              <a:t>Před zahájením posouzení a hodnocení nabídek musí tyto osoby potvrdit neexistenci střetu zájmů a převzetí závazku mlčenlivosti. Formulář Prohlášení o neexistenci střetu zájmů je přílohou těchto Pravidel.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Zadavatel přistoupí k otevírání nabídek po uplynutí lhůty pro podání nabídek. Nabídky nesmí být za žádných okolností otevřeny před uplynutím této lhůty. Zadavatel přiřadí pořadová čísla každé nabídce podle toho, kdy nabídka přišla na místo určené zadavatelem a následně nabídky v tomto pořadí otevře. </a:t>
            </a:r>
          </a:p>
          <a:p>
            <a:r>
              <a:rPr lang="cs-CZ" sz="1200" b="0" i="0" u="none" strike="noStrike" kern="1200" baseline="0" dirty="0" smtClean="0">
                <a:solidFill>
                  <a:schemeClr val="tx1"/>
                </a:solidFill>
                <a:latin typeface="+mn-lt"/>
                <a:ea typeface="+mn-ea"/>
                <a:cs typeface="+mn-cs"/>
              </a:rPr>
              <a:t>Otevřením nabídky podané v elektronické podobě se rozumí zpřístupnění jejího obsahu.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Nabídky podané v elektronické podobě nesmí být zpřístupněny před uplynutím lhůty pro podání nabídek. Zpřístupňují se pouze nabídky podané ve lhůtě pro podání nabídek, podepsané zaručeným elektronickým podpisem.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Nabídka, která bude zadavateli doručena po uplynutí lhůty pro podávání nabídek, se neotevírá a nehodnotí. Pokud </a:t>
            </a:r>
            <a:r>
              <a:rPr lang="cs-CZ" sz="1200" b="0" i="0" u="none" strike="noStrike" kern="1200" baseline="0" dirty="0">
                <a:solidFill>
                  <a:schemeClr val="tx1"/>
                </a:solidFill>
                <a:latin typeface="+mn-lt"/>
                <a:ea typeface="+mn-ea"/>
                <a:cs typeface="+mn-cs"/>
              </a:rPr>
              <a:t>nabídka nesplňuje všechny požadavky stanovené ve výzvě či v zadávací dokumentaci, jedná se o nabídku neúplnou. </a:t>
            </a:r>
          </a:p>
          <a:p>
            <a:endParaRPr lang="cs-CZ"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Úplnost je posuzována z hlediska formálního i věcného. Např. neúplnou nabídkou je nabídka, která není podána v požadovaném jazyce, neobsahuje požadované dokumenty prokazující splnění kvalifikace dodavatele nebo tyto dokumenty prokazují požadovanou kvalifikaci, nabízené plnění neodpovídá plnění požadovanému atd.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 </a:t>
            </a:r>
            <a:r>
              <a:rPr lang="cs-CZ" sz="1200" b="0" i="0" u="sng" strike="noStrike" kern="1200" baseline="0" dirty="0">
                <a:solidFill>
                  <a:schemeClr val="tx1"/>
                </a:solidFill>
                <a:latin typeface="+mn-lt"/>
                <a:ea typeface="+mn-ea"/>
                <a:cs typeface="+mn-cs"/>
              </a:rPr>
              <a:t>Neúplnou nabídkou ale na druhou stranu není nedodržení čistě formálních požadavků zadavatele, které nemají vliv na transparentnost zadávacího řízení. Takovými požadavky jsou např. požadavek na počet kopií nabídky, požadavek na pořadí jednotlivých částí nabídky, požadavek na podpis statutárního orgánu (postačuje podpis osoby oprávněné jednat za dodavatele).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u="sng" strike="noStrike" kern="1200" baseline="0" dirty="0">
              <a:solidFill>
                <a:schemeClr val="tx1"/>
              </a:solidFill>
              <a:latin typeface="+mn-lt"/>
              <a:ea typeface="+mn-ea"/>
              <a:cs typeface="+mn-cs"/>
            </a:endParaRPr>
          </a:p>
          <a:p>
            <a:endParaRPr lang="cs-CZ" sz="1200" b="1"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11</a:t>
            </a:fld>
            <a:endParaRPr lang="cs-CZ"/>
          </a:p>
        </p:txBody>
      </p:sp>
    </p:spTree>
    <p:extLst>
      <p:ext uri="{BB962C8B-B14F-4D97-AF65-F5344CB8AC3E}">
        <p14:creationId xmlns:p14="http://schemas.microsoft.com/office/powerpoint/2010/main" val="4064326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Otevřením nabídky podané v elektronické podobě se rozumí zpřístupnění jejího obsahu. Nabídky podané v elektronické podobě nesmí být zpřístupněny před uplynutím lhůty pro podání nabídek. Zpřístupňují se pouze nabídky podané ve lhůtě pro podání nabídek, podepsané zaručeným elektronickým podpisem.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Pokud nabídka nesplňuje všechny požadavky stanovené ve výzvě či v zadávací dokumentaci, jedná se o nabídku neúplnou. Úplnost je posuzována z hlediska formálního i věcného. Např. neúplnou nabídkou je nabídka, která není podána v požadovaném jazyce, neobsahuje požadované dokumenty prokazující splnění kvalifikace dodavatele nebo tyto dokumenty neprokazují požadovanou kvalifikaci, nabízené plnění neodpovídá plnění požadovanému atd. Neúplnou nabídkou ale na druhou stranu není nedodržení čistě formálních požadavků zadavatele, které nemají vliv na transparentnost zadávacího řízení. Takovými požadavky jsou např. požadavek na počet kopií nabídky, požadavek na pořadí jednotlivých částí nabídky, požadavek na podpis statutárního orgánu (postačuje podpis osoby oprávněné jednat za dodavatele).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může vyloučit </a:t>
            </a:r>
            <a:r>
              <a:rPr lang="cs-CZ" sz="1200" b="0" i="0" u="none" strike="noStrike" kern="1200" baseline="0" dirty="0">
                <a:solidFill>
                  <a:schemeClr val="tx1"/>
                </a:solidFill>
                <a:latin typeface="+mn-lt"/>
                <a:ea typeface="+mn-ea"/>
                <a:cs typeface="+mn-cs"/>
              </a:rPr>
              <a:t>účastníka pro nezpůsobilost, pokud prokáže, že </a:t>
            </a:r>
          </a:p>
          <a:p>
            <a:r>
              <a:rPr lang="cs-CZ" sz="1200" b="0" i="0" u="none" strike="noStrike" kern="1200" baseline="0" dirty="0">
                <a:solidFill>
                  <a:schemeClr val="tx1"/>
                </a:solidFill>
                <a:latin typeface="+mn-lt"/>
                <a:ea typeface="+mn-ea"/>
                <a:cs typeface="+mn-cs"/>
              </a:rPr>
              <a:t>a) plnění nabízené účastníkem by vedlo k nedodržování povinností vyplývajících z předpisů práva životního prostředí, sociálních nebo pracovněprávních předpisů nebo kolektivních smluv vztahujících se k předmětu plnění zadávané zakázky, </a:t>
            </a:r>
          </a:p>
          <a:p>
            <a:r>
              <a:rPr lang="cs-CZ" sz="1200" b="0" i="0" u="none" strike="noStrike" kern="1200" baseline="0" dirty="0">
                <a:solidFill>
                  <a:schemeClr val="tx1"/>
                </a:solidFill>
                <a:latin typeface="+mn-lt"/>
                <a:ea typeface="+mn-ea"/>
                <a:cs typeface="+mn-cs"/>
              </a:rPr>
              <a:t>b) došlo ke střetu zájmů a jiné opatření k nápravě, kromě zrušení výběrového řízení, není možné, </a:t>
            </a:r>
          </a:p>
          <a:p>
            <a:r>
              <a:rPr lang="cs-CZ" sz="1200" b="0" i="0" u="none" strike="noStrike" kern="1200" baseline="0" dirty="0">
                <a:solidFill>
                  <a:schemeClr val="tx1"/>
                </a:solidFill>
                <a:latin typeface="+mn-lt"/>
                <a:ea typeface="+mn-ea"/>
                <a:cs typeface="+mn-cs"/>
              </a:rPr>
              <a:t>c) došlo k narušení hospodářské soutěže předchozí účastí účastníka výběrového řízení při přípravě výběrového řízení, jiné opatření k nápravě není možné a účastník výběrového řízení na výzvu zadavatele neprokázal, že k narušení hospodářské soutěže nedošlo, </a:t>
            </a:r>
          </a:p>
          <a:p>
            <a:r>
              <a:rPr lang="cs-CZ" sz="1200" b="0" i="0" u="none" strike="noStrike" kern="1200" baseline="0" dirty="0">
                <a:solidFill>
                  <a:schemeClr val="tx1"/>
                </a:solidFill>
                <a:latin typeface="+mn-lt"/>
                <a:ea typeface="+mn-ea"/>
                <a:cs typeface="+mn-cs"/>
              </a:rPr>
              <a:t>d) se dodavatel dopustil v posledních 3 letech před zahájením výběrového řízení závažných nebo dlouhodobých pochybení při plnění dřívějšího smluvního vztahu se zadavatelem zadávané zakázky, nebo s jiným veřejným zadavatelem, která vedla ke vzniku škody, předčasnému ukončení smluvního vztahu nebo jiným srovnatelným sankcím, </a:t>
            </a:r>
          </a:p>
          <a:p>
            <a:r>
              <a:rPr lang="cs-CZ" sz="1200" b="0" i="0" u="none" strike="noStrike" kern="1200" baseline="0" dirty="0">
                <a:solidFill>
                  <a:schemeClr val="tx1"/>
                </a:solidFill>
                <a:latin typeface="+mn-lt"/>
                <a:ea typeface="+mn-ea"/>
                <a:cs typeface="+mn-cs"/>
              </a:rPr>
              <a:t>e) se dodavatel pokusil neoprávněně ovlivnit rozhodnutí zadavatele ve výběrovém řízení nebo se neoprávněně pokusil o získání neveřejných informací, které by mu mohly zajistit neoprávněné výhody ve výběrovém řízení, nebo </a:t>
            </a:r>
          </a:p>
          <a:p>
            <a:r>
              <a:rPr lang="cs-CZ" sz="1200" b="0" i="0" u="none" strike="noStrike" kern="1200" baseline="0" dirty="0">
                <a:solidFill>
                  <a:schemeClr val="tx1"/>
                </a:solidFill>
                <a:latin typeface="+mn-lt"/>
                <a:ea typeface="+mn-ea"/>
                <a:cs typeface="+mn-cs"/>
              </a:rPr>
              <a:t>f) se dodavatel dopustil v posledních 3 letech před zahájením výběrového řízení nebo po zahájení výběrového řízení závažného profesního pochybení, které zpochybňuje jeho důvěryhodnost, včetně pochybení, za která byl disciplinárně potrestán nebo mu bylo uloženo kárné opatření.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Zadavatel </a:t>
            </a:r>
            <a:r>
              <a:rPr lang="cs-CZ" sz="1200" b="1" i="0" u="none" strike="noStrike" kern="1200" baseline="0" dirty="0">
                <a:solidFill>
                  <a:schemeClr val="tx1"/>
                </a:solidFill>
                <a:latin typeface="+mn-lt"/>
                <a:ea typeface="+mn-ea"/>
                <a:cs typeface="+mn-cs"/>
              </a:rPr>
              <a:t>může vyloučit </a:t>
            </a:r>
            <a:r>
              <a:rPr lang="cs-CZ" sz="1200" b="0" i="0" u="none" strike="noStrike" kern="1200" baseline="0" dirty="0">
                <a:solidFill>
                  <a:schemeClr val="tx1"/>
                </a:solidFill>
                <a:latin typeface="+mn-lt"/>
                <a:ea typeface="+mn-ea"/>
                <a:cs typeface="+mn-cs"/>
              </a:rPr>
              <a:t>účastníka pro nezpůsobilost také, pokud na základě věrohodných informací získá důvodné podezření, že dodavatel uzavřel s jinými osobami zakázanou dohodu v souvislosti se zadávanou zakázkou.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O vyřazení nabídky vyrozumí zadavatel účastníka, který nabídku podal, bezodkladně od této skutečnosti, a to písemně nebo oznámením na profilu zadavatele, pokud si tuto možnost informování zadavatel vymezil v zadávacích podmínkách. (Lhůta se považuje za splněnou odesláním informace ke zveřejnění.). </a:t>
            </a:r>
          </a:p>
          <a:p>
            <a:endParaRPr lang="cs-CZ" sz="1200" b="1"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12</a:t>
            </a:fld>
            <a:endParaRPr lang="cs-CZ"/>
          </a:p>
        </p:txBody>
      </p:sp>
    </p:spTree>
    <p:extLst>
      <p:ext uri="{BB962C8B-B14F-4D97-AF65-F5344CB8AC3E}">
        <p14:creationId xmlns:p14="http://schemas.microsoft.com/office/powerpoint/2010/main" val="1561063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Hodnocení nabídek může být provedeno před jejich posouzením, v takovém případě dojde k posouzení nabídky, která byla podána účastníkem, se kterým má být uzavřena smlouva. </a:t>
            </a:r>
            <a:r>
              <a:rPr lang="cs-CZ" sz="1200" b="1" i="0" u="none" strike="noStrike" kern="1200" baseline="0" dirty="0">
                <a:solidFill>
                  <a:schemeClr val="tx1"/>
                </a:solidFill>
                <a:latin typeface="+mn-lt"/>
                <a:ea typeface="+mn-ea"/>
                <a:cs typeface="+mn-cs"/>
              </a:rPr>
              <a:t>Tuto skutečnost je v takovém případě uvedena v protokolu o otevírání, posouzení a hodnocení nabídek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O otevírání nabídek, posouzení a hodnocení nabídek se pořizuje protokol obsahující rozhodné skutečnosti, týkající se posouzení a hodnocení nabídek: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a) jména a podpisy osob, které provedly posouzení a hodnocení nabídek; </a:t>
            </a:r>
          </a:p>
          <a:p>
            <a:r>
              <a:rPr lang="cs-CZ" sz="1200" b="0" i="0" u="none" strike="noStrike" kern="1200" baseline="0" dirty="0">
                <a:solidFill>
                  <a:schemeClr val="tx1"/>
                </a:solidFill>
                <a:latin typeface="+mn-lt"/>
                <a:ea typeface="+mn-ea"/>
                <a:cs typeface="+mn-cs"/>
              </a:rPr>
              <a:t>b) seznam doručených nabídek, včetně identifikačních údajů účastníků, datum a čas doručení nabídek; </a:t>
            </a:r>
          </a:p>
          <a:p>
            <a:r>
              <a:rPr lang="cs-CZ" sz="1200" b="0" i="0" u="none" strike="noStrike" kern="1200" baseline="0" dirty="0">
                <a:solidFill>
                  <a:schemeClr val="tx1"/>
                </a:solidFill>
                <a:latin typeface="+mn-lt"/>
                <a:ea typeface="+mn-ea"/>
                <a:cs typeface="+mn-cs"/>
              </a:rPr>
              <a:t>c) seznam účastníků vyzvaných k doplnění/objasnění nabídky, pokud byli vyzváni; </a:t>
            </a:r>
          </a:p>
          <a:p>
            <a:r>
              <a:rPr lang="cs-CZ" sz="1200" b="0" i="0" u="none" strike="noStrike" kern="1200" baseline="0" dirty="0">
                <a:solidFill>
                  <a:schemeClr val="tx1"/>
                </a:solidFill>
                <a:latin typeface="+mn-lt"/>
                <a:ea typeface="+mn-ea"/>
                <a:cs typeface="+mn-cs"/>
              </a:rPr>
              <a:t>d) seznam vyřazených nabídek a zdůvodnění vyřazení nabídek, pokud byly nějaké nabídky vyřazeny; </a:t>
            </a:r>
          </a:p>
          <a:p>
            <a:r>
              <a:rPr lang="cs-CZ" sz="1200" b="0" i="0" u="none" strike="noStrike" kern="1200" baseline="0" dirty="0">
                <a:solidFill>
                  <a:schemeClr val="tx1"/>
                </a:solidFill>
                <a:latin typeface="+mn-lt"/>
                <a:ea typeface="+mn-ea"/>
                <a:cs typeface="+mn-cs"/>
              </a:rPr>
              <a:t>e) popis způsobu a odůvodnění hodnocení nabídek, pokud nebyla hodnocena pouze cena; </a:t>
            </a:r>
          </a:p>
          <a:p>
            <a:r>
              <a:rPr lang="cs-CZ" sz="1200" b="0" i="0" u="none" strike="noStrike" kern="1200" baseline="0" dirty="0">
                <a:solidFill>
                  <a:schemeClr val="tx1"/>
                </a:solidFill>
                <a:latin typeface="+mn-lt"/>
                <a:ea typeface="+mn-ea"/>
                <a:cs typeface="+mn-cs"/>
              </a:rPr>
              <a:t>f) výsledek hodnocení.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Protokol o otevírání nabídek, posouzení a hodnocení nabídek je přílohou těchto Pravidel OP PPR. Tento protokol má pouze doporučující charakter, nicméně vždy je nutné dodržet minimálně požadavky stanovené v této kapitole. </a:t>
            </a:r>
          </a:p>
          <a:p>
            <a:r>
              <a:rPr lang="cs-CZ" sz="1200" b="0" i="0" u="none" strike="noStrike" kern="1200" baseline="0" dirty="0">
                <a:solidFill>
                  <a:schemeClr val="tx1"/>
                </a:solidFill>
                <a:latin typeface="+mn-lt"/>
                <a:ea typeface="+mn-ea"/>
                <a:cs typeface="+mn-cs"/>
              </a:rPr>
              <a:t>Protokol podepisují osoby, které se účastnily otevírání obálek a posouzení nabídek nebo hodnocení nabídek. Pokud je otevíráním obálek, posuzováním a hodnocením nabídek zadavatelem pověřena jiná osoba nebo hodnoticí komise, je vyhotovený Protokol předložen </a:t>
            </a:r>
            <a:r>
              <a:rPr lang="cs-CZ" sz="1200" b="1" i="0" u="none" strike="noStrike" kern="1200" baseline="0" dirty="0">
                <a:solidFill>
                  <a:schemeClr val="tx1"/>
                </a:solidFill>
                <a:latin typeface="+mn-lt"/>
                <a:ea typeface="+mn-ea"/>
                <a:cs typeface="+mn-cs"/>
              </a:rPr>
              <a:t>zadavateli ke schválení. Uvedením souhlasu s doporučením hodnoticí komise/pověřené osoby a podpisem na Protokolu či samostatném dokumentu rozhoduje zadavatel o výběru dodavatele. </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13</a:t>
            </a:fld>
            <a:endParaRPr lang="cs-CZ"/>
          </a:p>
        </p:txBody>
      </p:sp>
    </p:spTree>
    <p:extLst>
      <p:ext uri="{BB962C8B-B14F-4D97-AF65-F5344CB8AC3E}">
        <p14:creationId xmlns:p14="http://schemas.microsoft.com/office/powerpoint/2010/main" val="3340038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 výsledku výběrového řízení musejí být bez zbytečného odkladu informováni všichni účastníci, kteří podali nabídky ve lhůtě pro podání nabídek a jejichž nabídka nebyla vyřazena z výběrového řízení. </a:t>
            </a:r>
          </a:p>
          <a:p>
            <a:r>
              <a:rPr lang="cs-CZ" sz="1200" b="0" i="0" u="none" strike="noStrike" kern="1200" baseline="0" dirty="0">
                <a:solidFill>
                  <a:schemeClr val="tx1"/>
                </a:solidFill>
                <a:latin typeface="+mn-lt"/>
                <a:ea typeface="+mn-ea"/>
                <a:cs typeface="+mn-cs"/>
              </a:rPr>
              <a:t>Oznámení o výsledku výběrového řízení musí obsahovat alespoň následující informace: </a:t>
            </a:r>
          </a:p>
          <a:p>
            <a:r>
              <a:rPr lang="cs-CZ" sz="1200" b="0" i="0" u="none" strike="noStrike" kern="1200" baseline="0" dirty="0">
                <a:solidFill>
                  <a:schemeClr val="tx1"/>
                </a:solidFill>
                <a:latin typeface="+mn-lt"/>
                <a:ea typeface="+mn-ea"/>
                <a:cs typeface="+mn-cs"/>
              </a:rPr>
              <a:t>a) identifikační údaje účastníků, jejichž nabídka byla hodnocena, </a:t>
            </a:r>
          </a:p>
          <a:p>
            <a:r>
              <a:rPr lang="cs-CZ" sz="1200" b="0" i="0" u="none" strike="noStrike" kern="1200" baseline="0" dirty="0">
                <a:solidFill>
                  <a:schemeClr val="tx1"/>
                </a:solidFill>
                <a:latin typeface="+mn-lt"/>
                <a:ea typeface="+mn-ea"/>
                <a:cs typeface="+mn-cs"/>
              </a:rPr>
              <a:t>b) výsledek hodnocení nabídek, z něhož je zřejmé pořadí nabídek.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Tato informace musí být zaslána písemně, a to buď dopisem, nebo elektronicky (odeslání musí být schopen zadavatel prokázat – dodejka, podací lístek, předávací protokol, e-mailovou doručenkou spolu s odeslaným e-mailem apod.). </a:t>
            </a:r>
          </a:p>
          <a:p>
            <a:r>
              <a:rPr lang="cs-CZ" sz="1200" b="0" i="0" u="none" strike="noStrike" kern="1200" baseline="0" dirty="0">
                <a:solidFill>
                  <a:schemeClr val="tx1"/>
                </a:solidFill>
                <a:latin typeface="+mn-lt"/>
                <a:ea typeface="+mn-ea"/>
                <a:cs typeface="+mn-cs"/>
              </a:rPr>
              <a:t>Pokud si to zadavatel v oznámení výběrového řízení vyhradil, může ve výběrovém řízení uveřejnit oznámení o výsledku výběrového řízení a případné oznámení o vyřazení nabídky stejným způsobem, jakým vyhlásil výběrové řízení. V takovém případě se oznámení o výsledku výběrového řízení a případné oznámení o vyřazení nabídky považuje za doručené všem dotčeným účastníkům okamžikem uveřejnění. </a:t>
            </a:r>
          </a:p>
          <a:p>
            <a:pPr marL="0" indent="0">
              <a:buNone/>
            </a:pPr>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14</a:t>
            </a:fld>
            <a:endParaRPr lang="cs-CZ"/>
          </a:p>
        </p:txBody>
      </p:sp>
    </p:spTree>
    <p:extLst>
      <p:ext uri="{BB962C8B-B14F-4D97-AF65-F5344CB8AC3E}">
        <p14:creationId xmlns:p14="http://schemas.microsoft.com/office/powerpoint/2010/main" val="1898035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Zadavatel je oprávněn výběrové řízení zrušit, nejpozději však do uzavření smlouvy. O zrušení výběrového řízení je zadavatel povinen bezodkladně písemně informovat všechny účastníky, kteří podali nabídku ve lhůtě pro podání nabídek. </a:t>
            </a:r>
          </a:p>
          <a:p>
            <a:r>
              <a:rPr lang="cs-CZ" sz="1200" b="0" i="0" u="none" strike="noStrike" kern="1200" baseline="0" dirty="0">
                <a:solidFill>
                  <a:schemeClr val="tx1"/>
                </a:solidFill>
                <a:latin typeface="+mn-lt"/>
                <a:ea typeface="+mn-ea"/>
                <a:cs typeface="+mn-cs"/>
              </a:rPr>
              <a:t>V případě zrušení výběrového řízení v době běhu lhůty pro podávání nabídek, uveřejní a oznámí zadavatel informaci o zrušení výběrového řízení stejným způsobem, jakým toto výběrové řízení zahájil. </a:t>
            </a:r>
          </a:p>
          <a:p>
            <a:r>
              <a:rPr lang="cs-CZ" sz="1200" b="0" i="0" u="none" strike="noStrike" kern="1200" baseline="0" dirty="0">
                <a:solidFill>
                  <a:schemeClr val="tx1"/>
                </a:solidFill>
                <a:latin typeface="+mn-lt"/>
                <a:ea typeface="+mn-ea"/>
                <a:cs typeface="+mn-cs"/>
              </a:rPr>
              <a:t>Zadavatel zruší výběrové řízení bez zbytečného odkladu, pokud: </a:t>
            </a:r>
          </a:p>
          <a:p>
            <a:r>
              <a:rPr lang="cs-CZ" sz="1200" b="0" i="0" u="none" strike="noStrike" kern="1200" baseline="0" dirty="0">
                <a:solidFill>
                  <a:schemeClr val="tx1"/>
                </a:solidFill>
                <a:latin typeface="+mn-lt"/>
                <a:ea typeface="+mn-ea"/>
                <a:cs typeface="+mn-cs"/>
              </a:rPr>
              <a:t>a) nebyly ve stanovené lhůtě podány žádné nabídky, nebo </a:t>
            </a:r>
          </a:p>
          <a:p>
            <a:r>
              <a:rPr lang="cs-CZ" sz="1200" b="0" i="0" u="none" strike="noStrike" kern="1200" baseline="0" dirty="0">
                <a:solidFill>
                  <a:schemeClr val="tx1"/>
                </a:solidFill>
                <a:latin typeface="+mn-lt"/>
                <a:ea typeface="+mn-ea"/>
                <a:cs typeface="+mn-cs"/>
              </a:rPr>
              <a:t>b) nebyly ve stanovené lhůtě podány žádné nabídky splňující požadavky zadavatele na předmět plnění zakázky, resp. byli z účasti ve výběrovém řízení vyloučeni všichni účastníci, </a:t>
            </a:r>
          </a:p>
          <a:p>
            <a:r>
              <a:rPr lang="cs-CZ" sz="1200" b="0" i="0" u="none" strike="noStrike" kern="1200" baseline="0" dirty="0">
                <a:solidFill>
                  <a:schemeClr val="tx1"/>
                </a:solidFill>
                <a:latin typeface="+mn-lt"/>
                <a:ea typeface="+mn-ea"/>
                <a:cs typeface="+mn-cs"/>
              </a:rPr>
              <a:t>c) byly zjištěny vážné nesrovnalosti nebo chyby v zadávacích podmínkách, nebo </a:t>
            </a:r>
          </a:p>
          <a:p>
            <a:r>
              <a:rPr lang="cs-CZ" sz="1200" b="0" i="0" u="none" strike="noStrike" kern="1200" baseline="0" dirty="0">
                <a:solidFill>
                  <a:schemeClr val="tx1"/>
                </a:solidFill>
                <a:latin typeface="+mn-lt"/>
                <a:ea typeface="+mn-ea"/>
                <a:cs typeface="+mn-cs"/>
              </a:rPr>
              <a:t>d) odmítl uzavřít smlouvu i účastník třetí v pořadí, s nímž bylo možné smlouvu uzavřít.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Zadavatel může výběrové řízení zrušit bez zbytečného odkladu, pokud: </a:t>
            </a:r>
          </a:p>
          <a:p>
            <a:r>
              <a:rPr lang="cs-CZ" sz="1200" b="0" i="0" u="none" strike="noStrike" kern="1200" baseline="0" dirty="0">
                <a:solidFill>
                  <a:schemeClr val="tx1"/>
                </a:solidFill>
                <a:latin typeface="+mn-lt"/>
                <a:ea typeface="+mn-ea"/>
                <a:cs typeface="+mn-cs"/>
              </a:rPr>
              <a:t>a) se v průběhu výběrového řízení vyskytly důvody zvláštního zřetele113, pro které nelze na zadavateli požadovat, aby ve výběrovém řízení pokračoval, nebo </a:t>
            </a:r>
          </a:p>
          <a:p>
            <a:r>
              <a:rPr lang="cs-CZ" sz="1200" b="0" i="0" u="none" strike="noStrike" kern="1200" baseline="0" dirty="0">
                <a:solidFill>
                  <a:schemeClr val="tx1"/>
                </a:solidFill>
                <a:latin typeface="+mn-lt"/>
                <a:ea typeface="+mn-ea"/>
                <a:cs typeface="+mn-cs"/>
              </a:rPr>
              <a:t>b) vybraný účastník, popřípadě účastník druhý v pořadí, odmítl uzavřít smlouvu nebo neposkytl zadavateli k jejímu uzavření dostatečnou součinnost. </a:t>
            </a:r>
          </a:p>
          <a:p>
            <a:pPr marL="0" indent="0">
              <a:buNone/>
            </a:pPr>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15</a:t>
            </a:fld>
            <a:endParaRPr lang="cs-CZ"/>
          </a:p>
        </p:txBody>
      </p:sp>
    </p:spTree>
    <p:extLst>
      <p:ext uri="{BB962C8B-B14F-4D97-AF65-F5344CB8AC3E}">
        <p14:creationId xmlns:p14="http://schemas.microsoft.com/office/powerpoint/2010/main" val="1740494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Zadavatel je povinen vybrat k uzavření smlouvy účastníka výběrového řízení, jehož nabídka byla vyhodnocena jako ekonomicky nejvýhodnější podle výsledku hodnocení nabídek nebo výsledku elektronické aukce, pokud byla použita. </a:t>
            </a:r>
          </a:p>
          <a:p>
            <a:endParaRPr lang="cs-CZ" dirty="0"/>
          </a:p>
          <a:p>
            <a:r>
              <a:rPr lang="cs-CZ" dirty="0"/>
              <a:t>Smlouva musí být uzavřena ve shodě s podmínkami výběrového řízení a vybranou nabídkou. </a:t>
            </a:r>
          </a:p>
          <a:p>
            <a:endParaRPr lang="cs-CZ" dirty="0"/>
          </a:p>
          <a:p>
            <a:r>
              <a:rPr lang="cs-CZ" dirty="0"/>
              <a:t>Pokud vybraný účastník odmítne uzavřít smlouvu nebo zadavateli neposkytne dostatečnou součinnost k jejímu uzavření, může zadavatel vyzvat k uzavření smlouvy dalšího účastníka výběrového řízení, a to v pořadí, které vyplývá z výsledku původního hodnocení nabídek nebo elektronické aukce nebo z výsledku nového hodnocení. </a:t>
            </a:r>
          </a:p>
          <a:p>
            <a:endParaRPr lang="cs-CZ" dirty="0"/>
          </a:p>
          <a:p>
            <a:r>
              <a:rPr lang="cs-CZ" dirty="0"/>
              <a:t>Za nedostatečnou součinnost je považována skutečnost, kdy vybraný účastník nereaguje žádným způsobem (tzn. listině nebo elektronicky) na výzvy zadavatele</a:t>
            </a:r>
            <a:r>
              <a:rPr lang="cs-CZ" b="1" dirty="0"/>
              <a:t>. V případě, že účastník neposkytl zadavateli dostatečnou součinnost, doloží zadavatel tuto skutečnost písemně formou čestného prohlášení.</a:t>
            </a:r>
            <a:r>
              <a:rPr lang="cs-CZ" dirty="0"/>
              <a:t> </a:t>
            </a:r>
          </a:p>
          <a:p>
            <a:endParaRPr lang="cs-CZ" dirty="0"/>
          </a:p>
          <a:p>
            <a:r>
              <a:rPr lang="cs-CZ" dirty="0"/>
              <a:t>Nové hodnocení zadavatel musí provést, pokud by vyloučení vybraného dodavatele znamenalo podstatné ovlivnění původního pořadí nabídek. Zadavatel nesmí uzavřít smlouvu s účastníkem, u něhož došlo ke střetu zájmů a není možné učinit jiné opatření k nápravě, kromě zrušení výběrového řízení. Smlouva musí mít písemnou formu</a:t>
            </a:r>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16</a:t>
            </a:fld>
            <a:endParaRPr lang="cs-CZ"/>
          </a:p>
        </p:txBody>
      </p:sp>
    </p:spTree>
    <p:extLst>
      <p:ext uri="{BB962C8B-B14F-4D97-AF65-F5344CB8AC3E}">
        <p14:creationId xmlns:p14="http://schemas.microsoft.com/office/powerpoint/2010/main" val="360014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Za podstatnou změnu závazku ze smlouvy na zakázku se nepovažuje změna, která nemění celkovou povahu zakázky a jejíž hodnota je nižší než </a:t>
            </a:r>
          </a:p>
          <a:p>
            <a:r>
              <a:rPr lang="cs-CZ" sz="1200" b="0" i="0" u="none" strike="noStrike" kern="1200" baseline="0" dirty="0">
                <a:solidFill>
                  <a:schemeClr val="tx1"/>
                </a:solidFill>
                <a:latin typeface="+mn-lt"/>
                <a:ea typeface="+mn-ea"/>
                <a:cs typeface="+mn-cs"/>
              </a:rPr>
              <a:t>a) 10 % původní hodnoty závazku, nebo </a:t>
            </a:r>
          </a:p>
          <a:p>
            <a:r>
              <a:rPr lang="cs-CZ" sz="1200" b="0" i="0" u="none" strike="noStrike" kern="1200" baseline="0" dirty="0">
                <a:solidFill>
                  <a:schemeClr val="tx1"/>
                </a:solidFill>
                <a:latin typeface="+mn-lt"/>
                <a:ea typeface="+mn-ea"/>
                <a:cs typeface="+mn-cs"/>
              </a:rPr>
              <a:t>b) 15 % původní hodnoty závazku ze smlouvy na zakázku na stavební práce.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Pokud bude provedeno více změn, je rozhodný součet hodnot všech těchto změn, přičemž snížení původní hodnoty závazku se sčítají samostatně a zvýšení hodnoty závazku také samostatně. </a:t>
            </a: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Za podstatnou změnu závazku ze smlouvy na zakázku se nepovažují dodatečné stavební práce, služby nebo dodávky od dodavatele původní zakázky, které nebyly zahrnuty v původním závazku ze smlouvy na zakázku, pokud jsou nezbytné, a změna v osobě dodavatele </a:t>
            </a:r>
          </a:p>
          <a:p>
            <a:r>
              <a:rPr lang="cs-CZ" sz="1200" b="0" i="0" u="none" strike="noStrike" kern="1200" baseline="0" dirty="0">
                <a:solidFill>
                  <a:schemeClr val="tx1"/>
                </a:solidFill>
                <a:latin typeface="+mn-lt"/>
                <a:ea typeface="+mn-ea"/>
                <a:cs typeface="+mn-cs"/>
              </a:rPr>
              <a:t>a) není možná z ekonomických anebo technických důvodů spočívajících zejména v požadavcích na slučitelnost nebo interoperabilitu se stávajícím zařízením, službami nebo instalacemi pořízenými zadavatelem v původním výběrovém řízení, </a:t>
            </a:r>
          </a:p>
          <a:p>
            <a:r>
              <a:rPr lang="cs-CZ" sz="1200" b="0" i="0" u="none" strike="noStrike" kern="1200" baseline="0" dirty="0">
                <a:solidFill>
                  <a:schemeClr val="tx1"/>
                </a:solidFill>
                <a:latin typeface="+mn-lt"/>
                <a:ea typeface="+mn-ea"/>
                <a:cs typeface="+mn-cs"/>
              </a:rPr>
              <a:t>b) by způsobila zadavateli značné obtíže nebo výrazné zvýšení nákladů a </a:t>
            </a:r>
          </a:p>
          <a:p>
            <a:r>
              <a:rPr lang="cs-CZ" sz="1200" b="0" i="0" u="none" strike="noStrike" kern="1200" baseline="0" dirty="0">
                <a:solidFill>
                  <a:schemeClr val="tx1"/>
                </a:solidFill>
                <a:latin typeface="+mn-lt"/>
                <a:ea typeface="+mn-ea"/>
                <a:cs typeface="+mn-cs"/>
              </a:rPr>
              <a:t>c) hodnota dodatečných stavebních prací, služeb nebo dodávek nepřekročí 50 % původní hodnoty závazku; pokud bude provedeno více změn, je rozhodný součet hodnoty všech změn podle tohoto odstavce. </a:t>
            </a: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17</a:t>
            </a:fld>
            <a:endParaRPr lang="cs-CZ"/>
          </a:p>
        </p:txBody>
      </p:sp>
    </p:spTree>
    <p:extLst>
      <p:ext uri="{BB962C8B-B14F-4D97-AF65-F5344CB8AC3E}">
        <p14:creationId xmlns:p14="http://schemas.microsoft.com/office/powerpoint/2010/main" val="1533183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pl-PL" sz="1200" b="0" i="0" u="none" strike="noStrike" kern="1200" baseline="0" dirty="0">
                <a:solidFill>
                  <a:schemeClr val="tx1"/>
                </a:solidFill>
                <a:latin typeface="+mn-lt"/>
                <a:ea typeface="+mn-ea"/>
                <a:cs typeface="+mn-cs"/>
              </a:rPr>
              <a:t>Za podstatnou změnu závazku ze smlouvy na zakázku se nepovažuje změna, </a:t>
            </a:r>
          </a:p>
          <a:p>
            <a:r>
              <a:rPr lang="cs-CZ" sz="1200" b="0" i="0" u="none" strike="noStrike" kern="1200" baseline="0" dirty="0">
                <a:solidFill>
                  <a:schemeClr val="tx1"/>
                </a:solidFill>
                <a:latin typeface="+mn-lt"/>
                <a:ea typeface="+mn-ea"/>
                <a:cs typeface="+mn-cs"/>
              </a:rPr>
              <a:t>a) jejíž potřeba vznikla v důsledku okolností, které zadavatel jednající s náležitou péčí nemohl předvídat, </a:t>
            </a:r>
          </a:p>
          <a:p>
            <a:r>
              <a:rPr lang="cs-CZ" sz="1200" b="0" i="0" u="none" strike="noStrike" kern="1200" baseline="0" dirty="0">
                <a:solidFill>
                  <a:schemeClr val="tx1"/>
                </a:solidFill>
                <a:latin typeface="+mn-lt"/>
                <a:ea typeface="+mn-ea"/>
                <a:cs typeface="+mn-cs"/>
              </a:rPr>
              <a:t>b) nemění celkovou povahu zakázky a </a:t>
            </a:r>
          </a:p>
          <a:p>
            <a:r>
              <a:rPr lang="cs-CZ" sz="1200" b="0" i="0" u="none" strike="noStrike" kern="1200" baseline="0" dirty="0">
                <a:solidFill>
                  <a:schemeClr val="tx1"/>
                </a:solidFill>
                <a:latin typeface="+mn-lt"/>
                <a:ea typeface="+mn-ea"/>
                <a:cs typeface="+mn-cs"/>
              </a:rPr>
              <a:t>c) hodnota změny nepřekročí 50 % původní hodnoty závazku; pokud bude provedeno více změn, je rozhodný součet hodnoty všech změn podle tohoto odstavce. </a:t>
            </a:r>
          </a:p>
          <a:p>
            <a:r>
              <a:rPr lang="cs-CZ" sz="1200" b="0" i="0" u="none" strike="noStrike" kern="1200" baseline="0" dirty="0">
                <a:solidFill>
                  <a:schemeClr val="tx1"/>
                </a:solidFill>
                <a:latin typeface="+mn-lt"/>
                <a:ea typeface="+mn-ea"/>
                <a:cs typeface="+mn-cs"/>
              </a:rPr>
              <a:t>Za podstatnou změnu závazku ze smlouvy na zakázku, jejímž předmětem je provedení stavebních prací, se nepovažuje záměna jedné nebo více položek soupisu stavebních prací jednou nebo více položkami, za předpokladu, že </a:t>
            </a:r>
          </a:p>
          <a:p>
            <a:r>
              <a:rPr lang="cs-CZ" sz="1200" b="0" i="0" u="none" strike="noStrike" kern="1200" baseline="0" dirty="0">
                <a:solidFill>
                  <a:schemeClr val="tx1"/>
                </a:solidFill>
                <a:latin typeface="+mn-lt"/>
                <a:ea typeface="+mn-ea"/>
                <a:cs typeface="+mn-cs"/>
              </a:rPr>
              <a:t>a) nové položky soupisu stavebních prací představují srovnatelný druh materiálu nebo prací ve vztahu k nahrazovaným položkám, </a:t>
            </a:r>
          </a:p>
          <a:p>
            <a:r>
              <a:rPr lang="cs-CZ" sz="1200" b="0" i="0" u="none" strike="noStrike" kern="1200" baseline="0" dirty="0">
                <a:solidFill>
                  <a:schemeClr val="tx1"/>
                </a:solidFill>
                <a:latin typeface="+mn-lt"/>
                <a:ea typeface="+mn-ea"/>
                <a:cs typeface="+mn-cs"/>
              </a:rPr>
              <a:t>b) cena materiálu nebo prací podle nových položek soupisu stavebních prací je ve vztahu k nahrazovaným položkám stejná nebo nižší, </a:t>
            </a:r>
          </a:p>
          <a:p>
            <a:r>
              <a:rPr lang="cs-CZ" sz="1200" b="0" i="0" u="none" strike="noStrike" kern="1200" baseline="0" dirty="0">
                <a:solidFill>
                  <a:schemeClr val="tx1"/>
                </a:solidFill>
                <a:latin typeface="+mn-lt"/>
                <a:ea typeface="+mn-ea"/>
                <a:cs typeface="+mn-cs"/>
              </a:rPr>
              <a:t>c) materiál nebo práce podle nových položek soupisu stavebních prací jsou ve vztahu k nahrazovaným položkám kvalitativně stejné nebo vyšší a </a:t>
            </a:r>
          </a:p>
          <a:p>
            <a:r>
              <a:rPr lang="cs-CZ" sz="1200" b="0" i="0" u="none" strike="noStrike" kern="1200" baseline="0" dirty="0">
                <a:solidFill>
                  <a:schemeClr val="tx1"/>
                </a:solidFill>
                <a:latin typeface="+mn-lt"/>
                <a:ea typeface="+mn-ea"/>
                <a:cs typeface="+mn-cs"/>
              </a:rPr>
              <a:t>d) zadavatel vyhotoví o každé jednotlivé záměně přehled obsahující nové položky soupisu stavebních prací s vymezením položek v původním soupisu stavebních prací, které jsou takto nahrazovány, spolu s podrobným a srozumitelným odůvodněním srovnatelnosti materiálu nebo prací podle písmene a) a stejné nebo vyšší kvality podle písmene c).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Pro účely výpočtu hodnoty změny nebo cenového nárůstu se původní hodnotou závazku rozumí cena sjednaná ve smlouvě na zakázku upravená v souladu s ustanoveními o změně ceny, obsahuje-li smlouva na zakázku taková ustanovení. </a:t>
            </a:r>
          </a:p>
          <a:p>
            <a:r>
              <a:rPr lang="cs-CZ" sz="1200" b="0" i="0" u="none" strike="noStrike" kern="1200" baseline="0" dirty="0">
                <a:solidFill>
                  <a:schemeClr val="tx1"/>
                </a:solidFill>
                <a:latin typeface="+mn-lt"/>
                <a:ea typeface="+mn-ea"/>
                <a:cs typeface="+mn-cs"/>
              </a:rPr>
              <a:t>Celkový cenový nárůst související s nepodstatnými změnami vymezený</a:t>
            </a:r>
            <a:r>
              <a:rPr lang="cs-CZ" sz="1200" b="1" i="0" u="none" strike="noStrike" kern="1200" baseline="0" dirty="0">
                <a:solidFill>
                  <a:schemeClr val="tx1"/>
                </a:solidFill>
                <a:latin typeface="+mn-lt"/>
                <a:ea typeface="+mn-ea"/>
                <a:cs typeface="+mn-cs"/>
              </a:rPr>
              <a:t>mi </a:t>
            </a:r>
            <a:r>
              <a:rPr lang="cs-CZ" sz="1200" b="0" i="0" u="none" strike="noStrike" kern="1200" baseline="0" dirty="0">
                <a:solidFill>
                  <a:schemeClr val="tx1"/>
                </a:solidFill>
                <a:latin typeface="+mn-lt"/>
                <a:ea typeface="+mn-ea"/>
                <a:cs typeface="+mn-cs"/>
              </a:rPr>
              <a:t>výše při odečtení stavebních prací, služeb nebo dodávek, které nebyly ohledem na tyto změny realizovány, </a:t>
            </a:r>
            <a:r>
              <a:rPr lang="cs-CZ" sz="1200" b="1" i="0" u="none" strike="noStrike" kern="1200" baseline="0" dirty="0">
                <a:solidFill>
                  <a:schemeClr val="tx1"/>
                </a:solidFill>
                <a:latin typeface="+mn-lt"/>
                <a:ea typeface="+mn-ea"/>
                <a:cs typeface="+mn-cs"/>
              </a:rPr>
              <a:t>nesmí </a:t>
            </a:r>
            <a:r>
              <a:rPr lang="cs-CZ" sz="1200" b="0" i="0" u="none" strike="noStrike" kern="1200" baseline="0" dirty="0">
                <a:solidFill>
                  <a:schemeClr val="tx1"/>
                </a:solidFill>
                <a:latin typeface="+mn-lt"/>
                <a:ea typeface="+mn-ea"/>
                <a:cs typeface="+mn-cs"/>
              </a:rPr>
              <a:t>přesáhn</a:t>
            </a:r>
            <a:r>
              <a:rPr lang="cs-CZ" sz="1200" b="1" i="0" u="none" strike="noStrike" kern="1200" baseline="0" dirty="0">
                <a:solidFill>
                  <a:schemeClr val="tx1"/>
                </a:solidFill>
                <a:latin typeface="+mn-lt"/>
                <a:ea typeface="+mn-ea"/>
                <a:cs typeface="+mn-cs"/>
              </a:rPr>
              <a:t>out </a:t>
            </a:r>
            <a:r>
              <a:rPr lang="cs-CZ" sz="1200" b="0" i="0" u="none" strike="noStrike" kern="1200" baseline="0" dirty="0">
                <a:solidFill>
                  <a:schemeClr val="tx1"/>
                </a:solidFill>
                <a:latin typeface="+mn-lt"/>
                <a:ea typeface="+mn-ea"/>
                <a:cs typeface="+mn-cs"/>
              </a:rPr>
              <a:t>30 % původní hodnoty závazku. </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18</a:t>
            </a:fld>
            <a:endParaRPr lang="cs-CZ"/>
          </a:p>
        </p:txBody>
      </p:sp>
    </p:spTree>
    <p:extLst>
      <p:ext uri="{BB962C8B-B14F-4D97-AF65-F5344CB8AC3E}">
        <p14:creationId xmlns:p14="http://schemas.microsoft.com/office/powerpoint/2010/main" val="2589385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Nedostatečný počet dodavatelů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že poptávané plnění může z technických nebo uměleckých důvodů, z důvodu ochrany výhradních práv, práv duševního vlastnictví k poptávanému plnění nebo z důvodu vyplývajícího ze zvláštního právního předpisu poskytnout pouze jeden určitý dodavatel, zadavatel může oslovit tohoto jediného dodavatele bez ohledu na skutečnost, že předpokládaná hodnota zakázky je rovna nebo přesahuje 400.000 Kč / 500.000 Kč bez DPH. V takovém případě zadavatel může zakázku zadat tomuto dodavateli postupem podle kap. 19.4.1.1. Pravidel OP PPR. </a:t>
            </a:r>
          </a:p>
          <a:p>
            <a:r>
              <a:rPr lang="cs-CZ" sz="1200" b="0" i="0" u="none" strike="noStrike" kern="1200" baseline="0" dirty="0">
                <a:solidFill>
                  <a:schemeClr val="tx1"/>
                </a:solidFill>
                <a:latin typeface="+mn-lt"/>
                <a:ea typeface="+mn-ea"/>
                <a:cs typeface="+mn-cs"/>
              </a:rPr>
              <a:t>Možnost využít tento způsob zadání zakázky se týká pouze případů, kdy zadavatel písemně odůvodní a doloží, že na trhu existuje pouze jeden dodavatel poskytující požadované plnění (např. výhradní licence, analýza trhu, informace od příslušné profesní komory atd.) a zároveň odůvodní i skutečnost, že požadované plnění je pro projekt jediným možným způsobem realizace, resp. že jiný způsob realizace projektu by byl spojen s mimořádnými obtížemi. </a:t>
            </a:r>
          </a:p>
          <a:p>
            <a:r>
              <a:rPr lang="cs-CZ" sz="1200" b="1" i="0" u="none" strike="noStrike" kern="1200" baseline="0" dirty="0">
                <a:solidFill>
                  <a:schemeClr val="tx1"/>
                </a:solidFill>
                <a:latin typeface="+mn-lt"/>
                <a:ea typeface="+mn-ea"/>
                <a:cs typeface="+mn-cs"/>
              </a:rPr>
              <a:t>Zadavateli byla podána pouze jedna úplná nabídka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Pokud nastane situace, že zadavatel sice řádně uveřejní/odešle výzvu, přesto úplnou nabídku obdrží pouze od jednoho dodavatele, může být zadavatelem vybrán bez provedení hodnocení (Protokol nebude obsahovat hodno</a:t>
            </a:r>
          </a:p>
          <a:p>
            <a:r>
              <a:rPr lang="cs-CZ" sz="1200" b="1" i="0" u="none" strike="noStrike" kern="1200" baseline="0" dirty="0">
                <a:solidFill>
                  <a:schemeClr val="tx1"/>
                </a:solidFill>
                <a:latin typeface="+mn-lt"/>
                <a:ea typeface="+mn-ea"/>
                <a:cs typeface="+mn-cs"/>
              </a:rPr>
              <a:t>Opce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Zadavatel je oprávněn zadat zakázku s předpokládanou hodnotou od 400.000 Kč bez DPH / 500.000 Kč bez DPH na základě výzvy jednomu dodavateli za podmínky, že: </a:t>
            </a:r>
          </a:p>
          <a:p>
            <a:r>
              <a:rPr lang="cs-CZ" sz="1200" b="0" i="0" u="none" strike="noStrike" kern="1200" baseline="0" dirty="0">
                <a:solidFill>
                  <a:schemeClr val="tx1"/>
                </a:solidFill>
                <a:latin typeface="+mn-lt"/>
                <a:ea typeface="+mn-ea"/>
                <a:cs typeface="+mn-cs"/>
              </a:rPr>
              <a:t>a) ve výzvě/zadávací dokumentaci původní zakázky měl obsaženo opční právo na nové plnění stejného či podobného druhu jako bylo plnění v původní zakázce, </a:t>
            </a:r>
          </a:p>
          <a:p>
            <a:r>
              <a:rPr lang="cs-CZ" sz="1200" b="0" i="0" u="none" strike="noStrike" kern="1200" baseline="0" dirty="0">
                <a:solidFill>
                  <a:schemeClr val="tx1"/>
                </a:solidFill>
                <a:latin typeface="+mn-lt"/>
                <a:ea typeface="+mn-ea"/>
                <a:cs typeface="+mn-cs"/>
              </a:rPr>
              <a:t>b) předpokládaná hodnota zakázky na nové plnění byla zahrnuta do předpokládané hodnoty původní zakázky, </a:t>
            </a:r>
          </a:p>
          <a:p>
            <a:r>
              <a:rPr lang="cs-CZ" sz="1200" b="0" i="0" u="none" strike="noStrike" kern="1200" baseline="0" dirty="0">
                <a:solidFill>
                  <a:schemeClr val="tx1"/>
                </a:solidFill>
                <a:latin typeface="+mn-lt"/>
                <a:ea typeface="+mn-ea"/>
                <a:cs typeface="+mn-cs"/>
              </a:rPr>
              <a:t>c) nové plnění bude zadáno dodavateli, který byl dodavatelem v původní zakázce. </a:t>
            </a:r>
          </a:p>
          <a:p>
            <a:r>
              <a:rPr lang="cs-CZ" sz="1200" b="1" i="0" u="none" strike="noStrike" kern="1200" baseline="0" dirty="0">
                <a:solidFill>
                  <a:schemeClr val="tx1"/>
                </a:solidFill>
                <a:latin typeface="+mn-lt"/>
                <a:ea typeface="+mn-ea"/>
                <a:cs typeface="+mn-cs"/>
              </a:rPr>
              <a:t>Dříve uzavřené smlouvy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Příjemce není povinen postupy upravenými Pravidly OP PPR zadávat zakázky malého rozsahu na služby nebo dodávky (hodnota zakázky nepřesáhne 2.000.000 Kč bez DPH) v případech, kdy tyto zakázky zadal jako dlouhodobé, a to nikoli pro jednotlivý projekt, ale pro standardní činnosti zadavatele, pokud cena těchto zakázek odpovídá cenám v místě a čase obvyklým, smluvní podmínky se kvůli realizaci projektu nemění a zároveň tyto zakázky byly zadány alespoň 6 měsíců před zahájením realizace projektu, nebo podáním žádosti o podporu, podle toho, který z úkonů zadavatel učinil dříve. cení nabídek). </a:t>
            </a:r>
          </a:p>
          <a:p>
            <a:r>
              <a:rPr lang="cs-CZ" sz="1200" b="1" i="0" u="none" strike="noStrike" kern="1200" baseline="0" dirty="0">
                <a:solidFill>
                  <a:schemeClr val="tx1"/>
                </a:solidFill>
                <a:latin typeface="+mn-lt"/>
                <a:ea typeface="+mn-ea"/>
                <a:cs typeface="+mn-cs"/>
              </a:rPr>
              <a:t>Elektronická aukce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Zadavatel může jako prostředek pro hodnocení nabídek využít elektronickou aukci, pokud si její využití vyhradí ve výzvě. Zadavatel je povinen určit, které z číselných hodnoticích kritérií bude předmětem elektronické aukce. Zadavatel v případě využití elektronické aukce postupuje v souladu s § 120 a § 121 ZZVZ, zároveň je povinen dodržet Pravidla OP PPR. </a:t>
            </a:r>
          </a:p>
          <a:p>
            <a:r>
              <a:rPr lang="cs-CZ" sz="1200" b="1" i="0" u="none" strike="noStrike" kern="1200" baseline="0" dirty="0">
                <a:solidFill>
                  <a:schemeClr val="tx1"/>
                </a:solidFill>
                <a:latin typeface="+mn-lt"/>
                <a:ea typeface="+mn-ea"/>
                <a:cs typeface="+mn-cs"/>
              </a:rPr>
              <a:t>Zakázka pro OP PPR jako součást souhrnné zakázky organizace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Zakázky spojené s realizací projektu mohou být také součástí souhrnných zakázek, které příjemce či partner zadal či zadává před či během realizace projektu. Tyto souhrnné zakázky mohou kromě dodávky zboží či nákupu služeb pro potřeby projektu OP PPR zahrnovat i jiné předměty či služby, které daná organizace pro své </a:t>
            </a:r>
            <a:r>
              <a:rPr lang="cs-CZ" sz="1200" b="0" i="0" u="none" strike="noStrike" kern="1200" baseline="0" dirty="0" err="1">
                <a:solidFill>
                  <a:schemeClr val="tx1"/>
                </a:solidFill>
                <a:latin typeface="+mn-lt"/>
                <a:ea typeface="+mn-ea"/>
                <a:cs typeface="+mn-cs"/>
              </a:rPr>
              <a:t>mimoprojektové</a:t>
            </a:r>
            <a:r>
              <a:rPr lang="cs-CZ" sz="1200" b="0" i="0" u="none" strike="noStrike" kern="1200" baseline="0" dirty="0">
                <a:solidFill>
                  <a:schemeClr val="tx1"/>
                </a:solidFill>
                <a:latin typeface="+mn-lt"/>
                <a:ea typeface="+mn-ea"/>
                <a:cs typeface="+mn-cs"/>
              </a:rPr>
              <a:t> aktivity potřebuje. Aby ovšem byly výdaje s adekvátní částí souhrnné zakázky způsobilé v rámci projektu OP PPR, je nezbytné, aby zadávací řízení proběhlo podle ZZVZ, nebo aby výběrové řízení proběhlo postupem odpovídajícím základním Pravidlům OP PPR. </a:t>
            </a: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19</a:t>
            </a:fld>
            <a:endParaRPr lang="cs-CZ"/>
          </a:p>
        </p:txBody>
      </p:sp>
    </p:spTree>
    <p:extLst>
      <p:ext uri="{BB962C8B-B14F-4D97-AF65-F5344CB8AC3E}">
        <p14:creationId xmlns:p14="http://schemas.microsoft.com/office/powerpoint/2010/main" val="47698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Zásada transparentnosti </a:t>
            </a:r>
            <a:endParaRPr lang="cs-CZ" sz="1200" b="0" i="0" u="none" strike="noStrike" kern="1200" baseline="0" dirty="0">
              <a:solidFill>
                <a:schemeClr val="tx1"/>
              </a:solidFill>
              <a:latin typeface="+mn-lt"/>
              <a:ea typeface="+mn-ea"/>
              <a:cs typeface="+mn-cs"/>
            </a:endParaRPr>
          </a:p>
          <a:p>
            <a:pPr marL="171450" indent="-171450">
              <a:buFontTx/>
              <a:buChar char="-"/>
            </a:pPr>
            <a:r>
              <a:rPr lang="cs-CZ" sz="1200" b="0" i="0" u="none" strike="noStrike" kern="1200" baseline="0" dirty="0">
                <a:solidFill>
                  <a:schemeClr val="tx1"/>
                </a:solidFill>
                <a:latin typeface="+mn-lt"/>
                <a:ea typeface="+mn-ea"/>
                <a:cs typeface="+mn-cs"/>
              </a:rPr>
              <a:t>stanovit jasně lhůty a postupy</a:t>
            </a:r>
          </a:p>
          <a:p>
            <a:pPr marL="171450" indent="-171450">
              <a:buFontTx/>
              <a:buChar char="-"/>
            </a:pPr>
            <a:r>
              <a:rPr lang="cs-CZ" sz="1200" b="0" i="0" u="none" strike="noStrike" kern="1200" baseline="0" dirty="0">
                <a:solidFill>
                  <a:schemeClr val="tx1"/>
                </a:solidFill>
                <a:latin typeface="+mn-lt"/>
                <a:ea typeface="+mn-ea"/>
                <a:cs typeface="+mn-cs"/>
              </a:rPr>
              <a:t>o všech úkonech souvisejících s výběrem dodavatele pořizovat a uchovávat písemnou dokumentaci v dostatečném rozsahu, který umožní úkony zadavatele nezávisle přezkoumat; </a:t>
            </a:r>
          </a:p>
          <a:p>
            <a:pPr marL="171450" indent="-171450">
              <a:buFontTx/>
              <a:buChar char="-"/>
            </a:pPr>
            <a:r>
              <a:rPr lang="cs-CZ" sz="1200" b="0" i="0" u="none" strike="noStrike" kern="1200" baseline="0" dirty="0">
                <a:solidFill>
                  <a:schemeClr val="tx1"/>
                </a:solidFill>
                <a:latin typeface="+mn-lt"/>
                <a:ea typeface="+mn-ea"/>
                <a:cs typeface="+mn-cs"/>
              </a:rPr>
              <a:t>jasně vymezit kritéria, dle kterých budou hodnoceny nabídky účastníků vždy v dostatečném předstihu před samotným vypracováním nabídek; opatřit všechna rozhodnutí řádným odůvodněním atd. </a:t>
            </a:r>
          </a:p>
          <a:p>
            <a:r>
              <a:rPr lang="cs-CZ" sz="1200" b="1" i="0" u="none" strike="noStrike" kern="1200" baseline="0" dirty="0">
                <a:solidFill>
                  <a:schemeClr val="tx1"/>
                </a:solidFill>
                <a:latin typeface="+mn-lt"/>
                <a:ea typeface="+mn-ea"/>
                <a:cs typeface="+mn-cs"/>
              </a:rPr>
              <a:t>zásada přiměřenosti </a:t>
            </a:r>
            <a:r>
              <a:rPr lang="cs-CZ" sz="1200" b="0" i="0" u="none" strike="noStrike" kern="1200" baseline="0" dirty="0">
                <a:solidFill>
                  <a:schemeClr val="tx1"/>
                </a:solidFill>
                <a:latin typeface="+mn-lt"/>
                <a:ea typeface="+mn-ea"/>
                <a:cs typeface="+mn-cs"/>
              </a:rPr>
              <a:t>–</a:t>
            </a:r>
          </a:p>
          <a:p>
            <a:r>
              <a:rPr lang="cs-CZ" sz="1200" b="0" i="0" u="none" strike="noStrike" kern="1200" baseline="0" dirty="0">
                <a:solidFill>
                  <a:schemeClr val="tx1"/>
                </a:solidFill>
                <a:latin typeface="+mn-lt"/>
                <a:ea typeface="+mn-ea"/>
                <a:cs typeface="+mn-cs"/>
              </a:rPr>
              <a:t>přiměřenost požadavků zadavatele ve vztahu k předmětu zakázky. To platí například pro stanovení délky lhůt, které musí skutečně umožnit přihlášení všem zájemcům. Požadavky zadavatele by s ohledem na předmět veřejné zakázky neměly být nepřiměřeně přísné, formalistické nebo naopak nedostatečně definované. </a:t>
            </a:r>
          </a:p>
          <a:p>
            <a:r>
              <a:rPr lang="cs-CZ" sz="1200" b="1" i="0" u="none" strike="noStrike" kern="1200" baseline="0" dirty="0">
                <a:solidFill>
                  <a:schemeClr val="tx1"/>
                </a:solidFill>
                <a:latin typeface="+mn-lt"/>
                <a:ea typeface="+mn-ea"/>
                <a:cs typeface="+mn-cs"/>
              </a:rPr>
              <a:t>Zásada rovného zacházení </a:t>
            </a:r>
            <a:r>
              <a:rPr lang="cs-CZ" sz="1200" b="0" i="0" u="none" strike="noStrike" kern="1200" baseline="0" dirty="0">
                <a:solidFill>
                  <a:schemeClr val="tx1"/>
                </a:solidFill>
                <a:latin typeface="+mn-lt"/>
                <a:ea typeface="+mn-ea"/>
                <a:cs typeface="+mn-cs"/>
              </a:rPr>
              <a:t>- Zadavatel je v průběhu zadávání zakázky, resp. již od okamžiku přípravy řízení, povinen přistupovat stejným způsobem ke všem účastníkům, kteří mohou podat či podávají nabídky (zadavatel definuje ve výzvě k podání nabídky/zadávací dokumentaci přesné podmínky tak, aby všichni účastníci předem věděli, jak bude řízení probíhat, zejména jakým způsobem bude probíhat hodnocení nabídek atd.). </a:t>
            </a:r>
          </a:p>
          <a:p>
            <a:r>
              <a:rPr lang="cs-CZ" sz="1200" b="1" i="0" u="none" strike="noStrike" kern="1200" baseline="0" dirty="0">
                <a:solidFill>
                  <a:schemeClr val="tx1"/>
                </a:solidFill>
                <a:latin typeface="+mn-lt"/>
                <a:ea typeface="+mn-ea"/>
                <a:cs typeface="+mn-cs"/>
              </a:rPr>
              <a:t>Zásada zákazu diskriminace </a:t>
            </a:r>
            <a:r>
              <a:rPr lang="cs-CZ" sz="1200" b="0" i="0" u="none" strike="noStrike" kern="1200" baseline="0" dirty="0">
                <a:solidFill>
                  <a:schemeClr val="tx1"/>
                </a:solidFill>
                <a:latin typeface="+mn-lt"/>
                <a:ea typeface="+mn-ea"/>
                <a:cs typeface="+mn-cs"/>
              </a:rPr>
              <a:t>- Zadavatel je povinen v průběhu zadávání zakázky postupovat tak, aby jeho jednáním nedošlo k diskriminaci žádného z účastníků. To znamená, že podmínky pro zadání zakázky musí být zadavatelem stanoveny tak, aby zároveň umožňovaly výběr nejvhodnějšího dodavatele, ale na druhé straně neuzavíraly přístup jinému účastníkovi do řízení, např. z důvodů, které nesouvisejí s předmětem zakázky. Zadavatel musí zajistit zejména: </a:t>
            </a:r>
          </a:p>
          <a:p>
            <a:r>
              <a:rPr lang="cs-CZ" sz="1200" b="0" i="0" u="none" strike="noStrike" kern="1200" baseline="0" dirty="0">
                <a:solidFill>
                  <a:schemeClr val="tx1"/>
                </a:solidFill>
                <a:latin typeface="+mn-lt"/>
                <a:ea typeface="+mn-ea"/>
                <a:cs typeface="+mn-cs"/>
              </a:rPr>
              <a:t> nediskriminační předmět plnění zakázky (tj. předmět zakázky nesmí obsahovat popis produktu příznačný pro jednoho či omezený okruh výrobců či dodavatelů); </a:t>
            </a:r>
          </a:p>
          <a:p>
            <a:r>
              <a:rPr lang="cs-CZ" sz="1200" b="0" i="0" u="none" strike="noStrike" kern="1200" baseline="0" dirty="0">
                <a:solidFill>
                  <a:schemeClr val="tx1"/>
                </a:solidFill>
                <a:latin typeface="+mn-lt"/>
                <a:ea typeface="+mn-ea"/>
                <a:cs typeface="+mn-cs"/>
              </a:rPr>
              <a:t> nediskriminační stanovení parametrů předmětu zakázky – zejména platí zákaz stanovení požadavků na výkon výpočetní techniky formou stanovení taktovací frekvence v jednotce Hz (obvykle GHz)nálezu auditního týmu EK jednoznačně vyplývá, že stanovení minimálního výkonu počítače pomocí jednotky GHz je diskriminační, bez ohledu na konkrétní požadovanou výši tohoto parametru. </a:t>
            </a:r>
          </a:p>
          <a:p>
            <a:r>
              <a:rPr lang="cs-CZ" sz="1200" b="0" i="0" u="none" strike="noStrike" kern="1200" baseline="0" dirty="0">
                <a:solidFill>
                  <a:schemeClr val="tx1"/>
                </a:solidFill>
                <a:latin typeface="+mn-lt"/>
                <a:ea typeface="+mn-ea"/>
                <a:cs typeface="+mn-cs"/>
              </a:rPr>
              <a:t> nediskriminační kvalifikační kritéria (tj. kvalifikační kritéria musí být přiměřená předmětu plnění zakázky a obvyklým požadavkům na trhu, např. nesmí být požadovaná nadměrná délka praxe, obrat přesahující výrazně objem plnění, nepřiměřené nároky na pojištění apod. či požadavky zcela nesouvisející s předmětem plnění); </a:t>
            </a:r>
          </a:p>
          <a:p>
            <a:r>
              <a:rPr lang="cs-CZ" sz="1200" b="0" i="0" u="none" strike="noStrike" kern="1200" baseline="0" dirty="0">
                <a:solidFill>
                  <a:schemeClr val="tx1"/>
                </a:solidFill>
                <a:latin typeface="+mn-lt"/>
                <a:ea typeface="+mn-ea"/>
                <a:cs typeface="+mn-cs"/>
              </a:rPr>
              <a:t> nediskriminační hodnotící kritéria (tj. hodnotící kritéria by měla odpovídat a být přiměřená předmětu plnění zakázky nejen svým obsahem, ale také rozsahem, popř. váhou); </a:t>
            </a:r>
          </a:p>
          <a:p>
            <a:r>
              <a:rPr lang="cs-CZ" sz="1200" b="0" i="0" u="none" strike="noStrike" kern="1200" baseline="0" dirty="0">
                <a:solidFill>
                  <a:schemeClr val="tx1"/>
                </a:solidFill>
                <a:latin typeface="+mn-lt"/>
                <a:ea typeface="+mn-ea"/>
                <a:cs typeface="+mn-cs"/>
              </a:rPr>
              <a:t> aby účast v zadávacím řízení nebyla podmíněna uvalením břemene (závazku) týkajícího se vítězného dodavatele ještě na účastníka před výběrem vítězného dodavatele (např. pojištění odpovědnosti)108; </a:t>
            </a:r>
          </a:p>
          <a:p>
            <a:r>
              <a:rPr lang="cs-CZ" sz="1200" b="0" i="0" u="none" strike="noStrike" kern="1200" baseline="0" dirty="0">
                <a:solidFill>
                  <a:schemeClr val="tx1"/>
                </a:solidFill>
                <a:latin typeface="+mn-lt"/>
                <a:ea typeface="+mn-ea"/>
                <a:cs typeface="+mn-cs"/>
              </a:rPr>
              <a:t>Zadavatel postupuje tak, </a:t>
            </a:r>
            <a:r>
              <a:rPr lang="cs-CZ" sz="1200" b="1" i="0" u="none" strike="noStrike" kern="1200" baseline="0" dirty="0">
                <a:solidFill>
                  <a:schemeClr val="tx1"/>
                </a:solidFill>
                <a:latin typeface="+mn-lt"/>
                <a:ea typeface="+mn-ea"/>
                <a:cs typeface="+mn-cs"/>
              </a:rPr>
              <a:t>aby nedocházelo ke střetu zájmů</a:t>
            </a:r>
            <a:r>
              <a:rPr lang="cs-CZ" sz="1200" b="0" i="0" u="none" strike="noStrike" kern="1200" baseline="0" dirty="0">
                <a:solidFill>
                  <a:schemeClr val="tx1"/>
                </a:solidFill>
                <a:latin typeface="+mn-lt"/>
                <a:ea typeface="+mn-ea"/>
                <a:cs typeface="+mn-cs"/>
              </a:rPr>
              <a:t>. Zadavatel si vyžádá písemné čestné prohlášení všech osob, které posuzují nebo hodnotí nabídky, že nejsou ve střetu zájmů. Pokud zjistí, že ke střetu zájmů došlo, přijme k jeho odstranění opatření k nápravě. Za střet zájmů se považuje situace, kdy zájmy osob (zájem získat osobní výhodu nebo snížit majetkový nebo jiných prospěch zadavatele), které: </a:t>
            </a:r>
          </a:p>
          <a:p>
            <a:r>
              <a:rPr lang="cs-CZ" sz="1200" b="0" i="0" u="none" strike="noStrike" kern="1200" baseline="0" dirty="0">
                <a:solidFill>
                  <a:schemeClr val="tx1"/>
                </a:solidFill>
                <a:latin typeface="+mn-lt"/>
                <a:ea typeface="+mn-ea"/>
                <a:cs typeface="+mn-cs"/>
              </a:rPr>
              <a:t>i. se podílejí na průběhu zadávacího/výběrového řízení, nebo </a:t>
            </a:r>
          </a:p>
          <a:p>
            <a:r>
              <a:rPr lang="cs-CZ" sz="1200" b="0" i="0" u="none" strike="noStrike" kern="1200" baseline="0" dirty="0" err="1">
                <a:solidFill>
                  <a:schemeClr val="tx1"/>
                </a:solidFill>
                <a:latin typeface="+mn-lt"/>
                <a:ea typeface="+mn-ea"/>
                <a:cs typeface="+mn-cs"/>
              </a:rPr>
              <a:t>ii</a:t>
            </a:r>
            <a:r>
              <a:rPr lang="cs-CZ" sz="1200" b="0" i="0" u="none" strike="noStrike" kern="1200" baseline="0" dirty="0">
                <a:solidFill>
                  <a:schemeClr val="tx1"/>
                </a:solidFill>
                <a:latin typeface="+mn-lt"/>
                <a:ea typeface="+mn-ea"/>
                <a:cs typeface="+mn-cs"/>
              </a:rPr>
              <a:t>. mají nebo by mohly mít vliv na výsledek zadávacího/výběrového řízení, </a:t>
            </a: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a:t>
            </a:fld>
            <a:endParaRPr lang="cs-CZ"/>
          </a:p>
        </p:txBody>
      </p:sp>
    </p:spTree>
    <p:extLst>
      <p:ext uri="{BB962C8B-B14F-4D97-AF65-F5344CB8AC3E}">
        <p14:creationId xmlns:p14="http://schemas.microsoft.com/office/powerpoint/2010/main" val="3806139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případě, že zadavatel zruší zadávací/výběrové řízení, předkládá poskytovateli dotace ke kontrole pouze dokumenty prokazující, že ke zrušení zadávacího/výběrového řízení došlo v souladu s Pravidly nebo ZZVZ. Kontrola ostatních parametrů zadávacího/výběrového řízení neprobíhá. </a:t>
            </a:r>
          </a:p>
          <a:p>
            <a:r>
              <a:rPr lang="cs-CZ" sz="1200" b="0" i="0" u="none" strike="noStrike" kern="1200" baseline="0" dirty="0">
                <a:solidFill>
                  <a:schemeClr val="tx1"/>
                </a:solidFill>
                <a:latin typeface="+mn-lt"/>
                <a:ea typeface="+mn-ea"/>
                <a:cs typeface="+mn-cs"/>
              </a:rPr>
              <a:t>Poskytovatel dotace předloženou dokumentaci zkontroluje ve lhůtě 10 pracovních dnů a případné připomínky příjemci zašle prostřednictvím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Případné připomínky k zaslané dokumentaci představují doporučení k úpravám a příjemce není povinen je zohlednit. V takovém případě se ovšem vystavuje riziku uložení sankce za porušení postupu pro výběr dodavatele. Kontrola provedená poskytovatelem dotace nemění nic na skutečnosti, že odpovědným subjektem za řádné provedení zadávacího řízení je zadavatel. </a:t>
            </a: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20</a:t>
            </a:fld>
            <a:endParaRPr lang="cs-CZ"/>
          </a:p>
        </p:txBody>
      </p:sp>
    </p:spTree>
    <p:extLst>
      <p:ext uri="{BB962C8B-B14F-4D97-AF65-F5344CB8AC3E}">
        <p14:creationId xmlns:p14="http://schemas.microsoft.com/office/powerpoint/2010/main" val="2810298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případě, že zadavatel zruší zadávací/výběrové řízení, předkládá poskytovateli dotace ke kontrole pouze dokumenty prokazující, že ke zrušení zadávacího/výběrového řízení došlo v souladu s Pravidly nebo ZZVZ. Kontrola ostatních parametrů zadávacího/výběrového řízení neprobíhá. </a:t>
            </a:r>
          </a:p>
          <a:p>
            <a:r>
              <a:rPr lang="cs-CZ" sz="1200" b="0" i="0" u="none" strike="noStrike" kern="1200" baseline="0" dirty="0">
                <a:solidFill>
                  <a:schemeClr val="tx1"/>
                </a:solidFill>
                <a:latin typeface="+mn-lt"/>
                <a:ea typeface="+mn-ea"/>
                <a:cs typeface="+mn-cs"/>
              </a:rPr>
              <a:t>Poskytovatel dotace předloženou dokumentaci zkontroluje ve lhůtě 10 pracovních dnů a případné připomínky příjemci zašle prostřednictvím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Případné připomínky k zaslané dokumentaci představují doporučení k úpravám a příjemce není povinen je zohlednit. V takovém případě se ovšem vystavuje riziku uložení sankce za porušení postupu pro výběr dodavatele. Kontrola provedená poskytovatelem dotace nemění nic na skutečnosti, že odpovědným subjektem za řádné provedení zadávacího řízení je zadavatel. </a:t>
            </a: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21</a:t>
            </a:fld>
            <a:endParaRPr lang="cs-CZ"/>
          </a:p>
        </p:txBody>
      </p:sp>
    </p:spTree>
    <p:extLst>
      <p:ext uri="{BB962C8B-B14F-4D97-AF65-F5344CB8AC3E}">
        <p14:creationId xmlns:p14="http://schemas.microsoft.com/office/powerpoint/2010/main" val="665783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1. </a:t>
            </a:r>
            <a:r>
              <a:rPr lang="cs-CZ" dirty="0" smtClean="0"/>
              <a:t>V souladu s § 31 ZZVZ se zásada zohlednění OVZ a inovací uplatní u každé zakázky, tedy i u veřejné zakázky malého rozsahu a zakázek zadávaných tzv. „napřímo“ v jednacím řízení bez uveřejnění. Podrobnější informace včetně metodických dokumentů a příkladů z praxe lze nalézt na těchto stránkách: http://sovz.cz/. Řídicí orgán zadavatelům doporučuje, aby odůvodnění postupu OVZ a inovací zpracovali v písemné formě, vzhledem k tomu, že kontroly zakázek mohou probíhat i s velkým časovým odstupem a při kontrole nemusí být přítomni pracovníci, kteří se účastnili zadávání zakázky a mohli by poskytnout odůvodnění ústní formou. Důležité je také zdůraznit, že zásada OVZ a inovací nestojí nad ostatními zásadami (tj. přiměřenost, transparentnost, nediskriminace, 3E – hospodárnost, účelnost a efektivnost), tj. není možné upřednostnit jednu zásadu na úkor ostatních. </a:t>
            </a:r>
            <a:endParaRPr lang="cs-CZ" dirty="0" smtClean="0"/>
          </a:p>
          <a:p>
            <a:endParaRPr lang="cs-CZ" dirty="0" smtClean="0"/>
          </a:p>
          <a:p>
            <a:r>
              <a:rPr lang="cs-CZ" dirty="0" smtClean="0"/>
              <a:t>2.</a:t>
            </a:r>
            <a:r>
              <a:rPr lang="cs-CZ" baseline="0" dirty="0" smtClean="0"/>
              <a:t> </a:t>
            </a:r>
            <a:r>
              <a:rPr lang="cs-CZ" dirty="0" smtClean="0"/>
              <a:t>Prostřednictvím </a:t>
            </a:r>
            <a:r>
              <a:rPr lang="cs-CZ" dirty="0"/>
              <a:t>registru smluv se povinně uveřejňuje soukromoprávní smlouva, jakož i smlouva o poskytnutí dotace nebo návratné finanční výpomoci, jejíž stranou je</a:t>
            </a:r>
          </a:p>
          <a:p>
            <a:r>
              <a:rPr lang="cs-CZ" dirty="0"/>
              <a:t>  </a:t>
            </a:r>
          </a:p>
          <a:p>
            <a:r>
              <a:rPr lang="cs-CZ" dirty="0"/>
              <a:t>b) územní samosprávný celek, včetně městské části nebo městského obvodu územně členěného statutárního města nebo městské části hlavního města Prahy,</a:t>
            </a:r>
          </a:p>
          <a:p>
            <a:r>
              <a:rPr lang="cs-CZ" dirty="0"/>
              <a:t> j) obecně prospěšná společnost založená státem nebo územním samosprávným celkem,</a:t>
            </a:r>
          </a:p>
          <a:p>
            <a:r>
              <a:rPr lang="cs-CZ" dirty="0"/>
              <a:t>  n) právnická osoba, v níž má stát nebo územní samosprávný celek sám nebo s jinými územními samosprávnými celky většinovou majetkovou účast, a to i prostřednictvím jiné právnické osoby.</a:t>
            </a:r>
          </a:p>
          <a:p>
            <a:r>
              <a:rPr lang="cs-CZ" dirty="0"/>
              <a:t>h) příspěvková organizace územního samosprávného celku</a:t>
            </a:r>
            <a:r>
              <a:rPr lang="cs-CZ" dirty="0" smtClean="0"/>
              <a:t>,</a:t>
            </a:r>
          </a:p>
          <a:p>
            <a:endParaRPr lang="cs-CZ" dirty="0" smtClean="0"/>
          </a:p>
          <a:p>
            <a:r>
              <a:rPr lang="cs-CZ" dirty="0" smtClean="0"/>
              <a:t>3. </a:t>
            </a:r>
            <a:r>
              <a:rPr lang="cs-CZ" dirty="0" smtClean="0"/>
              <a:t>Ke střetu zájmů může dojít i v situaci, kdy se na zpracování zadávací dokumentace podílí externí subjekt, který by se následně mohl ucházet o samotnou zakázku. Zadavatel je pak povinen dodržet následující:  pokud se na zpracování (alespoň části) zadávacích podmínek podílel externí subjekt, v případě použití uzavřené výzvy (přímého zadání) tento subjekt nebude osloven k podání nabídky,  pokud podá do soutěže nabídku subjekt, který se podílel na zpracování zadávacích podmínek, bude daný účastník vyzván k vysvětlení a prokázání toho, zda jeho účastí v zadávacím řízení nedochází k narušení hospodářské soutěže a není ve střetu zájmů,  pokud ani na základě vysvětlení / předložených podkladů účastníka nebudou odstraněny pochybnosti o střetu zájmů / získání výhodnějšího postavení při zpracování nabídky, musí zadavatel přijmout opatření k nápravě střetu zájmů a tato opatření musí být schopen řádně doložit</a:t>
            </a:r>
            <a:endParaRPr lang="cs-CZ" dirty="0"/>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22</a:t>
            </a:fld>
            <a:endParaRPr lang="cs-CZ"/>
          </a:p>
        </p:txBody>
      </p:sp>
    </p:spTree>
    <p:extLst>
      <p:ext uri="{BB962C8B-B14F-4D97-AF65-F5344CB8AC3E}">
        <p14:creationId xmlns:p14="http://schemas.microsoft.com/office/powerpoint/2010/main" val="2736541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Výše finanční opravy se vypočítá z částky, která byla poskytovatelem dotace poskytnuta v souvislosti s výběrovým řízením, u kterého se porušení pravidla vyskytlo. </a:t>
            </a:r>
          </a:p>
          <a:p>
            <a:r>
              <a:rPr lang="cs-CZ" sz="1200" b="0" i="0" u="none" strike="noStrike" kern="1200" baseline="0" dirty="0">
                <a:solidFill>
                  <a:schemeClr val="tx1"/>
                </a:solidFill>
                <a:latin typeface="+mn-lt"/>
                <a:ea typeface="+mn-ea"/>
                <a:cs typeface="+mn-cs"/>
              </a:rPr>
              <a:t>Při stanovení výše finanční opravy se přihlédne k ROZHODNUTÍ KOMISE C(2013) 9527, ze dne 19. 12. 2013, kterým se stanoví a schvalují pokyny ke stanovení finančních oprav, jež má Komise provést u výdajů financovaných Unií v rámci sdíleného řízení v případě nedodržení pravidel pro zadávání veřejných zakázek. </a:t>
            </a:r>
          </a:p>
          <a:p>
            <a:r>
              <a:rPr lang="cs-CZ" sz="1200" b="0" i="0" u="none" strike="noStrike" kern="1200" baseline="0" dirty="0">
                <a:solidFill>
                  <a:schemeClr val="tx1"/>
                </a:solidFill>
                <a:latin typeface="+mn-lt"/>
                <a:ea typeface="+mn-ea"/>
                <a:cs typeface="+mn-cs"/>
              </a:rPr>
              <a:t>Při rozhodování o sazbě finanční opravy, jež má být uplatněna, bude zohledněna závažnost porušení pravidel uvedených v Pravidlech. </a:t>
            </a:r>
          </a:p>
          <a:p>
            <a:r>
              <a:rPr lang="cs-CZ" sz="1200" b="0" i="0" u="none" strike="noStrike" kern="1200" baseline="0" dirty="0">
                <a:solidFill>
                  <a:schemeClr val="tx1"/>
                </a:solidFill>
                <a:latin typeface="+mn-lt"/>
                <a:ea typeface="+mn-ea"/>
                <a:cs typeface="+mn-cs"/>
              </a:rPr>
              <a:t>Řada oprav je stanovena v procentních sazbách, které se uplatní na výdaje v rámci zakázky. Tyto finanční opravy zohledňují závažnost porušení pravidel uvedených v Pravidlech a zásadu proporcionality. Použijí se v případech, kdy není možné přesně vyčíslit finanční důsledky pro danou zakázku. </a:t>
            </a:r>
          </a:p>
          <a:p>
            <a:r>
              <a:rPr lang="cs-CZ" sz="1200" b="0" i="0" u="none" strike="noStrike" kern="1200" baseline="0" dirty="0">
                <a:solidFill>
                  <a:schemeClr val="tx1"/>
                </a:solidFill>
                <a:latin typeface="+mn-lt"/>
                <a:ea typeface="+mn-ea"/>
                <a:cs typeface="+mn-cs"/>
              </a:rPr>
              <a:t>Závažnost porušení Pravidel týkající se nedodržení pravidel o zadávání zakázek a související finanční dopad na rozpočet Unie se posuzuje s ohledem na následující faktory: úroveň hospodářské soutěže, transparentnost a rovné zacházení. Má-li dotčené nedodržení pravidel odrazující účinek na potenciální účastníky nebo vede-li toto nedodržení k zadání zakázky jinému účastníkovi, než kterému měla být zadána, je to silný ukazatel, že jde o porušení závažné. </a:t>
            </a:r>
          </a:p>
          <a:p>
            <a:r>
              <a:rPr lang="cs-CZ" sz="1200" b="0" i="0" u="none" strike="noStrike" kern="1200" baseline="0" dirty="0">
                <a:solidFill>
                  <a:schemeClr val="tx1"/>
                </a:solidFill>
                <a:latin typeface="+mn-lt"/>
                <a:ea typeface="+mn-ea"/>
                <a:cs typeface="+mn-cs"/>
              </a:rPr>
              <a:t>Je-li porušení pravidel uvedených v Pravidlech pouze formální povahy bez skutečného nebo potenciálního finančního dopadu, nebude provedena žádná oprava. </a:t>
            </a:r>
          </a:p>
          <a:p>
            <a:r>
              <a:rPr lang="cs-CZ" sz="1200" b="0" i="0" u="none" strike="noStrike" kern="1200" baseline="0" dirty="0">
                <a:solidFill>
                  <a:schemeClr val="tx1"/>
                </a:solidFill>
                <a:latin typeface="+mn-lt"/>
                <a:ea typeface="+mn-ea"/>
                <a:cs typeface="+mn-cs"/>
              </a:rPr>
              <a:t>Vyskytne-li se v jednom výběrovém řízení více porušení pravidel, sazby oprav se nesčítají, ale zohlední se při rozhodování o sazbě opravy nejzávažnější porušení. </a:t>
            </a:r>
          </a:p>
          <a:p>
            <a:r>
              <a:rPr lang="cs-CZ" sz="1200" b="0" i="0" u="none" strike="noStrike" kern="1200" baseline="0" dirty="0">
                <a:solidFill>
                  <a:schemeClr val="tx1"/>
                </a:solidFill>
                <a:latin typeface="+mn-lt"/>
                <a:ea typeface="+mn-ea"/>
                <a:cs typeface="+mn-cs"/>
              </a:rPr>
              <a:t>Finanční opravu ve výši 100 % je možné uplatnit v nejzávažnějších případech, kdy porušení zvýhodňuje určité účastníky/zájemce nebo kdy se porušení týká podvodu, jak určí příslušný soud. </a:t>
            </a: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23</a:t>
            </a:fld>
            <a:endParaRPr lang="cs-CZ"/>
          </a:p>
        </p:txBody>
      </p:sp>
    </p:spTree>
    <p:extLst>
      <p:ext uri="{BB962C8B-B14F-4D97-AF65-F5344CB8AC3E}">
        <p14:creationId xmlns:p14="http://schemas.microsoft.com/office/powerpoint/2010/main" val="2790680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24</a:t>
            </a:fld>
            <a:endParaRPr lang="cs-CZ"/>
          </a:p>
        </p:txBody>
      </p:sp>
    </p:spTree>
    <p:extLst>
      <p:ext uri="{BB962C8B-B14F-4D97-AF65-F5344CB8AC3E}">
        <p14:creationId xmlns:p14="http://schemas.microsoft.com/office/powerpoint/2010/main" val="2003591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25</a:t>
            </a:fld>
            <a:endParaRPr lang="cs-CZ"/>
          </a:p>
        </p:txBody>
      </p:sp>
    </p:spTree>
    <p:extLst>
      <p:ext uri="{BB962C8B-B14F-4D97-AF65-F5344CB8AC3E}">
        <p14:creationId xmlns:p14="http://schemas.microsoft.com/office/powerpoint/2010/main" val="260917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Zákaz omezení </a:t>
            </a:r>
            <a:r>
              <a:rPr lang="cs-CZ" sz="1200" b="0" i="0" u="none" strike="noStrike" kern="1200" baseline="0" dirty="0">
                <a:solidFill>
                  <a:schemeClr val="tx1"/>
                </a:solidFill>
                <a:latin typeface="+mn-lt"/>
                <a:ea typeface="+mn-ea"/>
                <a:cs typeface="+mn-cs"/>
              </a:rPr>
              <a:t>Zadavatel nesmí omezovat účast ve výběrovém řízení těm dodavatelům, kteří mají sídlo v členském státě Evropské unie Evropského hospodářského prostoru nebo Švýcarské konfederaci (dále jen "členský stát"), nebo v jiném státě, který má s Českou republikou nebo s Evropskou unií uzavřenu mezinárodní smlouvu zaručující přístup dodavatelům z těchto států k zadávané zakázce. </a:t>
            </a:r>
          </a:p>
          <a:p>
            <a:r>
              <a:rPr lang="cs-CZ" sz="1200" b="1" i="0" u="none" strike="noStrike" kern="1200" baseline="0" dirty="0">
                <a:solidFill>
                  <a:schemeClr val="tx1"/>
                </a:solidFill>
                <a:latin typeface="+mn-lt"/>
                <a:ea typeface="+mn-ea"/>
                <a:cs typeface="+mn-cs"/>
              </a:rPr>
              <a:t>Zadavatel je povinen písemně zaznamenávat </a:t>
            </a:r>
            <a:r>
              <a:rPr lang="cs-CZ" sz="1200" b="0" i="0" u="none" strike="noStrike" kern="1200" baseline="0" dirty="0">
                <a:solidFill>
                  <a:schemeClr val="tx1"/>
                </a:solidFill>
                <a:latin typeface="+mn-lt"/>
                <a:ea typeface="+mn-ea"/>
                <a:cs typeface="+mn-cs"/>
              </a:rPr>
              <a:t>veškeré úkony spojené se zadávacím/výběrovým řízením. Zadavatel je povinen uchovávat veškerou dokumentaci vzniklou v souvislosti se zadáváním zakázky a záznamy o elektronických úkonech související s realizací zakázky po dobu uvedenou v právním aktu o poskytnutí podpory z OP PPR. Dokumentaci je zadavatel povinen uchovávat formou stejnopisu, příp. kopie předané dokumentace. Dokumentací o zakázce se rozumí souhrn všech dokumentů v listinné či elektronické podobě, jejichž pořízení v průběhu zadávání, popř. po jeho ukončení, vyžadují Pravidla, včetně úplného znění originálů nabídek všech dodavatelů a uzavřených smluv. </a:t>
            </a:r>
          </a:p>
          <a:p>
            <a:r>
              <a:rPr lang="cs-CZ" sz="1200" b="1" i="0" u="none" strike="noStrike" kern="1200" baseline="0" dirty="0">
                <a:solidFill>
                  <a:schemeClr val="tx1"/>
                </a:solidFill>
                <a:latin typeface="+mn-lt"/>
                <a:ea typeface="+mn-ea"/>
                <a:cs typeface="+mn-cs"/>
              </a:rPr>
              <a:t>Zadavatel je povinen neprodleně informovat poskytovatele podpory o všech řízeních </a:t>
            </a:r>
            <a:r>
              <a:rPr lang="cs-CZ" sz="1200" b="0" i="0" u="none" strike="noStrike" kern="1200" baseline="0" dirty="0">
                <a:solidFill>
                  <a:schemeClr val="tx1"/>
                </a:solidFill>
                <a:latin typeface="+mn-lt"/>
                <a:ea typeface="+mn-ea"/>
                <a:cs typeface="+mn-cs"/>
              </a:rPr>
              <a:t>o přezkoumání úkonů zadavatele zahájených Úřadem pro ochranu hospodářské soutěže (dále jen „ÚOHS“) a rozhodnutích ÚOHS o těchto řízeních, jejichž předmětem je zakázka spolufinancovaná ze zdrojů EU a popř. dalších řízeních, které se týkají předmětu zakázky spolufinancované z OP PPR. </a:t>
            </a: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3</a:t>
            </a:fld>
            <a:endParaRPr lang="cs-CZ"/>
          </a:p>
        </p:txBody>
      </p:sp>
    </p:spTree>
    <p:extLst>
      <p:ext uri="{BB962C8B-B14F-4D97-AF65-F5344CB8AC3E}">
        <p14:creationId xmlns:p14="http://schemas.microsoft.com/office/powerpoint/2010/main" val="2277160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Stanovení předmětu zakázky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Zadavatel stanoví předmět jedné zakázky tak, aby předmětem jedné zakázky byla: </a:t>
            </a:r>
          </a:p>
          <a:p>
            <a:r>
              <a:rPr lang="cs-CZ" sz="1200" b="0" i="0" u="none" strike="noStrike" kern="1200" baseline="0" dirty="0">
                <a:solidFill>
                  <a:schemeClr val="tx1"/>
                </a:solidFill>
                <a:latin typeface="+mn-lt"/>
                <a:ea typeface="+mn-ea"/>
                <a:cs typeface="+mn-cs"/>
              </a:rPr>
              <a:t>a) všechna plnění, jejichž předměty plnění tvoří jeden funkční celek nebo </a:t>
            </a:r>
          </a:p>
          <a:p>
            <a:r>
              <a:rPr lang="cs-CZ" sz="1200" b="0" i="0" u="none" strike="noStrike" kern="1200" baseline="0" dirty="0">
                <a:solidFill>
                  <a:schemeClr val="tx1"/>
                </a:solidFill>
                <a:latin typeface="+mn-lt"/>
                <a:ea typeface="+mn-ea"/>
                <a:cs typeface="+mn-cs"/>
              </a:rPr>
              <a:t>b) všechna obdobná a spolu související plnění, přičemž související plnění jsou ta, která spolu místně, věcně a časově souvisí.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Pokud je předmět zakázky určen pro několik organizací (např. pro příjemce a partnera), je nezbytné v popisu předmětu zakázky uvést, jaké služby či zboží jsou určeny pro jednotlivé organizace. Díky tomuto vymezení může dodání a fakturace probíhat odděleně. Nicméně potenciální dodavatelé předkládají jednu nabídku pro celý předmět zakázky a nabídky jsou hodnoceny jako jeden celek, nikoli zvlášť pro části zakázky určené jednotlivým organizacím. </a:t>
            </a: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4</a:t>
            </a:fld>
            <a:endParaRPr lang="cs-CZ"/>
          </a:p>
        </p:txBody>
      </p:sp>
    </p:spTree>
    <p:extLst>
      <p:ext uri="{BB962C8B-B14F-4D97-AF65-F5344CB8AC3E}">
        <p14:creationId xmlns:p14="http://schemas.microsoft.com/office/powerpoint/2010/main" val="2470999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Předpokládanou hodnotou zakázky je zadavatelem předpokládaná výše úplaty za plnění zakázky vyjádřená v penězích. Do předpokládané hodnoty zakázky se zahrne hodnota všech plnění, která mohou vyplývat ze smlouvy na zakázku, není-li dále stanoveno jinak.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Předpokládaná hodnota zakázky se stanoví na základě údajů a informací o zakázkách stejného či podobného předmětu plnění; nemá-li zadavatel k dispozici takové údaje nebo informace, vychází z informací získaných průzkumem trhu, předběžnými tržními konzultacemi nebo jiným vhodným způsobem. </a:t>
            </a:r>
          </a:p>
          <a:p>
            <a:r>
              <a:rPr lang="cs-CZ" sz="1200" b="0" i="0" u="none" strike="noStrike" kern="1200" baseline="0" dirty="0">
                <a:solidFill>
                  <a:schemeClr val="tx1"/>
                </a:solidFill>
                <a:latin typeface="+mn-lt"/>
                <a:ea typeface="+mn-ea"/>
                <a:cs typeface="+mn-cs"/>
              </a:rPr>
              <a:t>Je-li zakázka rozdělena na části, stanoví se předpokládaná hodnota podle součtu předpokládaných hodnot všech těchto částí bez ohledu na to, zda je zakázka zadávána v jednom nebo více výběrových řízeních, nebo zadavatelem samostatně nebo ve spolupráci s jiným zadavatelem nebo jinou osobou. Součet předpokládaných hodnot částí zakázky musí zahrnovat předpokládanou hodnotu všech plnění, která tvoří jeden funkční celek a jsou zadávána v časové souvislosti.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Každá část zakázky musí být zadávána postupy odpovídajícími celkové předpokládané hodnotě zakázky s výjimkou případů, kdy celková předpokládaná hodnota všech zadávaných částí zakázky nepřesáhne 20 % souhrnné předpokládané hodnoty a zároveň předpokládaná hodnota jednotlivé části zakázky je nižší než 400.000,- Kč. V těchto případech může být jednotlivá část zakázky zadávána postupy odpovídajícími předpokládané hodnotě této části zakázky.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Předpokládaná hodnota zakázky, jejímž předmětem jsou pravidelně pořizované nebo trvající dodávky nebo služby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Předpokládaná hodnota zakázky, jejímž předmětem jsou pravidelně pořizované nebo trvající dodávky nebo služby, se stanoví jako </a:t>
            </a:r>
          </a:p>
          <a:p>
            <a:r>
              <a:rPr lang="cs-CZ" sz="1200" b="0" i="0" u="none" strike="noStrike" kern="1200" baseline="0" dirty="0">
                <a:solidFill>
                  <a:schemeClr val="tx1"/>
                </a:solidFill>
                <a:latin typeface="+mn-lt"/>
                <a:ea typeface="+mn-ea"/>
                <a:cs typeface="+mn-cs"/>
              </a:rPr>
              <a:t>a) skutečná cena uhrazená zadavatelem za dodávky nebo služby stejného druhu během předcházejících 12 měsíců nebo předchozího účetního období, které je delší než 12 měsíců, upravená o změny v množství nebo cenách, které lze očekávat během následujících 12 měsíců, nebo </a:t>
            </a:r>
          </a:p>
          <a:p>
            <a:r>
              <a:rPr lang="cs-CZ" sz="1200" b="0" i="0" u="none" strike="noStrike" kern="1200" baseline="0" dirty="0">
                <a:solidFill>
                  <a:schemeClr val="tx1"/>
                </a:solidFill>
                <a:latin typeface="+mn-lt"/>
                <a:ea typeface="+mn-ea"/>
                <a:cs typeface="+mn-cs"/>
              </a:rPr>
              <a:t>b) součet předpokládaných hodnot jednotlivých dodávek a služeb, které mají být zadavatelem zadány během následujících 12 měsíců nebo v účetním období, které je delší než 12 měsíců, pokud nemá k dispozici údaje podle písmene a).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Poskytuje-li zadavatel dodavateli dodávky, služby nebo stavební práce, které jsou nezbytné pro poskytnutí zadavatelem požadovaných stavebních prací, zahrne jejich hodnotu do předpokládané hodnoty zakázky. </a:t>
            </a:r>
          </a:p>
          <a:p>
            <a:r>
              <a:rPr lang="cs-CZ" sz="1200" b="0" i="0" u="none" strike="noStrike" kern="1200" baseline="0" dirty="0">
                <a:solidFill>
                  <a:schemeClr val="tx1"/>
                </a:solidFill>
                <a:latin typeface="+mn-lt"/>
                <a:ea typeface="+mn-ea"/>
                <a:cs typeface="+mn-cs"/>
              </a:rPr>
              <a:t>Za zakázky, jejichž předmětem jsou pravidelně pořizované nebo trvající dodávky nebo služby, se nepovažují zakázky s takovým předmětem, jehož jednotková cena je v průběhu účetního období proměnlivá a zadavatel pořizuje takové dodávky či služby opakovaně podle svých aktuálních potřeb. </a:t>
            </a: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5</a:t>
            </a:fld>
            <a:endParaRPr lang="cs-CZ"/>
          </a:p>
        </p:txBody>
      </p:sp>
    </p:spTree>
    <p:extLst>
      <p:ext uri="{BB962C8B-B14F-4D97-AF65-F5344CB8AC3E}">
        <p14:creationId xmlns:p14="http://schemas.microsoft.com/office/powerpoint/2010/main" val="136845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Jestliže zadavatel není objektivně schopen stanovit váhu nebo jiný matematický vztah mezi jednotlivými kritérii hodnocení, uvede je v sestupném pořadí podle významu, který jim přisuzuje.</a:t>
            </a:r>
          </a:p>
          <a:p>
            <a:endParaRPr lang="cs-CZ" sz="1200" b="1" i="0" u="none" strike="noStrike" kern="1200" baseline="0" dirty="0">
              <a:solidFill>
                <a:schemeClr val="tx1"/>
              </a:solidFill>
              <a:latin typeface="+mn-lt"/>
              <a:ea typeface="+mn-ea"/>
              <a:cs typeface="+mn-cs"/>
            </a:endParaRPr>
          </a:p>
          <a:p>
            <a:endParaRPr lang="cs-CZ" sz="1200" b="1" i="0" u="none" strike="noStrike" kern="1200" baseline="0" dirty="0">
              <a:solidFill>
                <a:schemeClr val="tx1"/>
              </a:solidFill>
              <a:latin typeface="+mn-lt"/>
              <a:ea typeface="+mn-ea"/>
              <a:cs typeface="+mn-cs"/>
            </a:endParaRPr>
          </a:p>
          <a:p>
            <a:r>
              <a:rPr lang="cs-CZ" b="1" dirty="0"/>
              <a:t>Kritéria kvality </a:t>
            </a:r>
            <a:r>
              <a:rPr lang="cs-CZ" dirty="0"/>
              <a:t>– pro hodnocení ekonomické výhodnosti nabídky podle kvality je zadavatel povinen stanovit kritéria, která vyjadřují kvalitativní, environmentální nebo sociální hlediska spojená s předmětem zakázky. Kritéria kvality musí být vymezena tak, aby podle nich nabídky mohly být porovnatelné a naplnění kritérií ověřitelné. </a:t>
            </a:r>
            <a:r>
              <a:rPr lang="cs-CZ" b="1" u="sng" dirty="0"/>
              <a:t>Kritériem kvality nesmí být smluvní podmínky, jejichž účelem je potvrzení povinností dodavatele, nebo platební podmínky</a:t>
            </a:r>
            <a:r>
              <a:rPr lang="cs-CZ" dirty="0"/>
              <a:t>. Kritériem kvality mohou být zejména:  technická úroveň  estetické nebo funkční vlastnosti  uživatelská přístupnost  sociální, environmentální nebo inovační aspekty  organizace, kvalifikace nebo zkušenosti osob, které se mají přímo podílet na plnění zakázky v případě, že na úroveň plnění má významný dopad kvalita těchto osob  úroveň servisních služeb včetně technické pomoci  podmínky a lhůta dodání nebo dokončení plnění, nebo jiná kritéria, pokud jsou založena na objektivních skutečnostech vztahujících se k osobě dodavatele nebo k předmětu zakázky</a:t>
            </a:r>
          </a:p>
          <a:p>
            <a:endParaRPr lang="cs-CZ" sz="1200" b="1" i="0" u="none" strike="noStrike" kern="1200" baseline="0" dirty="0">
              <a:solidFill>
                <a:schemeClr val="tx1"/>
              </a:solidFill>
              <a:latin typeface="+mn-lt"/>
              <a:ea typeface="+mn-ea"/>
              <a:cs typeface="+mn-cs"/>
            </a:endParaRPr>
          </a:p>
          <a:p>
            <a:r>
              <a:rPr lang="cs-CZ" b="1" dirty="0"/>
              <a:t>Kritérium ceny </a:t>
            </a:r>
            <a:r>
              <a:rPr lang="cs-CZ" dirty="0"/>
              <a:t>- v případě hodnotícího kritéria nejnižší nabídkové ceny může zadavatel hodnotit celkovou výši nabídkové ceny, popřípadě v některých případech i jednotkovou cenu či jednotkové ceny (zejména tehdy, pokud bude na základě zadávacího řízení uzavřena rámcová smlouva), avšak pouze tehdy, pokud bude jednoznačně vymezen rozsah (objem) plnění tak, aby účastník byl schopen objektivně zpracovat svou nabídku a stanovit výši jednotkové ceny za plnění. Ve specifických případech může být předmětem hodnocení rovněž provize za poskytnutou službu (procento z provedené transakce/poskytnuté služby).</a:t>
            </a:r>
          </a:p>
          <a:p>
            <a:endParaRPr lang="cs-CZ" dirty="0"/>
          </a:p>
          <a:p>
            <a:r>
              <a:rPr lang="cs-CZ" sz="1200" b="1" i="0" u="none" strike="noStrike" kern="1200" baseline="0" dirty="0">
                <a:solidFill>
                  <a:schemeClr val="tx1"/>
                </a:solidFill>
                <a:latin typeface="+mn-lt"/>
                <a:ea typeface="+mn-ea"/>
                <a:cs typeface="+mn-cs"/>
              </a:rPr>
              <a:t>Způsob hodnocení hodnotících kritérií </a:t>
            </a:r>
            <a:r>
              <a:rPr lang="cs-CZ" sz="1200" b="0" i="0" u="none" strike="noStrike" kern="1200" baseline="0" dirty="0">
                <a:solidFill>
                  <a:schemeClr val="tx1"/>
                </a:solidFill>
                <a:latin typeface="+mn-lt"/>
                <a:ea typeface="+mn-ea"/>
                <a:cs typeface="+mn-cs"/>
              </a:rPr>
              <a:t>- pro zajištění transparentnosti výběrového řízení je nezbytné stanovit, jaké údaje či parametry z nabídek budou předmětem hodnocení a jakým způsobem bude hodnocení provedeno. </a:t>
            </a:r>
          </a:p>
          <a:p>
            <a:r>
              <a:rPr lang="cs-CZ" sz="1200" b="0" i="0" u="none" strike="noStrike" kern="1200" baseline="0" dirty="0">
                <a:solidFill>
                  <a:schemeClr val="tx1"/>
                </a:solidFill>
                <a:latin typeface="+mn-lt"/>
                <a:ea typeface="+mn-ea"/>
                <a:cs typeface="+mn-cs"/>
              </a:rPr>
              <a:t>U kritérií, jejichž výsledky se dají kvantifikovat, je potřeba využít následující vzorce: </a:t>
            </a:r>
          </a:p>
          <a:p>
            <a:r>
              <a:rPr lang="cs-CZ" sz="1200" b="0" i="0" u="none" strike="noStrike" kern="1200" baseline="0" dirty="0">
                <a:solidFill>
                  <a:schemeClr val="tx1"/>
                </a:solidFill>
                <a:latin typeface="+mn-lt"/>
                <a:ea typeface="+mn-ea"/>
                <a:cs typeface="+mn-cs"/>
              </a:rPr>
              <a:t> U kritérií, kde nejvýhodnější nabídka má nejnižší hodnotu (cena, doba realizace od podpisu smlouvy, náklady na servis, apod.) </a:t>
            </a:r>
          </a:p>
          <a:p>
            <a:r>
              <a:rPr lang="cs-CZ" sz="1200" b="0" i="0" u="none" strike="noStrike" kern="1200" baseline="0" dirty="0">
                <a:solidFill>
                  <a:schemeClr val="tx1"/>
                </a:solidFill>
                <a:latin typeface="+mn-lt"/>
                <a:ea typeface="+mn-ea"/>
                <a:cs typeface="+mn-cs"/>
              </a:rPr>
              <a:t> 100 x (nejvýhodnější nabídka/hodnocená nabídka)x váha vyjádřená desetinným číslem </a:t>
            </a:r>
          </a:p>
          <a:p>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 Je-li zadavatel neplátcem DPH, pak je při hodnocení nabídkové ceny rozhodná u účastníka - plátce DPH její výše včetně daně z přidané hodnoty a u účastníka - neplátce DPH celková nabídková cena. </a:t>
            </a:r>
          </a:p>
          <a:p>
            <a:r>
              <a:rPr lang="cs-CZ" sz="1200" b="0" i="0" u="none" strike="noStrike" kern="1200" baseline="0" dirty="0">
                <a:solidFill>
                  <a:schemeClr val="tx1"/>
                </a:solidFill>
                <a:latin typeface="+mn-lt"/>
                <a:ea typeface="+mn-ea"/>
                <a:cs typeface="+mn-cs"/>
              </a:rPr>
              <a:t> U kritérií, kde nejvýhodnější nabídka má nejvyšší hodnotu (výkonnost stroje aj.) </a:t>
            </a:r>
          </a:p>
          <a:p>
            <a:r>
              <a:rPr lang="cs-CZ" sz="1200" b="0" i="0" u="none" strike="noStrike" kern="1200" baseline="0" dirty="0">
                <a:solidFill>
                  <a:schemeClr val="tx1"/>
                </a:solidFill>
                <a:latin typeface="+mn-lt"/>
                <a:ea typeface="+mn-ea"/>
                <a:cs typeface="+mn-cs"/>
              </a:rPr>
              <a:t> 100 x (hodnocená nabídka/nejvýhodnější nabídka) x váha vyjádřená desetinným číslem </a:t>
            </a:r>
          </a:p>
          <a:p>
            <a:r>
              <a:rPr lang="cs-CZ" sz="1200" b="0" i="0" u="none" strike="noStrike" kern="1200" baseline="0" dirty="0">
                <a:solidFill>
                  <a:schemeClr val="tx1"/>
                </a:solidFill>
                <a:latin typeface="+mn-lt"/>
                <a:ea typeface="+mn-ea"/>
                <a:cs typeface="+mn-cs"/>
              </a:rPr>
              <a:t>U kritérií, která se tímto způsobem nedají kvantifikovat, se použije bodová stupnice 1 až 100. Nejvhodnější nabídka obdrží 100 bodů, ostatní obdrží bodová ohodnocení odpovídající výsledku jejich porovnání v daném kritériu s nejvhodnější nabídkou. Je vždy nutné uvést, podle jakého klíče budou přidělovány body (např. materiál, způsob zpracování, apod.) a co je přesně hodnoceno. Výsledné hodnocení musí být v zápisu dostatečně odborně zdůvodněno. </a:t>
            </a:r>
          </a:p>
          <a:p>
            <a:r>
              <a:rPr lang="cs-CZ" sz="1200" b="0" i="0" u="none" strike="noStrike" kern="1200" baseline="0" dirty="0">
                <a:solidFill>
                  <a:schemeClr val="tx1"/>
                </a:solidFill>
                <a:latin typeface="+mn-lt"/>
                <a:ea typeface="+mn-ea"/>
                <a:cs typeface="+mn-cs"/>
              </a:rPr>
              <a:t>Výsledné bodové ohodnocení nabídky v daném kritériu se získá součinem obdržených bodů dané nabídky v daném kritériu a váhou daného kritéria. Celkové bodové hodnocení nabídky je součtem vážených bodových ohodnocení za všechna dílčí kritéria. </a:t>
            </a:r>
            <a:endParaRPr lang="cs-CZ" sz="1200" b="1" i="0" u="none" strike="noStrike" kern="1200" baseline="0" dirty="0">
              <a:solidFill>
                <a:schemeClr val="tx1"/>
              </a:solidFill>
              <a:latin typeface="+mn-lt"/>
              <a:ea typeface="+mn-ea"/>
              <a:cs typeface="+mn-cs"/>
            </a:endParaRPr>
          </a:p>
          <a:p>
            <a:endParaRPr lang="cs-CZ" sz="1200" b="1"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6</a:t>
            </a:fld>
            <a:endParaRPr lang="cs-CZ"/>
          </a:p>
        </p:txBody>
      </p:sp>
    </p:spTree>
    <p:extLst>
      <p:ext uri="{BB962C8B-B14F-4D97-AF65-F5344CB8AC3E}">
        <p14:creationId xmlns:p14="http://schemas.microsoft.com/office/powerpoint/2010/main" val="187020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Doporučujeme průzkum trhu, poptávkové řízení. Objednávka ideálně smlouva</a:t>
            </a:r>
            <a:endParaRPr lang="cs-CZ" sz="1200" b="1"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7</a:t>
            </a:fld>
            <a:endParaRPr lang="cs-CZ"/>
          </a:p>
        </p:txBody>
      </p:sp>
    </p:spTree>
    <p:extLst>
      <p:ext uri="{BB962C8B-B14F-4D97-AF65-F5344CB8AC3E}">
        <p14:creationId xmlns:p14="http://schemas.microsoft.com/office/powerpoint/2010/main" val="10978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Vzorový formulář oznámení výběrového řízení - zadávacích podmínek je přílohou těchto Pravidel. Tento formulář má pouze doporučující charakter, nicméně vždy je nutné dodržet minimálně požadavky stanovené v kap. 19.4.2.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Umožňuje-li to předmět zakázky, může zadavatel zadat zakázku na elektronickém tržišti. Je-li zadavateli usnesením vlády uložena povinnost zadávat zakázky prostřednictvím elektronického tržiště, je povinen postupovat dle tohoto usnesení. Zadání zakázky na elektronickém tržišti zadává zadavatel podle pravidel elektronického tržiště, v takovém případě ustanovení upravující zadávání zakázek Pravidly OP PPR se nepoužijí. Současně však musí být dodrženy Obecné zásady Smlouvy o fungování EU při zadávání zakázek. </a:t>
            </a:r>
            <a:endParaRPr lang="cs-CZ" sz="1200" b="1" i="0" u="none" strike="noStrike" kern="1200" baseline="0" dirty="0" smtClean="0">
              <a:solidFill>
                <a:schemeClr val="tx1"/>
              </a:solidFill>
              <a:latin typeface="+mn-lt"/>
              <a:ea typeface="+mn-ea"/>
              <a:cs typeface="+mn-cs"/>
            </a:endParaRPr>
          </a:p>
          <a:p>
            <a:endParaRPr lang="cs-CZ" sz="1200" b="1" i="0" u="sng"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ZD: </a:t>
            </a:r>
            <a:r>
              <a:rPr lang="cs-CZ" sz="1200" b="1" i="1" u="none" strike="noStrike" kern="1200" baseline="0" dirty="0">
                <a:solidFill>
                  <a:schemeClr val="tx1"/>
                </a:solidFill>
                <a:latin typeface="+mn-lt"/>
                <a:ea typeface="+mn-ea"/>
                <a:cs typeface="+mn-cs"/>
              </a:rPr>
              <a:t>V případě zakázek na stavební práce doporučujeme stanovit obchodní podmínky minimálně dle rozsahu přílohy č. 1 Pravidel. </a:t>
            </a:r>
          </a:p>
          <a:p>
            <a:r>
              <a:rPr lang="cs-CZ" sz="1200" b="0" i="0" u="none" strike="noStrike" kern="1200" baseline="0" dirty="0">
                <a:solidFill>
                  <a:schemeClr val="tx1"/>
                </a:solidFill>
                <a:latin typeface="+mn-lt"/>
                <a:ea typeface="+mn-ea"/>
                <a:cs typeface="+mn-cs"/>
              </a:rPr>
              <a:t>Identifikační údaje zadavatele – jedná se o: </a:t>
            </a:r>
          </a:p>
          <a:p>
            <a:r>
              <a:rPr lang="cs-CZ" sz="1200" b="0" i="0" u="none" strike="noStrike" kern="1200" baseline="0" dirty="0">
                <a:solidFill>
                  <a:schemeClr val="tx1"/>
                </a:solidFill>
                <a:latin typeface="+mn-lt"/>
                <a:ea typeface="+mn-ea"/>
                <a:cs typeface="+mn-cs"/>
              </a:rPr>
              <a:t>Název zakázky </a:t>
            </a:r>
          </a:p>
          <a:p>
            <a:r>
              <a:rPr lang="cs-CZ" sz="1200" b="0" i="0" u="none" strike="noStrike" kern="1200" baseline="0" dirty="0">
                <a:solidFill>
                  <a:schemeClr val="tx1"/>
                </a:solidFill>
                <a:latin typeface="+mn-lt"/>
                <a:ea typeface="+mn-ea"/>
                <a:cs typeface="+mn-cs"/>
              </a:rPr>
              <a:t>Druh zakázky - dodávky, služby nebo stavební práce</a:t>
            </a:r>
          </a:p>
          <a:p>
            <a:r>
              <a:rPr lang="cs-CZ" sz="1200" b="0" i="0" u="none" strike="noStrike" kern="1200" baseline="0" dirty="0">
                <a:solidFill>
                  <a:schemeClr val="tx1"/>
                </a:solidFill>
                <a:latin typeface="+mn-lt"/>
                <a:ea typeface="+mn-ea"/>
                <a:cs typeface="+mn-cs"/>
              </a:rPr>
              <a:t>Lhůta pro podání nabídky - lhůtu pro podání nabídek stanoví zadavatel vždy s ohledem na předmět zakázky v oznámení. Minimální délky lhůt jsou uvedeny v kapitole 19.4.1 Pravidel OP PPR. </a:t>
            </a:r>
          </a:p>
          <a:p>
            <a:r>
              <a:rPr lang="cs-CZ" sz="1200" b="0" i="0" u="none" strike="noStrike" kern="1200" baseline="0" dirty="0">
                <a:solidFill>
                  <a:schemeClr val="tx1"/>
                </a:solidFill>
                <a:latin typeface="+mn-lt"/>
                <a:ea typeface="+mn-ea"/>
                <a:cs typeface="+mn-cs"/>
              </a:rPr>
              <a:t>Místo pro podání nabídky </a:t>
            </a:r>
          </a:p>
          <a:p>
            <a:r>
              <a:rPr lang="cs-CZ" sz="1200" b="0" i="0" u="none" strike="noStrike" kern="1200" baseline="0" dirty="0">
                <a:solidFill>
                  <a:schemeClr val="tx1"/>
                </a:solidFill>
                <a:latin typeface="+mn-lt"/>
                <a:ea typeface="+mn-ea"/>
                <a:cs typeface="+mn-cs"/>
              </a:rPr>
              <a:t>Předmět zakázky v podrobnostech nezbytných pro zpracování nabídky </a:t>
            </a:r>
          </a:p>
          <a:p>
            <a:r>
              <a:rPr lang="cs-CZ" sz="1200" b="0" i="0" u="none" strike="noStrike" kern="1200" baseline="0" dirty="0">
                <a:solidFill>
                  <a:schemeClr val="tx1"/>
                </a:solidFill>
                <a:latin typeface="+mn-lt"/>
                <a:ea typeface="+mn-ea"/>
                <a:cs typeface="+mn-cs"/>
              </a:rPr>
              <a:t>Pravidla pro hodnocení nabídek, </a:t>
            </a:r>
          </a:p>
          <a:p>
            <a:r>
              <a:rPr lang="cs-CZ" sz="1200" b="0" i="0" u="none" strike="noStrike" kern="1200" baseline="0" dirty="0">
                <a:solidFill>
                  <a:schemeClr val="tx1"/>
                </a:solidFill>
                <a:latin typeface="+mn-lt"/>
                <a:ea typeface="+mn-ea"/>
                <a:cs typeface="+mn-cs"/>
              </a:rPr>
              <a:t>Podmínky a požadavky na zpracování nabídky: </a:t>
            </a:r>
          </a:p>
          <a:p>
            <a:r>
              <a:rPr lang="cs-CZ" sz="1200" b="0" i="0" u="none" strike="noStrike" kern="1200" baseline="0" dirty="0">
                <a:solidFill>
                  <a:schemeClr val="tx1"/>
                </a:solidFill>
                <a:latin typeface="+mn-lt"/>
                <a:ea typeface="+mn-ea"/>
                <a:cs typeface="+mn-cs"/>
              </a:rPr>
              <a:t>a. jaké údaje týkající se předmětu zakázky a jeho realizace mají účastníci v nabídkách uvést, aby mohl zadavatel posoudit soulad nabídky se zadávacími podmínkami; </a:t>
            </a:r>
          </a:p>
          <a:p>
            <a:r>
              <a:rPr lang="cs-CZ" sz="1200" b="0" i="0" u="none" strike="noStrike" kern="1200" baseline="0" dirty="0">
                <a:solidFill>
                  <a:schemeClr val="tx1"/>
                </a:solidFill>
                <a:latin typeface="+mn-lt"/>
                <a:ea typeface="+mn-ea"/>
                <a:cs typeface="+mn-cs"/>
              </a:rPr>
              <a:t>b. Informaci o tom, že každý účastník může podat pouze jednu nabídku; </a:t>
            </a:r>
          </a:p>
          <a:p>
            <a:r>
              <a:rPr lang="cs-CZ" sz="1200" b="0" i="0" u="none" strike="noStrike" kern="1200" baseline="0" dirty="0">
                <a:solidFill>
                  <a:schemeClr val="tx1"/>
                </a:solidFill>
                <a:latin typeface="+mn-lt"/>
                <a:ea typeface="+mn-ea"/>
                <a:cs typeface="+mn-cs"/>
              </a:rPr>
              <a:t>c. Požadavek na písemnou formu nabídky: účastníci mohou nabídky předkládat buď v listinné formě v řádně uzavřené obálce označené názvem zakázky a nápisem „Neotevírat“, na níž je uvedena kontaktní adresa účastníka, nebo elektronicky, přičemž jsou povinni použít elektronický nástroj, který zamezí zpřístupnění obsahu nabídky před termínem otevírání nabídek. Nabídky musí být podepsány účastníkem či osobou oprávněnou zastupovat účastníka. V případě, kdy je nabídka zaslána v elektronické podobě, musí být buď opatřena elektronickým podpisem; </a:t>
            </a:r>
          </a:p>
          <a:p>
            <a:r>
              <a:rPr lang="cs-CZ" sz="1200" b="0" i="0" u="none" strike="noStrike" kern="1200" baseline="0" dirty="0">
                <a:solidFill>
                  <a:schemeClr val="tx1"/>
                </a:solidFill>
                <a:latin typeface="+mn-lt"/>
                <a:ea typeface="+mn-ea"/>
                <a:cs typeface="+mn-cs"/>
              </a:rPr>
              <a:t>d. Požadavek, v jakém jazyce má být nabídka zpracována; </a:t>
            </a:r>
          </a:p>
          <a:p>
            <a:r>
              <a:rPr lang="cs-CZ" sz="1200" b="0" i="0" u="none" strike="noStrike" kern="1200" baseline="0" dirty="0">
                <a:solidFill>
                  <a:schemeClr val="tx1"/>
                </a:solidFill>
                <a:latin typeface="+mn-lt"/>
                <a:ea typeface="+mn-ea"/>
                <a:cs typeface="+mn-cs"/>
              </a:rPr>
              <a:t>Požadavek na způsob zpracování nabídkové ceny - požadovaný způsob stanovení celkové nabídkové ceny a tam, kde je to relevantní, i dílčích nabídkových cen; </a:t>
            </a:r>
          </a:p>
          <a:p>
            <a:r>
              <a:rPr lang="cs-CZ" sz="1200" b="0" i="0" u="none" strike="noStrike" kern="1200" baseline="0" dirty="0">
                <a:solidFill>
                  <a:schemeClr val="tx1"/>
                </a:solidFill>
                <a:latin typeface="+mn-lt"/>
                <a:ea typeface="+mn-ea"/>
                <a:cs typeface="+mn-cs"/>
              </a:rPr>
              <a:t>Doba a místo plnění zakázky – datum předpokládaného termínu zahájení plnění zakázky/ lhůta dodání/časový harmonogram plnění/doba trvání zakázky, přesná adresa plnění zakázky; </a:t>
            </a:r>
          </a:p>
          <a:p>
            <a:r>
              <a:rPr lang="cs-CZ" sz="1200" b="0" i="0" u="none" strike="noStrike" kern="1200" baseline="0" dirty="0">
                <a:solidFill>
                  <a:schemeClr val="tx1"/>
                </a:solidFill>
                <a:latin typeface="+mn-lt"/>
                <a:ea typeface="+mn-ea"/>
                <a:cs typeface="+mn-cs"/>
              </a:rPr>
              <a:t>Požadavky na varianty nabídek, pokud je zadavatel připouští; </a:t>
            </a:r>
          </a:p>
          <a:p>
            <a:r>
              <a:rPr lang="cs-CZ" sz="1200" b="0" i="0" u="none" strike="noStrike" kern="1200" baseline="0" dirty="0">
                <a:solidFill>
                  <a:schemeClr val="tx1"/>
                </a:solidFill>
                <a:latin typeface="+mn-lt"/>
                <a:ea typeface="+mn-ea"/>
                <a:cs typeface="+mn-cs"/>
              </a:rPr>
              <a:t>Požadavek na uvedení kontaktní osoby účastníka do nabídky, a to včetně kontaktní adresy a e-mailové adresy; </a:t>
            </a:r>
          </a:p>
          <a:p>
            <a:r>
              <a:rPr lang="cs-CZ" sz="1200" b="0" i="0" u="none" strike="noStrike" kern="1200" baseline="0" dirty="0">
                <a:solidFill>
                  <a:schemeClr val="tx1"/>
                </a:solidFill>
                <a:latin typeface="+mn-lt"/>
                <a:ea typeface="+mn-ea"/>
                <a:cs typeface="+mn-cs"/>
              </a:rPr>
              <a:t>působ jednání o nabídkách v případě, že zadavatel hodlá o podaných nabídkách jednat (způsob a zásady jednání s účastníky; způsob výběru účastníků do další fáze jednání, rozhodne-li se zadavatel snížit počet účastníků); </a:t>
            </a:r>
          </a:p>
          <a:p>
            <a:r>
              <a:rPr lang="cs-CZ" sz="1200" b="0" i="0" u="none" strike="noStrike" kern="1200" baseline="0" dirty="0">
                <a:solidFill>
                  <a:schemeClr val="tx1"/>
                </a:solidFill>
                <a:latin typeface="+mn-lt"/>
                <a:ea typeface="+mn-ea"/>
                <a:cs typeface="+mn-cs"/>
              </a:rPr>
              <a:t>Pravidla pro vysvětlení zadávacích podmínek; </a:t>
            </a:r>
          </a:p>
          <a:p>
            <a:endParaRPr lang="cs-CZ" sz="1200" b="0" i="0" u="none" strike="noStrike" kern="1200" baseline="0" dirty="0">
              <a:solidFill>
                <a:schemeClr val="tx1"/>
              </a:solidFill>
              <a:latin typeface="+mn-lt"/>
              <a:ea typeface="+mn-ea"/>
              <a:cs typeface="+mn-cs"/>
            </a:endParaRPr>
          </a:p>
          <a:p>
            <a:endParaRPr lang="cs-CZ" sz="1200" b="1" i="0" u="sng"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8</a:t>
            </a:fld>
            <a:endParaRPr lang="cs-CZ"/>
          </a:p>
        </p:txBody>
      </p:sp>
    </p:spTree>
    <p:extLst>
      <p:ext uri="{BB962C8B-B14F-4D97-AF65-F5344CB8AC3E}">
        <p14:creationId xmlns:p14="http://schemas.microsoft.com/office/powerpoint/2010/main" val="359565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Vzorový formulář oznámení výběrového řízení - zadávacích podmínek je přílohou těchto Pravidel. Tento formulář má pouze doporučující charakter, nicméně vždy je nutné dodržet minimálně požadavky stanovené v kap. 19.4.2. </a:t>
            </a:r>
          </a:p>
          <a:p>
            <a:r>
              <a:rPr lang="cs-CZ" sz="1200" b="0" i="0" u="none" strike="noStrike" kern="1200" baseline="0" dirty="0" smtClean="0">
                <a:solidFill>
                  <a:schemeClr val="tx1"/>
                </a:solidFill>
                <a:latin typeface="+mn-lt"/>
                <a:ea typeface="+mn-ea"/>
                <a:cs typeface="+mn-cs"/>
              </a:rPr>
              <a:t>Lhůta pro podání nabídek </a:t>
            </a:r>
            <a:r>
              <a:rPr lang="cs-CZ" sz="1200" b="1" i="0" u="none" strike="noStrike" kern="1200" baseline="0" dirty="0" smtClean="0">
                <a:solidFill>
                  <a:schemeClr val="tx1"/>
                </a:solidFill>
                <a:latin typeface="+mn-lt"/>
                <a:ea typeface="+mn-ea"/>
                <a:cs typeface="+mn-cs"/>
              </a:rPr>
              <a:t>nesmí být kratší než 15 dnů, resp. kratší než 30 dnů </a:t>
            </a:r>
            <a:r>
              <a:rPr lang="cs-CZ" sz="1200" b="0" i="0" u="none" strike="noStrike" kern="1200" baseline="0" dirty="0" smtClean="0">
                <a:solidFill>
                  <a:schemeClr val="tx1"/>
                </a:solidFill>
                <a:latin typeface="+mn-lt"/>
                <a:ea typeface="+mn-ea"/>
                <a:cs typeface="+mn-cs"/>
              </a:rPr>
              <a:t>v případě zakázek, jejichž předpokládaná hodnota dosáhne nejméně hodnoty nadlimitní sektorové veřejné zakázky podle nařízení vlády č. 172/2016 Sb. Lhůta počíná dnem uveřejnění oznámení o zahájení výběrového řízení. </a:t>
            </a:r>
            <a:endParaRPr lang="cs-CZ" sz="1200" b="1"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E5FDEA4D-EFD0-40B6-836F-FBD6FF727B63}" type="slidenum">
              <a:rPr lang="cs-CZ" smtClean="0"/>
              <a:t>9</a:t>
            </a:fld>
            <a:endParaRPr lang="cs-CZ"/>
          </a:p>
        </p:txBody>
      </p:sp>
    </p:spTree>
    <p:extLst>
      <p:ext uri="{BB962C8B-B14F-4D97-AF65-F5344CB8AC3E}">
        <p14:creationId xmlns:p14="http://schemas.microsoft.com/office/powerpoint/2010/main" val="807816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descr="magn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2600" y="1521949"/>
            <a:ext cx="3518800" cy="452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0"/>
          <p:cNvSpPr>
            <a:spLocks noGrp="1"/>
          </p:cNvSpPr>
          <p:nvPr>
            <p:ph type="body" sz="quarter" idx="10"/>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a:t>Kliknutím lze upravit styly předlohy textu.</a:t>
            </a:r>
          </a:p>
        </p:txBody>
      </p:sp>
      <p:sp>
        <p:nvSpPr>
          <p:cNvPr id="24" name="Text Placeholder 23"/>
          <p:cNvSpPr>
            <a:spLocks noGrp="1"/>
          </p:cNvSpPr>
          <p:nvPr>
            <p:ph type="body" sz="quarter" idx="1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a:t>Kliknutím lze upravit styly předlohy textu.</a:t>
            </a:r>
          </a:p>
        </p:txBody>
      </p:sp>
    </p:spTree>
    <p:extLst>
      <p:ext uri="{BB962C8B-B14F-4D97-AF65-F5344CB8AC3E}">
        <p14:creationId xmlns:p14="http://schemas.microsoft.com/office/powerpoint/2010/main" val="196864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2"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5238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bsah s titulkem">
    <p:spTree>
      <p:nvGrpSpPr>
        <p:cNvPr id="1" name=""/>
        <p:cNvGrpSpPr/>
        <p:nvPr/>
      </p:nvGrpSpPr>
      <p:grpSpPr>
        <a:xfrm>
          <a:off x="0" y="0"/>
          <a:ext cx="0" cy="0"/>
          <a:chOff x="0" y="0"/>
          <a:chExt cx="0" cy="0"/>
        </a:xfrm>
      </p:grpSpPr>
      <p:sp>
        <p:nvSpPr>
          <p:cNvPr id="5"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25550" y="12700"/>
            <a:ext cx="3937000" cy="984250"/>
          </a:xfrm>
        </p:spPr>
        <p:txBody>
          <a:bodyPr/>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3575050" y="1435100"/>
            <a:ext cx="5111750" cy="4538663"/>
          </a:xfrm>
        </p:spPr>
        <p:txBody>
          <a:bodyPr/>
          <a:lstStyle>
            <a:lvl1pPr>
              <a:defRPr sz="3200">
                <a:solidFill>
                  <a:srgbClr val="FF000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10"/>
          <p:cNvSpPr>
            <a:spLocks noGrp="1"/>
          </p:cNvSpPr>
          <p:nvPr>
            <p:ph type="body" sz="quarter" idx="11"/>
          </p:nvPr>
        </p:nvSpPr>
        <p:spPr>
          <a:xfrm>
            <a:off x="1035050" y="1435100"/>
            <a:ext cx="2387600" cy="4538663"/>
          </a:xfrm>
        </p:spPr>
        <p:txBody>
          <a:bodyPr>
            <a:normAutofit/>
          </a:bodyPr>
          <a:lstStyle>
            <a:lvl1pPr marL="0" indent="0">
              <a:buNone/>
              <a:defRPr lang="en-US" sz="1200" smtClean="0"/>
            </a:lvl1pPr>
          </a:lstStyle>
          <a:p>
            <a:pPr lvl="0"/>
            <a:r>
              <a:rPr lang="cs-CZ"/>
              <a:t>Kliknutím lze upravit styly předlohy textu.</a:t>
            </a:r>
          </a:p>
          <a:p>
            <a:pPr lvl="1"/>
            <a:r>
              <a:rPr lang="cs-CZ"/>
              <a:t>Druhá úroveň</a:t>
            </a:r>
          </a:p>
          <a:p>
            <a:pPr lvl="2"/>
            <a:r>
              <a:rPr lang="cs-CZ"/>
              <a:t>Třetí úroveň</a:t>
            </a:r>
          </a:p>
          <a:p>
            <a:pPr lvl="3"/>
            <a:r>
              <a:rPr lang="cs-CZ"/>
              <a:t>Čtvrtá úroveň</a:t>
            </a:r>
          </a:p>
        </p:txBody>
      </p:sp>
      <p:sp>
        <p:nvSpPr>
          <p:cNvPr id="7" name="Date Placeholder 4"/>
          <p:cNvSpPr>
            <a:spLocks noGrp="1"/>
          </p:cNvSpPr>
          <p:nvPr>
            <p:ph type="dt" sz="half"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2731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hutterstock_844836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996950"/>
            <a:ext cx="81851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rot="16200000">
            <a:off x="-954087" y="3910012"/>
            <a:ext cx="3422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a:defRPr/>
            </a:pPr>
            <a:r>
              <a:rPr lang="cs-CZ" altLang="cs-CZ" sz="1400"/>
              <a:t>Popis obrázku</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Picture Placeholder 2"/>
          <p:cNvSpPr>
            <a:spLocks noGrp="1"/>
          </p:cNvSpPr>
          <p:nvPr>
            <p:ph type="pic" idx="1"/>
          </p:nvPr>
        </p:nvSpPr>
        <p:spPr>
          <a:xfrm>
            <a:off x="1792288" y="1187449"/>
            <a:ext cx="5486400" cy="35401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28968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pic>
        <p:nvPicPr>
          <p:cNvPr id="3" name="Picture 4" descr="pozadi_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419417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96557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336391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44170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9963" y="403701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063" y="448786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Kliknutím lze upravit styl.</a:t>
            </a:r>
            <a:endParaRPr lang="en-US" dirty="0"/>
          </a:p>
        </p:txBody>
      </p:sp>
    </p:spTree>
    <p:extLst>
      <p:ext uri="{BB962C8B-B14F-4D97-AF65-F5344CB8AC3E}">
        <p14:creationId xmlns:p14="http://schemas.microsoft.com/office/powerpoint/2010/main" val="94271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EAF579A-1BC2-4D3A-AFD4-E5DE819F428A}" type="slidenum">
              <a:rPr lang="en-US"/>
              <a:pPr>
                <a:defRPr/>
              </a:pPr>
              <a:t>‹#›</a:t>
            </a:fld>
            <a:endParaRPr lang="en-US"/>
          </a:p>
        </p:txBody>
      </p:sp>
    </p:spTree>
    <p:extLst>
      <p:ext uri="{BB962C8B-B14F-4D97-AF65-F5344CB8AC3E}">
        <p14:creationId xmlns:p14="http://schemas.microsoft.com/office/powerpoint/2010/main" val="228557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407919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000"/>
            </a:lvl1pPr>
          </a:lstStyle>
          <a:p>
            <a:r>
              <a:rPr lang="cs-CZ" dirty="0"/>
              <a:t>Kliknutím lze upravit styl.</a:t>
            </a:r>
            <a:endParaRPr lang="en-US" dirty="0"/>
          </a:p>
        </p:txBody>
      </p:sp>
      <p:sp>
        <p:nvSpPr>
          <p:cNvPr id="3" name="Content Placeholder 2"/>
          <p:cNvSpPr>
            <a:spLocks noGrp="1"/>
          </p:cNvSpPr>
          <p:nvPr>
            <p:ph idx="1"/>
          </p:nvPr>
        </p:nvSpPr>
        <p:spPr>
          <a:xfrm>
            <a:off x="958850" y="1600200"/>
            <a:ext cx="7727950" cy="4373563"/>
          </a:xfrm>
        </p:spPr>
        <p:txBody>
          <a:bodyPr/>
          <a:lstStyle>
            <a:lvl1pPr>
              <a:defRPr baseline="0">
                <a:solidFill>
                  <a:srgbClr val="000090"/>
                </a:solidFill>
              </a:defRPr>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Date Placeholder 3"/>
          <p:cNvSpPr>
            <a:spLocks noGrp="1"/>
          </p:cNvSpPr>
          <p:nvPr>
            <p:ph type="dt" sz="half" idx="10"/>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9173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áhlaví části">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0063" y="5762625"/>
            <a:ext cx="7889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2814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5786438"/>
            <a:ext cx="793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117793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2763" y="5864225"/>
            <a:ext cx="7762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219100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4.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7688" y="5911850"/>
            <a:ext cx="741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68486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cs-CZ"/>
              <a:t>Kliknutím lze upravit styl.</a:t>
            </a:r>
            <a:endParaRPr lang="en-US" dirty="0"/>
          </a:p>
        </p:txBody>
      </p:sp>
      <p:sp>
        <p:nvSpPr>
          <p:cNvPr id="3" name="Content Placeholder 2"/>
          <p:cNvSpPr>
            <a:spLocks noGrp="1"/>
          </p:cNvSpPr>
          <p:nvPr>
            <p:ph sz="half" idx="1"/>
          </p:nvPr>
        </p:nvSpPr>
        <p:spPr>
          <a:xfrm>
            <a:off x="952500" y="1600200"/>
            <a:ext cx="3670300" cy="4373563"/>
          </a:xfrm>
        </p:spPr>
        <p:txBody>
          <a:bodyPr/>
          <a:lstStyle>
            <a:lvl1pPr>
              <a:defRPr sz="2800">
                <a:solidFill>
                  <a:srgbClr val="000090"/>
                </a:solidFill>
              </a:defRPr>
            </a:lvl1pPr>
            <a:lvl2pPr>
              <a:defRPr sz="2400" baseline="0"/>
            </a:lvl2pPr>
            <a:lvl3pPr>
              <a:defRPr sz="2000"/>
            </a:lvl3pPr>
            <a:lvl4pPr>
              <a:defRPr sz="1800"/>
            </a:lvl4pPr>
            <a:lvl5pPr>
              <a:defRPr sz="1800" baseline="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940300" y="1600200"/>
            <a:ext cx="3975100" cy="4373563"/>
          </a:xfrm>
        </p:spPr>
        <p:txBody>
          <a:bodyPr/>
          <a:lstStyle>
            <a:lvl1pPr>
              <a:defRPr sz="2800">
                <a:solidFill>
                  <a:srgbClr val="00009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4"/>
          <p:cNvSpPr>
            <a:spLocks noGrp="1"/>
          </p:cNvSpPr>
          <p:nvPr>
            <p:ph type="dt" sz="half" idx="10"/>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9400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7"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9" name="Date Placeholder 6"/>
          <p:cNvSpPr>
            <a:spLocks noGrp="1"/>
          </p:cNvSpPr>
          <p:nvPr>
            <p:ph type="dt" sz="half" idx="10"/>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3608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lvl1pPr>
              <a:defRPr smtClean="0"/>
            </a:lvl1pPr>
          </a:lstStyle>
          <a:p>
            <a:pPr>
              <a:defRPr/>
            </a:pPr>
            <a:endParaRPr lang="en-US"/>
          </a:p>
        </p:txBody>
      </p:sp>
      <p:sp>
        <p:nvSpPr>
          <p:cNvPr id="8"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Tree>
    <p:extLst>
      <p:ext uri="{BB962C8B-B14F-4D97-AF65-F5344CB8AC3E}">
        <p14:creationId xmlns:p14="http://schemas.microsoft.com/office/powerpoint/2010/main" val="22275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2850" y="368300"/>
            <a:ext cx="7473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Prostor pro titulek č. 1</a:t>
            </a:r>
            <a:endParaRPr lang="en-US" altLang="cs-CZ"/>
          </a:p>
        </p:txBody>
      </p:sp>
      <p:sp>
        <p:nvSpPr>
          <p:cNvPr id="1027" name="Text Placeholder 2"/>
          <p:cNvSpPr>
            <a:spLocks noGrp="1"/>
          </p:cNvSpPr>
          <p:nvPr>
            <p:ph type="body" idx="1"/>
          </p:nvPr>
        </p:nvSpPr>
        <p:spPr bwMode="auto">
          <a:xfrm>
            <a:off x="850900" y="1600200"/>
            <a:ext cx="7835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Nadpis 1. úrovně</a:t>
            </a:r>
          </a:p>
          <a:p>
            <a:pPr lvl="1"/>
            <a:r>
              <a:rPr lang="cs-CZ" altLang="cs-CZ"/>
              <a:t>nadpis</a:t>
            </a:r>
          </a:p>
          <a:p>
            <a:pPr lvl="2"/>
            <a:r>
              <a:rPr lang="cs-CZ" altLang="cs-CZ"/>
              <a:t>nadpis</a:t>
            </a:r>
          </a:p>
          <a:p>
            <a:pPr lvl="3"/>
            <a:r>
              <a:rPr lang="cs-CZ" altLang="cs-CZ"/>
              <a:t>nadpis</a:t>
            </a:r>
          </a:p>
          <a:p>
            <a:pPr lvl="4"/>
            <a:r>
              <a:rPr lang="cs-CZ" altLang="cs-CZ"/>
              <a:t>nadpis</a:t>
            </a:r>
            <a:endParaRPr lang="en-US" altLang="cs-CZ"/>
          </a:p>
        </p:txBody>
      </p:sp>
      <p:sp>
        <p:nvSpPr>
          <p:cNvPr id="4" name="Date Placeholder 3"/>
          <p:cNvSpPr>
            <a:spLocks noGrp="1"/>
          </p:cNvSpPr>
          <p:nvPr>
            <p:ph type="dt" sz="half" idx="2"/>
          </p:nvPr>
        </p:nvSpPr>
        <p:spPr>
          <a:xfrm rot="16200000">
            <a:off x="-695324" y="4724400"/>
            <a:ext cx="2133600"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898989"/>
                </a:solidFill>
              </a:defRPr>
            </a:lvl1pPr>
          </a:lstStyle>
          <a:p>
            <a:pPr>
              <a:defRPr/>
            </a:pPr>
            <a:endParaRPr lang="en-US"/>
          </a:p>
        </p:txBody>
      </p:sp>
    </p:spTree>
    <p:extLst>
      <p:ext uri="{BB962C8B-B14F-4D97-AF65-F5344CB8AC3E}">
        <p14:creationId xmlns:p14="http://schemas.microsoft.com/office/powerpoint/2010/main" val="234041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457200" rtl="0" eaLnBrk="1" fontAlgn="base" hangingPunct="1">
        <a:spcBef>
          <a:spcPct val="0"/>
        </a:spcBef>
        <a:spcAft>
          <a:spcPct val="0"/>
        </a:spcAft>
        <a:defRPr sz="2800" kern="1200">
          <a:solidFill>
            <a:schemeClr val="bg1"/>
          </a:solidFill>
          <a:latin typeface="+mj-lt"/>
          <a:ea typeface="ＭＳ Ｐゴシック" pitchFamily="34" charset="-128"/>
          <a:cs typeface="+mj-cs"/>
        </a:defRPr>
      </a:lvl1pPr>
      <a:lvl2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2pPr>
      <a:lvl3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3pPr>
      <a:lvl4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4pPr>
      <a:lvl5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SzPct val="74000"/>
        <a:buBlip>
          <a:blip r:embed="rId17"/>
        </a:buBlip>
        <a:defRPr sz="24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SzPct val="74000"/>
        <a:buBlip>
          <a:blip r:embed="rId17"/>
        </a:buBlip>
        <a:defRPr sz="20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SzPct val="74000"/>
        <a:buBlip>
          <a:blip r:embed="rId17"/>
        </a:buBlip>
        <a:defRPr sz="16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SzPct val="74000"/>
        <a:buBlip>
          <a:blip r:embed="rId17"/>
        </a:buBlip>
        <a:defRPr sz="14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SzPct val="74000"/>
        <a:buBlip>
          <a:blip r:embed="rId17"/>
        </a:buBlip>
        <a:defRPr sz="14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311499" y="150091"/>
            <a:ext cx="8260080" cy="704850"/>
          </a:xfrm>
        </p:spPr>
        <p:txBody>
          <a:bodyPr>
            <a:noAutofit/>
          </a:bodyPr>
          <a:lstStyle/>
          <a:p>
            <a:pPr algn="ctr"/>
            <a:r>
              <a:rPr lang="cs-CZ" sz="2800" b="1" dirty="0"/>
              <a:t>Veřejné zakázky</a:t>
            </a:r>
            <a:endParaRPr lang="cs-CZ" sz="2800" b="1" dirty="0">
              <a:latin typeface="+mj-lt"/>
            </a:endParaRPr>
          </a:p>
        </p:txBody>
      </p:sp>
    </p:spTree>
    <p:extLst>
      <p:ext uri="{BB962C8B-B14F-4D97-AF65-F5344CB8AC3E}">
        <p14:creationId xmlns:p14="http://schemas.microsoft.com/office/powerpoint/2010/main" val="293413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Vysvětlení ZD</a:t>
            </a:r>
          </a:p>
        </p:txBody>
      </p:sp>
      <p:sp>
        <p:nvSpPr>
          <p:cNvPr id="4" name="Zástupný symbol pro obsah 3"/>
          <p:cNvSpPr>
            <a:spLocks noGrp="1"/>
          </p:cNvSpPr>
          <p:nvPr>
            <p:ph sz="half" idx="1"/>
          </p:nvPr>
        </p:nvSpPr>
        <p:spPr>
          <a:xfrm>
            <a:off x="944880" y="1423221"/>
            <a:ext cx="7741920" cy="4713051"/>
          </a:xfrm>
        </p:spPr>
        <p:txBody>
          <a:bodyPr/>
          <a:lstStyle/>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r>
              <a:rPr lang="cs-CZ" sz="1800" dirty="0">
                <a:cs typeface="Arial" panose="020B0604020202020204" pitchFamily="34" charset="0"/>
              </a:rPr>
              <a:t>Zadavatel je povinen umožnit dodavateli podat žádost k vysvětlení ZD.</a:t>
            </a:r>
          </a:p>
          <a:p>
            <a:pPr marL="0" lvl="1" indent="0">
              <a:spcBef>
                <a:spcPct val="0"/>
              </a:spcBef>
              <a:buClr>
                <a:srgbClr val="C00000"/>
              </a:buClr>
              <a:buSzPct val="100000"/>
              <a:buNone/>
            </a:pPr>
            <a:endParaRPr lang="cs-CZ" sz="1800" dirty="0">
              <a:cs typeface="Arial" panose="020B0604020202020204" pitchFamily="34" charset="0"/>
            </a:endParaRPr>
          </a:p>
          <a:p>
            <a:pPr marL="285750" lvl="1">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žádost doručena nejpozději 4 PD před uplynutím lhůty pro podání nabídek</a:t>
            </a:r>
          </a:p>
          <a:p>
            <a:pPr marL="285750" lvl="1">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odpověď do 2 PD po doručení žádosti </a:t>
            </a:r>
          </a:p>
          <a:p>
            <a:pPr marL="285750" lvl="1">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odeslání/zveřejnění vč. úplného znění žádosti všem dodavatelům </a:t>
            </a:r>
          </a:p>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r>
              <a:rPr lang="cs-CZ" sz="1800" dirty="0">
                <a:cs typeface="Arial" panose="020B0604020202020204" pitchFamily="34" charset="0"/>
              </a:rPr>
              <a:t>Zadavatel i bez žádosti může poskytnout vysvětlení ZD.</a:t>
            </a:r>
          </a:p>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endParaRPr lang="cs-CZ" sz="1800" dirty="0">
              <a:cs typeface="Arial" panose="020B0604020202020204" pitchFamily="34" charset="0"/>
            </a:endParaRPr>
          </a:p>
          <a:p>
            <a:pPr marL="0" lvl="1" indent="0">
              <a:spcBef>
                <a:spcPct val="0"/>
              </a:spcBef>
              <a:buClr>
                <a:srgbClr val="C00000"/>
              </a:buClr>
              <a:buSzPct val="100000"/>
              <a:buNone/>
            </a:pPr>
            <a:endParaRPr lang="cs-CZ" sz="1800" i="1" dirty="0">
              <a:cs typeface="Arial" panose="020B0604020202020204" pitchFamily="34" charset="0"/>
            </a:endParaRP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7" name="Obdélník 6"/>
          <p:cNvSpPr/>
          <p:nvPr/>
        </p:nvSpPr>
        <p:spPr>
          <a:xfrm>
            <a:off x="944880" y="4250987"/>
            <a:ext cx="7352814" cy="15175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buClr>
                <a:srgbClr val="C00000"/>
              </a:buClr>
              <a:buSzPct val="100000"/>
            </a:pPr>
            <a:endParaRPr lang="cs-CZ" dirty="0">
              <a:cs typeface="Arial" panose="020B0604020202020204" pitchFamily="34" charset="0"/>
            </a:endParaRPr>
          </a:p>
          <a:p>
            <a:pPr marL="0" lvl="1" algn="ctr">
              <a:buClr>
                <a:srgbClr val="C00000"/>
              </a:buClr>
              <a:buSzPct val="100000"/>
            </a:pPr>
            <a:r>
              <a:rPr lang="cs-CZ" dirty="0">
                <a:solidFill>
                  <a:schemeClr val="bg1"/>
                </a:solidFill>
                <a:cs typeface="Arial" panose="020B0604020202020204" pitchFamily="34" charset="0"/>
              </a:rPr>
              <a:t>V případě změn, které rozšíří okruh možných dodavatelů, je povinnost prodloužit lhůtu tak, aby činila původní délku pro podání nabídek !</a:t>
            </a:r>
          </a:p>
          <a:p>
            <a:pPr marL="0" lvl="1" algn="ctr">
              <a:buClr>
                <a:srgbClr val="C00000"/>
              </a:buClr>
              <a:buSzPct val="100000"/>
            </a:pPr>
            <a:endParaRPr lang="cs-CZ" dirty="0">
              <a:solidFill>
                <a:schemeClr val="bg1"/>
              </a:solidFill>
              <a:cs typeface="Arial" panose="020B0604020202020204" pitchFamily="34" charset="0"/>
            </a:endParaRPr>
          </a:p>
          <a:p>
            <a:pPr marL="0" lvl="1" algn="ctr">
              <a:buClr>
                <a:srgbClr val="C00000"/>
              </a:buClr>
              <a:buSzPct val="100000"/>
            </a:pPr>
            <a:r>
              <a:rPr lang="cs-CZ" dirty="0">
                <a:solidFill>
                  <a:schemeClr val="bg1"/>
                </a:solidFill>
                <a:cs typeface="Arial" panose="020B0604020202020204" pitchFamily="34" charset="0"/>
              </a:rPr>
              <a:t>Ostatní úpravy ZD přiměřeně prodloužit lhůtu pro podání nabídek !</a:t>
            </a:r>
          </a:p>
          <a:p>
            <a:pPr algn="ctr"/>
            <a:endParaRPr lang="cs-CZ" dirty="0">
              <a:solidFill>
                <a:schemeClr val="tx1"/>
              </a:solidFill>
            </a:endParaRPr>
          </a:p>
        </p:txBody>
      </p:sp>
    </p:spTree>
    <p:extLst>
      <p:ext uri="{BB962C8B-B14F-4D97-AF65-F5344CB8AC3E}">
        <p14:creationId xmlns:p14="http://schemas.microsoft.com/office/powerpoint/2010/main" val="423432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otevírání obálek, posouzení a hodnocení nabídek</a:t>
            </a:r>
          </a:p>
        </p:txBody>
      </p:sp>
      <p:sp>
        <p:nvSpPr>
          <p:cNvPr id="4" name="Zástupný symbol pro obsah 3"/>
          <p:cNvSpPr>
            <a:spLocks noGrp="1"/>
          </p:cNvSpPr>
          <p:nvPr>
            <p:ph sz="half" idx="1"/>
          </p:nvPr>
        </p:nvSpPr>
        <p:spPr>
          <a:xfrm>
            <a:off x="934720" y="1600200"/>
            <a:ext cx="7956360" cy="4713051"/>
          </a:xfrm>
        </p:spPr>
        <p:txBody>
          <a:bodyPr/>
          <a:lstStyle/>
          <a:p>
            <a:pPr marL="0" indent="0">
              <a:buClr>
                <a:srgbClr val="C00000"/>
              </a:buClr>
              <a:buNone/>
            </a:pPr>
            <a:r>
              <a:rPr lang="cs-CZ" sz="1800" b="1" i="1" dirty="0">
                <a:solidFill>
                  <a:schemeClr val="tx1"/>
                </a:solidFill>
              </a:rPr>
              <a:t>Provádí</a:t>
            </a:r>
            <a:r>
              <a:rPr lang="cs-CZ" sz="1800" dirty="0">
                <a:solidFill>
                  <a:schemeClr val="tx1"/>
                </a:solidFill>
              </a:rPr>
              <a:t> – zadavatel, pověřená osoba či hodnotící komise</a:t>
            </a:r>
          </a:p>
          <a:p>
            <a:pPr marL="0" lvl="1" indent="0">
              <a:spcBef>
                <a:spcPct val="0"/>
              </a:spcBef>
              <a:spcAft>
                <a:spcPts val="600"/>
              </a:spcAft>
              <a:buClr>
                <a:srgbClr val="C00000"/>
              </a:buClr>
              <a:buSzPct val="100000"/>
              <a:buNone/>
            </a:pPr>
            <a:endParaRPr lang="cs-CZ" sz="1800" dirty="0">
              <a:cs typeface="Arial" panose="020B0604020202020204" pitchFamily="34" charset="0"/>
            </a:endParaRPr>
          </a:p>
          <a:p>
            <a:pPr marL="0" lvl="1" indent="0">
              <a:spcBef>
                <a:spcPct val="0"/>
              </a:spcBef>
              <a:spcAft>
                <a:spcPts val="600"/>
              </a:spcAft>
              <a:buClr>
                <a:srgbClr val="C00000"/>
              </a:buClr>
              <a:buSzPct val="100000"/>
              <a:buNone/>
            </a:pPr>
            <a:r>
              <a:rPr lang="cs-CZ" sz="1800" b="1" dirty="0">
                <a:cs typeface="Arial" panose="020B0604020202020204" pitchFamily="34" charset="0"/>
              </a:rPr>
              <a:t>Otevírání obálek</a:t>
            </a:r>
          </a:p>
          <a:p>
            <a:pPr marL="0" lvl="1" indent="0">
              <a:spcBef>
                <a:spcPct val="0"/>
              </a:spcBef>
              <a:spcAft>
                <a:spcPts val="600"/>
              </a:spcAft>
              <a:buClr>
                <a:srgbClr val="C00000"/>
              </a:buClr>
              <a:buSzPct val="100000"/>
              <a:buNone/>
            </a:pPr>
            <a:r>
              <a:rPr lang="cs-CZ" sz="1800" dirty="0" smtClean="0">
                <a:cs typeface="Arial" panose="020B0604020202020204" pitchFamily="34" charset="0"/>
              </a:rPr>
              <a:t>Nabídky otevřít bez zbytečného odkladu </a:t>
            </a:r>
            <a:r>
              <a:rPr lang="cs-CZ" sz="1800" u="sng" dirty="0" smtClean="0">
                <a:cs typeface="Arial" panose="020B0604020202020204" pitchFamily="34" charset="0"/>
              </a:rPr>
              <a:t>po lhůtě </a:t>
            </a:r>
            <a:r>
              <a:rPr lang="cs-CZ" sz="1800" dirty="0" smtClean="0">
                <a:cs typeface="Arial" panose="020B0604020202020204" pitchFamily="34" charset="0"/>
              </a:rPr>
              <a:t>pro podání nabídek </a:t>
            </a:r>
          </a:p>
          <a:p>
            <a:pPr marL="0" lvl="1" indent="0">
              <a:spcBef>
                <a:spcPct val="0"/>
              </a:spcBef>
              <a:spcAft>
                <a:spcPts val="600"/>
              </a:spcAft>
              <a:buClr>
                <a:srgbClr val="C00000"/>
              </a:buClr>
              <a:buSzPct val="100000"/>
              <a:buNone/>
            </a:pPr>
            <a:r>
              <a:rPr lang="cs-CZ" sz="1800" dirty="0" smtClean="0">
                <a:cs typeface="Arial" panose="020B0604020202020204" pitchFamily="34" charset="0"/>
              </a:rPr>
              <a:t>Nabídka </a:t>
            </a:r>
            <a:r>
              <a:rPr lang="cs-CZ" sz="1800" dirty="0">
                <a:cs typeface="Arial" panose="020B0604020202020204" pitchFamily="34" charset="0"/>
              </a:rPr>
              <a:t>podaná po lhůtě se neotvírá –  dodavatele vyrozumět</a:t>
            </a:r>
          </a:p>
          <a:p>
            <a:pPr marL="0" lvl="1" indent="0">
              <a:spcBef>
                <a:spcPct val="0"/>
              </a:spcBef>
              <a:spcAft>
                <a:spcPts val="600"/>
              </a:spcAft>
              <a:buClr>
                <a:srgbClr val="C00000"/>
              </a:buClr>
              <a:buSzPct val="100000"/>
              <a:buNone/>
            </a:pPr>
            <a:r>
              <a:rPr lang="cs-CZ" sz="1800" b="1" dirty="0">
                <a:cs typeface="Arial" panose="020B0604020202020204" pitchFamily="34" charset="0"/>
              </a:rPr>
              <a:t>Posouzení nabídek</a:t>
            </a:r>
          </a:p>
          <a:p>
            <a:pPr marL="0" lvl="1" indent="0">
              <a:spcBef>
                <a:spcPct val="0"/>
              </a:spcBef>
              <a:spcAft>
                <a:spcPts val="600"/>
              </a:spcAft>
              <a:buClr>
                <a:srgbClr val="C00000"/>
              </a:buClr>
              <a:buSzPct val="100000"/>
              <a:buNone/>
            </a:pPr>
            <a:r>
              <a:rPr lang="cs-CZ" sz="1800" dirty="0"/>
              <a:t>Posouzení - nabídky zpracovány v souladu se zadávacími podmínkami?</a:t>
            </a:r>
          </a:p>
          <a:p>
            <a:pPr marL="0" lvl="1" indent="0">
              <a:spcBef>
                <a:spcPct val="0"/>
              </a:spcBef>
              <a:spcAft>
                <a:spcPts val="600"/>
              </a:spcAft>
              <a:buClr>
                <a:srgbClr val="C00000"/>
              </a:buClr>
              <a:buSzPct val="100000"/>
              <a:buNone/>
            </a:pPr>
            <a:r>
              <a:rPr lang="cs-CZ" sz="1800" dirty="0">
                <a:cs typeface="Arial" panose="020B0604020202020204" pitchFamily="34" charset="0"/>
              </a:rPr>
              <a:t>Úplné / Neúplné nabídky</a:t>
            </a: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934720" y="4367719"/>
            <a:ext cx="7820174" cy="1673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Zadavatel může vyzvat k doplnění nebo objasnění nabídky, pokud tím nedojde ke změně nabídkové ceny či údaje a informace, které jsou předmětem hodnocení. </a:t>
            </a:r>
            <a:endParaRPr lang="cs-CZ" dirty="0">
              <a:solidFill>
                <a:schemeClr val="bg1"/>
              </a:solidFill>
              <a:cs typeface="Arial" panose="020B0604020202020204" pitchFamily="34" charset="0"/>
            </a:endParaRPr>
          </a:p>
          <a:p>
            <a:pPr algn="ctr"/>
            <a:endParaRPr lang="cs-CZ" dirty="0"/>
          </a:p>
        </p:txBody>
      </p:sp>
    </p:spTree>
    <p:extLst>
      <p:ext uri="{BB962C8B-B14F-4D97-AF65-F5344CB8AC3E}">
        <p14:creationId xmlns:p14="http://schemas.microsoft.com/office/powerpoint/2010/main" val="2683859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Vyloučení dodavatele</a:t>
            </a:r>
          </a:p>
        </p:txBody>
      </p:sp>
      <p:sp>
        <p:nvSpPr>
          <p:cNvPr id="4" name="Zástupný symbol pro obsah 3"/>
          <p:cNvSpPr>
            <a:spLocks noGrp="1"/>
          </p:cNvSpPr>
          <p:nvPr>
            <p:ph sz="half" idx="1"/>
          </p:nvPr>
        </p:nvSpPr>
        <p:spPr>
          <a:xfrm>
            <a:off x="924560" y="1600200"/>
            <a:ext cx="7966520" cy="4713051"/>
          </a:xfrm>
        </p:spPr>
        <p:txBody>
          <a:bodyPr/>
          <a:lstStyle/>
          <a:p>
            <a:pPr marL="0" indent="0">
              <a:buClr>
                <a:srgbClr val="C00000"/>
              </a:buClr>
              <a:buNone/>
            </a:pPr>
            <a:r>
              <a:rPr lang="cs-CZ" sz="2000" b="1" dirty="0">
                <a:solidFill>
                  <a:schemeClr val="tx1"/>
                </a:solidFill>
              </a:rPr>
              <a:t>Zadavatel vyloučí účastníka:</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nesplnění ZP</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účastník neobjasnil/nedoložil požadované skutečnosti</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neodpovídající skutečnosti – vliv na posouzení ZP či na naplnění kritérií</a:t>
            </a:r>
          </a:p>
          <a:p>
            <a:pPr marL="0" indent="0">
              <a:buNone/>
            </a:pPr>
            <a:endParaRPr lang="cs-CZ" sz="2000" dirty="0">
              <a:solidFill>
                <a:schemeClr val="tx1"/>
              </a:solidFill>
            </a:endParaRPr>
          </a:p>
          <a:p>
            <a:pPr marL="0" indent="0">
              <a:buNone/>
            </a:pPr>
            <a:r>
              <a:rPr lang="cs-CZ" sz="2000" b="1" dirty="0">
                <a:solidFill>
                  <a:schemeClr val="tx1"/>
                </a:solidFill>
              </a:rPr>
              <a:t>Zadavatel může vyloučit, pokud prokáže účastníkovi:</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nedodržení norem vyplývajících z právní předpisů </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střet zájmů – bez možné nápravy</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narušení hospodářské soutěže  - bez možné nápravy</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účastník se dopustil závažného či dlouhodobého pochybení  </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účastník ovlivňoval rozhodnutí zadavatele – neoprávněná výhoda</a:t>
            </a:r>
          </a:p>
          <a:p>
            <a:pPr>
              <a:buClr>
                <a:srgbClr val="C00000"/>
              </a:buClr>
              <a:buFont typeface="Wingdings" panose="05000000000000000000" pitchFamily="2" charset="2"/>
              <a:buChar char="§"/>
            </a:pPr>
            <a:r>
              <a:rPr lang="cs-CZ" sz="2000" dirty="0">
                <a:solidFill>
                  <a:schemeClr val="tx1"/>
                </a:solidFill>
                <a:cs typeface="Arial" panose="020B0604020202020204" pitchFamily="34" charset="0"/>
              </a:rPr>
              <a:t>ztráta důvěryhodnosti </a:t>
            </a:r>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17111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Hodnocení</a:t>
            </a:r>
          </a:p>
        </p:txBody>
      </p:sp>
      <p:sp>
        <p:nvSpPr>
          <p:cNvPr id="4" name="Zástupný symbol pro obsah 3"/>
          <p:cNvSpPr>
            <a:spLocks noGrp="1"/>
          </p:cNvSpPr>
          <p:nvPr>
            <p:ph sz="half" idx="1"/>
          </p:nvPr>
        </p:nvSpPr>
        <p:spPr>
          <a:xfrm>
            <a:off x="944880" y="1600200"/>
            <a:ext cx="7946200" cy="4713051"/>
          </a:xfrm>
        </p:spPr>
        <p:txBody>
          <a:bodyPr/>
          <a:lstStyle/>
          <a:p>
            <a:pPr marL="0" indent="0">
              <a:buClr>
                <a:srgbClr val="C00000"/>
              </a:buClr>
              <a:buNone/>
            </a:pPr>
            <a:endParaRPr lang="cs-CZ" sz="1800" b="1" dirty="0">
              <a:solidFill>
                <a:schemeClr val="tx1"/>
              </a:solidFill>
            </a:endParaRPr>
          </a:p>
          <a:p>
            <a:pPr marL="0" indent="0">
              <a:buClr>
                <a:srgbClr val="C00000"/>
              </a:buClr>
              <a:buNone/>
            </a:pPr>
            <a:endParaRPr lang="cs-CZ" sz="1800" b="1" dirty="0">
              <a:solidFill>
                <a:schemeClr val="tx1"/>
              </a:solidFill>
            </a:endParaRPr>
          </a:p>
          <a:p>
            <a:pPr marL="0" indent="0">
              <a:buClr>
                <a:srgbClr val="C00000"/>
              </a:buClr>
              <a:buNone/>
            </a:pPr>
            <a:endParaRPr lang="cs-CZ" sz="1800" b="1" dirty="0">
              <a:solidFill>
                <a:schemeClr val="tx1"/>
              </a:solidFill>
            </a:endParaRPr>
          </a:p>
          <a:p>
            <a:pPr marL="0" indent="0">
              <a:buClr>
                <a:srgbClr val="C00000"/>
              </a:buClr>
              <a:buNone/>
            </a:pPr>
            <a:endParaRPr lang="cs-CZ" sz="1800" b="1" dirty="0">
              <a:solidFill>
                <a:schemeClr val="tx1"/>
              </a:solidFill>
            </a:endParaRPr>
          </a:p>
          <a:p>
            <a:pPr marL="0" indent="0">
              <a:buClr>
                <a:srgbClr val="C00000"/>
              </a:buClr>
              <a:buNone/>
            </a:pPr>
            <a:endParaRPr lang="cs-CZ" sz="1800" dirty="0">
              <a:solidFill>
                <a:schemeClr val="tx1"/>
              </a:solidFill>
            </a:endParaRPr>
          </a:p>
          <a:p>
            <a:pPr marL="0" indent="0">
              <a:buClr>
                <a:srgbClr val="C00000"/>
              </a:buClr>
              <a:buNone/>
            </a:pPr>
            <a:endParaRPr lang="cs-CZ" sz="1800" dirty="0">
              <a:solidFill>
                <a:schemeClr val="tx1"/>
              </a:solidFill>
            </a:endParaRPr>
          </a:p>
          <a:p>
            <a:pPr marL="0" indent="0" algn="ctr">
              <a:buNone/>
            </a:pPr>
            <a:r>
              <a:rPr lang="cs-CZ" sz="2000" dirty="0">
                <a:solidFill>
                  <a:schemeClr val="tx1"/>
                </a:solidFill>
              </a:rPr>
              <a:t>Hodnocení nabídek </a:t>
            </a:r>
            <a:r>
              <a:rPr lang="cs-CZ" sz="2000" u="sng" dirty="0">
                <a:solidFill>
                  <a:schemeClr val="tx1"/>
                </a:solidFill>
              </a:rPr>
              <a:t>může</a:t>
            </a:r>
            <a:r>
              <a:rPr lang="cs-CZ" sz="2000" dirty="0">
                <a:solidFill>
                  <a:schemeClr val="tx1"/>
                </a:solidFill>
              </a:rPr>
              <a:t> být provedeno </a:t>
            </a:r>
            <a:r>
              <a:rPr lang="cs-CZ" sz="2000" u="sng" dirty="0">
                <a:solidFill>
                  <a:schemeClr val="tx1"/>
                </a:solidFill>
              </a:rPr>
              <a:t>před</a:t>
            </a:r>
            <a:r>
              <a:rPr lang="cs-CZ" sz="2000" dirty="0">
                <a:solidFill>
                  <a:schemeClr val="tx1"/>
                </a:solidFill>
              </a:rPr>
              <a:t> posouzením. </a:t>
            </a:r>
          </a:p>
          <a:p>
            <a:pPr marL="0" indent="0" algn="ctr">
              <a:buNone/>
            </a:pPr>
            <a:r>
              <a:rPr lang="cs-CZ" sz="2000" dirty="0">
                <a:solidFill>
                  <a:schemeClr val="tx1"/>
                </a:solidFill>
              </a:rPr>
              <a:t>Posouzení bude provedeno až u vítězného účastníka. </a:t>
            </a:r>
            <a:endParaRPr lang="cs-CZ" sz="2000" dirty="0"/>
          </a:p>
          <a:p>
            <a:pPr marL="0" indent="0">
              <a:buClr>
                <a:srgbClr val="C00000"/>
              </a:buClr>
              <a:buNone/>
            </a:pPr>
            <a:endParaRPr lang="cs-CZ" sz="2000" dirty="0">
              <a:solidFill>
                <a:schemeClr val="tx1"/>
              </a:solidFill>
            </a:endParaRPr>
          </a:p>
          <a:p>
            <a:pPr marL="0" indent="0">
              <a:buClr>
                <a:srgbClr val="C00000"/>
              </a:buClr>
              <a:buNone/>
            </a:pPr>
            <a:endParaRPr lang="cs-CZ" sz="2000" dirty="0">
              <a:solidFill>
                <a:schemeClr val="tx1"/>
              </a:solidFill>
            </a:endParaRPr>
          </a:p>
          <a:p>
            <a:pPr marL="0" indent="0">
              <a:buClr>
                <a:srgbClr val="C00000"/>
              </a:buClr>
              <a:buNone/>
            </a:pPr>
            <a:r>
              <a:rPr lang="cs-CZ" sz="2000" dirty="0">
                <a:solidFill>
                  <a:schemeClr val="tx1"/>
                </a:solidFill>
              </a:rPr>
              <a:t>Povinnost sepsat Protokol o otevírání nabídek, posouzení a hodnocení nabídek při dodržení minimálních požadavků uvedených v Pravidlech/vzor.</a:t>
            </a:r>
          </a:p>
          <a:p>
            <a:pPr marL="0" indent="0">
              <a:buClr>
                <a:srgbClr val="C00000"/>
              </a:buClr>
              <a:buNone/>
            </a:pPr>
            <a:endParaRPr lang="cs-CZ" sz="1800" dirty="0">
              <a:solidFill>
                <a:schemeClr val="tx1"/>
              </a:solidFill>
            </a:endParaRPr>
          </a:p>
          <a:p>
            <a:pPr marL="0" indent="0">
              <a:buClr>
                <a:srgbClr val="C00000"/>
              </a:buClr>
              <a:buNone/>
            </a:pPr>
            <a:endParaRPr lang="cs-CZ" sz="1800" b="1" dirty="0">
              <a:solidFill>
                <a:schemeClr val="tx1"/>
              </a:solidFill>
            </a:endParaRPr>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7" name="Obdélník 6"/>
          <p:cNvSpPr/>
          <p:nvPr/>
        </p:nvSpPr>
        <p:spPr>
          <a:xfrm>
            <a:off x="1212850" y="1961717"/>
            <a:ext cx="6997295" cy="8495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Hodnocení pouze dle hodnotících kritérií uvedených v ZD!!!</a:t>
            </a:r>
          </a:p>
          <a:p>
            <a:pPr algn="ctr"/>
            <a:endParaRPr lang="cs-CZ" dirty="0"/>
          </a:p>
        </p:txBody>
      </p:sp>
    </p:spTree>
    <p:extLst>
      <p:ext uri="{BB962C8B-B14F-4D97-AF65-F5344CB8AC3E}">
        <p14:creationId xmlns:p14="http://schemas.microsoft.com/office/powerpoint/2010/main" val="1554219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Oznámení o výsledku</a:t>
            </a:r>
          </a:p>
        </p:txBody>
      </p:sp>
      <p:sp>
        <p:nvSpPr>
          <p:cNvPr id="4" name="Zástupný symbol pro obsah 3"/>
          <p:cNvSpPr>
            <a:spLocks noGrp="1"/>
          </p:cNvSpPr>
          <p:nvPr>
            <p:ph sz="half" idx="1"/>
          </p:nvPr>
        </p:nvSpPr>
        <p:spPr>
          <a:xfrm>
            <a:off x="924560" y="1600200"/>
            <a:ext cx="7966520" cy="4713051"/>
          </a:xfrm>
        </p:spPr>
        <p:txBody>
          <a:bodyPr/>
          <a:lstStyle/>
          <a:p>
            <a:pPr marL="0" indent="0">
              <a:buClr>
                <a:srgbClr val="C00000"/>
              </a:buClr>
              <a:buNone/>
            </a:pPr>
            <a:endParaRPr lang="cs-CZ" sz="1800" dirty="0">
              <a:solidFill>
                <a:schemeClr val="tx1"/>
              </a:solidFill>
            </a:endParaRPr>
          </a:p>
          <a:p>
            <a:pPr marL="0" indent="0">
              <a:buClr>
                <a:srgbClr val="C00000"/>
              </a:buClr>
              <a:buNone/>
            </a:pPr>
            <a:r>
              <a:rPr lang="cs-CZ" sz="2000" dirty="0">
                <a:solidFill>
                  <a:schemeClr val="tx1"/>
                </a:solidFill>
              </a:rPr>
              <a:t>Zadavatel neodkladně informuje všechny účastníky o výsledku VŘ, které musí min. obsahovat:</a:t>
            </a:r>
          </a:p>
          <a:p>
            <a:pPr marL="0" indent="0">
              <a:buClr>
                <a:srgbClr val="C00000"/>
              </a:buClr>
              <a:buNone/>
            </a:pPr>
            <a:endParaRPr lang="cs-CZ" sz="2000" dirty="0">
              <a:solidFill>
                <a:schemeClr val="tx1"/>
              </a:solidFill>
            </a:endParaRPr>
          </a:p>
          <a:p>
            <a:pPr>
              <a:buClr>
                <a:srgbClr val="C00000"/>
              </a:buClr>
              <a:buFont typeface="Wingdings" panose="05000000000000000000" pitchFamily="2" charset="2"/>
              <a:buChar char="Ø"/>
            </a:pPr>
            <a:r>
              <a:rPr lang="cs-CZ" sz="2000" dirty="0">
                <a:solidFill>
                  <a:schemeClr val="tx1"/>
                </a:solidFill>
              </a:rPr>
              <a:t>identifikační údaje účastníků, jejichž nabídka byla hodnocena,</a:t>
            </a:r>
          </a:p>
          <a:p>
            <a:pPr>
              <a:buClr>
                <a:srgbClr val="C00000"/>
              </a:buClr>
              <a:buFont typeface="Wingdings" panose="05000000000000000000" pitchFamily="2" charset="2"/>
              <a:buChar char="Ø"/>
            </a:pPr>
            <a:r>
              <a:rPr lang="cs-CZ" sz="2000" dirty="0">
                <a:solidFill>
                  <a:schemeClr val="tx1"/>
                </a:solidFill>
              </a:rPr>
              <a:t>výsledek hodnocení nabídek, z něhož je zřejmé pořadí nabídek.</a:t>
            </a:r>
          </a:p>
          <a:p>
            <a:pPr>
              <a:buClr>
                <a:srgbClr val="C00000"/>
              </a:buClr>
              <a:buFont typeface="Wingdings" panose="05000000000000000000" pitchFamily="2" charset="2"/>
              <a:buChar char="ü"/>
            </a:pPr>
            <a:endParaRPr lang="cs-CZ" sz="2000" dirty="0">
              <a:solidFill>
                <a:schemeClr val="tx1"/>
              </a:solidFill>
            </a:endParaRPr>
          </a:p>
          <a:p>
            <a:pPr marL="0" indent="0" algn="ctr">
              <a:buClr>
                <a:srgbClr val="C00000"/>
              </a:buClr>
              <a:buNone/>
            </a:pPr>
            <a:endParaRPr lang="cs-CZ" sz="2000" dirty="0">
              <a:solidFill>
                <a:schemeClr val="tx1"/>
              </a:solidFill>
            </a:endParaRPr>
          </a:p>
          <a:p>
            <a:pPr marL="0" indent="0">
              <a:buClr>
                <a:srgbClr val="C00000"/>
              </a:buClr>
              <a:buNone/>
            </a:pPr>
            <a:r>
              <a:rPr lang="cs-CZ" sz="2000" dirty="0">
                <a:solidFill>
                  <a:schemeClr val="tx1"/>
                </a:solidFill>
              </a:rPr>
              <a:t>Pokud si to zadavatel v oznámení výběrového řízení vyhradil, může ve výběrovém řízení uveřejnit oznámení o výsledku výběrového řízení a případné oznámení o vyřazení nabídky stejným způsobem, jakým vyhlásil výběrové řízení. </a:t>
            </a:r>
          </a:p>
        </p:txBody>
      </p:sp>
      <p:sp>
        <p:nvSpPr>
          <p:cNvPr id="3" name="Obdélník 2"/>
          <p:cNvSpPr/>
          <p:nvPr/>
        </p:nvSpPr>
        <p:spPr>
          <a:xfrm>
            <a:off x="466344" y="1250753"/>
            <a:ext cx="8211312" cy="1643527"/>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endParaRPr lang="cs-CZ" dirty="0"/>
          </a:p>
          <a:p>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730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Zrušení VŘ</a:t>
            </a:r>
          </a:p>
        </p:txBody>
      </p:sp>
      <p:sp>
        <p:nvSpPr>
          <p:cNvPr id="4" name="Zástupný symbol pro obsah 3"/>
          <p:cNvSpPr>
            <a:spLocks noGrp="1"/>
          </p:cNvSpPr>
          <p:nvPr>
            <p:ph sz="half" idx="1"/>
          </p:nvPr>
        </p:nvSpPr>
        <p:spPr>
          <a:xfrm>
            <a:off x="934720" y="1600200"/>
            <a:ext cx="7956360" cy="4713051"/>
          </a:xfrm>
        </p:spPr>
        <p:txBody>
          <a:bodyPr/>
          <a:lstStyle/>
          <a:p>
            <a:pPr marL="0" indent="0">
              <a:buClr>
                <a:srgbClr val="C00000"/>
              </a:buClr>
              <a:buNone/>
            </a:pPr>
            <a:r>
              <a:rPr lang="cs-CZ" sz="1600" u="sng" dirty="0">
                <a:solidFill>
                  <a:schemeClr val="tx1"/>
                </a:solidFill>
              </a:rPr>
              <a:t>Zrušení VŘ</a:t>
            </a:r>
          </a:p>
          <a:p>
            <a:pPr>
              <a:buClr>
                <a:srgbClr val="C00000"/>
              </a:buClr>
              <a:buFont typeface="Wingdings" panose="05000000000000000000" pitchFamily="2" charset="2"/>
              <a:buChar char="§"/>
            </a:pPr>
            <a:r>
              <a:rPr lang="cs-CZ" sz="1600" dirty="0">
                <a:solidFill>
                  <a:schemeClr val="tx1"/>
                </a:solidFill>
              </a:rPr>
              <a:t>nejpozději do uzavření smlouvy</a:t>
            </a:r>
          </a:p>
          <a:p>
            <a:pPr>
              <a:buClr>
                <a:srgbClr val="C00000"/>
              </a:buClr>
              <a:buFont typeface="Wingdings" panose="05000000000000000000" pitchFamily="2" charset="2"/>
              <a:buChar char="§"/>
            </a:pPr>
            <a:r>
              <a:rPr lang="cs-CZ" sz="1600" dirty="0">
                <a:solidFill>
                  <a:schemeClr val="tx1"/>
                </a:solidFill>
              </a:rPr>
              <a:t>bezodkladně písemně informovat účastníky </a:t>
            </a:r>
          </a:p>
          <a:p>
            <a:pPr>
              <a:buClr>
                <a:srgbClr val="C00000"/>
              </a:buClr>
              <a:buFont typeface="Wingdings" panose="05000000000000000000" pitchFamily="2" charset="2"/>
              <a:buChar char="§"/>
            </a:pPr>
            <a:r>
              <a:rPr lang="cs-CZ" sz="1600" dirty="0">
                <a:solidFill>
                  <a:schemeClr val="tx1"/>
                </a:solidFill>
              </a:rPr>
              <a:t>zrušení v době lhůty pro podání nabídek zveřejnit stejným způsobem jako vyhlášení</a:t>
            </a:r>
          </a:p>
          <a:p>
            <a:pPr marL="0" indent="0">
              <a:buClr>
                <a:srgbClr val="C00000"/>
              </a:buClr>
              <a:buNone/>
            </a:pPr>
            <a:endParaRPr lang="cs-CZ" sz="1600" dirty="0">
              <a:solidFill>
                <a:schemeClr val="tx1"/>
              </a:solidFill>
            </a:endParaRPr>
          </a:p>
          <a:p>
            <a:pPr marL="0" indent="0">
              <a:buClr>
                <a:srgbClr val="C00000"/>
              </a:buClr>
              <a:buNone/>
            </a:pPr>
            <a:r>
              <a:rPr lang="cs-CZ" sz="1600" b="1" u="sng" dirty="0">
                <a:solidFill>
                  <a:schemeClr val="tx1"/>
                </a:solidFill>
              </a:rPr>
              <a:t>Vždy zrušit VŘ</a:t>
            </a:r>
            <a:r>
              <a:rPr lang="cs-CZ" sz="1600" u="sng" dirty="0">
                <a:solidFill>
                  <a:schemeClr val="tx1"/>
                </a:solidFill>
              </a:rPr>
              <a:t>:</a:t>
            </a:r>
          </a:p>
          <a:p>
            <a:pPr>
              <a:buClr>
                <a:srgbClr val="C00000"/>
              </a:buClr>
              <a:buFont typeface="Wingdings" panose="05000000000000000000" pitchFamily="2" charset="2"/>
              <a:buChar char="§"/>
            </a:pPr>
            <a:r>
              <a:rPr lang="cs-CZ" sz="1600" dirty="0">
                <a:solidFill>
                  <a:schemeClr val="tx1"/>
                </a:solidFill>
              </a:rPr>
              <a:t>bez nabídek či nesplňující požadavky</a:t>
            </a:r>
          </a:p>
          <a:p>
            <a:pPr>
              <a:buClr>
                <a:srgbClr val="C00000"/>
              </a:buClr>
              <a:buFont typeface="Wingdings" panose="05000000000000000000" pitchFamily="2" charset="2"/>
              <a:buChar char="§"/>
            </a:pPr>
            <a:r>
              <a:rPr lang="cs-CZ" sz="1600" dirty="0">
                <a:solidFill>
                  <a:schemeClr val="tx1"/>
                </a:solidFill>
              </a:rPr>
              <a:t>vážné chyby či nesrovnalosti v zadávacích podmínkách</a:t>
            </a:r>
          </a:p>
          <a:p>
            <a:pPr>
              <a:buClr>
                <a:srgbClr val="C00000"/>
              </a:buClr>
              <a:buFont typeface="Wingdings" panose="05000000000000000000" pitchFamily="2" charset="2"/>
              <a:buChar char="§"/>
            </a:pPr>
            <a:r>
              <a:rPr lang="cs-CZ" sz="1600" dirty="0">
                <a:solidFill>
                  <a:schemeClr val="tx1"/>
                </a:solidFill>
              </a:rPr>
              <a:t>odmítnutí uzavření smlouvy i třetího účastníka v pořadí</a:t>
            </a:r>
          </a:p>
          <a:p>
            <a:pPr marL="0" indent="0">
              <a:buClr>
                <a:srgbClr val="C00000"/>
              </a:buClr>
              <a:buNone/>
            </a:pPr>
            <a:endParaRPr lang="cs-CZ" sz="1600" dirty="0">
              <a:solidFill>
                <a:schemeClr val="tx1"/>
              </a:solidFill>
            </a:endParaRPr>
          </a:p>
          <a:p>
            <a:pPr marL="0" indent="0">
              <a:buClr>
                <a:srgbClr val="C00000"/>
              </a:buClr>
              <a:buNone/>
            </a:pPr>
            <a:r>
              <a:rPr lang="cs-CZ" sz="1600" u="sng" dirty="0">
                <a:solidFill>
                  <a:schemeClr val="tx1"/>
                </a:solidFill>
              </a:rPr>
              <a:t>Zadavatel může zrušit VŘ</a:t>
            </a:r>
          </a:p>
          <a:p>
            <a:pPr>
              <a:buClr>
                <a:srgbClr val="C00000"/>
              </a:buClr>
              <a:buFont typeface="Wingdings" panose="05000000000000000000" pitchFamily="2" charset="2"/>
              <a:buChar char="§"/>
            </a:pPr>
            <a:r>
              <a:rPr lang="cs-CZ" sz="1600" dirty="0">
                <a:solidFill>
                  <a:schemeClr val="tx1"/>
                </a:solidFill>
              </a:rPr>
              <a:t>důvody zvláštního zřetele (objektivní skutečnosti)</a:t>
            </a:r>
          </a:p>
          <a:p>
            <a:pPr>
              <a:buClr>
                <a:srgbClr val="C00000"/>
              </a:buClr>
              <a:buFont typeface="Wingdings" panose="05000000000000000000" pitchFamily="2" charset="2"/>
              <a:buChar char="§"/>
            </a:pPr>
            <a:r>
              <a:rPr lang="cs-CZ" sz="1600" dirty="0">
                <a:solidFill>
                  <a:schemeClr val="tx1"/>
                </a:solidFill>
              </a:rPr>
              <a:t>odmítnutí uzavření smlouvy vybraným účastníkem či druhým v pořadí popř. neposkytnutí součinnosti</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21530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Smlouva s dodavatelem</a:t>
            </a:r>
          </a:p>
        </p:txBody>
      </p:sp>
      <p:sp>
        <p:nvSpPr>
          <p:cNvPr id="4" name="Zástupný symbol pro obsah 3"/>
          <p:cNvSpPr>
            <a:spLocks noGrp="1"/>
          </p:cNvSpPr>
          <p:nvPr>
            <p:ph sz="half" idx="1"/>
          </p:nvPr>
        </p:nvSpPr>
        <p:spPr>
          <a:xfrm>
            <a:off x="934720" y="1600200"/>
            <a:ext cx="7956360" cy="4713051"/>
          </a:xfrm>
        </p:spPr>
        <p:txBody>
          <a:bodyPr/>
          <a:lstStyle/>
          <a:p>
            <a:pPr marL="0" indent="0">
              <a:buClr>
                <a:srgbClr val="C00000"/>
              </a:buClr>
              <a:buNone/>
            </a:pPr>
            <a:r>
              <a:rPr lang="cs-CZ" sz="1800" dirty="0">
                <a:solidFill>
                  <a:schemeClr val="tx1"/>
                </a:solidFill>
              </a:rPr>
              <a:t>Povinnost vybrat  k uzavření smlouvy vítězného účastníka dle hodnocení</a:t>
            </a:r>
          </a:p>
          <a:p>
            <a:pPr marL="0" indent="0">
              <a:buClr>
                <a:srgbClr val="C00000"/>
              </a:buClr>
              <a:buNone/>
            </a:pPr>
            <a:r>
              <a:rPr lang="cs-CZ" sz="1800" b="1" dirty="0">
                <a:solidFill>
                  <a:schemeClr val="tx1"/>
                </a:solidFill>
              </a:rPr>
              <a:t>Smlouva musí být uzavřena v souladu s podmínkami VŘ a nabídkou!</a:t>
            </a:r>
          </a:p>
          <a:p>
            <a:pPr marL="0" indent="0">
              <a:buClr>
                <a:srgbClr val="C00000"/>
              </a:buClr>
              <a:buNone/>
            </a:pPr>
            <a:endParaRPr lang="cs-CZ" sz="1800" dirty="0">
              <a:solidFill>
                <a:schemeClr val="tx1"/>
              </a:solidFill>
            </a:endParaRPr>
          </a:p>
          <a:p>
            <a:pPr marL="0" indent="0">
              <a:buClr>
                <a:srgbClr val="C00000"/>
              </a:buClr>
              <a:buNone/>
            </a:pPr>
            <a:r>
              <a:rPr lang="cs-CZ" sz="1800" dirty="0">
                <a:solidFill>
                  <a:schemeClr val="tx1"/>
                </a:solidFill>
              </a:rPr>
              <a:t>Možnost uzavřít s dalším účastníkem v pořadí pokud:</a:t>
            </a:r>
          </a:p>
          <a:p>
            <a:pPr>
              <a:buClr>
                <a:srgbClr val="C00000"/>
              </a:buClr>
              <a:buFont typeface="Wingdings" panose="05000000000000000000" pitchFamily="2" charset="2"/>
              <a:buChar char="Ø"/>
            </a:pPr>
            <a:r>
              <a:rPr lang="cs-CZ" sz="1800" dirty="0">
                <a:solidFill>
                  <a:schemeClr val="tx1"/>
                </a:solidFill>
              </a:rPr>
              <a:t>vítězný účastník odmítne uzavřít smlouvu</a:t>
            </a:r>
          </a:p>
          <a:p>
            <a:pPr>
              <a:buClr>
                <a:srgbClr val="C00000"/>
              </a:buClr>
              <a:buFont typeface="Wingdings" panose="05000000000000000000" pitchFamily="2" charset="2"/>
              <a:buChar char="Ø"/>
            </a:pPr>
            <a:r>
              <a:rPr lang="cs-CZ" sz="1800" dirty="0">
                <a:solidFill>
                  <a:schemeClr val="tx1"/>
                </a:solidFill>
              </a:rPr>
              <a:t>neposkytnutí součinnosti k uzavření smlouvy – bez reakce </a:t>
            </a:r>
          </a:p>
          <a:p>
            <a:pPr marL="0" indent="0">
              <a:buClr>
                <a:srgbClr val="C00000"/>
              </a:buClr>
              <a:buNone/>
            </a:pPr>
            <a:endParaRPr lang="cs-CZ" sz="1800" dirty="0">
              <a:solidFill>
                <a:schemeClr val="tx1"/>
              </a:solidFill>
            </a:endParaRPr>
          </a:p>
          <a:p>
            <a:pPr marL="0" indent="0">
              <a:buClr>
                <a:srgbClr val="C00000"/>
              </a:buClr>
              <a:buNone/>
            </a:pPr>
            <a:r>
              <a:rPr lang="cs-CZ" sz="1800" dirty="0">
                <a:solidFill>
                  <a:schemeClr val="tx1"/>
                </a:solidFill>
              </a:rPr>
              <a:t>Minimální požadavky na smlouvu </a:t>
            </a:r>
          </a:p>
          <a:p>
            <a:pPr>
              <a:buClr>
                <a:srgbClr val="C00000"/>
              </a:buClr>
              <a:buFont typeface="Wingdings" panose="05000000000000000000" pitchFamily="2" charset="2"/>
              <a:buChar char="Ø"/>
            </a:pPr>
            <a:r>
              <a:rPr lang="cs-CZ" sz="1400" dirty="0">
                <a:solidFill>
                  <a:schemeClr val="tx1"/>
                </a:solidFill>
              </a:rPr>
              <a:t>označení smluvních strany vč. IČO a DIČ, předmět plnění, cena, platební podmínky, doba a místo plnění, povinnost vystavit Fa s číslem projektu, povinnosti dle zákona č. 89/2012 Sb. </a:t>
            </a:r>
          </a:p>
          <a:p>
            <a:pPr>
              <a:buClr>
                <a:srgbClr val="C00000"/>
              </a:buClr>
              <a:buFont typeface="Wingdings" panose="05000000000000000000" pitchFamily="2" charset="2"/>
              <a:buChar char="Ø"/>
            </a:pPr>
            <a:endParaRPr lang="cs-CZ" sz="1400" dirty="0">
              <a:solidFill>
                <a:schemeClr val="tx1"/>
              </a:solidFill>
            </a:endParaRPr>
          </a:p>
          <a:p>
            <a:pPr marL="0" indent="0">
              <a:buClr>
                <a:srgbClr val="C00000"/>
              </a:buClr>
              <a:buNone/>
            </a:pPr>
            <a:endParaRPr lang="cs-CZ" sz="1800" dirty="0">
              <a:solidFill>
                <a:schemeClr val="tx1"/>
              </a:solidFill>
            </a:endParaRPr>
          </a:p>
          <a:p>
            <a:pPr marL="0" indent="0">
              <a:buClr>
                <a:srgbClr val="C00000"/>
              </a:buClr>
              <a:buNone/>
            </a:pPr>
            <a:endParaRPr lang="cs-CZ" sz="1800" b="1" dirty="0">
              <a:solidFill>
                <a:schemeClr val="tx1"/>
              </a:solidFill>
            </a:endParaRPr>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934719" y="4990289"/>
            <a:ext cx="7829901" cy="1196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Zadavatel dle § 4, odst. 1 ZZVZ, je povinen postupovat dle § 219 ZZVZ a zveřejnit na profilu zadavatele celé znění smlouvy, u níž cena jejího plnění přesahuje 500.000 Kč bez DPH, a následně i skutečně uhrazené ceny. </a:t>
            </a:r>
          </a:p>
        </p:txBody>
      </p:sp>
    </p:spTree>
    <p:extLst>
      <p:ext uri="{BB962C8B-B14F-4D97-AF65-F5344CB8AC3E}">
        <p14:creationId xmlns:p14="http://schemas.microsoft.com/office/powerpoint/2010/main" val="79595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Změna smlouvy</a:t>
            </a:r>
          </a:p>
        </p:txBody>
      </p:sp>
      <p:sp>
        <p:nvSpPr>
          <p:cNvPr id="4" name="Zástupný symbol pro obsah 3"/>
          <p:cNvSpPr>
            <a:spLocks noGrp="1"/>
          </p:cNvSpPr>
          <p:nvPr>
            <p:ph sz="half" idx="1"/>
          </p:nvPr>
        </p:nvSpPr>
        <p:spPr>
          <a:xfrm>
            <a:off x="944880" y="1250754"/>
            <a:ext cx="7946200" cy="5062498"/>
          </a:xfrm>
        </p:spPr>
        <p:txBody>
          <a:bodyPr/>
          <a:lstStyle/>
          <a:p>
            <a:pPr marL="0" indent="0">
              <a:buClr>
                <a:srgbClr val="C00000"/>
              </a:buClr>
              <a:buNone/>
            </a:pPr>
            <a:r>
              <a:rPr lang="cs-CZ" sz="1800" b="1" dirty="0">
                <a:solidFill>
                  <a:schemeClr val="tx1"/>
                </a:solidFill>
              </a:rPr>
              <a:t>Zákaz umožnit podstatnou změnu závazků ze smlouvy</a:t>
            </a:r>
          </a:p>
          <a:p>
            <a:pPr>
              <a:buClr>
                <a:srgbClr val="C00000"/>
              </a:buClr>
              <a:buFont typeface="Wingdings" panose="05000000000000000000" pitchFamily="2" charset="2"/>
              <a:buChar char="Ø"/>
            </a:pPr>
            <a:r>
              <a:rPr lang="cs-CZ" sz="1600" dirty="0">
                <a:solidFill>
                  <a:schemeClr val="tx1"/>
                </a:solidFill>
              </a:rPr>
              <a:t>umožnění účasti dalších dodavatelů</a:t>
            </a:r>
          </a:p>
          <a:p>
            <a:pPr>
              <a:buClr>
                <a:srgbClr val="C00000"/>
              </a:buClr>
              <a:buFont typeface="Wingdings" panose="05000000000000000000" pitchFamily="2" charset="2"/>
              <a:buChar char="Ø"/>
            </a:pPr>
            <a:r>
              <a:rPr lang="cs-CZ" sz="1600" dirty="0">
                <a:solidFill>
                  <a:schemeClr val="tx1"/>
                </a:solidFill>
              </a:rPr>
              <a:t>ovlivnění výběru dodavatele </a:t>
            </a:r>
          </a:p>
          <a:p>
            <a:pPr>
              <a:buClr>
                <a:srgbClr val="C00000"/>
              </a:buClr>
              <a:buFont typeface="Wingdings" panose="05000000000000000000" pitchFamily="2" charset="2"/>
              <a:buChar char="Ø"/>
            </a:pPr>
            <a:r>
              <a:rPr lang="cs-CZ" sz="1600" dirty="0">
                <a:solidFill>
                  <a:schemeClr val="tx1"/>
                </a:solidFill>
              </a:rPr>
              <a:t>změna ekonomické rovnováhy ve prospěch vybraného dodavatele</a:t>
            </a:r>
          </a:p>
          <a:p>
            <a:pPr>
              <a:buClr>
                <a:srgbClr val="C00000"/>
              </a:buClr>
              <a:buFont typeface="Wingdings" panose="05000000000000000000" pitchFamily="2" charset="2"/>
              <a:buChar char="Ø"/>
            </a:pPr>
            <a:r>
              <a:rPr lang="cs-CZ" sz="1600" dirty="0">
                <a:solidFill>
                  <a:schemeClr val="tx1"/>
                </a:solidFill>
              </a:rPr>
              <a:t>významné rozšíření rozsahu plnění </a:t>
            </a:r>
          </a:p>
          <a:p>
            <a:pPr marL="0" indent="0">
              <a:buClr>
                <a:srgbClr val="C00000"/>
              </a:buClr>
              <a:buNone/>
            </a:pPr>
            <a:endParaRPr lang="cs-CZ" sz="1600" dirty="0">
              <a:solidFill>
                <a:schemeClr val="tx1"/>
              </a:solidFill>
            </a:endParaRPr>
          </a:p>
          <a:p>
            <a:pPr marL="0" indent="0">
              <a:buClr>
                <a:srgbClr val="C00000"/>
              </a:buClr>
              <a:buNone/>
            </a:pPr>
            <a:r>
              <a:rPr lang="cs-CZ" sz="1600" dirty="0">
                <a:solidFill>
                  <a:schemeClr val="tx1"/>
                </a:solidFill>
              </a:rPr>
              <a:t>Podstatná změna závazku </a:t>
            </a:r>
            <a:r>
              <a:rPr lang="cs-CZ" sz="1600" u="sng" dirty="0">
                <a:solidFill>
                  <a:schemeClr val="tx1"/>
                </a:solidFill>
              </a:rPr>
              <a:t>není: </a:t>
            </a:r>
          </a:p>
          <a:p>
            <a:pPr marL="0" indent="0">
              <a:buClr>
                <a:srgbClr val="C00000"/>
              </a:buClr>
              <a:buNone/>
            </a:pPr>
            <a:endParaRPr lang="cs-CZ" sz="1600" u="sng" dirty="0">
              <a:solidFill>
                <a:schemeClr val="tx1"/>
              </a:solidFill>
            </a:endParaRPr>
          </a:p>
          <a:p>
            <a:pPr>
              <a:buClr>
                <a:srgbClr val="C00000"/>
              </a:buClr>
              <a:buFont typeface="Wingdings" panose="05000000000000000000" pitchFamily="2" charset="2"/>
              <a:buChar char="Ø"/>
            </a:pPr>
            <a:r>
              <a:rPr lang="cs-CZ" sz="1600" dirty="0">
                <a:solidFill>
                  <a:schemeClr val="tx1"/>
                </a:solidFill>
              </a:rPr>
              <a:t>Pokud změna nemění povahu zakázky a hodnota je nižší než 10 % původní hodnoty zakázky (15 % u stavby)</a:t>
            </a:r>
          </a:p>
          <a:p>
            <a:pPr>
              <a:buClr>
                <a:srgbClr val="C00000"/>
              </a:buClr>
              <a:buFont typeface="Wingdings" panose="05000000000000000000" pitchFamily="2" charset="2"/>
              <a:buChar char="Ø"/>
            </a:pPr>
            <a:r>
              <a:rPr lang="cs-CZ" sz="1600" u="sng" dirty="0">
                <a:solidFill>
                  <a:schemeClr val="tx1"/>
                </a:solidFill>
              </a:rPr>
              <a:t>Nezbytné</a:t>
            </a:r>
            <a:r>
              <a:rPr lang="cs-CZ" sz="1600" dirty="0">
                <a:solidFill>
                  <a:schemeClr val="tx1"/>
                </a:solidFill>
              </a:rPr>
              <a:t> dodatečné stavební práce, služby, dodávky, kde by změna v osobě dodavatele</a:t>
            </a:r>
          </a:p>
          <a:p>
            <a:pPr marL="630238" indent="-274638">
              <a:buClr>
                <a:srgbClr val="C00000"/>
              </a:buClr>
              <a:buFont typeface="Wingdings" panose="05000000000000000000" pitchFamily="2" charset="2"/>
              <a:buChar char="§"/>
            </a:pPr>
            <a:r>
              <a:rPr lang="cs-CZ" sz="1600" dirty="0">
                <a:solidFill>
                  <a:schemeClr val="tx1"/>
                </a:solidFill>
              </a:rPr>
              <a:t>nebyla z ekonomických či technických důvodů možná</a:t>
            </a:r>
          </a:p>
          <a:p>
            <a:pPr marL="630238" indent="-274638">
              <a:buClr>
                <a:srgbClr val="C00000"/>
              </a:buClr>
              <a:buFont typeface="Wingdings" panose="05000000000000000000" pitchFamily="2" charset="2"/>
              <a:buChar char="§"/>
            </a:pPr>
            <a:r>
              <a:rPr lang="cs-CZ" sz="1600" dirty="0">
                <a:solidFill>
                  <a:schemeClr val="tx1"/>
                </a:solidFill>
              </a:rPr>
              <a:t>způsobila zadavateli značné potíže či zvýšení nákladů</a:t>
            </a:r>
          </a:p>
          <a:p>
            <a:pPr marL="630238" indent="-274638">
              <a:buClr>
                <a:srgbClr val="C00000"/>
              </a:buClr>
              <a:buFont typeface="Wingdings" panose="05000000000000000000" pitchFamily="2" charset="2"/>
              <a:buChar char="§"/>
            </a:pPr>
            <a:r>
              <a:rPr lang="cs-CZ" sz="1600" dirty="0">
                <a:solidFill>
                  <a:schemeClr val="tx1"/>
                </a:solidFill>
              </a:rPr>
              <a:t>hodnota dodatečných prací nepřekročí 50 % původní hodnoty závazku /součet hodnot všech změn</a:t>
            </a:r>
          </a:p>
          <a:p>
            <a:pPr>
              <a:buClr>
                <a:srgbClr val="C00000"/>
              </a:buClr>
              <a:buFont typeface="Arial" panose="020B0604020202020204" pitchFamily="34" charset="0"/>
              <a:buChar char="•"/>
            </a:pPr>
            <a:endParaRPr lang="cs-CZ" sz="1400" dirty="0">
              <a:solidFill>
                <a:schemeClr val="tx1"/>
              </a:solidFill>
            </a:endParaRPr>
          </a:p>
          <a:p>
            <a:pPr marL="0" indent="0">
              <a:buClr>
                <a:srgbClr val="C00000"/>
              </a:buClr>
              <a:buNone/>
            </a:pPr>
            <a:endParaRPr lang="cs-CZ" sz="1400" dirty="0">
              <a:solidFill>
                <a:schemeClr val="tx1"/>
              </a:solidFill>
            </a:endParaRPr>
          </a:p>
          <a:p>
            <a:pPr marL="0" indent="0">
              <a:buClr>
                <a:srgbClr val="C00000"/>
              </a:buClr>
              <a:buNone/>
            </a:pPr>
            <a:endParaRPr lang="cs-CZ" sz="1800" b="1" u="sng" dirty="0">
              <a:solidFill>
                <a:schemeClr val="tx1"/>
              </a:solidFill>
            </a:endParaRPr>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03283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Změna smlouvy</a:t>
            </a:r>
          </a:p>
        </p:txBody>
      </p:sp>
      <p:sp>
        <p:nvSpPr>
          <p:cNvPr id="4" name="Zástupný symbol pro obsah 3"/>
          <p:cNvSpPr>
            <a:spLocks noGrp="1"/>
          </p:cNvSpPr>
          <p:nvPr>
            <p:ph sz="half" idx="1"/>
          </p:nvPr>
        </p:nvSpPr>
        <p:spPr>
          <a:xfrm>
            <a:off x="865762" y="1250754"/>
            <a:ext cx="8025318" cy="5062498"/>
          </a:xfrm>
        </p:spPr>
        <p:txBody>
          <a:bodyPr/>
          <a:lstStyle/>
          <a:p>
            <a:pPr marL="0" indent="0">
              <a:buClr>
                <a:srgbClr val="C00000"/>
              </a:buClr>
              <a:buNone/>
            </a:pPr>
            <a:r>
              <a:rPr lang="cs-CZ" sz="1600" dirty="0">
                <a:solidFill>
                  <a:schemeClr val="tx1"/>
                </a:solidFill>
              </a:rPr>
              <a:t>Podstatná změna závazku </a:t>
            </a:r>
            <a:r>
              <a:rPr lang="cs-CZ" sz="1600" u="sng" dirty="0">
                <a:solidFill>
                  <a:schemeClr val="tx1"/>
                </a:solidFill>
              </a:rPr>
              <a:t>není: </a:t>
            </a:r>
            <a:endParaRPr lang="cs-CZ" sz="1600" dirty="0">
              <a:solidFill>
                <a:schemeClr val="tx1"/>
              </a:solidFill>
            </a:endParaRPr>
          </a:p>
          <a:p>
            <a:pPr>
              <a:buClr>
                <a:srgbClr val="C00000"/>
              </a:buClr>
              <a:buFont typeface="Wingdings" panose="05000000000000000000" pitchFamily="2" charset="2"/>
              <a:buChar char="§"/>
            </a:pPr>
            <a:r>
              <a:rPr lang="cs-CZ" sz="1600" dirty="0">
                <a:solidFill>
                  <a:schemeClr val="tx1"/>
                </a:solidFill>
              </a:rPr>
              <a:t>jejíž potřeba vznikla v důsledku okolností, které zadavatel jednající s náležitou péčí nemohl předvídat,</a:t>
            </a:r>
          </a:p>
          <a:p>
            <a:pPr>
              <a:buClr>
                <a:srgbClr val="C00000"/>
              </a:buClr>
              <a:buFont typeface="Wingdings" panose="05000000000000000000" pitchFamily="2" charset="2"/>
              <a:buChar char="§"/>
            </a:pPr>
            <a:r>
              <a:rPr lang="cs-CZ" sz="1600" dirty="0">
                <a:solidFill>
                  <a:schemeClr val="tx1"/>
                </a:solidFill>
              </a:rPr>
              <a:t>nemění celkovou povahu zakázky a </a:t>
            </a:r>
          </a:p>
          <a:p>
            <a:pPr>
              <a:buClr>
                <a:srgbClr val="C00000"/>
              </a:buClr>
              <a:buFont typeface="Wingdings" panose="05000000000000000000" pitchFamily="2" charset="2"/>
              <a:buChar char="§"/>
            </a:pPr>
            <a:r>
              <a:rPr lang="cs-CZ" sz="1600" dirty="0">
                <a:solidFill>
                  <a:schemeClr val="tx1"/>
                </a:solidFill>
              </a:rPr>
              <a:t>hodnota změny nepřekročí 50 % původní hodnoty závazku / součet hodnot všech změn.</a:t>
            </a:r>
          </a:p>
          <a:p>
            <a:pPr>
              <a:buClr>
                <a:srgbClr val="C00000"/>
              </a:buClr>
              <a:buFont typeface="Arial" panose="020B0604020202020204" pitchFamily="34" charset="0"/>
              <a:buChar char="•"/>
            </a:pPr>
            <a:endParaRPr lang="cs-CZ" sz="1600" dirty="0">
              <a:solidFill>
                <a:schemeClr val="tx1"/>
              </a:solidFill>
            </a:endParaRPr>
          </a:p>
          <a:p>
            <a:pPr marL="0" indent="0">
              <a:buClr>
                <a:srgbClr val="C00000"/>
              </a:buClr>
              <a:buNone/>
            </a:pPr>
            <a:r>
              <a:rPr lang="cs-CZ" sz="1600" dirty="0">
                <a:solidFill>
                  <a:schemeClr val="tx1"/>
                </a:solidFill>
              </a:rPr>
              <a:t>Podstatná změna závazku u stavebních prací (záměna jedné či více položek) </a:t>
            </a:r>
            <a:r>
              <a:rPr lang="cs-CZ" sz="1600" u="sng" dirty="0">
                <a:solidFill>
                  <a:schemeClr val="tx1"/>
                </a:solidFill>
              </a:rPr>
              <a:t>není</a:t>
            </a:r>
            <a:r>
              <a:rPr lang="cs-CZ" sz="1600" dirty="0">
                <a:solidFill>
                  <a:schemeClr val="tx1"/>
                </a:solidFill>
              </a:rPr>
              <a:t>:</a:t>
            </a:r>
          </a:p>
          <a:p>
            <a:pPr>
              <a:buClr>
                <a:srgbClr val="C00000"/>
              </a:buClr>
              <a:buFont typeface="Wingdings" panose="05000000000000000000" pitchFamily="2" charset="2"/>
              <a:buChar char="§"/>
            </a:pPr>
            <a:r>
              <a:rPr lang="cs-CZ" sz="1600" dirty="0">
                <a:solidFill>
                  <a:schemeClr val="tx1"/>
                </a:solidFill>
              </a:rPr>
              <a:t>srovnatelný druh materiálu nebo prací,</a:t>
            </a:r>
          </a:p>
          <a:p>
            <a:pPr>
              <a:buClr>
                <a:srgbClr val="C00000"/>
              </a:buClr>
              <a:buFont typeface="Wingdings" panose="05000000000000000000" pitchFamily="2" charset="2"/>
              <a:buChar char="§"/>
            </a:pPr>
            <a:r>
              <a:rPr lang="cs-CZ" sz="1600" dirty="0">
                <a:solidFill>
                  <a:schemeClr val="tx1"/>
                </a:solidFill>
              </a:rPr>
              <a:t>nová cena stejná či nižší,</a:t>
            </a:r>
          </a:p>
          <a:p>
            <a:pPr>
              <a:buClr>
                <a:srgbClr val="C00000"/>
              </a:buClr>
              <a:buFont typeface="Wingdings" panose="05000000000000000000" pitchFamily="2" charset="2"/>
              <a:buChar char="§"/>
            </a:pPr>
            <a:r>
              <a:rPr lang="cs-CZ" sz="1600" dirty="0">
                <a:solidFill>
                  <a:schemeClr val="tx1"/>
                </a:solidFill>
              </a:rPr>
              <a:t>kvalita stejná či vyšší,</a:t>
            </a:r>
          </a:p>
          <a:p>
            <a:pPr>
              <a:buClr>
                <a:srgbClr val="C00000"/>
              </a:buClr>
              <a:buFont typeface="Wingdings" panose="05000000000000000000" pitchFamily="2" charset="2"/>
              <a:buChar char="§"/>
            </a:pPr>
            <a:r>
              <a:rPr lang="cs-CZ" sz="1600" dirty="0">
                <a:solidFill>
                  <a:schemeClr val="tx1"/>
                </a:solidFill>
              </a:rPr>
              <a:t>podrobné a srozumitelné odůvodnění.</a:t>
            </a:r>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endParaRPr lang="cs-CZ" dirty="0"/>
          </a:p>
          <a:p>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965200" y="4679004"/>
            <a:ext cx="7848060" cy="15077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Celkový cenový nárůst související s nepodstatnými změnami vymezenými výše </a:t>
            </a:r>
            <a:r>
              <a:rPr lang="cs-CZ" u="sng" dirty="0">
                <a:solidFill>
                  <a:schemeClr val="bg1"/>
                </a:solidFill>
              </a:rPr>
              <a:t>při odečtení stavebních prací, služeb nebo dodávek</a:t>
            </a:r>
            <a:r>
              <a:rPr lang="cs-CZ" dirty="0">
                <a:solidFill>
                  <a:schemeClr val="bg1"/>
                </a:solidFill>
              </a:rPr>
              <a:t>, které nebyly s ohledem na tyto změny realizovány, </a:t>
            </a:r>
            <a:r>
              <a:rPr lang="cs-CZ" u="sng" dirty="0">
                <a:solidFill>
                  <a:schemeClr val="bg1"/>
                </a:solidFill>
              </a:rPr>
              <a:t>nesmí přesáhnout 30 % původní hodnoty závazku. </a:t>
            </a:r>
          </a:p>
          <a:p>
            <a:pPr algn="ctr"/>
            <a:endParaRPr lang="cs-CZ" dirty="0"/>
          </a:p>
        </p:txBody>
      </p:sp>
    </p:spTree>
    <p:extLst>
      <p:ext uri="{BB962C8B-B14F-4D97-AF65-F5344CB8AC3E}">
        <p14:creationId xmlns:p14="http://schemas.microsoft.com/office/powerpoint/2010/main" val="1514286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Výjimky</a:t>
            </a:r>
          </a:p>
        </p:txBody>
      </p:sp>
      <p:sp>
        <p:nvSpPr>
          <p:cNvPr id="4" name="Zástupný symbol pro obsah 3"/>
          <p:cNvSpPr>
            <a:spLocks noGrp="1"/>
          </p:cNvSpPr>
          <p:nvPr>
            <p:ph sz="half" idx="1"/>
          </p:nvPr>
        </p:nvSpPr>
        <p:spPr>
          <a:xfrm>
            <a:off x="944880" y="1336040"/>
            <a:ext cx="7946200" cy="4713051"/>
          </a:xfrm>
        </p:spPr>
        <p:txBody>
          <a:bodyPr/>
          <a:lstStyle/>
          <a:p>
            <a:pPr marL="0" indent="0">
              <a:buClr>
                <a:srgbClr val="C00000"/>
              </a:buClr>
              <a:buNone/>
            </a:pPr>
            <a:r>
              <a:rPr lang="cs-CZ" sz="1600" u="sng" dirty="0">
                <a:solidFill>
                  <a:schemeClr val="tx1"/>
                </a:solidFill>
              </a:rPr>
              <a:t>Zadání bez VŘ </a:t>
            </a:r>
            <a:r>
              <a:rPr lang="cs-CZ" sz="1600" dirty="0">
                <a:solidFill>
                  <a:schemeClr val="tx1"/>
                </a:solidFill>
              </a:rPr>
              <a:t>- v případě, že poptávané plnění může poskytnout pouze jeden určitý dodavatel/ písemné odůvodnění – průzkum trhu, výhradní licence apod.</a:t>
            </a:r>
          </a:p>
          <a:p>
            <a:pPr marL="0" indent="0">
              <a:buClr>
                <a:srgbClr val="C00000"/>
              </a:buClr>
              <a:buNone/>
            </a:pPr>
            <a:endParaRPr lang="cs-CZ" sz="1600" u="sng" dirty="0">
              <a:solidFill>
                <a:schemeClr val="tx1"/>
              </a:solidFill>
            </a:endParaRPr>
          </a:p>
          <a:p>
            <a:pPr marL="0" indent="0">
              <a:buClr>
                <a:srgbClr val="C00000"/>
              </a:buClr>
              <a:buNone/>
            </a:pPr>
            <a:r>
              <a:rPr lang="cs-CZ" sz="1600" u="sng" dirty="0">
                <a:solidFill>
                  <a:schemeClr val="tx1"/>
                </a:solidFill>
              </a:rPr>
              <a:t>Zadání bez hodnocení </a:t>
            </a:r>
            <a:r>
              <a:rPr lang="cs-CZ" sz="1600" dirty="0">
                <a:solidFill>
                  <a:schemeClr val="tx1"/>
                </a:solidFill>
              </a:rPr>
              <a:t>- pouze jedna úplná nabídka</a:t>
            </a:r>
          </a:p>
          <a:p>
            <a:pPr marL="0" indent="0">
              <a:buClr>
                <a:srgbClr val="C00000"/>
              </a:buClr>
              <a:buNone/>
            </a:pPr>
            <a:endParaRPr lang="cs-CZ" sz="1600" u="sng" dirty="0">
              <a:solidFill>
                <a:schemeClr val="tx1"/>
              </a:solidFill>
            </a:endParaRPr>
          </a:p>
          <a:p>
            <a:pPr marL="0" indent="0">
              <a:buClr>
                <a:srgbClr val="C00000"/>
              </a:buClr>
              <a:buNone/>
            </a:pPr>
            <a:r>
              <a:rPr lang="cs-CZ" sz="1600" u="sng" dirty="0">
                <a:solidFill>
                  <a:schemeClr val="tx1"/>
                </a:solidFill>
              </a:rPr>
              <a:t>Opce</a:t>
            </a:r>
            <a:r>
              <a:rPr lang="cs-CZ" sz="1600" dirty="0">
                <a:solidFill>
                  <a:schemeClr val="tx1"/>
                </a:solidFill>
              </a:rPr>
              <a:t> - Výzva jednomu dodavateli - ve výzvě/ZD původní zakázky obsaženo opční právo - částka zahrnuta do předpokládané hodnoty původní zakázky/stejný dodavatel jako v původní zakázce. </a:t>
            </a:r>
          </a:p>
          <a:p>
            <a:pPr marL="0" indent="0">
              <a:buClr>
                <a:srgbClr val="C00000"/>
              </a:buClr>
              <a:buNone/>
            </a:pPr>
            <a:endParaRPr lang="cs-CZ" sz="1600" u="sng" dirty="0">
              <a:solidFill>
                <a:schemeClr val="tx1"/>
              </a:solidFill>
            </a:endParaRPr>
          </a:p>
          <a:p>
            <a:pPr marL="0" indent="0">
              <a:buClr>
                <a:srgbClr val="C00000"/>
              </a:buClr>
              <a:buNone/>
            </a:pPr>
            <a:r>
              <a:rPr lang="cs-CZ" sz="1600" u="sng" dirty="0">
                <a:solidFill>
                  <a:schemeClr val="tx1"/>
                </a:solidFill>
              </a:rPr>
              <a:t>Dříve uzavřené smlouvy </a:t>
            </a:r>
            <a:r>
              <a:rPr lang="cs-CZ" sz="1600" dirty="0">
                <a:solidFill>
                  <a:schemeClr val="tx1"/>
                </a:solidFill>
              </a:rPr>
              <a:t>- pouze zakázky malého rozsahu/dlouhodobé zakázky pro organizaci – standardní činnosti/ceny v místě a čase obvyklé </a:t>
            </a:r>
          </a:p>
          <a:p>
            <a:pPr marL="0" indent="0">
              <a:buClr>
                <a:srgbClr val="C00000"/>
              </a:buClr>
              <a:buNone/>
            </a:pPr>
            <a:endParaRPr lang="cs-CZ" sz="1600" u="sng" dirty="0">
              <a:solidFill>
                <a:schemeClr val="tx1"/>
              </a:solidFill>
            </a:endParaRPr>
          </a:p>
          <a:p>
            <a:pPr marL="0" indent="0">
              <a:buClr>
                <a:srgbClr val="C00000"/>
              </a:buClr>
              <a:buNone/>
            </a:pPr>
            <a:r>
              <a:rPr lang="cs-CZ" sz="1600" u="sng" dirty="0">
                <a:solidFill>
                  <a:schemeClr val="tx1"/>
                </a:solidFill>
              </a:rPr>
              <a:t>Elektronické aukce - </a:t>
            </a:r>
            <a:r>
              <a:rPr lang="cs-CZ" sz="1600" dirty="0">
                <a:solidFill>
                  <a:schemeClr val="tx1"/>
                </a:solidFill>
              </a:rPr>
              <a:t>Zadavatel může jako prostředek pro hodnocení nabídek využít elektronickou aukci, pokud si její využití vyhradí ve výzvě. </a:t>
            </a:r>
          </a:p>
          <a:p>
            <a:pPr marL="0" indent="0">
              <a:buClr>
                <a:srgbClr val="C00000"/>
              </a:buClr>
              <a:buNone/>
            </a:pPr>
            <a:endParaRPr lang="cs-CZ" sz="1600" u="sng" dirty="0">
              <a:solidFill>
                <a:schemeClr val="tx1"/>
              </a:solidFill>
            </a:endParaRPr>
          </a:p>
          <a:p>
            <a:pPr marL="0" indent="0">
              <a:buClr>
                <a:srgbClr val="C00000"/>
              </a:buClr>
              <a:buNone/>
            </a:pPr>
            <a:r>
              <a:rPr lang="cs-CZ" sz="1600" u="sng" dirty="0">
                <a:solidFill>
                  <a:schemeClr val="tx1"/>
                </a:solidFill>
              </a:rPr>
              <a:t>Souhrnná zakázka </a:t>
            </a:r>
            <a:r>
              <a:rPr lang="cs-CZ" sz="1600" dirty="0">
                <a:solidFill>
                  <a:schemeClr val="tx1"/>
                </a:solidFill>
              </a:rPr>
              <a:t>– zahrnující i jiné předměty či služby pro </a:t>
            </a:r>
            <a:r>
              <a:rPr lang="cs-CZ" sz="1600" dirty="0" err="1">
                <a:solidFill>
                  <a:schemeClr val="tx1"/>
                </a:solidFill>
              </a:rPr>
              <a:t>mimoprojektové</a:t>
            </a:r>
            <a:r>
              <a:rPr lang="cs-CZ" sz="1600" dirty="0">
                <a:solidFill>
                  <a:schemeClr val="tx1"/>
                </a:solidFill>
              </a:rPr>
              <a:t> aktivity – dle ZZVZ nebo VŘ odpovídá základním pravidlům OP PPR. </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1699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základní zásady </a:t>
            </a:r>
          </a:p>
        </p:txBody>
      </p:sp>
      <p:sp>
        <p:nvSpPr>
          <p:cNvPr id="4" name="Zástupný symbol pro obsah 3"/>
          <p:cNvSpPr>
            <a:spLocks noGrp="1"/>
          </p:cNvSpPr>
          <p:nvPr>
            <p:ph sz="half" idx="1"/>
          </p:nvPr>
        </p:nvSpPr>
        <p:spPr>
          <a:xfrm>
            <a:off x="975360" y="1600200"/>
            <a:ext cx="7915720" cy="4713051"/>
          </a:xfrm>
        </p:spPr>
        <p:txBody>
          <a:bodyPr/>
          <a:lstStyle/>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r>
              <a:rPr lang="cs-CZ" sz="2000" b="1" dirty="0">
                <a:cs typeface="Arial" panose="020B0604020202020204" pitchFamily="34" charset="0"/>
              </a:rPr>
              <a:t>Zásada </a:t>
            </a:r>
            <a:r>
              <a:rPr lang="cs-CZ" sz="2000" b="1" dirty="0" smtClean="0">
                <a:cs typeface="Arial" panose="020B0604020202020204" pitchFamily="34" charset="0"/>
              </a:rPr>
              <a:t>transparentnosti</a:t>
            </a:r>
            <a:endParaRPr lang="cs-CZ" sz="20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r>
              <a:rPr lang="cs-CZ" sz="2000" b="1" dirty="0">
                <a:cs typeface="Arial" panose="020B0604020202020204" pitchFamily="34" charset="0"/>
              </a:rPr>
              <a:t>Zásada </a:t>
            </a:r>
            <a:r>
              <a:rPr lang="cs-CZ" sz="2000" b="1" dirty="0" smtClean="0">
                <a:cs typeface="Arial" panose="020B0604020202020204" pitchFamily="34" charset="0"/>
              </a:rPr>
              <a:t>přiměřenosti</a:t>
            </a:r>
            <a:endParaRPr lang="cs-CZ" sz="20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r>
              <a:rPr lang="cs-CZ" sz="2000" b="1" dirty="0">
                <a:cs typeface="Arial" panose="020B0604020202020204" pitchFamily="34" charset="0"/>
              </a:rPr>
              <a:t>Zásada rovného </a:t>
            </a:r>
            <a:r>
              <a:rPr lang="cs-CZ" sz="2000" b="1" dirty="0" smtClean="0">
                <a:cs typeface="Arial" panose="020B0604020202020204" pitchFamily="34" charset="0"/>
              </a:rPr>
              <a:t>zacházení</a:t>
            </a:r>
            <a:endParaRPr lang="cs-CZ" sz="20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r>
              <a:rPr lang="cs-CZ" sz="2000" b="1" dirty="0">
                <a:cs typeface="Arial" panose="020B0604020202020204" pitchFamily="34" charset="0"/>
              </a:rPr>
              <a:t>Zásada zákazu </a:t>
            </a:r>
            <a:r>
              <a:rPr lang="cs-CZ" sz="2000" b="1" dirty="0" smtClean="0">
                <a:cs typeface="Arial" panose="020B0604020202020204" pitchFamily="34" charset="0"/>
              </a:rPr>
              <a:t>diskriminace</a:t>
            </a:r>
          </a:p>
          <a:p>
            <a:pPr marL="457200" lvl="1" indent="-457200">
              <a:spcBef>
                <a:spcPct val="0"/>
              </a:spcBef>
              <a:spcAft>
                <a:spcPts val="600"/>
              </a:spcAft>
              <a:buClr>
                <a:srgbClr val="C00000"/>
              </a:buClr>
              <a:buSzPct val="100000"/>
              <a:buFont typeface="Wingdings" panose="05000000000000000000" pitchFamily="2" charset="2"/>
              <a:buChar char="Ø"/>
            </a:pPr>
            <a:endParaRPr lang="cs-CZ" sz="20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r>
              <a:rPr lang="cs-CZ" sz="2000" b="1" dirty="0" smtClean="0">
                <a:cs typeface="Arial" panose="020B0604020202020204" pitchFamily="34" charset="0"/>
              </a:rPr>
              <a:t>Střet </a:t>
            </a:r>
            <a:r>
              <a:rPr lang="cs-CZ" sz="2000" b="1" dirty="0">
                <a:cs typeface="Arial" panose="020B0604020202020204" pitchFamily="34" charset="0"/>
              </a:rPr>
              <a:t>zájmů </a:t>
            </a:r>
            <a:r>
              <a:rPr lang="cs-CZ" sz="2000" dirty="0">
                <a:cs typeface="Arial" panose="020B0604020202020204" pitchFamily="34" charset="0"/>
              </a:rPr>
              <a:t>– </a:t>
            </a:r>
            <a:r>
              <a:rPr lang="cs-CZ" sz="2000" dirty="0" smtClean="0"/>
              <a:t> zájem </a:t>
            </a:r>
            <a:r>
              <a:rPr lang="cs-CZ" sz="2000" dirty="0"/>
              <a:t>získat osobní výhodu nebo snížit majetkový nebo jiných prospěch </a:t>
            </a:r>
            <a:r>
              <a:rPr lang="cs-CZ" sz="2000" dirty="0" smtClean="0"/>
              <a:t>zadavatele</a:t>
            </a:r>
          </a:p>
          <a:p>
            <a:pPr marL="342900" lvl="1" indent="-342900">
              <a:spcBef>
                <a:spcPct val="0"/>
              </a:spcBef>
              <a:spcAft>
                <a:spcPts val="600"/>
              </a:spcAft>
              <a:buClr>
                <a:srgbClr val="C00000"/>
              </a:buClr>
              <a:buSzPct val="100000"/>
              <a:buFont typeface="Arial" panose="020B0604020202020204" pitchFamily="34" charset="0"/>
              <a:buChar char="•"/>
            </a:pPr>
            <a:r>
              <a:rPr lang="cs-CZ" sz="2000" dirty="0" smtClean="0"/>
              <a:t>osoby podílejí </a:t>
            </a:r>
            <a:r>
              <a:rPr lang="cs-CZ" sz="2000" dirty="0"/>
              <a:t>na průběhu </a:t>
            </a:r>
            <a:r>
              <a:rPr lang="cs-CZ" sz="2000" dirty="0" smtClean="0"/>
              <a:t>řízení</a:t>
            </a:r>
          </a:p>
          <a:p>
            <a:pPr marL="342900" lvl="1" indent="-342900">
              <a:spcBef>
                <a:spcPct val="0"/>
              </a:spcBef>
              <a:spcAft>
                <a:spcPts val="600"/>
              </a:spcAft>
              <a:buClr>
                <a:srgbClr val="C00000"/>
              </a:buClr>
              <a:buSzPct val="100000"/>
              <a:buFont typeface="Arial" panose="020B0604020202020204" pitchFamily="34" charset="0"/>
              <a:buChar char="•"/>
            </a:pPr>
            <a:r>
              <a:rPr lang="cs-CZ" sz="2000" dirty="0" smtClean="0"/>
              <a:t>nebo mají </a:t>
            </a:r>
            <a:r>
              <a:rPr lang="cs-CZ" sz="2000" dirty="0"/>
              <a:t>nebo by mohly mít vliv na výsledek </a:t>
            </a:r>
            <a:r>
              <a:rPr lang="cs-CZ" sz="2000" dirty="0" smtClean="0"/>
              <a:t>řízení</a:t>
            </a:r>
            <a:r>
              <a:rPr lang="cs-CZ" dirty="0" smtClean="0"/>
              <a:t> </a:t>
            </a:r>
            <a:endParaRPr lang="cs-CZ" dirty="0"/>
          </a:p>
          <a:p>
            <a:pPr marL="457200" lvl="1" indent="-457200">
              <a:spcBef>
                <a:spcPct val="0"/>
              </a:spcBef>
              <a:spcAft>
                <a:spcPts val="600"/>
              </a:spcAft>
              <a:buClr>
                <a:srgbClr val="C00000"/>
              </a:buClr>
              <a:buSzPct val="100000"/>
              <a:buFont typeface="Wingdings" panose="05000000000000000000" pitchFamily="2" charset="2"/>
              <a:buChar char="Ø"/>
            </a:pPr>
            <a:endParaRPr lang="cs-CZ" sz="2000" b="1" dirty="0">
              <a:cs typeface="Arial" panose="020B0604020202020204" pitchFamily="34" charset="0"/>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105289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Kontroly </a:t>
            </a:r>
            <a:br>
              <a:rPr lang="cs-CZ" sz="2400" b="1" dirty="0"/>
            </a:br>
            <a:r>
              <a:rPr lang="cs-CZ" sz="2400" b="1" dirty="0"/>
              <a:t>PRO VŠECHNY zadavatele</a:t>
            </a:r>
          </a:p>
        </p:txBody>
      </p:sp>
      <p:sp>
        <p:nvSpPr>
          <p:cNvPr id="4" name="Zástupný symbol pro obsah 3"/>
          <p:cNvSpPr>
            <a:spLocks noGrp="1"/>
          </p:cNvSpPr>
          <p:nvPr>
            <p:ph sz="half" idx="1"/>
          </p:nvPr>
        </p:nvSpPr>
        <p:spPr>
          <a:xfrm>
            <a:off x="944880" y="1243519"/>
            <a:ext cx="7946200" cy="4974401"/>
          </a:xfrm>
        </p:spPr>
        <p:txBody>
          <a:bodyPr/>
          <a:lstStyle/>
          <a:p>
            <a:pPr marL="0" indent="0">
              <a:buClr>
                <a:srgbClr val="C00000"/>
              </a:buClr>
              <a:buNone/>
            </a:pPr>
            <a:r>
              <a:rPr lang="cs-CZ" sz="1600" dirty="0">
                <a:solidFill>
                  <a:schemeClr val="tx1"/>
                </a:solidFill>
              </a:rPr>
              <a:t>PŘED VYHLÁŠENÍM ZŘ, VŘ - Povinnost zaslat ke kontrole ZD </a:t>
            </a:r>
          </a:p>
          <a:p>
            <a:pPr marL="538163" indent="-274638">
              <a:buClr>
                <a:srgbClr val="C00000"/>
              </a:buClr>
              <a:buFont typeface="Wingdings" panose="05000000000000000000" pitchFamily="2" charset="2"/>
              <a:buChar char="§"/>
            </a:pPr>
            <a:r>
              <a:rPr lang="cs-CZ" sz="1600" dirty="0">
                <a:solidFill>
                  <a:schemeClr val="tx1"/>
                </a:solidFill>
              </a:rPr>
              <a:t>zakázky nad /500tis. bez DPH</a:t>
            </a:r>
          </a:p>
          <a:p>
            <a:pPr marL="538163" indent="-274638">
              <a:buClr>
                <a:srgbClr val="C00000"/>
              </a:buClr>
              <a:buFont typeface="Wingdings" panose="05000000000000000000" pitchFamily="2" charset="2"/>
              <a:buChar char="§"/>
            </a:pPr>
            <a:r>
              <a:rPr lang="cs-CZ" sz="1600" dirty="0">
                <a:solidFill>
                  <a:schemeClr val="tx1"/>
                </a:solidFill>
              </a:rPr>
              <a:t>pouze pro příjemce tj. po uzavření Smlouvy</a:t>
            </a:r>
          </a:p>
          <a:p>
            <a:pPr marL="538163" indent="-274638">
              <a:buClr>
                <a:srgbClr val="C00000"/>
              </a:buClr>
              <a:buFont typeface="Wingdings" panose="05000000000000000000" pitchFamily="2" charset="2"/>
              <a:buChar char="§"/>
            </a:pPr>
            <a:r>
              <a:rPr lang="cs-CZ" sz="1600" dirty="0">
                <a:solidFill>
                  <a:schemeClr val="tx1"/>
                </a:solidFill>
              </a:rPr>
              <a:t>dokumenty přes IS KP14+</a:t>
            </a:r>
          </a:p>
          <a:p>
            <a:pPr marL="538163" indent="-274638">
              <a:buClr>
                <a:srgbClr val="C00000"/>
              </a:buClr>
              <a:buFont typeface="Wingdings" panose="05000000000000000000" pitchFamily="2" charset="2"/>
              <a:buChar char="§"/>
            </a:pPr>
            <a:r>
              <a:rPr lang="cs-CZ" sz="1600" dirty="0">
                <a:solidFill>
                  <a:schemeClr val="tx1"/>
                </a:solidFill>
              </a:rPr>
              <a:t>připomínky od ŘO – doporučující </a:t>
            </a:r>
          </a:p>
          <a:p>
            <a:pPr marL="538163" indent="-274638">
              <a:spcAft>
                <a:spcPts val="600"/>
              </a:spcAft>
              <a:buClr>
                <a:srgbClr val="C00000"/>
              </a:buClr>
              <a:buFont typeface="Wingdings" panose="05000000000000000000" pitchFamily="2" charset="2"/>
              <a:buChar char="§"/>
            </a:pPr>
            <a:r>
              <a:rPr lang="cs-CZ" sz="1600" dirty="0">
                <a:solidFill>
                  <a:schemeClr val="tx1"/>
                </a:solidFill>
              </a:rPr>
              <a:t>odpovědnost za ZD – zadavatel</a:t>
            </a:r>
          </a:p>
          <a:p>
            <a:pPr marL="0" indent="0">
              <a:buClr>
                <a:srgbClr val="C00000"/>
              </a:buClr>
              <a:buNone/>
            </a:pPr>
            <a:r>
              <a:rPr lang="cs-CZ" sz="1600" dirty="0">
                <a:solidFill>
                  <a:schemeClr val="tx1"/>
                </a:solidFill>
              </a:rPr>
              <a:t>PŘED HODNOCENÍM NABÍDEK ZŘ, VŘ pozvat FM na jednání</a:t>
            </a:r>
          </a:p>
          <a:p>
            <a:pPr marL="538163" indent="-274638">
              <a:buClr>
                <a:srgbClr val="C00000"/>
              </a:buClr>
              <a:buFont typeface="Wingdings" panose="05000000000000000000" pitchFamily="2" charset="2"/>
              <a:buChar char="§"/>
            </a:pPr>
            <a:r>
              <a:rPr lang="cs-CZ" sz="1600" dirty="0">
                <a:solidFill>
                  <a:schemeClr val="tx1"/>
                </a:solidFill>
              </a:rPr>
              <a:t>zakázky nad 2 mil. Kč bez DPH/6 mil. Kč bez DPH</a:t>
            </a:r>
          </a:p>
          <a:p>
            <a:pPr marL="538163" indent="-274638">
              <a:buClr>
                <a:srgbClr val="C00000"/>
              </a:buClr>
              <a:buFont typeface="Wingdings" panose="05000000000000000000" pitchFamily="2" charset="2"/>
              <a:buChar char="§"/>
            </a:pPr>
            <a:r>
              <a:rPr lang="cs-CZ" sz="1600" dirty="0">
                <a:solidFill>
                  <a:schemeClr val="tx1"/>
                </a:solidFill>
              </a:rPr>
              <a:t>pouze pro příjemce tj. po uzavření Smlouvy</a:t>
            </a:r>
          </a:p>
          <a:p>
            <a:pPr marL="538163" indent="-274638">
              <a:spcAft>
                <a:spcPts val="600"/>
              </a:spcAft>
              <a:buClr>
                <a:srgbClr val="C00000"/>
              </a:buClr>
              <a:buFont typeface="Wingdings" panose="05000000000000000000" pitchFamily="2" charset="2"/>
              <a:buChar char="§"/>
            </a:pPr>
            <a:r>
              <a:rPr lang="cs-CZ" sz="1600" dirty="0">
                <a:solidFill>
                  <a:schemeClr val="tx1"/>
                </a:solidFill>
              </a:rPr>
              <a:t>zaslat pozvánku 7 KD před hodnocením </a:t>
            </a:r>
          </a:p>
          <a:p>
            <a:pPr marL="0" indent="0">
              <a:buClr>
                <a:srgbClr val="C00000"/>
              </a:buClr>
              <a:buNone/>
            </a:pPr>
            <a:r>
              <a:rPr lang="cs-CZ" sz="1600" dirty="0">
                <a:solidFill>
                  <a:schemeClr val="tx1"/>
                </a:solidFill>
              </a:rPr>
              <a:t>PŘED PODPISEM SMLOUVY/DODATKU – Kontrol průběhu ZŘ a VŘ</a:t>
            </a:r>
          </a:p>
          <a:p>
            <a:pPr marL="538163" indent="-274638">
              <a:buClr>
                <a:srgbClr val="C00000"/>
              </a:buClr>
              <a:buFont typeface="Wingdings" panose="05000000000000000000" pitchFamily="2" charset="2"/>
              <a:buChar char="§"/>
            </a:pPr>
            <a:r>
              <a:rPr lang="cs-CZ" sz="1600" dirty="0">
                <a:solidFill>
                  <a:schemeClr val="tx1"/>
                </a:solidFill>
              </a:rPr>
              <a:t>nadlimitní zakázky dle ZZVZ</a:t>
            </a:r>
          </a:p>
          <a:p>
            <a:pPr marL="538163" indent="-274638">
              <a:buClr>
                <a:srgbClr val="C00000"/>
              </a:buClr>
              <a:buFont typeface="Wingdings" panose="05000000000000000000" pitchFamily="2" charset="2"/>
              <a:buChar char="§"/>
            </a:pPr>
            <a:r>
              <a:rPr lang="cs-CZ" sz="1600" dirty="0">
                <a:solidFill>
                  <a:schemeClr val="tx1"/>
                </a:solidFill>
              </a:rPr>
              <a:t>vyšší hodnoty</a:t>
            </a:r>
          </a:p>
          <a:p>
            <a:pPr marL="538163" indent="-274638">
              <a:spcAft>
                <a:spcPts val="600"/>
              </a:spcAft>
              <a:buClr>
                <a:srgbClr val="C00000"/>
              </a:buClr>
              <a:buFont typeface="Wingdings" panose="05000000000000000000" pitchFamily="2" charset="2"/>
              <a:buChar char="§"/>
            </a:pPr>
            <a:r>
              <a:rPr lang="cs-CZ" sz="1600" dirty="0">
                <a:solidFill>
                  <a:schemeClr val="tx1"/>
                </a:solidFill>
              </a:rPr>
              <a:t>pouze pro příjemce tj. po uzavření Smlouvy</a:t>
            </a:r>
          </a:p>
          <a:p>
            <a:pPr marL="0" indent="0">
              <a:buClr>
                <a:srgbClr val="C00000"/>
              </a:buClr>
              <a:buNone/>
            </a:pPr>
            <a:r>
              <a:rPr lang="cs-CZ" sz="1600" dirty="0">
                <a:solidFill>
                  <a:schemeClr val="tx1"/>
                </a:solidFill>
              </a:rPr>
              <a:t>K </a:t>
            </a:r>
            <a:r>
              <a:rPr lang="cs-CZ" sz="1600" dirty="0" err="1">
                <a:solidFill>
                  <a:schemeClr val="tx1"/>
                </a:solidFill>
              </a:rPr>
              <a:t>ZoR</a:t>
            </a:r>
            <a:r>
              <a:rPr lang="cs-CZ" sz="1600" dirty="0">
                <a:solidFill>
                  <a:schemeClr val="tx1"/>
                </a:solidFill>
              </a:rPr>
              <a:t> – ke kontrole dokumentace k ukončeným a zrušeným VZ</a:t>
            </a:r>
          </a:p>
          <a:p>
            <a:pPr marL="538163" indent="-274638">
              <a:buClr>
                <a:srgbClr val="C00000"/>
              </a:buClr>
              <a:buFont typeface="Wingdings" panose="05000000000000000000" pitchFamily="2" charset="2"/>
              <a:buChar char="§"/>
            </a:pPr>
            <a:r>
              <a:rPr lang="cs-CZ" sz="1600" dirty="0">
                <a:solidFill>
                  <a:schemeClr val="tx1"/>
                </a:solidFill>
              </a:rPr>
              <a:t>neposkytnuté dokumenty</a:t>
            </a: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74924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Kontroly </a:t>
            </a:r>
            <a:br>
              <a:rPr lang="cs-CZ" sz="2400" b="1" dirty="0"/>
            </a:br>
            <a:r>
              <a:rPr lang="cs-CZ" sz="2400" b="1" dirty="0"/>
              <a:t>PRO VŠECHNY zadavatele</a:t>
            </a:r>
          </a:p>
        </p:txBody>
      </p:sp>
      <p:sp>
        <p:nvSpPr>
          <p:cNvPr id="4" name="Zástupný symbol pro obsah 3"/>
          <p:cNvSpPr>
            <a:spLocks noGrp="1"/>
          </p:cNvSpPr>
          <p:nvPr>
            <p:ph sz="half" idx="1"/>
          </p:nvPr>
        </p:nvSpPr>
        <p:spPr>
          <a:xfrm>
            <a:off x="934720" y="1395919"/>
            <a:ext cx="7956360" cy="4713051"/>
          </a:xfrm>
        </p:spPr>
        <p:txBody>
          <a:bodyPr/>
          <a:lstStyle/>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r>
              <a:rPr lang="cs-CZ" sz="1800" dirty="0">
                <a:solidFill>
                  <a:schemeClr val="tx1"/>
                </a:solidFill>
              </a:rPr>
              <a:t>Doba, po kterou musí mít příjemci veškeré originální dokumenty související s realizací zakázky uchovány, je stanovena v právním aktu o poskytnutí podpory z OP PPR nebo závazných právních předpisech upravujících oblast zadávání zakázek, nejméně však po dobu 10 let od finančního ukončení projektu, zároveň však alespoň do 31. 12. 2026. </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3" name="Obdélník 2"/>
          <p:cNvSpPr/>
          <p:nvPr/>
        </p:nvSpPr>
        <p:spPr>
          <a:xfrm>
            <a:off x="934720" y="2081718"/>
            <a:ext cx="7615892" cy="14641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Zadavatel je povinen uchovávat dokumentaci o zakázce a záznamy o všech úkonech související se zadáním zakázky. </a:t>
            </a:r>
          </a:p>
          <a:p>
            <a:pPr algn="ctr"/>
            <a:endParaRPr lang="cs-CZ" dirty="0"/>
          </a:p>
        </p:txBody>
      </p:sp>
    </p:spTree>
    <p:extLst>
      <p:ext uri="{BB962C8B-B14F-4D97-AF65-F5344CB8AC3E}">
        <p14:creationId xmlns:p14="http://schemas.microsoft.com/office/powerpoint/2010/main" val="2298031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UPOZORNĚNÍ – PRO VŠECHNY zadavatele</a:t>
            </a:r>
          </a:p>
        </p:txBody>
      </p:sp>
      <p:sp>
        <p:nvSpPr>
          <p:cNvPr id="3" name="Zástupný symbol pro obsah 2"/>
          <p:cNvSpPr>
            <a:spLocks noGrp="1"/>
          </p:cNvSpPr>
          <p:nvPr>
            <p:ph sz="half" idx="1"/>
          </p:nvPr>
        </p:nvSpPr>
        <p:spPr>
          <a:xfrm>
            <a:off x="952500" y="1600200"/>
            <a:ext cx="7802394" cy="4373563"/>
          </a:xfrm>
        </p:spPr>
        <p:txBody>
          <a:bodyPr/>
          <a:lstStyle/>
          <a:p>
            <a:pPr marL="0" indent="0">
              <a:buNone/>
            </a:pPr>
            <a:endParaRPr lang="cs-CZ" sz="2400" dirty="0">
              <a:solidFill>
                <a:schemeClr val="tx1"/>
              </a:solidFill>
            </a:endParaRPr>
          </a:p>
          <a:p>
            <a:r>
              <a:rPr lang="cs-CZ" sz="2400" dirty="0">
                <a:solidFill>
                  <a:schemeClr val="tx1"/>
                </a:solidFill>
              </a:rPr>
              <a:t>Dle ZVZZ - dodržovat zásady sociálně odpovědného zadávání, environmentálně odpovědného zadávání </a:t>
            </a:r>
            <a:r>
              <a:rPr lang="cs-CZ" sz="2400" dirty="0" smtClean="0">
                <a:solidFill>
                  <a:schemeClr val="tx1"/>
                </a:solidFill>
              </a:rPr>
              <a:t>…Postup je </a:t>
            </a:r>
            <a:r>
              <a:rPr lang="cs-CZ" sz="2400" dirty="0">
                <a:solidFill>
                  <a:schemeClr val="tx1"/>
                </a:solidFill>
              </a:rPr>
              <a:t>zadavatel povinen řádně odůvodnit. </a:t>
            </a:r>
            <a:endParaRPr lang="cs-CZ" sz="2400" dirty="0" smtClean="0">
              <a:solidFill>
                <a:schemeClr val="tx1"/>
              </a:solidFill>
            </a:endParaRPr>
          </a:p>
          <a:p>
            <a:r>
              <a:rPr lang="cs-CZ" sz="2400" dirty="0">
                <a:solidFill>
                  <a:schemeClr val="tx1"/>
                </a:solidFill>
              </a:rPr>
              <a:t>Ke střetu zájmů může dojít i v situaci, kdy se na zpracování zadávací dokumentace podílí externí subjekt, který by se následně mohl ucházet o samotnou zakázku</a:t>
            </a:r>
          </a:p>
          <a:p>
            <a:r>
              <a:rPr lang="cs-CZ" sz="2400" dirty="0" smtClean="0">
                <a:solidFill>
                  <a:schemeClr val="tx1"/>
                </a:solidFill>
              </a:rPr>
              <a:t>Účinnost </a:t>
            </a:r>
            <a:r>
              <a:rPr lang="cs-CZ" sz="2400" dirty="0">
                <a:solidFill>
                  <a:schemeClr val="tx1"/>
                </a:solidFill>
              </a:rPr>
              <a:t>smlouvy nastává po zveřejnění v </a:t>
            </a:r>
            <a:r>
              <a:rPr lang="cs-CZ" sz="2400" b="1" dirty="0">
                <a:solidFill>
                  <a:schemeClr val="tx1"/>
                </a:solidFill>
              </a:rPr>
              <a:t>Registru smluv </a:t>
            </a:r>
            <a:r>
              <a:rPr lang="cs-CZ" sz="2400" dirty="0" smtClean="0">
                <a:solidFill>
                  <a:schemeClr val="tx1"/>
                </a:solidFill>
              </a:rPr>
              <a:t>(</a:t>
            </a:r>
            <a:r>
              <a:rPr lang="cs-CZ" sz="2400" dirty="0">
                <a:solidFill>
                  <a:schemeClr val="tx1"/>
                </a:solidFill>
              </a:rPr>
              <a:t>smlouvy nad 50 tis. Kč bez DPH). </a:t>
            </a:r>
            <a:endParaRPr lang="cs-CZ" sz="2400" dirty="0" smtClean="0">
              <a:solidFill>
                <a:schemeClr val="tx1"/>
              </a:solidFill>
            </a:endParaRPr>
          </a:p>
          <a:p>
            <a:endParaRPr lang="cs-CZ" dirty="0"/>
          </a:p>
          <a:p>
            <a:endParaRPr lang="cs-CZ" dirty="0"/>
          </a:p>
        </p:txBody>
      </p:sp>
    </p:spTree>
    <p:extLst>
      <p:ext uri="{BB962C8B-B14F-4D97-AF65-F5344CB8AC3E}">
        <p14:creationId xmlns:p14="http://schemas.microsoft.com/office/powerpoint/2010/main" val="1526171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Finanční opravy</a:t>
            </a:r>
          </a:p>
        </p:txBody>
      </p:sp>
      <p:sp>
        <p:nvSpPr>
          <p:cNvPr id="4" name="Zástupný symbol pro obsah 3"/>
          <p:cNvSpPr>
            <a:spLocks noGrp="1"/>
          </p:cNvSpPr>
          <p:nvPr>
            <p:ph sz="half" idx="1"/>
          </p:nvPr>
        </p:nvSpPr>
        <p:spPr>
          <a:xfrm>
            <a:off x="944880" y="1395919"/>
            <a:ext cx="7946200" cy="4713051"/>
          </a:xfrm>
        </p:spPr>
        <p:txBody>
          <a:bodyPr/>
          <a:lstStyle/>
          <a:p>
            <a:pPr marL="0" indent="0">
              <a:buClr>
                <a:srgbClr val="C00000"/>
              </a:buClr>
              <a:buNone/>
            </a:pPr>
            <a:endParaRPr lang="cs-CZ" sz="1800" u="sng" dirty="0">
              <a:solidFill>
                <a:schemeClr val="tx1"/>
              </a:solidFill>
            </a:endParaRPr>
          </a:p>
          <a:p>
            <a:pPr marL="0" indent="0">
              <a:buClr>
                <a:srgbClr val="C00000"/>
              </a:buClr>
              <a:buNone/>
            </a:pPr>
            <a:r>
              <a:rPr lang="cs-CZ" sz="1800" u="sng" dirty="0">
                <a:solidFill>
                  <a:schemeClr val="tx1"/>
                </a:solidFill>
              </a:rPr>
              <a:t>Porušení podmínek pro výběr dodavatele – finanční opravy</a:t>
            </a:r>
          </a:p>
          <a:p>
            <a:pPr marL="0" indent="0">
              <a:buClr>
                <a:srgbClr val="C00000"/>
              </a:buClr>
              <a:buNone/>
            </a:pPr>
            <a:endParaRPr lang="cs-CZ" sz="1800" dirty="0">
              <a:solidFill>
                <a:schemeClr val="tx1"/>
              </a:solidFill>
            </a:endParaRPr>
          </a:p>
          <a:p>
            <a:pPr>
              <a:buClr>
                <a:srgbClr val="C00000"/>
              </a:buClr>
              <a:buFont typeface="Wingdings" panose="05000000000000000000" pitchFamily="2" charset="2"/>
              <a:buChar char="Ø"/>
            </a:pPr>
            <a:r>
              <a:rPr lang="cs-CZ" sz="1800" dirty="0">
                <a:solidFill>
                  <a:schemeClr val="tx1"/>
                </a:solidFill>
              </a:rPr>
              <a:t>bude zohledněna závažnost porušení pravidel uvedených v Pravidlech </a:t>
            </a:r>
          </a:p>
          <a:p>
            <a:pPr>
              <a:buClr>
                <a:srgbClr val="C00000"/>
              </a:buClr>
              <a:buFont typeface="Wingdings" panose="05000000000000000000" pitchFamily="2" charset="2"/>
              <a:buChar char="Ø"/>
            </a:pPr>
            <a:r>
              <a:rPr lang="cs-CZ" sz="1800" dirty="0">
                <a:solidFill>
                  <a:schemeClr val="tx1"/>
                </a:solidFill>
              </a:rPr>
              <a:t>většina oprav v procentních sazbách</a:t>
            </a:r>
          </a:p>
          <a:p>
            <a:pPr>
              <a:buClr>
                <a:srgbClr val="C00000"/>
              </a:buClr>
              <a:buFont typeface="Wingdings" panose="05000000000000000000" pitchFamily="2" charset="2"/>
              <a:buChar char="Ø"/>
            </a:pPr>
            <a:r>
              <a:rPr lang="cs-CZ" sz="1800" dirty="0">
                <a:solidFill>
                  <a:schemeClr val="tx1"/>
                </a:solidFill>
              </a:rPr>
              <a:t>pouze formální povahy bez skutečného nebo potenciálního finančního dopadu - nebude provedena žádná oprava</a:t>
            </a:r>
          </a:p>
          <a:p>
            <a:pPr>
              <a:buClr>
                <a:srgbClr val="C00000"/>
              </a:buClr>
              <a:buFont typeface="Wingdings" panose="05000000000000000000" pitchFamily="2" charset="2"/>
              <a:buChar char="Ø"/>
            </a:pPr>
            <a:r>
              <a:rPr lang="cs-CZ" sz="1800" dirty="0">
                <a:solidFill>
                  <a:schemeClr val="tx1"/>
                </a:solidFill>
              </a:rPr>
              <a:t>více porušení pravidel v jedné zakázce, sazby oprav se nesčítají, oprava dle nejzávažnějšího porušení</a:t>
            </a:r>
          </a:p>
          <a:p>
            <a:pPr>
              <a:buClr>
                <a:srgbClr val="C00000"/>
              </a:buClr>
              <a:buFont typeface="Wingdings" panose="05000000000000000000" pitchFamily="2" charset="2"/>
              <a:buChar char="Ø"/>
            </a:pPr>
            <a:r>
              <a:rPr lang="cs-CZ" sz="1800" dirty="0">
                <a:solidFill>
                  <a:schemeClr val="tx1"/>
                </a:solidFill>
              </a:rPr>
              <a:t>sazby finančních oprav jsou uvedeny ve Smlouvě (též www.penizeproprahu.cz) </a:t>
            </a: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797808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Finanční opravy</a:t>
            </a:r>
          </a:p>
        </p:txBody>
      </p:sp>
      <p:sp>
        <p:nvSpPr>
          <p:cNvPr id="4" name="Zástupný symbol pro obsah 3"/>
          <p:cNvSpPr>
            <a:spLocks noGrp="1"/>
          </p:cNvSpPr>
          <p:nvPr>
            <p:ph sz="half" idx="1"/>
          </p:nvPr>
        </p:nvSpPr>
        <p:spPr>
          <a:xfrm>
            <a:off x="944880" y="1395919"/>
            <a:ext cx="7946200" cy="4713051"/>
          </a:xfrm>
        </p:spPr>
        <p:txBody>
          <a:bodyPr/>
          <a:lstStyle/>
          <a:p>
            <a:pPr marL="0" indent="0">
              <a:buClr>
                <a:srgbClr val="C00000"/>
              </a:buClr>
              <a:buNone/>
            </a:pPr>
            <a:endParaRPr lang="cs-CZ" sz="1800" u="sng" dirty="0">
              <a:solidFill>
                <a:schemeClr val="tx1"/>
              </a:solidFill>
            </a:endParaRPr>
          </a:p>
          <a:p>
            <a:pPr>
              <a:buFont typeface="Wingdings" panose="05000000000000000000" pitchFamily="2" charset="2"/>
              <a:buChar char="Ø"/>
            </a:pPr>
            <a:r>
              <a:rPr lang="cs-CZ" sz="2000" dirty="0">
                <a:solidFill>
                  <a:schemeClr val="tx1"/>
                </a:solidFill>
              </a:rPr>
              <a:t>Podstatné změny podmínek v rámci dodatků ke Smlouvě o dílo - veřejné zakázky na stavební práce (prodloužení délky stavby)</a:t>
            </a:r>
          </a:p>
          <a:p>
            <a:pPr>
              <a:buFont typeface="Wingdings" panose="05000000000000000000" pitchFamily="2" charset="2"/>
              <a:buChar char="Ø"/>
            </a:pPr>
            <a:r>
              <a:rPr lang="cs-CZ" sz="2000" dirty="0">
                <a:solidFill>
                  <a:schemeClr val="tx1"/>
                </a:solidFill>
              </a:rPr>
              <a:t>Diskriminační vymezení předmětu zakázky – sloučení nesouvisejících plnění (stavební práce x dodávky)</a:t>
            </a:r>
          </a:p>
          <a:p>
            <a:pPr>
              <a:buFont typeface="Wingdings" panose="05000000000000000000" pitchFamily="2" charset="2"/>
              <a:buChar char="Ø"/>
            </a:pPr>
            <a:r>
              <a:rPr lang="cs-CZ" sz="2000" dirty="0">
                <a:solidFill>
                  <a:schemeClr val="tx1"/>
                </a:solidFill>
              </a:rPr>
              <a:t>Porušení zásady nediskriminace, transparentnosti a rovného zacházení vedoucí k narušení hospodářské soutěže</a:t>
            </a:r>
          </a:p>
          <a:p>
            <a:pPr>
              <a:buFont typeface="Wingdings" panose="05000000000000000000" pitchFamily="2" charset="2"/>
              <a:buChar char="Ø"/>
            </a:pPr>
            <a:r>
              <a:rPr lang="cs-CZ" sz="2000" dirty="0">
                <a:solidFill>
                  <a:schemeClr val="tx1"/>
                </a:solidFill>
              </a:rPr>
              <a:t>Diskriminační nastavení technické specifikace předmětu </a:t>
            </a:r>
            <a:r>
              <a:rPr lang="cs-CZ" sz="2000" dirty="0" smtClean="0">
                <a:solidFill>
                  <a:schemeClr val="tx1"/>
                </a:solidFill>
              </a:rPr>
              <a:t>plnění </a:t>
            </a:r>
            <a:endParaRPr lang="cs-CZ" sz="2000" dirty="0">
              <a:solidFill>
                <a:schemeClr val="tx1"/>
              </a:solidFill>
            </a:endParaRPr>
          </a:p>
          <a:p>
            <a:pPr>
              <a:buFont typeface="Wingdings" panose="05000000000000000000" pitchFamily="2" charset="2"/>
              <a:buChar char="Ø"/>
            </a:pPr>
            <a:r>
              <a:rPr lang="cs-CZ" sz="2000" dirty="0">
                <a:solidFill>
                  <a:schemeClr val="tx1"/>
                </a:solidFill>
              </a:rPr>
              <a:t>Nevhodnost kritérií kvality, nedostatečný popis kritérií kvality, chybějící metoda hodnocení</a:t>
            </a:r>
          </a:p>
          <a:p>
            <a:pPr>
              <a:buFont typeface="Wingdings" panose="05000000000000000000" pitchFamily="2" charset="2"/>
              <a:buChar char="Ø"/>
            </a:pPr>
            <a:r>
              <a:rPr lang="cs-CZ" sz="2000" dirty="0">
                <a:solidFill>
                  <a:schemeClr val="tx1"/>
                </a:solidFill>
              </a:rPr>
              <a:t>Netransparentní jednání při otevírání obálek – podání nabídek v rámci emailového klienta</a:t>
            </a: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a:p>
            <a:pPr marL="0" indent="0">
              <a:buClr>
                <a:srgbClr val="C00000"/>
              </a:buClr>
              <a:buNone/>
            </a:pPr>
            <a:endParaRPr lang="cs-CZ" sz="1600" dirty="0">
              <a:solidFill>
                <a:schemeClr val="tx1"/>
              </a:solidFill>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254044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3529" y="12700"/>
            <a:ext cx="8455511" cy="984250"/>
          </a:xfrm>
        </p:spPr>
        <p:txBody>
          <a:bodyPr/>
          <a:lstStyle/>
          <a:p>
            <a:r>
              <a:rPr lang="cs-CZ" sz="2400" b="1" dirty="0"/>
              <a:t>Děkujeme za pozornost</a:t>
            </a:r>
          </a:p>
        </p:txBody>
      </p:sp>
      <p:sp>
        <p:nvSpPr>
          <p:cNvPr id="3" name="Obdélník 2"/>
          <p:cNvSpPr/>
          <p:nvPr/>
        </p:nvSpPr>
        <p:spPr>
          <a:xfrm>
            <a:off x="3657600" y="2467878"/>
            <a:ext cx="4572000" cy="2862322"/>
          </a:xfrm>
          <a:prstGeom prst="rect">
            <a:avLst/>
          </a:prstGeom>
        </p:spPr>
        <p:txBody>
          <a:bodyPr>
            <a:spAutoFit/>
          </a:bodyPr>
          <a:lstStyle/>
          <a:p>
            <a:r>
              <a:rPr lang="cs-CZ" b="1" dirty="0"/>
              <a:t>Linda Sadílková</a:t>
            </a:r>
          </a:p>
          <a:p>
            <a:endParaRPr lang="cs-CZ" dirty="0"/>
          </a:p>
          <a:p>
            <a:r>
              <a:rPr lang="cs-CZ" dirty="0"/>
              <a:t>E-mail: linda.sadilova@praha.eu, </a:t>
            </a:r>
          </a:p>
          <a:p>
            <a:r>
              <a:rPr lang="cs-CZ" dirty="0"/>
              <a:t>Tel.: </a:t>
            </a:r>
            <a:r>
              <a:rPr lang="cs-CZ"/>
              <a:t>236 005 234, 733 612 131</a:t>
            </a:r>
            <a:r>
              <a:rPr lang="cs-CZ" dirty="0"/>
              <a:t>	</a:t>
            </a:r>
          </a:p>
          <a:p>
            <a:endParaRPr lang="cs-CZ" b="1" dirty="0"/>
          </a:p>
          <a:p>
            <a:r>
              <a:rPr lang="cs-CZ" b="1" dirty="0"/>
              <a:t>ODBOR EVROPSKÝCH FONDŮ</a:t>
            </a:r>
            <a:br>
              <a:rPr lang="cs-CZ" b="1" dirty="0"/>
            </a:br>
            <a:r>
              <a:rPr lang="cs-CZ" b="1" dirty="0"/>
              <a:t>MAGISTRÁT HL. M. PRAHY</a:t>
            </a:r>
            <a:br>
              <a:rPr lang="cs-CZ" b="1" dirty="0"/>
            </a:br>
            <a:r>
              <a:rPr lang="cs-CZ" b="1" dirty="0"/>
              <a:t>RYTÍŘSKÁ 406/10</a:t>
            </a:r>
            <a:br>
              <a:rPr lang="cs-CZ" b="1" dirty="0"/>
            </a:br>
            <a:r>
              <a:rPr lang="cs-CZ" b="1" dirty="0"/>
              <a:t>110 00  PRAHA 1</a:t>
            </a:r>
          </a:p>
          <a:p>
            <a:endParaRPr lang="cs-CZ" dirty="0"/>
          </a:p>
        </p:txBody>
      </p:sp>
    </p:spTree>
    <p:extLst>
      <p:ext uri="{BB962C8B-B14F-4D97-AF65-F5344CB8AC3E}">
        <p14:creationId xmlns:p14="http://schemas.microsoft.com/office/powerpoint/2010/main" val="173888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základní zásady </a:t>
            </a:r>
          </a:p>
        </p:txBody>
      </p:sp>
      <p:sp>
        <p:nvSpPr>
          <p:cNvPr id="4" name="Zástupný symbol pro obsah 3"/>
          <p:cNvSpPr>
            <a:spLocks noGrp="1"/>
          </p:cNvSpPr>
          <p:nvPr>
            <p:ph sz="half" idx="1"/>
          </p:nvPr>
        </p:nvSpPr>
        <p:spPr>
          <a:xfrm>
            <a:off x="965200" y="1600200"/>
            <a:ext cx="7925880" cy="4713051"/>
          </a:xfrm>
        </p:spPr>
        <p:txBody>
          <a:bodyPr/>
          <a:lstStyle/>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457200" lvl="1" indent="-457200">
              <a:spcBef>
                <a:spcPts val="120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Zákaz omezení účasti – </a:t>
            </a:r>
            <a:r>
              <a:rPr lang="cs-CZ" sz="1800" dirty="0">
                <a:cs typeface="Arial" panose="020B0604020202020204" pitchFamily="34" charset="0"/>
              </a:rPr>
              <a:t>země EU, EHS, dle mezinárodních smluv</a:t>
            </a:r>
          </a:p>
          <a:p>
            <a:pPr marL="457200" lvl="1" indent="-457200">
              <a:spcBef>
                <a:spcPts val="120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Zákaz dělení zakázek </a:t>
            </a:r>
          </a:p>
          <a:p>
            <a:pPr marL="457200" lvl="1" indent="-457200">
              <a:spcBef>
                <a:spcPts val="120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Úkony zadavatele – </a:t>
            </a:r>
            <a:r>
              <a:rPr lang="cs-CZ" sz="1800" dirty="0">
                <a:cs typeface="Arial" panose="020B0604020202020204" pitchFamily="34" charset="0"/>
              </a:rPr>
              <a:t>povinnost zaznamenávat a uchovávat</a:t>
            </a:r>
          </a:p>
          <a:p>
            <a:pPr marL="457200" lvl="1" indent="-457200">
              <a:spcBef>
                <a:spcPts val="120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Informování poskytovatele dotace – </a:t>
            </a:r>
            <a:r>
              <a:rPr lang="cs-CZ" sz="1800" dirty="0">
                <a:cs typeface="Arial" panose="020B0604020202020204" pitchFamily="34" charset="0"/>
              </a:rPr>
              <a:t>ÚOHS, soud</a:t>
            </a:r>
          </a:p>
          <a:p>
            <a:pPr marL="457200" lvl="1" indent="-457200">
              <a:spcBef>
                <a:spcPts val="120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Odpovědnost zadavatele</a:t>
            </a:r>
          </a:p>
          <a:p>
            <a:pPr marL="457200" lvl="1" indent="-457200">
              <a:spcBef>
                <a:spcPts val="1200"/>
              </a:spcBef>
              <a:spcAft>
                <a:spcPts val="600"/>
              </a:spcAft>
              <a:buClr>
                <a:srgbClr val="C00000"/>
              </a:buClr>
              <a:buSzPct val="100000"/>
              <a:buFont typeface="Wingdings" panose="05000000000000000000" pitchFamily="2" charset="2"/>
              <a:buChar char="Ø"/>
            </a:pPr>
            <a:r>
              <a:rPr lang="cs-CZ" sz="1800" b="1" dirty="0">
                <a:cs typeface="Arial" panose="020B0604020202020204" pitchFamily="34" charset="0"/>
              </a:rPr>
              <a:t>Výběr v souladu s pravidly platnými v den vyhlášení zakázky </a:t>
            </a: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02074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Předmět zakázky</a:t>
            </a:r>
          </a:p>
        </p:txBody>
      </p:sp>
      <p:sp>
        <p:nvSpPr>
          <p:cNvPr id="4" name="Zástupný symbol pro obsah 3"/>
          <p:cNvSpPr>
            <a:spLocks noGrp="1"/>
          </p:cNvSpPr>
          <p:nvPr>
            <p:ph sz="half" idx="1"/>
          </p:nvPr>
        </p:nvSpPr>
        <p:spPr>
          <a:xfrm>
            <a:off x="955040" y="1600200"/>
            <a:ext cx="7936040" cy="4713051"/>
          </a:xfrm>
        </p:spPr>
        <p:txBody>
          <a:bodyPr/>
          <a:lstStyle/>
          <a:p>
            <a:pPr marL="0" lvl="1" indent="0">
              <a:spcBef>
                <a:spcPct val="0"/>
              </a:spcBef>
              <a:spcAft>
                <a:spcPts val="600"/>
              </a:spcAft>
              <a:buClr>
                <a:srgbClr val="C00000"/>
              </a:buClr>
              <a:buSzPct val="100000"/>
              <a:buNone/>
            </a:pPr>
            <a:r>
              <a:rPr lang="cs-CZ" sz="2000" b="1" dirty="0">
                <a:cs typeface="Arial" panose="020B0604020202020204" pitchFamily="34" charset="0"/>
              </a:rPr>
              <a:t>Předmět zakázky:</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tvoří jeden funkční celek, nebo</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se jedná o obdobná spolu související plnění – místně, věcně a časově souvisí</a:t>
            </a: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955040" y="3515359"/>
            <a:ext cx="7366972" cy="24866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solidFill>
                  <a:schemeClr val="bg1"/>
                </a:solidFill>
              </a:rPr>
              <a:t>Není-li to odůvodněno předmětem zakázky, zadavatel </a:t>
            </a:r>
            <a:r>
              <a:rPr lang="cs-CZ" b="1" dirty="0">
                <a:solidFill>
                  <a:schemeClr val="bg1"/>
                </a:solidFill>
              </a:rPr>
              <a:t>nesmí zvýhodnit nebo znevýhodnit určité dodavatele nebo výrobky </a:t>
            </a:r>
            <a:r>
              <a:rPr lang="cs-CZ" dirty="0">
                <a:solidFill>
                  <a:schemeClr val="bg1"/>
                </a:solidFill>
              </a:rPr>
              <a:t>tím, že technické podmínky v rámci zadávacích podmínek stanoví prostřednictvím přímého nebo nepřímého odkazu na: </a:t>
            </a:r>
          </a:p>
          <a:p>
            <a:pPr algn="ctr"/>
            <a:endParaRPr lang="cs-CZ" dirty="0">
              <a:solidFill>
                <a:schemeClr val="bg1"/>
              </a:solidFill>
            </a:endParaRPr>
          </a:p>
          <a:p>
            <a:r>
              <a:rPr lang="cs-CZ" dirty="0">
                <a:solidFill>
                  <a:schemeClr val="bg1"/>
                </a:solidFill>
              </a:rPr>
              <a:t>a) určité dodavatele nebo výrobky, nebo</a:t>
            </a:r>
          </a:p>
          <a:p>
            <a:pPr marL="263525" indent="-263525"/>
            <a:r>
              <a:rPr lang="cs-CZ" dirty="0">
                <a:solidFill>
                  <a:schemeClr val="bg1"/>
                </a:solidFill>
              </a:rPr>
              <a:t>b) patenty na vynálezy, užitné vzory, průmyslové vzory, ochranné známky nebo označení původu </a:t>
            </a:r>
          </a:p>
        </p:txBody>
      </p:sp>
    </p:spTree>
    <p:extLst>
      <p:ext uri="{BB962C8B-B14F-4D97-AF65-F5344CB8AC3E}">
        <p14:creationId xmlns:p14="http://schemas.microsoft.com/office/powerpoint/2010/main" val="32206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Předpokládaná hodnota</a:t>
            </a:r>
          </a:p>
        </p:txBody>
      </p:sp>
      <p:sp>
        <p:nvSpPr>
          <p:cNvPr id="4" name="Zástupný symbol pro obsah 3"/>
          <p:cNvSpPr>
            <a:spLocks noGrp="1"/>
          </p:cNvSpPr>
          <p:nvPr>
            <p:ph sz="half" idx="1"/>
          </p:nvPr>
        </p:nvSpPr>
        <p:spPr>
          <a:xfrm>
            <a:off x="955040" y="1600200"/>
            <a:ext cx="7936040" cy="4713051"/>
          </a:xfrm>
        </p:spPr>
        <p:txBody>
          <a:bodyPr/>
          <a:lstStyle/>
          <a:p>
            <a:pPr marL="0" indent="0">
              <a:buNone/>
            </a:pPr>
            <a:r>
              <a:rPr lang="cs-CZ" sz="2000" u="sng" dirty="0">
                <a:solidFill>
                  <a:schemeClr val="tx1"/>
                </a:solidFill>
              </a:rPr>
              <a:t>Stanovení předpokládané hodnoty</a:t>
            </a:r>
          </a:p>
          <a:p>
            <a:pPr marL="0" indent="0">
              <a:buNone/>
            </a:pPr>
            <a:endParaRPr lang="cs-CZ" sz="2000" u="sng" dirty="0">
              <a:solidFill>
                <a:schemeClr val="tx1"/>
              </a:solidFill>
            </a:endParaRP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před zahájením VŘ/ZŘ</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hodnota všech plnění, která mohou vyplývat ze smlouvy na zakázku </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částka bez DPH</a:t>
            </a:r>
          </a:p>
          <a:p>
            <a:pPr marL="285750" lvl="1">
              <a:spcBef>
                <a:spcPct val="0"/>
              </a:spcBef>
              <a:spcAft>
                <a:spcPts val="600"/>
              </a:spcAft>
              <a:buClr>
                <a:srgbClr val="C00000"/>
              </a:buClr>
              <a:buSzPct val="100000"/>
              <a:buFont typeface="Wingdings" panose="05000000000000000000" pitchFamily="2" charset="2"/>
              <a:buChar char="§"/>
            </a:pPr>
            <a:r>
              <a:rPr lang="cs-CZ" sz="2000" dirty="0">
                <a:cs typeface="Arial" panose="020B0604020202020204" pitchFamily="34" charset="0"/>
              </a:rPr>
              <a:t>stanovení dle údajů a </a:t>
            </a:r>
            <a:r>
              <a:rPr lang="cs-CZ" sz="2000" dirty="0" err="1">
                <a:cs typeface="Arial" panose="020B0604020202020204" pitchFamily="34" charset="0"/>
              </a:rPr>
              <a:t>info</a:t>
            </a:r>
            <a:r>
              <a:rPr lang="cs-CZ" sz="2000" dirty="0">
                <a:cs typeface="Arial" panose="020B0604020202020204" pitchFamily="34" charset="0"/>
              </a:rPr>
              <a:t> o zakázkách stejného či podobného předmětu popř</a:t>
            </a:r>
            <a:r>
              <a:rPr lang="cs-CZ" sz="2000" dirty="0"/>
              <a:t>.  průzkum trhu, předběžné tržní konzultace apod. </a:t>
            </a:r>
          </a:p>
          <a:p>
            <a:pPr marL="285750" lvl="1">
              <a:spcBef>
                <a:spcPct val="0"/>
              </a:spcBef>
              <a:spcAft>
                <a:spcPts val="600"/>
              </a:spcAft>
              <a:buClr>
                <a:srgbClr val="C00000"/>
              </a:buClr>
              <a:buSzPct val="100000"/>
              <a:buFont typeface="Wingdings" panose="05000000000000000000" pitchFamily="2" charset="2"/>
              <a:buChar char="§"/>
            </a:pPr>
            <a:r>
              <a:rPr lang="cs-CZ" sz="2000" dirty="0"/>
              <a:t>zakázka na části – PH součet za části</a:t>
            </a:r>
          </a:p>
          <a:p>
            <a:pPr marL="0" lvl="1" indent="0">
              <a:spcBef>
                <a:spcPct val="0"/>
              </a:spcBef>
              <a:spcAft>
                <a:spcPts val="600"/>
              </a:spcAft>
              <a:buClr>
                <a:srgbClr val="C00000"/>
              </a:buClr>
              <a:buSzPct val="100000"/>
              <a:buNone/>
            </a:pPr>
            <a:endParaRPr lang="cs-CZ" sz="2000" dirty="0"/>
          </a:p>
          <a:p>
            <a:pPr marL="0" lvl="1" indent="0">
              <a:spcBef>
                <a:spcPct val="0"/>
              </a:spcBef>
              <a:spcAft>
                <a:spcPts val="600"/>
              </a:spcAft>
              <a:buClr>
                <a:srgbClr val="C00000"/>
              </a:buClr>
              <a:buSzPct val="100000"/>
              <a:buNone/>
            </a:pPr>
            <a:r>
              <a:rPr lang="cs-CZ" sz="2000" dirty="0"/>
              <a:t>Na základě PH zadavatel zvolí režim dle kterého bude vypsána zakázka </a:t>
            </a:r>
          </a:p>
          <a:p>
            <a:pPr marL="0" lvl="1" indent="0">
              <a:spcBef>
                <a:spcPct val="0"/>
              </a:spcBef>
              <a:spcAft>
                <a:spcPts val="600"/>
              </a:spcAft>
              <a:buClr>
                <a:srgbClr val="C00000"/>
              </a:buClr>
              <a:buSzPct val="100000"/>
              <a:buNone/>
            </a:pPr>
            <a:endParaRPr lang="cs-CZ" sz="1800"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0723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Hodnotící kritéria</a:t>
            </a:r>
          </a:p>
        </p:txBody>
      </p:sp>
      <p:sp>
        <p:nvSpPr>
          <p:cNvPr id="4" name="Zástupný symbol pro obsah 3"/>
          <p:cNvSpPr>
            <a:spLocks noGrp="1"/>
          </p:cNvSpPr>
          <p:nvPr>
            <p:ph sz="half" idx="1"/>
          </p:nvPr>
        </p:nvSpPr>
        <p:spPr>
          <a:xfrm>
            <a:off x="975360" y="1600200"/>
            <a:ext cx="7915720" cy="4713051"/>
          </a:xfrm>
        </p:spPr>
        <p:txBody>
          <a:bodyPr/>
          <a:lstStyle/>
          <a:p>
            <a:pPr marL="0" lvl="1" indent="0">
              <a:spcBef>
                <a:spcPct val="0"/>
              </a:spcBef>
              <a:spcAft>
                <a:spcPts val="600"/>
              </a:spcAft>
              <a:buClr>
                <a:srgbClr val="C00000"/>
              </a:buClr>
              <a:buSzPct val="100000"/>
              <a:buNone/>
            </a:pPr>
            <a:r>
              <a:rPr lang="cs-CZ" sz="1600" b="1" dirty="0"/>
              <a:t>Hodnotící kritéria</a:t>
            </a:r>
          </a:p>
          <a:p>
            <a:pPr marL="285750" lvl="1">
              <a:spcBef>
                <a:spcPct val="0"/>
              </a:spcBef>
              <a:spcAft>
                <a:spcPts val="600"/>
              </a:spcAft>
              <a:buClr>
                <a:srgbClr val="C00000"/>
              </a:buClr>
              <a:buSzPct val="100000"/>
              <a:buFont typeface="Wingdings" panose="05000000000000000000" pitchFamily="2" charset="2"/>
              <a:buChar char="§"/>
            </a:pPr>
            <a:r>
              <a:rPr lang="cs-CZ" sz="1600" dirty="0"/>
              <a:t>zvolit nejvýhodnější poměr nabídkové ceny a kvality včetně poměru nákladů životního cyklu a kvality, popř. dle nejnižší nabídkové ceny nebo nejnižších nákladů životního cyklu</a:t>
            </a:r>
          </a:p>
          <a:p>
            <a:pPr marL="285750" lvl="1">
              <a:spcBef>
                <a:spcPct val="0"/>
              </a:spcBef>
              <a:spcAft>
                <a:spcPts val="600"/>
              </a:spcAft>
              <a:buClr>
                <a:srgbClr val="C00000"/>
              </a:buClr>
              <a:buSzPct val="100000"/>
              <a:buFont typeface="Wingdings" panose="05000000000000000000" pitchFamily="2" charset="2"/>
              <a:buChar char="§"/>
            </a:pPr>
            <a:r>
              <a:rPr lang="cs-CZ" sz="1600" dirty="0"/>
              <a:t>uvést v ZP kritéria, metodu hodnocení, váhu či jiný vztah kritérií </a:t>
            </a:r>
          </a:p>
          <a:p>
            <a:pPr marL="0" lvl="1" indent="0">
              <a:spcBef>
                <a:spcPct val="0"/>
              </a:spcBef>
              <a:spcAft>
                <a:spcPts val="600"/>
              </a:spcAft>
              <a:buClr>
                <a:srgbClr val="C00000"/>
              </a:buClr>
              <a:buSzPct val="100000"/>
              <a:buNone/>
            </a:pPr>
            <a:endParaRPr lang="cs-CZ" sz="1600" dirty="0"/>
          </a:p>
          <a:p>
            <a:pPr marL="0" lvl="1" indent="0">
              <a:spcBef>
                <a:spcPct val="0"/>
              </a:spcBef>
              <a:spcAft>
                <a:spcPts val="600"/>
              </a:spcAft>
              <a:buClr>
                <a:srgbClr val="C00000"/>
              </a:buClr>
              <a:buSzPct val="100000"/>
              <a:buNone/>
            </a:pPr>
            <a:r>
              <a:rPr lang="cs-CZ" sz="1600" u="sng" dirty="0"/>
              <a:t>Kritérium kvality </a:t>
            </a:r>
            <a:r>
              <a:rPr lang="cs-CZ" sz="1600" dirty="0"/>
              <a:t>- kvalitativní, environmentální nebo sociální hlediska spojená s předmětem zakázky – porovnatelné, ověřitelné. </a:t>
            </a:r>
            <a:r>
              <a:rPr lang="cs-CZ" sz="1600" u="sng" dirty="0"/>
              <a:t>NE smluvní podmínky a platební podmínky</a:t>
            </a:r>
          </a:p>
          <a:p>
            <a:pPr marL="0" lvl="1" indent="0">
              <a:spcBef>
                <a:spcPct val="0"/>
              </a:spcBef>
              <a:spcAft>
                <a:spcPts val="600"/>
              </a:spcAft>
              <a:buClr>
                <a:srgbClr val="C00000"/>
              </a:buClr>
              <a:buSzPct val="100000"/>
              <a:buNone/>
            </a:pPr>
            <a:r>
              <a:rPr lang="cs-CZ" sz="1600" u="sng" dirty="0"/>
              <a:t>Kritérium ceny </a:t>
            </a:r>
            <a:r>
              <a:rPr lang="cs-CZ" sz="1600" dirty="0"/>
              <a:t>- celkovou výši nabídkové ceny popř. jednotkovou cenu či jednotkové ceny </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3" name="Obdélník 2"/>
          <p:cNvSpPr/>
          <p:nvPr/>
        </p:nvSpPr>
        <p:spPr>
          <a:xfrm>
            <a:off x="975360" y="5107021"/>
            <a:ext cx="7711440" cy="8949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a:t>V Pravidlech uveden povinný postup pro hodnocení hodnotících kritérií</a:t>
            </a:r>
          </a:p>
        </p:txBody>
      </p:sp>
    </p:spTree>
    <p:extLst>
      <p:ext uri="{BB962C8B-B14F-4D97-AF65-F5344CB8AC3E}">
        <p14:creationId xmlns:p14="http://schemas.microsoft.com/office/powerpoint/2010/main" val="251549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zakázky malého rozsahu</a:t>
            </a:r>
          </a:p>
        </p:txBody>
      </p:sp>
      <p:sp>
        <p:nvSpPr>
          <p:cNvPr id="4" name="Zástupný symbol pro obsah 3"/>
          <p:cNvSpPr>
            <a:spLocks noGrp="1"/>
          </p:cNvSpPr>
          <p:nvPr>
            <p:ph sz="half" idx="1"/>
          </p:nvPr>
        </p:nvSpPr>
        <p:spPr>
          <a:xfrm>
            <a:off x="965200" y="1600200"/>
            <a:ext cx="7925880" cy="4713051"/>
          </a:xfrm>
        </p:spPr>
        <p:txBody>
          <a:bodyPr/>
          <a:lstStyle/>
          <a:p>
            <a:pPr marL="0" lvl="0" indent="0">
              <a:buClr>
                <a:srgbClr val="C00000"/>
              </a:buClr>
              <a:buNone/>
            </a:pPr>
            <a:r>
              <a:rPr lang="cs-CZ" sz="1800" dirty="0">
                <a:solidFill>
                  <a:schemeClr val="tx1"/>
                </a:solidFill>
              </a:rPr>
              <a:t>  </a:t>
            </a:r>
          </a:p>
          <a:p>
            <a:pPr marL="0" lvl="0" indent="0">
              <a:buClr>
                <a:srgbClr val="C00000"/>
              </a:buClr>
              <a:buNone/>
            </a:pPr>
            <a:r>
              <a:rPr lang="cs-CZ" sz="2000" b="1" dirty="0">
                <a:solidFill>
                  <a:schemeClr val="tx1"/>
                </a:solidFill>
              </a:rPr>
              <a:t>Předpokládaná hodnota </a:t>
            </a:r>
          </a:p>
          <a:p>
            <a:pPr marL="0" lvl="0" indent="0">
              <a:buClr>
                <a:srgbClr val="C00000"/>
              </a:buClr>
              <a:buNone/>
            </a:pPr>
            <a:r>
              <a:rPr lang="cs-CZ" sz="2000" b="1" dirty="0">
                <a:solidFill>
                  <a:schemeClr val="tx1"/>
                </a:solidFill>
              </a:rPr>
              <a:t>&lt; </a:t>
            </a:r>
            <a:r>
              <a:rPr lang="cs-CZ" sz="2000" b="1" dirty="0" smtClean="0">
                <a:solidFill>
                  <a:schemeClr val="tx1"/>
                </a:solidFill>
              </a:rPr>
              <a:t>500</a:t>
            </a:r>
            <a:r>
              <a:rPr lang="cs-CZ" sz="2000" b="1" dirty="0">
                <a:solidFill>
                  <a:schemeClr val="tx1"/>
                </a:solidFill>
              </a:rPr>
              <a:t>. tis. Kč bez DPH </a:t>
            </a:r>
            <a:r>
              <a:rPr lang="cs-CZ" sz="2000" dirty="0">
                <a:solidFill>
                  <a:schemeClr val="tx1"/>
                </a:solidFill>
              </a:rPr>
              <a:t>v případě </a:t>
            </a:r>
            <a:r>
              <a:rPr lang="cs-CZ" sz="2000" u="sng" dirty="0">
                <a:solidFill>
                  <a:schemeClr val="tx1"/>
                </a:solidFill>
              </a:rPr>
              <a:t>zadavatelů dle ZZVZ §4</a:t>
            </a:r>
            <a:r>
              <a:rPr lang="cs-CZ" sz="2000" dirty="0">
                <a:solidFill>
                  <a:schemeClr val="tx1"/>
                </a:solidFill>
              </a:rPr>
              <a:t> </a:t>
            </a:r>
            <a:r>
              <a:rPr lang="cs-CZ" sz="1400" dirty="0">
                <a:solidFill>
                  <a:schemeClr val="tx1"/>
                </a:solidFill>
              </a:rPr>
              <a:t>(odst. 1 – 3) </a:t>
            </a:r>
          </a:p>
          <a:p>
            <a:pPr marL="0" indent="0">
              <a:buClr>
                <a:srgbClr val="C00000"/>
              </a:buClr>
              <a:buNone/>
            </a:pPr>
            <a:endParaRPr lang="cs-CZ" sz="2000" dirty="0">
              <a:solidFill>
                <a:schemeClr val="tx1"/>
              </a:solidFill>
            </a:endParaRPr>
          </a:p>
          <a:p>
            <a:pPr marL="0" indent="0">
              <a:buClr>
                <a:srgbClr val="C00000"/>
              </a:buClr>
              <a:buNone/>
            </a:pPr>
            <a:endParaRPr lang="cs-CZ" sz="2000" dirty="0">
              <a:solidFill>
                <a:schemeClr val="tx1"/>
              </a:solidFill>
            </a:endParaRPr>
          </a:p>
          <a:p>
            <a:pPr>
              <a:buClr>
                <a:srgbClr val="C00000"/>
              </a:buClr>
              <a:buFont typeface="Wingdings" panose="05000000000000000000" pitchFamily="2" charset="2"/>
              <a:buChar char="§"/>
            </a:pPr>
            <a:r>
              <a:rPr lang="cs-CZ" sz="2000" dirty="0">
                <a:solidFill>
                  <a:schemeClr val="tx1"/>
                </a:solidFill>
              </a:rPr>
              <a:t>možnost využít přímý nákup/doložení účetních dokladů</a:t>
            </a:r>
          </a:p>
          <a:p>
            <a:pPr>
              <a:buClr>
                <a:srgbClr val="C00000"/>
              </a:buClr>
              <a:buFont typeface="Wingdings" panose="05000000000000000000" pitchFamily="2" charset="2"/>
              <a:buChar char="§"/>
            </a:pPr>
            <a:r>
              <a:rPr lang="cs-CZ" sz="2000" dirty="0">
                <a:solidFill>
                  <a:schemeClr val="tx1"/>
                </a:solidFill>
              </a:rPr>
              <a:t>zřejmý předmět zakázky, množství dodaného plnění a cena plnění </a:t>
            </a:r>
          </a:p>
          <a:p>
            <a:pPr>
              <a:buClr>
                <a:srgbClr val="C00000"/>
              </a:buClr>
              <a:buFont typeface="Wingdings" panose="05000000000000000000" pitchFamily="2" charset="2"/>
              <a:buChar char="§"/>
            </a:pPr>
            <a:r>
              <a:rPr lang="cs-CZ" sz="2000" b="1" i="1" dirty="0">
                <a:solidFill>
                  <a:schemeClr val="tx1"/>
                </a:solidFill>
              </a:rPr>
              <a:t>i zde platí základní zásady </a:t>
            </a:r>
            <a:r>
              <a:rPr lang="cs-CZ" sz="2000" b="1" i="1" dirty="0" smtClean="0">
                <a:solidFill>
                  <a:schemeClr val="tx1"/>
                </a:solidFill>
              </a:rPr>
              <a:t>výběru</a:t>
            </a:r>
          </a:p>
          <a:p>
            <a:pPr>
              <a:buClr>
                <a:srgbClr val="C00000"/>
              </a:buClr>
              <a:buFont typeface="Wingdings" panose="05000000000000000000" pitchFamily="2" charset="2"/>
              <a:buChar char="§"/>
            </a:pPr>
            <a:r>
              <a:rPr lang="cs-CZ" sz="2000" b="1" i="1" dirty="0" smtClean="0">
                <a:solidFill>
                  <a:schemeClr val="tx1"/>
                </a:solidFill>
              </a:rPr>
              <a:t>doporučení – např. poptávkové řízení, průzkum trhu apod. </a:t>
            </a:r>
            <a:endParaRPr lang="cs-CZ" sz="2000" b="1" i="1" dirty="0">
              <a:solidFill>
                <a:schemeClr val="tx1"/>
              </a:solidFill>
            </a:endParaRP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59834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zakázky malého rozsahu</a:t>
            </a:r>
          </a:p>
        </p:txBody>
      </p:sp>
      <p:sp>
        <p:nvSpPr>
          <p:cNvPr id="4" name="Zástupný symbol pro obsah 3"/>
          <p:cNvSpPr>
            <a:spLocks noGrp="1"/>
          </p:cNvSpPr>
          <p:nvPr>
            <p:ph sz="half" idx="1"/>
          </p:nvPr>
        </p:nvSpPr>
        <p:spPr>
          <a:xfrm>
            <a:off x="934720" y="1600200"/>
            <a:ext cx="7956360" cy="4713051"/>
          </a:xfrm>
        </p:spPr>
        <p:txBody>
          <a:bodyPr/>
          <a:lstStyle/>
          <a:p>
            <a:pPr marL="0" lvl="0" indent="0">
              <a:buClr>
                <a:srgbClr val="C00000"/>
              </a:buClr>
              <a:buNone/>
            </a:pPr>
            <a:r>
              <a:rPr lang="cs-CZ" sz="1800" b="1" dirty="0">
                <a:solidFill>
                  <a:schemeClr val="tx1"/>
                </a:solidFill>
              </a:rPr>
              <a:t>Předpokládaná hodnota</a:t>
            </a:r>
          </a:p>
          <a:p>
            <a:pPr marL="0" lvl="0" indent="0">
              <a:buClr>
                <a:srgbClr val="C00000"/>
              </a:buClr>
              <a:buNone/>
            </a:pPr>
            <a:r>
              <a:rPr lang="cs-CZ" sz="1800" b="1" dirty="0">
                <a:solidFill>
                  <a:schemeClr val="tx1"/>
                </a:solidFill>
              </a:rPr>
              <a:t>     &gt; 500 tis. </a:t>
            </a:r>
            <a:r>
              <a:rPr lang="cs-CZ" sz="1800" dirty="0">
                <a:solidFill>
                  <a:schemeClr val="tx1"/>
                </a:solidFill>
              </a:rPr>
              <a:t>Kč bez DPH </a:t>
            </a:r>
            <a:r>
              <a:rPr lang="cs-CZ" sz="1800" b="1" dirty="0">
                <a:solidFill>
                  <a:schemeClr val="tx1"/>
                </a:solidFill>
              </a:rPr>
              <a:t> </a:t>
            </a:r>
          </a:p>
          <a:p>
            <a:pPr marL="0" lvl="0" indent="0">
              <a:buClr>
                <a:srgbClr val="C00000"/>
              </a:buClr>
              <a:buNone/>
            </a:pPr>
            <a:r>
              <a:rPr lang="cs-CZ" sz="1800" b="1" dirty="0">
                <a:solidFill>
                  <a:schemeClr val="tx1"/>
                </a:solidFill>
              </a:rPr>
              <a:t>     &lt;</a:t>
            </a:r>
            <a:r>
              <a:rPr lang="cs-CZ" sz="1800" dirty="0">
                <a:solidFill>
                  <a:schemeClr val="tx1"/>
                </a:solidFill>
              </a:rPr>
              <a:t> </a:t>
            </a:r>
            <a:r>
              <a:rPr lang="cs-CZ" sz="1800" b="1" dirty="0">
                <a:solidFill>
                  <a:schemeClr val="tx1"/>
                </a:solidFill>
              </a:rPr>
              <a:t>2. mil. Kč bez DPH </a:t>
            </a:r>
            <a:r>
              <a:rPr lang="cs-CZ" sz="1800" dirty="0">
                <a:solidFill>
                  <a:schemeClr val="tx1"/>
                </a:solidFill>
              </a:rPr>
              <a:t>(služby a dodávky) </a:t>
            </a:r>
            <a:r>
              <a:rPr lang="cs-CZ" sz="1800" b="1" dirty="0">
                <a:solidFill>
                  <a:schemeClr val="tx1"/>
                </a:solidFill>
              </a:rPr>
              <a:t>&lt;6. mil. Kč </a:t>
            </a:r>
            <a:r>
              <a:rPr lang="cs-CZ" sz="1800" dirty="0">
                <a:solidFill>
                  <a:schemeClr val="tx1"/>
                </a:solidFill>
              </a:rPr>
              <a:t>bez DPH (stav. práce) </a:t>
            </a:r>
          </a:p>
          <a:p>
            <a:pPr marL="0" lvl="0" indent="0">
              <a:buClr>
                <a:srgbClr val="C00000"/>
              </a:buClr>
              <a:buNone/>
            </a:pPr>
            <a:endParaRPr lang="cs-CZ" sz="1800" dirty="0">
              <a:solidFill>
                <a:schemeClr val="tx1"/>
              </a:solidFill>
            </a:endParaRPr>
          </a:p>
          <a:p>
            <a:pPr marL="342900" lvl="1" indent="-342900">
              <a:spcBef>
                <a:spcPct val="0"/>
              </a:spcBef>
              <a:buClr>
                <a:srgbClr val="C00000"/>
              </a:buClr>
              <a:buSzPct val="100000"/>
              <a:buFont typeface="Wingdings" panose="05000000000000000000" pitchFamily="2" charset="2"/>
              <a:buChar char="Ø"/>
            </a:pPr>
            <a:r>
              <a:rPr lang="cs-CZ" sz="1800" b="1" u="sng" dirty="0">
                <a:cs typeface="Arial" panose="020B0604020202020204" pitchFamily="34" charset="0"/>
              </a:rPr>
              <a:t>Otevřená </a:t>
            </a:r>
            <a:r>
              <a:rPr lang="cs-CZ" sz="1800" b="1" u="sng" dirty="0" smtClean="0">
                <a:cs typeface="Arial" panose="020B0604020202020204" pitchFamily="34" charset="0"/>
              </a:rPr>
              <a:t>výzva</a:t>
            </a:r>
            <a:r>
              <a:rPr lang="cs-CZ" sz="1800" b="1" dirty="0" smtClean="0">
                <a:cs typeface="Arial" panose="020B0604020202020204" pitchFamily="34" charset="0"/>
              </a:rPr>
              <a:t> </a:t>
            </a:r>
            <a:r>
              <a:rPr lang="cs-CZ" sz="1800" dirty="0" smtClean="0">
                <a:cs typeface="Arial" panose="020B0604020202020204" pitchFamily="34" charset="0"/>
              </a:rPr>
              <a:t>– profil zadavatele nebo NEN</a:t>
            </a:r>
          </a:p>
          <a:p>
            <a:pPr marL="342900" lvl="1" indent="-342900">
              <a:spcBef>
                <a:spcPct val="0"/>
              </a:spcBef>
              <a:buClr>
                <a:srgbClr val="C00000"/>
              </a:buClr>
              <a:buSzPct val="100000"/>
              <a:buFont typeface="Wingdings" panose="05000000000000000000" pitchFamily="2" charset="2"/>
              <a:buChar char="Ø"/>
            </a:pPr>
            <a:endParaRPr lang="cs-CZ" sz="1800" dirty="0">
              <a:cs typeface="Arial" panose="020B0604020202020204" pitchFamily="34" charset="0"/>
            </a:endParaRPr>
          </a:p>
          <a:p>
            <a:pPr marL="342900" lvl="1" indent="-342900">
              <a:spcBef>
                <a:spcPct val="0"/>
              </a:spcBef>
              <a:buClr>
                <a:srgbClr val="C00000"/>
              </a:buClr>
              <a:buSzPct val="100000"/>
              <a:buFont typeface="Wingdings" panose="05000000000000000000" pitchFamily="2" charset="2"/>
              <a:buChar char="Ø"/>
            </a:pPr>
            <a:r>
              <a:rPr lang="cs-CZ" sz="1800" b="1" u="sng" dirty="0">
                <a:cs typeface="Arial" panose="020B0604020202020204" pitchFamily="34" charset="0"/>
              </a:rPr>
              <a:t>Kombinace</a:t>
            </a:r>
            <a:r>
              <a:rPr lang="cs-CZ" sz="1800" dirty="0">
                <a:cs typeface="Arial" panose="020B0604020202020204" pitchFamily="34" charset="0"/>
              </a:rPr>
              <a:t> </a:t>
            </a:r>
            <a:r>
              <a:rPr lang="cs-CZ" sz="1800" dirty="0" smtClean="0">
                <a:cs typeface="Arial" panose="020B0604020202020204" pitchFamily="34" charset="0"/>
              </a:rPr>
              <a:t>– otevřená výzva + zaslání 3 účastníkům</a:t>
            </a:r>
          </a:p>
          <a:p>
            <a:pPr marL="342900" lvl="1" indent="-342900">
              <a:spcBef>
                <a:spcPct val="0"/>
              </a:spcBef>
              <a:buClr>
                <a:srgbClr val="C00000"/>
              </a:buClr>
              <a:buSzPct val="100000"/>
              <a:buFont typeface="Wingdings" panose="05000000000000000000" pitchFamily="2" charset="2"/>
              <a:buChar char="Ø"/>
            </a:pPr>
            <a:endParaRPr lang="cs-CZ" sz="1800" dirty="0">
              <a:cs typeface="Arial" panose="020B0604020202020204" pitchFamily="34" charset="0"/>
            </a:endParaRPr>
          </a:p>
          <a:p>
            <a:pPr marL="342900" lvl="1" indent="-342900">
              <a:spcBef>
                <a:spcPct val="0"/>
              </a:spcBef>
              <a:buClr>
                <a:srgbClr val="C00000"/>
              </a:buClr>
              <a:buSzPct val="100000"/>
              <a:buFont typeface="Wingdings" panose="05000000000000000000" pitchFamily="2" charset="2"/>
              <a:buChar char="Ø"/>
            </a:pPr>
            <a:r>
              <a:rPr lang="cs-CZ" sz="1800" u="sng" dirty="0">
                <a:cs typeface="Arial" panose="020B0604020202020204" pitchFamily="34" charset="0"/>
              </a:rPr>
              <a:t>Uzavřená </a:t>
            </a:r>
            <a:r>
              <a:rPr lang="cs-CZ" sz="1800" u="sng" dirty="0" smtClean="0">
                <a:cs typeface="Arial" panose="020B0604020202020204" pitchFamily="34" charset="0"/>
              </a:rPr>
              <a:t>výzva</a:t>
            </a:r>
            <a:r>
              <a:rPr lang="cs-CZ" sz="1800" dirty="0" smtClean="0">
                <a:cs typeface="Arial" panose="020B0604020202020204" pitchFamily="34" charset="0"/>
              </a:rPr>
              <a:t> - min</a:t>
            </a:r>
            <a:r>
              <a:rPr lang="cs-CZ" sz="1800" dirty="0">
                <a:cs typeface="Arial" panose="020B0604020202020204" pitchFamily="34" charset="0"/>
              </a:rPr>
              <a:t>. 3 účastníkům </a:t>
            </a:r>
            <a:endParaRPr lang="cs-CZ" sz="1800" dirty="0" smtClean="0">
              <a:cs typeface="Arial" panose="020B0604020202020204" pitchFamily="34" charset="0"/>
            </a:endParaRPr>
          </a:p>
          <a:p>
            <a:pPr marL="0" lvl="1" indent="0">
              <a:spcBef>
                <a:spcPct val="0"/>
              </a:spcBef>
              <a:buClr>
                <a:srgbClr val="C00000"/>
              </a:buClr>
              <a:buSzPct val="100000"/>
              <a:buNone/>
            </a:pPr>
            <a:endParaRPr lang="cs-CZ" sz="1800" dirty="0">
              <a:cs typeface="Arial" panose="020B0604020202020204" pitchFamily="34" charset="0"/>
            </a:endParaRPr>
          </a:p>
          <a:p>
            <a:pPr marL="342900" lvl="1" indent="-34290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Okruh vyzvaných účastníků - způsobilí zakázku poskytnout</a:t>
            </a:r>
          </a:p>
          <a:p>
            <a:pPr marL="342900" lvl="1" indent="-34290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Lhůta </a:t>
            </a:r>
            <a:r>
              <a:rPr lang="cs-CZ" sz="1800" b="1" dirty="0">
                <a:cs typeface="Arial" panose="020B0604020202020204" pitchFamily="34" charset="0"/>
              </a:rPr>
              <a:t>min. 10 kalendářních dní</a:t>
            </a:r>
          </a:p>
          <a:p>
            <a:pPr marL="342900" lvl="1" indent="-342900">
              <a:spcBef>
                <a:spcPct val="0"/>
              </a:spcBef>
              <a:buClr>
                <a:srgbClr val="C00000"/>
              </a:buClr>
              <a:buSzPct val="100000"/>
              <a:buFont typeface="Wingdings" panose="05000000000000000000" pitchFamily="2" charset="2"/>
              <a:buChar char="§"/>
            </a:pPr>
            <a:r>
              <a:rPr lang="cs-CZ" sz="1800" dirty="0">
                <a:cs typeface="Arial" panose="020B0604020202020204" pitchFamily="34" charset="0"/>
              </a:rPr>
              <a:t>Podrobné zadávací podmínky vč. dalších pokynů uvedeny v Pravidlech </a:t>
            </a:r>
          </a:p>
          <a:p>
            <a:pPr marL="0" lvl="1" indent="0">
              <a:spcBef>
                <a:spcPct val="0"/>
              </a:spcBef>
              <a:buClr>
                <a:srgbClr val="C00000"/>
              </a:buClr>
              <a:buSzPct val="100000"/>
              <a:buNone/>
            </a:pPr>
            <a:endParaRPr lang="cs-CZ" sz="1800" dirty="0">
              <a:cs typeface="Arial" panose="020B0604020202020204" pitchFamily="34" charset="0"/>
            </a:endParaRP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86365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b="1" dirty="0"/>
              <a:t>Výběr dodavatelů – zakázky vyššího rozsahu</a:t>
            </a:r>
          </a:p>
        </p:txBody>
      </p:sp>
      <p:sp>
        <p:nvSpPr>
          <p:cNvPr id="4" name="Zástupný symbol pro obsah 3"/>
          <p:cNvSpPr>
            <a:spLocks noGrp="1"/>
          </p:cNvSpPr>
          <p:nvPr>
            <p:ph sz="half" idx="1"/>
          </p:nvPr>
        </p:nvSpPr>
        <p:spPr>
          <a:xfrm>
            <a:off x="934720" y="1600200"/>
            <a:ext cx="7956360" cy="4713051"/>
          </a:xfrm>
        </p:spPr>
        <p:txBody>
          <a:bodyPr/>
          <a:lstStyle/>
          <a:p>
            <a:pPr marL="0" lvl="0" indent="0">
              <a:buClr>
                <a:srgbClr val="C00000"/>
              </a:buClr>
              <a:buNone/>
            </a:pPr>
            <a:r>
              <a:rPr lang="cs-CZ" sz="1800" b="1" dirty="0">
                <a:solidFill>
                  <a:schemeClr val="tx1"/>
                </a:solidFill>
              </a:rPr>
              <a:t>Předpokládaná hodnota</a:t>
            </a:r>
          </a:p>
          <a:p>
            <a:pPr marL="0" lvl="0" indent="0">
              <a:buClr>
                <a:srgbClr val="C00000"/>
              </a:buClr>
              <a:buNone/>
            </a:pPr>
            <a:r>
              <a:rPr lang="cs-CZ" sz="1800" b="1" dirty="0">
                <a:solidFill>
                  <a:schemeClr val="tx1"/>
                </a:solidFill>
              </a:rPr>
              <a:t>Pouze pro zadavatele mimo ZZVZ</a:t>
            </a:r>
          </a:p>
          <a:p>
            <a:pPr marL="0" lvl="0" indent="0">
              <a:buClr>
                <a:srgbClr val="C00000"/>
              </a:buClr>
              <a:buNone/>
            </a:pPr>
            <a:r>
              <a:rPr lang="cs-CZ" sz="1800" b="1" dirty="0">
                <a:solidFill>
                  <a:schemeClr val="tx1"/>
                </a:solidFill>
              </a:rPr>
              <a:t>          &gt; 2. mil. Kč bez DPH </a:t>
            </a:r>
            <a:r>
              <a:rPr lang="cs-CZ" sz="1800" dirty="0">
                <a:solidFill>
                  <a:schemeClr val="tx1"/>
                </a:solidFill>
              </a:rPr>
              <a:t>(služby a dodávky) </a:t>
            </a:r>
          </a:p>
          <a:p>
            <a:pPr marL="0" lvl="0" indent="0">
              <a:buClr>
                <a:srgbClr val="C00000"/>
              </a:buClr>
              <a:buNone/>
            </a:pPr>
            <a:r>
              <a:rPr lang="cs-CZ" sz="1800" b="1" dirty="0">
                <a:solidFill>
                  <a:schemeClr val="tx1"/>
                </a:solidFill>
              </a:rPr>
              <a:t>          &gt; 6. mil. Kč bez DPH </a:t>
            </a:r>
            <a:r>
              <a:rPr lang="cs-CZ" sz="1800" dirty="0">
                <a:solidFill>
                  <a:schemeClr val="tx1"/>
                </a:solidFill>
              </a:rPr>
              <a:t>(stavební práce) </a:t>
            </a:r>
          </a:p>
          <a:p>
            <a:pPr marL="0" lvl="0" indent="0">
              <a:buClr>
                <a:srgbClr val="C00000"/>
              </a:buClr>
              <a:buNone/>
            </a:pPr>
            <a:endParaRPr lang="cs-CZ" sz="1800" dirty="0">
              <a:solidFill>
                <a:schemeClr val="tx1"/>
              </a:solidFill>
            </a:endParaRPr>
          </a:p>
          <a:p>
            <a:pPr marL="342900" lvl="1" indent="-342900">
              <a:spcBef>
                <a:spcPct val="0"/>
              </a:spcBef>
              <a:buClr>
                <a:srgbClr val="C00000"/>
              </a:buClr>
              <a:buSzPct val="100000"/>
              <a:buFont typeface="Wingdings" panose="05000000000000000000" pitchFamily="2" charset="2"/>
              <a:buChar char="Ø"/>
            </a:pPr>
            <a:r>
              <a:rPr lang="cs-CZ" sz="2000" dirty="0">
                <a:cs typeface="Arial" panose="020B0604020202020204" pitchFamily="34" charset="0"/>
              </a:rPr>
              <a:t>Otevřená výzva</a:t>
            </a:r>
            <a:r>
              <a:rPr lang="cs-CZ" sz="2000" dirty="0" smtClean="0">
                <a:cs typeface="Arial" panose="020B0604020202020204" pitchFamily="34" charset="0"/>
              </a:rPr>
              <a:t>: Profil zadavatele nebo NEN</a:t>
            </a:r>
          </a:p>
          <a:p>
            <a:pPr marL="342900" lvl="1" indent="-342900">
              <a:spcBef>
                <a:spcPct val="0"/>
              </a:spcBef>
              <a:buClr>
                <a:srgbClr val="C00000"/>
              </a:buClr>
              <a:buSzPct val="100000"/>
              <a:buFont typeface="Wingdings" panose="05000000000000000000" pitchFamily="2" charset="2"/>
              <a:buChar char="Ø"/>
            </a:pPr>
            <a:r>
              <a:rPr lang="cs-CZ" sz="2000" dirty="0" smtClean="0">
                <a:cs typeface="Arial" panose="020B0604020202020204" pitchFamily="34" charset="0"/>
              </a:rPr>
              <a:t>Kombinace: současně vyzvat min. 3 dodavatele</a:t>
            </a:r>
            <a:endParaRPr lang="cs-CZ" sz="1600" dirty="0">
              <a:cs typeface="Arial" panose="020B0604020202020204" pitchFamily="34" charset="0"/>
            </a:endParaRPr>
          </a:p>
          <a:p>
            <a:pPr marL="457200" lvl="2" indent="0">
              <a:spcBef>
                <a:spcPct val="0"/>
              </a:spcBef>
              <a:buClr>
                <a:srgbClr val="C00000"/>
              </a:buClr>
              <a:buSzPct val="100000"/>
              <a:buNone/>
            </a:pPr>
            <a:endParaRPr lang="cs-CZ" sz="1400" dirty="0">
              <a:cs typeface="Arial" panose="020B0604020202020204" pitchFamily="34" charset="0"/>
            </a:endParaRPr>
          </a:p>
          <a:p>
            <a:pPr marL="342900" lvl="1" indent="-342900">
              <a:spcBef>
                <a:spcPct val="0"/>
              </a:spcBef>
              <a:buClr>
                <a:srgbClr val="C00000"/>
              </a:buClr>
              <a:buSzPct val="100000"/>
              <a:buFont typeface="Wingdings" panose="05000000000000000000" pitchFamily="2" charset="2"/>
              <a:buChar char="Ø"/>
            </a:pPr>
            <a:r>
              <a:rPr lang="cs-CZ" sz="2000" dirty="0">
                <a:cs typeface="Arial" panose="020B0604020202020204" pitchFamily="34" charset="0"/>
              </a:rPr>
              <a:t>Lhůta min. 15 kalendářních dní</a:t>
            </a:r>
          </a:p>
          <a:p>
            <a:pPr marL="285750" lvl="1">
              <a:spcBef>
                <a:spcPct val="0"/>
              </a:spcBef>
              <a:buClr>
                <a:srgbClr val="C00000"/>
              </a:buClr>
              <a:buSzPct val="100000"/>
              <a:buFont typeface="Wingdings" panose="05000000000000000000" pitchFamily="2" charset="2"/>
              <a:buChar char="Ø"/>
            </a:pPr>
            <a:endParaRPr lang="cs-CZ" sz="2000" dirty="0">
              <a:cs typeface="Arial" panose="020B0604020202020204" pitchFamily="34" charset="0"/>
            </a:endParaRPr>
          </a:p>
          <a:p>
            <a:pPr marL="342900" lvl="1" indent="-342900">
              <a:spcBef>
                <a:spcPct val="0"/>
              </a:spcBef>
              <a:buClr>
                <a:srgbClr val="C00000"/>
              </a:buClr>
              <a:buSzPct val="100000"/>
              <a:buFont typeface="Wingdings" panose="05000000000000000000" pitchFamily="2" charset="2"/>
              <a:buChar char="Ø"/>
            </a:pPr>
            <a:r>
              <a:rPr lang="cs-CZ" sz="2000" dirty="0">
                <a:cs typeface="Arial" panose="020B0604020202020204" pitchFamily="34" charset="0"/>
              </a:rPr>
              <a:t>Podrobné zadávací podmínky vč. dalších pokynů uvedeny v Pravidlech </a:t>
            </a:r>
          </a:p>
          <a:p>
            <a:pPr marL="0" lvl="1" indent="0">
              <a:spcBef>
                <a:spcPct val="0"/>
              </a:spcBef>
              <a:buClr>
                <a:srgbClr val="C00000"/>
              </a:buClr>
              <a:buSzPct val="100000"/>
              <a:buNone/>
            </a:pPr>
            <a:endParaRPr lang="cs-CZ" sz="1800" i="1" dirty="0">
              <a:cs typeface="Arial" panose="020B0604020202020204" pitchFamily="34" charset="0"/>
            </a:endParaRPr>
          </a:p>
          <a:p>
            <a:pPr marL="0" indent="0">
              <a:buClr>
                <a:srgbClr val="C00000"/>
              </a:buClr>
              <a:buNone/>
            </a:pPr>
            <a:endParaRPr lang="cs-CZ" sz="1800" b="1" i="1" dirty="0">
              <a:solidFill>
                <a:schemeClr val="tx1"/>
              </a:solidFill>
            </a:endParaRPr>
          </a:p>
          <a:p>
            <a:pPr marL="0" lvl="1" indent="0">
              <a:spcBef>
                <a:spcPct val="0"/>
              </a:spcBef>
              <a:spcAft>
                <a:spcPts val="600"/>
              </a:spcAft>
              <a:buClr>
                <a:srgbClr val="C00000"/>
              </a:buClr>
              <a:buSzPct val="100000"/>
              <a:buNone/>
            </a:pPr>
            <a:endParaRPr lang="cs-CZ" sz="1800" b="1" dirty="0">
              <a:cs typeface="Arial" panose="020B0604020202020204" pitchFamily="34" charset="0"/>
            </a:endParaRPr>
          </a:p>
          <a:p>
            <a:pPr marL="457200" lvl="1" indent="-457200">
              <a:spcBef>
                <a:spcPct val="0"/>
              </a:spcBef>
              <a:spcAft>
                <a:spcPts val="600"/>
              </a:spcAft>
              <a:buClr>
                <a:srgbClr val="C00000"/>
              </a:buClr>
              <a:buSzPct val="100000"/>
              <a:buFont typeface="Wingdings" panose="05000000000000000000" pitchFamily="2" charset="2"/>
              <a:buChar char="Ø"/>
            </a:pPr>
            <a:endParaRPr lang="cs-CZ" sz="1800" b="1" dirty="0">
              <a:cs typeface="Arial" panose="020B0604020202020204" pitchFamily="34" charset="0"/>
            </a:endParaRPr>
          </a:p>
          <a:p>
            <a:pPr marL="0" indent="0">
              <a:buNone/>
            </a:pPr>
            <a:endParaRPr lang="cs-CZ" dirty="0"/>
          </a:p>
        </p:txBody>
      </p:sp>
      <p:sp>
        <p:nvSpPr>
          <p:cNvPr id="3" name="Obdélník 2"/>
          <p:cNvSpPr/>
          <p:nvPr/>
        </p:nvSpPr>
        <p:spPr>
          <a:xfrm>
            <a:off x="466344" y="1250753"/>
            <a:ext cx="8211312" cy="1421928"/>
          </a:xfrm>
          <a:prstGeom prst="rect">
            <a:avLst/>
          </a:prstGeom>
        </p:spPr>
        <p:txBody>
          <a:bodyPr wrap="square">
            <a:spAutoFit/>
          </a:bodyPr>
          <a:lstStyle/>
          <a:p>
            <a:pPr marL="285750" indent="-285750">
              <a:buClr>
                <a:srgbClr val="A59253"/>
              </a:buClr>
              <a:buFont typeface="Wingdings" panose="05000000000000000000" pitchFamily="2" charset="2"/>
              <a:buChar char="Ø"/>
            </a:pPr>
            <a:endParaRPr lang="cs-CZ" dirty="0"/>
          </a:p>
          <a:p>
            <a:pPr>
              <a:lnSpc>
                <a:spcPct val="80000"/>
              </a:lnSpc>
              <a:buClr>
                <a:schemeClr val="bg2"/>
              </a:buClr>
              <a:buFont typeface="Wingdings" panose="05000000000000000000" pitchFamily="2" charset="2"/>
              <a:buChar char="Ø"/>
            </a:pPr>
            <a:endParaRPr lang="cs-CZ" altLang="cs-CZ" dirty="0">
              <a:cs typeface="Arial" panose="020B0604020202020204" pitchFamily="34" charset="0"/>
            </a:endParaRP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275312083"/>
      </p:ext>
    </p:extLst>
  </p:cSld>
  <p:clrMapOvr>
    <a:masterClrMapping/>
  </p:clrMapOvr>
</p:sld>
</file>

<file path=ppt/theme/theme1.xml><?xml version="1.0" encoding="utf-8"?>
<a:theme xmlns:a="http://schemas.openxmlformats.org/drawingml/2006/main" name="11">
  <a:themeElements>
    <a:clrScheme name="Custom 1">
      <a:dk1>
        <a:srgbClr val="000000"/>
      </a:dk1>
      <a:lt1>
        <a:sysClr val="window" lastClr="FFFFFF"/>
      </a:lt1>
      <a:dk2>
        <a:srgbClr val="263B86"/>
      </a:dk2>
      <a:lt2>
        <a:srgbClr val="A98513"/>
      </a:lt2>
      <a:accent1>
        <a:srgbClr val="D52322"/>
      </a:accent1>
      <a:accent2>
        <a:srgbClr val="2A0AC2"/>
      </a:accent2>
      <a:accent3>
        <a:srgbClr val="000000"/>
      </a:accent3>
      <a:accent4>
        <a:srgbClr val="FFF5E5"/>
      </a:accent4>
      <a:accent5>
        <a:srgbClr val="B2A9E3"/>
      </a:accent5>
      <a:accent6>
        <a:srgbClr val="E396C6"/>
      </a:accent6>
      <a:hlink>
        <a:srgbClr val="B5E857"/>
      </a:hlink>
      <a:folHlink>
        <a:srgbClr val="81C9F8"/>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MV3_prezentace mp</Template>
  <TotalTime>7142</TotalTime>
  <Words>7866</Words>
  <Application>Microsoft Office PowerPoint</Application>
  <PresentationFormat>Předvádění na obrazovce (4:3)</PresentationFormat>
  <Paragraphs>577</Paragraphs>
  <Slides>25</Slides>
  <Notes>25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ＭＳ Ｐゴシック</vt:lpstr>
      <vt:lpstr>Arial</vt:lpstr>
      <vt:lpstr>Calibri</vt:lpstr>
      <vt:lpstr>Wingdings</vt:lpstr>
      <vt:lpstr>11</vt:lpstr>
      <vt:lpstr>Prezentace aplikace PowerPoint</vt:lpstr>
      <vt:lpstr>Výběr dodavatelů – základní zásady </vt:lpstr>
      <vt:lpstr>Výběr dodavatelů – základní zásady </vt:lpstr>
      <vt:lpstr>Výběr dodavatelů – Předmět zakázky</vt:lpstr>
      <vt:lpstr>Výběr dodavatelů – Předpokládaná hodnota</vt:lpstr>
      <vt:lpstr>Výběr dodavatelů – Hodnotící kritéria</vt:lpstr>
      <vt:lpstr>Výběr dodavatelů – zakázky malého rozsahu</vt:lpstr>
      <vt:lpstr>Výběr dodavatelů – zakázky malého rozsahu</vt:lpstr>
      <vt:lpstr>Výběr dodavatelů – zakázky vyššího rozsahu</vt:lpstr>
      <vt:lpstr>Výběr dodavatelů – Vysvětlení ZD</vt:lpstr>
      <vt:lpstr>Výběr dodavatelů – otevírání obálek, posouzení a hodnocení nabídek</vt:lpstr>
      <vt:lpstr>Výběr dodavatelů – Vyloučení dodavatele</vt:lpstr>
      <vt:lpstr>Výběr dodavatelů – Hodnocení</vt:lpstr>
      <vt:lpstr>Výběr dodavatelů – Oznámení o výsledku</vt:lpstr>
      <vt:lpstr>Výběr dodavatelů – Zrušení VŘ</vt:lpstr>
      <vt:lpstr>Výběr dodavatelů – Smlouva s dodavatelem</vt:lpstr>
      <vt:lpstr>Výběr dodavatelů – Změna smlouvy</vt:lpstr>
      <vt:lpstr>Výběr dodavatelů – Změna smlouvy</vt:lpstr>
      <vt:lpstr>Výběr dodavatelů – Výjimky</vt:lpstr>
      <vt:lpstr>Výběr dodavatelů – Kontroly  PRO VŠECHNY zadavatele</vt:lpstr>
      <vt:lpstr>Výběr dodavatelů – Kontroly  PRO VŠECHNY zadavatele</vt:lpstr>
      <vt:lpstr>UPOZORNĚNÍ – PRO VŠECHNY zadavatele</vt:lpstr>
      <vt:lpstr>Výběr dodavatelů – Finanční opravy</vt:lpstr>
      <vt:lpstr>Výběr dodavatelů – Finanční opravy</vt:lpstr>
      <vt:lpstr>Děkujeme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Sanjin Nesimi</dc:creator>
  <cp:lastModifiedBy>Sadílková Linda (MHMP, FON)</cp:lastModifiedBy>
  <cp:revision>591</cp:revision>
  <cp:lastPrinted>2020-07-13T13:15:26Z</cp:lastPrinted>
  <dcterms:created xsi:type="dcterms:W3CDTF">2015-08-07T17:40:25Z</dcterms:created>
  <dcterms:modified xsi:type="dcterms:W3CDTF">2022-06-08T13:57:15Z</dcterms:modified>
</cp:coreProperties>
</file>