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270" r:id="rId3"/>
    <p:sldId id="272" r:id="rId4"/>
    <p:sldId id="273" r:id="rId5"/>
    <p:sldId id="274" r:id="rId6"/>
    <p:sldId id="275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82FD86B2-C060-4F4F-81E9-D3705CF65C43}">
          <p14:sldIdLst>
            <p14:sldId id="268"/>
          </p14:sldIdLst>
        </p14:section>
        <p14:section name="obsah - vložte snímek ze  šablony" id="{235AC8B0-8BD2-4E59-81B3-FB0BB9360AFB}">
          <p14:sldIdLst>
            <p14:sldId id="270"/>
            <p14:sldId id="272"/>
            <p14:sldId id="273"/>
            <p14:sldId id="274"/>
            <p14:sldId id="275"/>
          </p14:sldIdLst>
        </p14:section>
        <p14:section name="závěr" id="{49A95331-DA14-4E69-9218-0E2450B1C304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6FF"/>
    <a:srgbClr val="F2CDE0"/>
    <a:srgbClr val="D3DF89"/>
    <a:srgbClr val="B0D2F0"/>
    <a:srgbClr val="B0D2FE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75151" autoAdjust="0"/>
  </p:normalViewPr>
  <p:slideViewPr>
    <p:cSldViewPr snapToGrid="0">
      <p:cViewPr varScale="1">
        <p:scale>
          <a:sx n="95" d="100"/>
          <a:sy n="95" d="100"/>
        </p:scale>
        <p:origin x="20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4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EE624-0ED7-44FA-B8CE-8462E7E52DEA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A0D5-85A6-4E19-B96A-73C5366D7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576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9959-0DE2-4543-993C-40C884C671A4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39C5-E278-4B09-9422-FBC3C3812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53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solidFill>
              <a:srgbClr val="B0D2FE"/>
            </a:solidFill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rázek 10"/>
          <p:cNvSpPr>
            <a:spLocks noGrp="1"/>
          </p:cNvSpPr>
          <p:nvPr>
            <p:ph type="pic" sz="quarter" idx="10"/>
          </p:nvPr>
        </p:nvSpPr>
        <p:spPr>
          <a:xfrm>
            <a:off x="1271588" y="1119188"/>
            <a:ext cx="7245350" cy="501173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82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7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8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64" r:id="rId4"/>
    <p:sldLayoutId id="2147483685" r:id="rId5"/>
    <p:sldLayoutId id="2147483672" r:id="rId6"/>
    <p:sldLayoutId id="2147483679" r:id="rId7"/>
    <p:sldLayoutId id="2147483675" r:id="rId8"/>
    <p:sldLayoutId id="2147483684" r:id="rId9"/>
    <p:sldLayoutId id="2147483673" r:id="rId10"/>
    <p:sldLayoutId id="2147483680" r:id="rId11"/>
    <p:sldLayoutId id="2147483676" r:id="rId12"/>
    <p:sldLayoutId id="2147483683" r:id="rId13"/>
    <p:sldLayoutId id="2147483674" r:id="rId14"/>
    <p:sldLayoutId id="2147483681" r:id="rId15"/>
    <p:sldLayoutId id="2147483677" r:id="rId16"/>
    <p:sldLayoutId id="2147483682" r:id="rId17"/>
    <p:sldLayoutId id="2147483663" r:id="rId18"/>
    <p:sldLayoutId id="2147483665" r:id="rId19"/>
    <p:sldLayoutId id="2147483691" r:id="rId20"/>
    <p:sldLayoutId id="2147483666" r:id="rId21"/>
    <p:sldLayoutId id="2147483667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Střet zájmů a </a:t>
            </a:r>
            <a:r>
              <a:rPr lang="cs-CZ" dirty="0" err="1" smtClean="0"/>
              <a:t>ESI</a:t>
            </a:r>
            <a:r>
              <a:rPr lang="cs-CZ" dirty="0" smtClean="0"/>
              <a:t> fondy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Roman Sagač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/>
          </a:bodyPr>
          <a:lstStyle/>
          <a:p>
            <a:r>
              <a:rPr lang="cs-CZ" sz="1800" dirty="0"/>
              <a:t>Existují odlišnosti mezi podobnými pojmy (střet zájmů – podjatost – podvod), v praxi se někdy </a:t>
            </a:r>
            <a:r>
              <a:rPr lang="cs-CZ" sz="1800" dirty="0" smtClean="0"/>
              <a:t>stírají</a:t>
            </a:r>
            <a:endParaRPr lang="cs-CZ" sz="1800" dirty="0"/>
          </a:p>
          <a:p>
            <a:r>
              <a:rPr lang="cs-CZ" sz="1800" dirty="0"/>
              <a:t>Různé definice střetu zájmů od obecných až po konkrétní </a:t>
            </a:r>
            <a:r>
              <a:rPr lang="cs-CZ" sz="1800" dirty="0" smtClean="0"/>
              <a:t>situace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 OP </a:t>
            </a:r>
            <a:r>
              <a:rPr lang="cs-CZ" sz="1800" dirty="0" err="1"/>
              <a:t>PPR</a:t>
            </a:r>
            <a:r>
              <a:rPr lang="cs-CZ" sz="1800" dirty="0"/>
              <a:t> existují konkrétní definice střetu zájmů v případě: </a:t>
            </a:r>
          </a:p>
          <a:p>
            <a:pPr lvl="1"/>
            <a:r>
              <a:rPr lang="cs-CZ" sz="1800" dirty="0"/>
              <a:t>hodnocení projektu – pokud nastane, musí hodnotitel odstoupit, jinak porušení podmínek</a:t>
            </a:r>
          </a:p>
          <a:p>
            <a:pPr lvl="1"/>
            <a:r>
              <a:rPr lang="cs-CZ" sz="1800" dirty="0"/>
              <a:t>veřejných zakázek (viz Pravidla pro žadatele a příjemce OP </a:t>
            </a:r>
            <a:r>
              <a:rPr lang="cs-CZ" sz="1800" dirty="0" err="1"/>
              <a:t>PPR</a:t>
            </a:r>
            <a:r>
              <a:rPr lang="cs-CZ" sz="1800" dirty="0"/>
              <a:t>, kap. s definicemi) – </a:t>
            </a:r>
            <a:r>
              <a:rPr lang="cs-CZ" sz="1800" dirty="0" smtClean="0"/>
              <a:t>nesmí </a:t>
            </a:r>
            <a:r>
              <a:rPr lang="cs-CZ" sz="1800" dirty="0"/>
              <a:t>nastat, považuje se za porušení podmínek</a:t>
            </a:r>
          </a:p>
          <a:p>
            <a:endParaRPr lang="cs-CZ" sz="1800" dirty="0" smtClean="0"/>
          </a:p>
          <a:p>
            <a:r>
              <a:rPr lang="cs-CZ" sz="1800" dirty="0" smtClean="0"/>
              <a:t>Z</a:t>
            </a:r>
            <a:r>
              <a:rPr lang="cs-CZ" sz="1800" dirty="0"/>
              <a:t> dřívější praxe v rámci evropských fondů je veřejně známá řada případů, na kterých lze nežádoucí střet zájmů </a:t>
            </a:r>
            <a:r>
              <a:rPr lang="cs-CZ" sz="1800" dirty="0" smtClean="0"/>
              <a:t>ukázat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562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Konkrétní příklad č. 1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Autofit/>
          </a:bodyPr>
          <a:lstStyle/>
          <a:p>
            <a:r>
              <a:rPr lang="cs-CZ" sz="1800" dirty="0"/>
              <a:t>Projekt týkající se zateplení, </a:t>
            </a:r>
            <a:r>
              <a:rPr lang="cs-CZ" sz="1800" dirty="0" smtClean="0"/>
              <a:t>u něhož </a:t>
            </a:r>
            <a:r>
              <a:rPr lang="cs-CZ" sz="1800" dirty="0"/>
              <a:t>projektovou dokumentaci pro provedení stavby zpracovala Ing. Lucie </a:t>
            </a:r>
            <a:r>
              <a:rPr lang="cs-CZ" sz="1800" dirty="0" smtClean="0"/>
              <a:t>Nováková, Adresná </a:t>
            </a:r>
            <a:r>
              <a:rPr lang="cs-CZ" sz="1800" dirty="0"/>
              <a:t>25. Stavbu má provádět STAVBA s.r.o. - Mgr. Jana Nováková – jednatelka, má sídlo na téměř stejné adrese: Adresná 26. </a:t>
            </a:r>
          </a:p>
          <a:p>
            <a:r>
              <a:rPr lang="cs-CZ" sz="1800" dirty="0" smtClean="0"/>
              <a:t>Ing</a:t>
            </a:r>
            <a:r>
              <a:rPr lang="cs-CZ" sz="1800" dirty="0"/>
              <a:t>. Lucie Nováková podepsala čestné prohlášení, že není ve střetu zájmů</a:t>
            </a:r>
            <a:r>
              <a:rPr lang="cs-CZ" sz="1800" dirty="0" smtClean="0"/>
              <a:t>, avšak </a:t>
            </a:r>
            <a:r>
              <a:rPr lang="cs-CZ" sz="1800" dirty="0"/>
              <a:t>o střet zájmů se zjevně jedná. Dvě odlišné adresy jsou ve skutečnosti dvojdomek, podle všeho jde o blízce příbuzné osoby.</a:t>
            </a:r>
          </a:p>
          <a:p>
            <a:r>
              <a:rPr lang="cs-CZ" sz="1800" dirty="0" smtClean="0"/>
              <a:t>Mezi oběma existuje i propojení v profesní sféře</a:t>
            </a:r>
            <a:r>
              <a:rPr lang="cs-CZ" sz="1800" dirty="0"/>
              <a:t> </a:t>
            </a:r>
            <a:r>
              <a:rPr lang="cs-CZ" sz="1800" dirty="0" smtClean="0"/>
              <a:t>-</a:t>
            </a:r>
            <a:r>
              <a:rPr lang="cs-CZ" sz="1800" dirty="0" smtClean="0"/>
              <a:t> Ing</a:t>
            </a:r>
            <a:r>
              <a:rPr lang="cs-CZ" sz="1800" dirty="0"/>
              <a:t>. Lucie </a:t>
            </a:r>
            <a:r>
              <a:rPr lang="cs-CZ" sz="1800" dirty="0" smtClean="0"/>
              <a:t>Nováková není </a:t>
            </a:r>
            <a:r>
              <a:rPr lang="cs-CZ" sz="1800" dirty="0" smtClean="0"/>
              <a:t>autorizovaná </a:t>
            </a:r>
            <a:r>
              <a:rPr lang="cs-CZ" sz="1800" dirty="0" smtClean="0"/>
              <a:t>projektantka, má </a:t>
            </a:r>
            <a:r>
              <a:rPr lang="cs-CZ" sz="1800" dirty="0"/>
              <a:t>jen živnost, </a:t>
            </a:r>
            <a:r>
              <a:rPr lang="cs-CZ" sz="1800" dirty="0" smtClean="0"/>
              <a:t>ale ne</a:t>
            </a:r>
            <a:r>
              <a:rPr lang="cs-CZ" sz="1800" dirty="0" smtClean="0"/>
              <a:t> autorizaci.</a:t>
            </a:r>
          </a:p>
          <a:p>
            <a:r>
              <a:rPr lang="cs-CZ" sz="1800" dirty="0" smtClean="0"/>
              <a:t>Některé výstupy za ni tedy zpracovává nebo minimálně podepisuje právě Mgr. Jana Nováková, která autorizovanou projektantkou je. </a:t>
            </a:r>
          </a:p>
          <a:p>
            <a:r>
              <a:rPr lang="cs-CZ" sz="1800" dirty="0"/>
              <a:t>S</a:t>
            </a:r>
            <a:r>
              <a:rPr lang="cs-CZ" sz="1800" dirty="0" smtClean="0"/>
              <a:t>tejným </a:t>
            </a:r>
            <a:r>
              <a:rPr lang="cs-CZ" sz="1800" dirty="0"/>
              <a:t>číslem autorizace se STAVBA s.r.o. prokazuje na svém </a:t>
            </a:r>
            <a:r>
              <a:rPr lang="cs-CZ" sz="1800" dirty="0" smtClean="0"/>
              <a:t>webu</a:t>
            </a:r>
            <a:r>
              <a:rPr lang="cs-CZ" sz="1800" dirty="0"/>
              <a:t>, evidentně to tedy není shoda jmen, adresa a data narození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960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Konkrétní příklad č. </a:t>
            </a:r>
            <a:r>
              <a:rPr lang="cs-CZ" dirty="0" smtClean="0"/>
              <a:t>2: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Autofit/>
          </a:bodyPr>
          <a:lstStyle/>
          <a:p>
            <a:r>
              <a:rPr lang="cs-CZ" sz="1800" dirty="0"/>
              <a:t>P</a:t>
            </a:r>
            <a:r>
              <a:rPr lang="cs-CZ" sz="1800" dirty="0" smtClean="0"/>
              <a:t>říjemce (podnik </a:t>
            </a:r>
            <a:r>
              <a:rPr lang="cs-CZ" sz="1800" dirty="0"/>
              <a:t>založený </a:t>
            </a:r>
            <a:r>
              <a:rPr lang="cs-CZ" sz="1800" dirty="0" smtClean="0"/>
              <a:t>místní samosprávou) získal </a:t>
            </a:r>
            <a:r>
              <a:rPr lang="cs-CZ" sz="1800" dirty="0"/>
              <a:t>dotaci na výstavbu infrastruktury a </a:t>
            </a:r>
            <a:r>
              <a:rPr lang="cs-CZ" sz="1800" dirty="0" smtClean="0"/>
              <a:t>jmenoval </a:t>
            </a:r>
            <a:r>
              <a:rPr lang="cs-CZ" sz="1800" dirty="0"/>
              <a:t>vedoucím projektu fyzickou </a:t>
            </a:r>
            <a:r>
              <a:rPr lang="cs-CZ" sz="1800" dirty="0" smtClean="0"/>
              <a:t>osobu </a:t>
            </a:r>
            <a:endParaRPr lang="cs-CZ" sz="1800" dirty="0"/>
          </a:p>
          <a:p>
            <a:r>
              <a:rPr lang="cs-CZ" sz="1800" dirty="0"/>
              <a:t>Vedoucímu projektu </a:t>
            </a:r>
            <a:r>
              <a:rPr lang="cs-CZ" sz="1800" dirty="0" smtClean="0"/>
              <a:t>byly </a:t>
            </a:r>
            <a:r>
              <a:rPr lang="cs-CZ" sz="1800" dirty="0"/>
              <a:t>svěřeny veškeré </a:t>
            </a:r>
            <a:r>
              <a:rPr lang="cs-CZ" sz="1800" dirty="0" smtClean="0"/>
              <a:t>pravomoci </a:t>
            </a:r>
            <a:r>
              <a:rPr lang="cs-CZ" sz="1800" dirty="0"/>
              <a:t>příjemce, aniž </a:t>
            </a:r>
            <a:r>
              <a:rPr lang="cs-CZ" sz="1800" dirty="0" smtClean="0"/>
              <a:t>by </a:t>
            </a:r>
            <a:r>
              <a:rPr lang="cs-CZ" sz="1800" dirty="0"/>
              <a:t>příjemce přijal jakákoli opatření ke kontrole nebo sledování jeho </a:t>
            </a:r>
            <a:r>
              <a:rPr lang="cs-CZ" sz="1800" dirty="0" smtClean="0"/>
              <a:t>činnosti </a:t>
            </a:r>
            <a:endParaRPr lang="cs-CZ" sz="1800" dirty="0"/>
          </a:p>
          <a:p>
            <a:r>
              <a:rPr lang="cs-CZ" sz="1800" dirty="0" smtClean="0"/>
              <a:t>Práce </a:t>
            </a:r>
            <a:r>
              <a:rPr lang="cs-CZ" sz="1800" dirty="0"/>
              <a:t>za účelem provedení projektu </a:t>
            </a:r>
            <a:r>
              <a:rPr lang="cs-CZ" sz="1800" dirty="0" smtClean="0"/>
              <a:t>byly následně </a:t>
            </a:r>
            <a:r>
              <a:rPr lang="cs-CZ" sz="1800" dirty="0"/>
              <a:t>zadány dodavatelské společnosti, v níž </a:t>
            </a:r>
            <a:r>
              <a:rPr lang="cs-CZ" sz="1800" dirty="0" smtClean="0"/>
              <a:t>měl </a:t>
            </a:r>
            <a:r>
              <a:rPr lang="cs-CZ" sz="1800" dirty="0"/>
              <a:t>vedoucí projektu významný ekonomický zájem, jelikož </a:t>
            </a:r>
            <a:r>
              <a:rPr lang="cs-CZ" sz="1800" dirty="0" smtClean="0"/>
              <a:t>byl </a:t>
            </a:r>
            <a:r>
              <a:rPr lang="cs-CZ" sz="1800" dirty="0"/>
              <a:t>jejím hlavním </a:t>
            </a:r>
            <a:r>
              <a:rPr lang="cs-CZ" sz="1800" dirty="0" smtClean="0"/>
              <a:t>podílníkem</a:t>
            </a:r>
          </a:p>
          <a:p>
            <a:endParaRPr lang="cs-CZ" sz="1800" dirty="0"/>
          </a:p>
          <a:p>
            <a:r>
              <a:rPr lang="cs-CZ" sz="1800" dirty="0"/>
              <a:t>S</a:t>
            </a:r>
            <a:r>
              <a:rPr lang="cs-CZ" sz="1800" dirty="0" smtClean="0"/>
              <a:t>třet zájmů u osoby vedoucího projektu</a:t>
            </a:r>
          </a:p>
          <a:p>
            <a:r>
              <a:rPr lang="cs-CZ" sz="1800" dirty="0" smtClean="0"/>
              <a:t>Situaci do velké míry umožnil příjemce, který za projekt formálně odpovídá, avšak nijak nekontroloval vedoucího projektu ani průběh </a:t>
            </a:r>
            <a:r>
              <a:rPr lang="cs-CZ" sz="1800" dirty="0" smtClean="0"/>
              <a:t>projektu</a:t>
            </a:r>
            <a:endParaRPr lang="cs-CZ" sz="1800" dirty="0"/>
          </a:p>
          <a:p>
            <a:r>
              <a:rPr lang="cs-CZ" sz="1800" dirty="0" smtClean="0"/>
              <a:t>Správně měl příjemce nastavit alespoň minimální kontrolní mechanismy vůči vedoucímu projektu a projektu (např. ověřit jednu z několika zakázek)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055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Konkrétní příklad č. 3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Autofit/>
          </a:bodyPr>
          <a:lstStyle/>
          <a:p>
            <a:r>
              <a:rPr lang="cs-CZ" sz="1800" dirty="0" smtClean="0"/>
              <a:t>Několik společností obdrželo </a:t>
            </a:r>
            <a:r>
              <a:rPr lang="cs-CZ" sz="1800" dirty="0"/>
              <a:t>dotace na </a:t>
            </a:r>
            <a:r>
              <a:rPr lang="cs-CZ" sz="1800" dirty="0" smtClean="0"/>
              <a:t>projekt ke </a:t>
            </a:r>
            <a:r>
              <a:rPr lang="cs-CZ" sz="1800" dirty="0"/>
              <a:t>zvýšení účinnosti místních správních orgánů. </a:t>
            </a:r>
            <a:endParaRPr lang="cs-CZ" sz="1800" dirty="0" smtClean="0"/>
          </a:p>
          <a:p>
            <a:r>
              <a:rPr lang="cs-CZ" sz="1800" dirty="0" smtClean="0"/>
              <a:t>Podílníky </a:t>
            </a:r>
            <a:r>
              <a:rPr lang="cs-CZ" sz="1800" dirty="0"/>
              <a:t>ve </a:t>
            </a:r>
            <a:r>
              <a:rPr lang="cs-CZ" sz="1800" dirty="0" smtClean="0"/>
              <a:t>společnostech byli i </a:t>
            </a:r>
            <a:r>
              <a:rPr lang="cs-CZ" sz="1800" dirty="0"/>
              <a:t>politici a zástupci místní samosprávy. </a:t>
            </a:r>
          </a:p>
          <a:p>
            <a:r>
              <a:rPr lang="cs-CZ" sz="1800" dirty="0" smtClean="0"/>
              <a:t>Ke </a:t>
            </a:r>
            <a:r>
              <a:rPr lang="cs-CZ" sz="1800" dirty="0"/>
              <a:t>zorganizovaným činnostem patřily především kulaté stoly a semináře, jež se konaly o víkendech a v rekreačních střediscích, a rovněž vydání informačních letáků. </a:t>
            </a:r>
            <a:endParaRPr lang="cs-CZ" sz="1800" dirty="0" smtClean="0"/>
          </a:p>
          <a:p>
            <a:r>
              <a:rPr lang="cs-CZ" sz="1800" dirty="0" smtClean="0"/>
              <a:t>Dodavateli akcí a letáků přitom </a:t>
            </a:r>
            <a:r>
              <a:rPr lang="cs-CZ" sz="1800" dirty="0"/>
              <a:t>byli </a:t>
            </a:r>
            <a:r>
              <a:rPr lang="cs-CZ" sz="1800" dirty="0" smtClean="0"/>
              <a:t>příbuzní těch politiků a zástupců místní samosprávy. 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 smtClean="0"/>
              <a:t>Použitý postup: </a:t>
            </a:r>
            <a:r>
              <a:rPr lang="cs-CZ" sz="1800" dirty="0" smtClean="0"/>
              <a:t>Udělení </a:t>
            </a:r>
            <a:r>
              <a:rPr lang="cs-CZ" sz="1800" dirty="0"/>
              <a:t>zakázek na služby příbuzným nebo známým podílníků ve </a:t>
            </a:r>
            <a:r>
              <a:rPr lang="cs-CZ" sz="1800" dirty="0" smtClean="0"/>
              <a:t>společnosti příjemce – střet zájmů.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749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Doporučení: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Autofit/>
          </a:bodyPr>
          <a:lstStyle/>
          <a:p>
            <a:r>
              <a:rPr lang="cs-CZ" sz="1800" dirty="0"/>
              <a:t>Prostudovat si konkrétní definice v rámci OP </a:t>
            </a:r>
            <a:r>
              <a:rPr lang="cs-CZ" sz="1800" dirty="0" err="1"/>
              <a:t>PPR</a:t>
            </a:r>
            <a:r>
              <a:rPr lang="cs-CZ" sz="1800" dirty="0"/>
              <a:t>, zejména v případě veřejných zakázek</a:t>
            </a:r>
          </a:p>
          <a:p>
            <a:r>
              <a:rPr lang="cs-CZ" sz="1800" dirty="0"/>
              <a:t>Nezapomenout na to, že střet zájmu může nastat i v jiných situacích</a:t>
            </a:r>
          </a:p>
          <a:p>
            <a:r>
              <a:rPr lang="cs-CZ" sz="1800" dirty="0"/>
              <a:t>Obecně je potřeba se střetu zájmů vyhnout (zohlednit zejména příbuzné a blízké osoby)</a:t>
            </a:r>
          </a:p>
          <a:p>
            <a:r>
              <a:rPr lang="cs-CZ" sz="1800" dirty="0"/>
              <a:t>Vyhnout neznamená obcházet pravidla – obcházení totiž obvykle neobstojí před </a:t>
            </a:r>
            <a:r>
              <a:rPr lang="cs-CZ" sz="1800" dirty="0" err="1"/>
              <a:t>EK</a:t>
            </a:r>
            <a:r>
              <a:rPr lang="cs-CZ" sz="1800" dirty="0"/>
              <a:t>, OLAF atd. </a:t>
            </a:r>
          </a:p>
          <a:p>
            <a:r>
              <a:rPr lang="cs-CZ" sz="1800" dirty="0"/>
              <a:t>V případě podezření na střet zájmů, popř. podvod se obrátit:</a:t>
            </a:r>
          </a:p>
          <a:p>
            <a:pPr lvl="1"/>
            <a:r>
              <a:rPr lang="cs-CZ" sz="1800" dirty="0"/>
              <a:t>s dotazy a nejasnostmi na příslušného programového/projektového nebo finančního manažera</a:t>
            </a:r>
          </a:p>
          <a:p>
            <a:pPr lvl="1"/>
            <a:r>
              <a:rPr lang="cs-CZ" sz="1800" dirty="0"/>
              <a:t>s konkrétními podezřeními a podněty na:</a:t>
            </a:r>
          </a:p>
          <a:p>
            <a:pPr lvl="2"/>
            <a:r>
              <a:rPr lang="cs-CZ" sz="1800" dirty="0"/>
              <a:t>ombudsmana pro EU fondy v hl. m. Praze</a:t>
            </a:r>
          </a:p>
          <a:p>
            <a:pPr lvl="2"/>
            <a:r>
              <a:rPr lang="cs-CZ" sz="1800" dirty="0"/>
              <a:t>protikorupční linku/adresu zřízenou hl. m. Prahou</a:t>
            </a:r>
          </a:p>
          <a:p>
            <a:pPr lvl="2"/>
            <a:r>
              <a:rPr lang="cs-CZ" sz="1800" dirty="0"/>
              <a:t>popř. další kontaktní místa a instituce </a:t>
            </a:r>
            <a:r>
              <a:rPr lang="cs-CZ" sz="1800" dirty="0" smtClean="0"/>
              <a:t>(např</a:t>
            </a:r>
            <a:r>
              <a:rPr lang="cs-CZ" sz="1800" dirty="0"/>
              <a:t>. Transparency International, </a:t>
            </a:r>
            <a:r>
              <a:rPr lang="cs-CZ" sz="1800" dirty="0" smtClean="0"/>
              <a:t>OLAF, </a:t>
            </a:r>
            <a:r>
              <a:rPr lang="cs-CZ" sz="1800" dirty="0" err="1" smtClean="0"/>
              <a:t>ÚOHS</a:t>
            </a:r>
            <a:r>
              <a:rPr lang="cs-CZ" sz="1800" dirty="0" smtClean="0"/>
              <a:t>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857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393</Words>
  <Application>Microsoft Office PowerPoint</Application>
  <PresentationFormat>Předvádění na obrazovce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Office</vt:lpstr>
      <vt:lpstr>Prezentace aplikace PowerPoint</vt:lpstr>
      <vt:lpstr>Definice</vt:lpstr>
      <vt:lpstr>Konkrétní příklad č. 1:</vt:lpstr>
      <vt:lpstr>Konkrétní příklad č. 2:</vt:lpstr>
      <vt:lpstr>Konkrétní příklad č. 3:</vt:lpstr>
      <vt:lpstr>Doporučení: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Sagač Roman (MHMP, FON)</cp:lastModifiedBy>
  <cp:revision>30</cp:revision>
  <dcterms:created xsi:type="dcterms:W3CDTF">2016-10-18T09:15:21Z</dcterms:created>
  <dcterms:modified xsi:type="dcterms:W3CDTF">2018-02-13T11:46:05Z</dcterms:modified>
</cp:coreProperties>
</file>