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283" r:id="rId3"/>
    <p:sldId id="284" r:id="rId4"/>
    <p:sldId id="285" r:id="rId5"/>
    <p:sldId id="286" r:id="rId6"/>
    <p:sldId id="258" r:id="rId7"/>
    <p:sldId id="259" r:id="rId8"/>
    <p:sldId id="272" r:id="rId9"/>
    <p:sldId id="273" r:id="rId10"/>
    <p:sldId id="274" r:id="rId11"/>
    <p:sldId id="275" r:id="rId12"/>
    <p:sldId id="281" r:id="rId13"/>
    <p:sldId id="276" r:id="rId14"/>
    <p:sldId id="277" r:id="rId15"/>
    <p:sldId id="278" r:id="rId16"/>
    <p:sldId id="279" r:id="rId17"/>
    <p:sldId id="280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7" r:id="rId28"/>
    <p:sldId id="298" r:id="rId29"/>
    <p:sldId id="299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1" r:id="rId40"/>
    <p:sldId id="31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84093F60-6C83-408A-9CBB-052BF407FFAE}">
          <p14:sldIdLst>
            <p14:sldId id="256"/>
            <p14:sldId id="283"/>
            <p14:sldId id="284"/>
            <p14:sldId id="285"/>
            <p14:sldId id="286"/>
          </p14:sldIdLst>
        </p14:section>
        <p14:section name="obsah - vložte snímek ze šablony" id="{3D599DDF-3D2B-4209-9F1D-C3D1B14B64C6}">
          <p14:sldIdLst>
            <p14:sldId id="258"/>
            <p14:sldId id="259"/>
            <p14:sldId id="272"/>
            <p14:sldId id="273"/>
            <p14:sldId id="274"/>
            <p14:sldId id="275"/>
            <p14:sldId id="281"/>
            <p14:sldId id="276"/>
            <p14:sldId id="277"/>
            <p14:sldId id="278"/>
            <p14:sldId id="279"/>
          </p14:sldIdLst>
        </p14:section>
        <p14:section name="závěr" id="{8F81D7B9-E215-4F5A-9EC0-18CF5F751BD1}">
          <p14:sldIdLst>
            <p14:sldId id="280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8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1"/>
            <p14:sldId id="31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6D5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5315" autoAdjust="0"/>
  </p:normalViewPr>
  <p:slideViewPr>
    <p:cSldViewPr snapToGrid="0">
      <p:cViewPr varScale="1">
        <p:scale>
          <a:sx n="63" d="100"/>
          <a:sy n="63" d="100"/>
        </p:scale>
        <p:origin x="30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8CF3E-AD12-440F-8FEC-66EB9BDC8F55}" type="datetimeFigureOut">
              <a:rPr lang="cs-CZ" smtClean="0"/>
              <a:t>10.06.2022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A46CC-6E6F-4D6D-88A6-42C5FC27D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653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E394F-A7A2-453B-98F0-A095CE0662BF}" type="datetimeFigureOut">
              <a:rPr lang="cs-CZ" smtClean="0"/>
              <a:t>10.06.2022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E30B0-65D1-46C4-81CA-B4BD0AD4C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06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40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Pravidla pro žadatele a příjemce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cs-CZ" sz="1200" dirty="0"/>
              <a:t>Pravidla se vztahují vždy na všechny žadatele a příjemce podpory z OP PPR</a:t>
            </a:r>
            <a:r>
              <a:rPr lang="cs-CZ" sz="1200" baseline="0" dirty="0"/>
              <a:t>.</a:t>
            </a:r>
            <a:endParaRPr lang="cs-CZ" sz="1200" dirty="0"/>
          </a:p>
          <a:p>
            <a:pPr marL="0" indent="0">
              <a:lnSpc>
                <a:spcPct val="114000"/>
              </a:lnSpc>
              <a:buNone/>
            </a:pPr>
            <a:r>
              <a:rPr lang="cs-CZ" sz="1200" dirty="0"/>
              <a:t>Žadatel a následně příjemce musí při realizaci projektu postupovat vždy podle aktuálně účinné verze </a:t>
            </a:r>
            <a:r>
              <a:rPr lang="cs-CZ" sz="1200" dirty="0" err="1"/>
              <a:t>PpŽP</a:t>
            </a:r>
            <a:r>
              <a:rPr lang="cs-CZ" sz="1200" dirty="0"/>
              <a:t> uvedené na webových stránkách OP PPR na adrese: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cs-CZ" sz="1400" b="1" i="1" dirty="0">
                <a:solidFill>
                  <a:srgbClr val="002060"/>
                </a:solidFill>
              </a:rPr>
              <a:t>www.penizeproprahu.cz</a:t>
            </a:r>
          </a:p>
          <a:p>
            <a:endParaRPr lang="cs-CZ" dirty="0"/>
          </a:p>
          <a:p>
            <a:r>
              <a:rPr lang="cs-CZ" dirty="0"/>
              <a:t>Zákony</a:t>
            </a:r>
          </a:p>
          <a:p>
            <a:r>
              <a:rPr lang="cs-CZ" dirty="0"/>
              <a:t>89/2012 – Občanský</a:t>
            </a:r>
            <a:r>
              <a:rPr lang="cs-CZ" baseline="0" dirty="0"/>
              <a:t> zákoník</a:t>
            </a:r>
          </a:p>
          <a:p>
            <a:r>
              <a:rPr lang="cs-CZ" baseline="0" dirty="0"/>
              <a:t>262/2006 – Zákoník práce</a:t>
            </a:r>
          </a:p>
          <a:p>
            <a:r>
              <a:rPr lang="cs-CZ" baseline="0" dirty="0"/>
              <a:t>176/2009 – rekvalifikační řízení</a:t>
            </a:r>
          </a:p>
          <a:p>
            <a:r>
              <a:rPr lang="cs-CZ" baseline="0" dirty="0"/>
              <a:t>499/2004 – archivnictví a spisová služba</a:t>
            </a:r>
          </a:p>
          <a:p>
            <a:r>
              <a:rPr lang="cs-CZ" baseline="0" dirty="0"/>
              <a:t>235/2004 – o DPH</a:t>
            </a:r>
          </a:p>
          <a:p>
            <a:r>
              <a:rPr lang="cs-CZ" baseline="0" dirty="0"/>
              <a:t>563/1991 – o účetnictví</a:t>
            </a:r>
          </a:p>
          <a:p>
            <a:r>
              <a:rPr lang="cs-CZ" baseline="0" dirty="0"/>
              <a:t>280/2009 – daňový řád</a:t>
            </a:r>
          </a:p>
          <a:p>
            <a:r>
              <a:rPr lang="cs-CZ" baseline="0" dirty="0"/>
              <a:t>134/2016 – o zadávání veřejných zakázek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23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FM</a:t>
            </a:r>
            <a:r>
              <a:rPr lang="cs-CZ" baseline="0" dirty="0"/>
              <a:t> Junior, FM senior.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10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3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275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Indikátor je nástroj pro měření cíle/plánu, postupu či dosažených efektů jednotlivých úrovní implementace operačního programu.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Indikátory tak poskytují zpětnou vazbu o tom, zda podpora splnila svůj účel, tj. zda projekty dosáhly cílů, které příjemci jako cíle podpory vymezili.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Cílové hodnoty jsou stanoveny ve Smlouvě o financování. Při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ex-ante kontrole došlo k upřesnění a zanesení do smluv.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baseline="0" dirty="0"/>
              <a:t>Vždy uvést v komentáři aktuální situaci</a:t>
            </a:r>
          </a:p>
          <a:p>
            <a:r>
              <a:rPr lang="cs-CZ" baseline="0" dirty="0"/>
              <a:t>Nesčítat s předchozím obdobím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379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01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Výchozí</a:t>
            </a:r>
            <a:r>
              <a:rPr lang="cs-CZ" b="1" baseline="0" dirty="0"/>
              <a:t> hodnota =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Hodnota indikátoru naměřená před začátkem realizace projektu. Hodnota se během realizace projektu nemění.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Cílová hodnota =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definována jako plán indikátoru, přičemž pro indikátory povinné k naplnění platí, že se žadatel vůči poskytovateli zavazuje k dosažení této hodnoty, včetně data, kdy má být hodnoty dosaženo. V případě indikátorů, které nejsou povinné k naplnění, je cílová hodnota indikátoru pouze indikativní.</a:t>
            </a: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Dosažená hodnota =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Hodnota naplnění indikátoru (a to v průběhu či po ukončení realizace projektu).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360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Vždy uvést v komentáři aktuální situaci</a:t>
            </a:r>
          </a:p>
          <a:p>
            <a:r>
              <a:rPr lang="cs-CZ" baseline="0" dirty="0"/>
              <a:t>Nesčítat s předchozím obdobím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419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58. výzva -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indikátor 60000 platí, že účastníkem je pouze osoba, která získá v daném projektu podporu v rozsahu minimálně 40 hodin (bez ohledu na počet dílčích podpor, tj. počet dílčích zapojení do projektu).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412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9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/>
          </a:p>
          <a:p>
            <a:r>
              <a:rPr lang="cs-CZ" sz="1200" u="none" dirty="0"/>
              <a:t>Zahájení</a:t>
            </a:r>
            <a:r>
              <a:rPr lang="cs-CZ" sz="1200" u="none" baseline="0" dirty="0"/>
              <a:t> realizace – určuje příjemce v rámci žádosti </a:t>
            </a:r>
          </a:p>
          <a:p>
            <a:r>
              <a:rPr lang="cs-CZ" sz="1200" u="none" baseline="0" dirty="0"/>
              <a:t>Depeše o zahájení musí obsahovat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u="none" baseline="0" dirty="0"/>
              <a:t>Informaci, že byl projekt zahájen v souladu se Smlouvou o financování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u="none" baseline="0" dirty="0"/>
              <a:t>Uvedení aktivit, které již probíhají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u="none" baseline="0" dirty="0"/>
              <a:t>Pokud došlo k problému, tak jakému </a:t>
            </a:r>
          </a:p>
          <a:p>
            <a:endParaRPr lang="cs-CZ" sz="1200" u="sng" dirty="0"/>
          </a:p>
          <a:p>
            <a:endParaRPr lang="cs-CZ" sz="1200" u="sng" dirty="0"/>
          </a:p>
          <a:p>
            <a:endParaRPr lang="cs-CZ" sz="1200" u="sng" dirty="0"/>
          </a:p>
          <a:p>
            <a:r>
              <a:rPr lang="cs-CZ" sz="1200" u="sng" dirty="0"/>
              <a:t>Realizace</a:t>
            </a:r>
            <a:r>
              <a:rPr lang="cs-CZ" sz="1200" u="sng" baseline="0" dirty="0"/>
              <a:t> projektu</a:t>
            </a:r>
            <a:endParaRPr lang="cs-CZ" sz="1200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Doba realizace je</a:t>
            </a:r>
            <a:r>
              <a:rPr lang="cs-CZ" sz="1200" baseline="0" dirty="0"/>
              <a:t> časový úsek mezi zahájením realizace a dokončením realizace.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Příjemce má povinnost průběžně informovat (každých 6 měsíců) ŘO o realizaci projektu a to prostřednictvím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u="none" strike="noStrike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Poslední sledované období může trvat max. 8 měsíců</a:t>
            </a:r>
            <a:r>
              <a:rPr lang="cs-CZ" sz="1200" b="0" i="0" u="none" strike="noStrike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Průběžnou i Závěrečnou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projektu je nutné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předložit nejpozději do 30 kalendářních dnů od ukončení příslušného sledovaného období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Podání v pořadí další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projektu je možné až po schválení předchozí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010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Technická podpora – fórum s</a:t>
            </a:r>
            <a:r>
              <a:rPr lang="cs-CZ" sz="1200" baseline="0" dirty="0"/>
              <a:t> mnoha vyřešenými dotazy, používat pro technické problémy nikoliv věcné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u="sng" baseline="0" dirty="0"/>
              <a:t>Fáze vykazování: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aseline="0" dirty="0"/>
              <a:t>Založení účastníků </a:t>
            </a:r>
            <a:endParaRPr lang="cs-CZ" sz="1200" dirty="0"/>
          </a:p>
          <a:p>
            <a:pPr marL="342900" indent="-34290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Založení nové podpořené osoby </a:t>
            </a:r>
          </a:p>
          <a:p>
            <a:pPr marL="800100" lvl="1" indent="-34290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(ruční přepsání z karty účastníka)</a:t>
            </a:r>
          </a:p>
          <a:p>
            <a:pPr marL="342900" indent="-34290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Import pomocí </a:t>
            </a:r>
            <a:r>
              <a:rPr lang="cs-CZ" sz="1200" dirty="0" err="1"/>
              <a:t>csv</a:t>
            </a:r>
            <a:r>
              <a:rPr lang="cs-CZ" sz="1200" dirty="0"/>
              <a:t> souboru </a:t>
            </a:r>
          </a:p>
          <a:p>
            <a:pPr marL="800100" lvl="1" indent="-34290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(umožňuje přidat více osob)</a:t>
            </a:r>
          </a:p>
          <a:p>
            <a:pPr marL="342900" indent="-34290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cs-CZ" sz="1200" dirty="0" err="1"/>
              <a:t>Pdf</a:t>
            </a:r>
            <a:r>
              <a:rPr lang="cs-CZ" sz="1200" dirty="0"/>
              <a:t> formulář </a:t>
            </a:r>
          </a:p>
          <a:p>
            <a:pPr marL="800100" lvl="1" indent="-34290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(pro jednotlivce, nutné povolit na projektu)</a:t>
            </a:r>
          </a:p>
          <a:p>
            <a:pPr marL="342900" indent="-34290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Online karta účastníka </a:t>
            </a:r>
          </a:p>
          <a:p>
            <a:pPr marL="800100" lvl="1" indent="-34290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(pro jednotlivce, nutné povolit na projektu)</a:t>
            </a:r>
          </a:p>
          <a:p>
            <a:endParaRPr lang="cs-CZ" sz="1200" dirty="0"/>
          </a:p>
          <a:p>
            <a:r>
              <a:rPr lang="cs-CZ" sz="1200" dirty="0"/>
              <a:t>Přidání podpory – následný SLD</a:t>
            </a:r>
          </a:p>
          <a:p>
            <a:r>
              <a:rPr lang="cs-CZ" sz="1200" dirty="0"/>
              <a:t>Schválení – následný SLD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614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Typ</a:t>
            </a:r>
            <a:r>
              <a:rPr lang="cs-CZ" baseline="0" dirty="0"/>
              <a:t> podpory výběrem z číselníku, charakteristika, která nejvíce sedí na danou podporu</a:t>
            </a:r>
          </a:p>
          <a:p>
            <a:r>
              <a:rPr lang="cs-CZ" baseline="0" dirty="0"/>
              <a:t>Poznámka o zapsané podpoře například kurz, workshop, beseda…</a:t>
            </a:r>
          </a:p>
          <a:p>
            <a:endParaRPr lang="cs-CZ" dirty="0"/>
          </a:p>
          <a:p>
            <a:r>
              <a:rPr lang="cs-CZ" dirty="0"/>
              <a:t>V IS ESF mohou být i účastníci, kteří nezískali 40 hodin, není to chyba.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927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ROB</a:t>
            </a:r>
            <a:r>
              <a:rPr lang="cs-CZ" baseline="0" dirty="0"/>
              <a:t> – pokud máte cizince a nedá se ztotožnit s Registrem obyvatel, tak je nutno požádat příslušného FM o zpřístupnění ručního potvrzení v IS ESF.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699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676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b="1" dirty="0"/>
              <a:t>51015</a:t>
            </a:r>
            <a:r>
              <a:rPr lang="cs-CZ" sz="1100" b="1" baseline="0" dirty="0"/>
              <a:t> = </a:t>
            </a:r>
            <a:r>
              <a:rPr lang="cs-CZ" sz="1100" baseline="0" dirty="0"/>
              <a:t>Každá organizace se započítává v rámci projektu pouze jednou. Dokládá se soupiskou zapojených organizací vč. krátkého zhodnocení stavu </a:t>
            </a:r>
            <a:r>
              <a:rPr lang="cs-CZ" sz="1100" baseline="0" dirty="0" err="1"/>
              <a:t>proinkluzivnosti</a:t>
            </a:r>
            <a:r>
              <a:rPr lang="cs-CZ" sz="1100" baseline="0" dirty="0"/>
              <a:t> jednotlivých organizací na začátku a na konci realizace. Každá započítaná organizace zpracuje vlastní hodnocení školy v oblasti inkluze, které provede na začátku a na konci realizace projektu (závěry jsou propsány do soupisky zapojených organizací). Toto hodnocení příjemce uchovává pro kontrolu na místě u projektové dokumentace. Pro započítání hodnoty indikátoru stačí i minimální zlepšení stavu </a:t>
            </a:r>
            <a:r>
              <a:rPr lang="cs-CZ" sz="1100" baseline="0" dirty="0" err="1"/>
              <a:t>proinkluzivnosti</a:t>
            </a:r>
            <a:r>
              <a:rPr lang="cs-CZ" sz="1100" baseline="0" dirty="0"/>
              <a:t>. Příjemce pro vyhodnocení stavu </a:t>
            </a:r>
            <a:r>
              <a:rPr lang="cs-CZ" sz="1100" baseline="0" dirty="0" err="1"/>
              <a:t>proinkluzivnosti</a:t>
            </a:r>
            <a:r>
              <a:rPr lang="cs-CZ" sz="1100" baseline="0" dirty="0"/>
              <a:t> použije hodnotící formulář - tzv. index inkluze, který bude umístěn na webu OP PPR.</a:t>
            </a:r>
          </a:p>
          <a:p>
            <a:endParaRPr lang="cs-CZ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původní Souhrnný arch v 1.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závěrečný Souhrnný arch v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indikátor se vykazuje nejpozději v závěrečné ZOR.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cs-CZ" sz="1100" b="1" dirty="0"/>
              <a:t>51501</a:t>
            </a:r>
            <a:r>
              <a:rPr lang="cs-CZ" sz="1100" b="1" baseline="0" dirty="0"/>
              <a:t> =</a:t>
            </a:r>
            <a:r>
              <a:rPr lang="cs-CZ" sz="1100" baseline="0" dirty="0"/>
              <a:t> 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žáků školami (seznamy, třídní knihy, matriky, prezenční seznamy). = </a:t>
            </a:r>
            <a:r>
              <a:rPr lang="cs-CZ" sz="11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vykazují se normální děti a děti s OMJ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Předkládá se na Kontrola na místě. K naplnění indikátoru dojde nejpozději v závěrečné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cs-CZ" sz="1100" b="1" dirty="0"/>
              <a:t>51614 = 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Posudek z pedagogicko-psychologické poradny, zdravotní posudek, potvrzení (prohlášení) ředitele školy = </a:t>
            </a:r>
            <a:r>
              <a:rPr lang="cs-CZ" sz="11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dle § 16 školského zákona 561/2004 Sb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Předkládá se na Kontrola na místě. K naplnění indikátoru dojde nejpozději v závěrečné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403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881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52501 = 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Prezenční listiny, popřípadě certifikáty, osvědčení z kurzů, zpráva ze zahraniční stáže a případně další dokumenty dle textu výzvy.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Předkládá se na Kontrola na místě (zprávu ze stáže budeme chtít v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K naplnění indikátoru dojde nejpozději v závěrečné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52510 = 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průběhu realizace projektu zpracovává každý podpořený pracovník reflexi absolvovaných aktivit v portfoliu pedagoga, nebo jako reflexní zprávu (u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nepedagogů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Pedagogický pracovník v portfoliu označí záznam o reflexi číslem projektu. Dílčí zprávy příjemce uchovává pro případnou kontrolu na místě. Na základě všech dílčích zpráv zpracuje příjemce souhrnnou zprávu za celou organizaci, kterou příjemce přikládá k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projektu za sledované období. Poprvé je nutné dosaženou hodnotu tohoto indikátoru vykázat nejpozději v předposlední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projektu. K poslední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přikládá kompletní zpráva.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předložit Souhrnnou zprávu za celou organizaci, kompletní souhrn k závěrečné ZOR, portfolia na kontrole na místě. K naplnění indikátoru dojde nejpozději v závěrečné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	</a:t>
            </a:r>
          </a:p>
          <a:p>
            <a:endParaRPr lang="cs-CZ" sz="1100" b="1" dirty="0"/>
          </a:p>
          <a:p>
            <a:r>
              <a:rPr lang="cs-CZ" sz="1100" b="1" dirty="0"/>
              <a:t>52100</a:t>
            </a:r>
            <a:r>
              <a:rPr lang="cs-CZ" sz="1100" b="1" baseline="0" dirty="0"/>
              <a:t> = 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Předložení elektronicky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filnální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podoby produktu v každé ZOR, zveřejňování finálních produktů na internetových stránkách.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Předkládá se v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 naplnění indikátoru dojde nejpozději v závěrečné </a:t>
            </a:r>
            <a:r>
              <a:rPr lang="cs-CZ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1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40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808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52200</a:t>
            </a:r>
            <a:r>
              <a:rPr lang="cs-CZ" b="1" baseline="0" dirty="0"/>
              <a:t> =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Uvedení relevantních informací v každé zprávě o realizaci.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Informace v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 naplnění indikátoru dojde nejpozději v závěrečné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cs-CZ" b="1" dirty="0"/>
              <a:t>51212 = </a:t>
            </a:r>
            <a:r>
              <a:rPr lang="cs-CZ" dirty="0"/>
              <a:t>Prezenční listiny, docházkové listy, zápisy v třídnicích, doložení konání příslušné aktivity, případné další dokumenty dle textu výzvy.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Předkládá se na Kontrole na místě. K naplnění indikátoru dojde nejpozději v závěrečné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dirty="0"/>
              <a:t>60000 = </a:t>
            </a:r>
            <a:r>
              <a:rPr lang="cs-CZ" sz="1200" dirty="0"/>
              <a:t>Dokládá se kartou účastníka, kterou příjemce zadává do systému IS ESF,  kartu podepsanou účastníkem uchovává pro kontrolu na místě.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Předkládá se na Kontrole na místě. K naplnění indikátoru dojde nejpozději v závěrečné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dirty="0"/>
              <a:t>62000 =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systému ISKP14+ se indikátor zajišťuje přes pole „Projekt je zcela nebo zčásti prováděn sociálními partnery nebo NNO“.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doba realizace ISKP14+</a:t>
            </a:r>
            <a:endParaRPr lang="cs-C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824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53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Finanční dokončení projektu </a:t>
            </a:r>
            <a:r>
              <a:rPr lang="cs-CZ" dirty="0"/>
              <a:t>= den, kdy budou dokončeny všechny platby spojené s realizací projektu a příslušné prostředky budou převedeny na účet příjemce;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Závěrečné vyhodnocení akce </a:t>
            </a:r>
            <a:r>
              <a:rPr lang="cs-CZ" dirty="0"/>
              <a:t>= musí být zahájeno do 30 kalendářních dnů po dokončení realizace projektu (viz výše) předložením závěrečné zprávy o realizaci projektu a musí být dokončeno do data uvedeného ve Smlouvě o financování / Podmínkách realizace.</a:t>
            </a:r>
            <a:endParaRPr lang="pl-PL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Ukončení realizace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datu ukončení realizace projektu, které je uvedeno ve Smlouvě o financování, musí být ukončena realizace veškerých projektových aktivit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dirty="0"/>
              <a:t>Předčasné ukončení realizace projektu ze strany příjemce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podstatná změna projektu.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ŘO změnu ukončení termínu realizace posoudí a rozhodne, zda je kvůli ní nutné uzavřít dodatek ke Smlouvě o financování.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Tento postup lze aplikovat pouze ve výjimečných případech a pouze ze závažných důvodů. </a:t>
            </a:r>
          </a:p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/>
              <a:t>Předčasné ukončení realizace projektu ze strany ŘO - </a:t>
            </a:r>
            <a:r>
              <a:rPr lang="cs-CZ" sz="1200" dirty="0"/>
              <a:t>k danému okamžiku přestal splňovat kritéria přijatelnosti nebo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příjemce opakovaně nepředkládá </a:t>
            </a:r>
            <a:r>
              <a:rPr lang="cs-CZ" sz="1200" dirty="0" err="1"/>
              <a:t>ZoR</a:t>
            </a:r>
            <a:r>
              <a:rPr lang="cs-CZ" sz="1200" dirty="0"/>
              <a:t> projektu včetně všech souvisejících dokladů v požadovaných termínech a formátu </a:t>
            </a:r>
            <a:endParaRPr lang="pl-PL" sz="12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312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Řešeno</a:t>
            </a:r>
            <a:r>
              <a:rPr lang="cs-CZ" baseline="0" dirty="0"/>
              <a:t> v rámci ex-ante před uzavřením Smlouvy o financování.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788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13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540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BD4-3FFC-4F37-B594-547238E420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60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baseline="0" dirty="0"/>
              <a:t>  E</a:t>
            </a:r>
            <a:r>
              <a:rPr lang="cs-CZ" dirty="0"/>
              <a:t>x-ante režim – stanoven harmonogram poskytování finančních prostředků (finanční plán).</a:t>
            </a:r>
          </a:p>
          <a:p>
            <a:pPr marL="285750" lvl="2" indent="-28575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finanční prostředky na náklady projektu jsou příjemci poskytovány na základě zálohového principu a vykázaných výdajů až do výše 100 % schválené podpory z prostředků OP PPR </a:t>
            </a:r>
          </a:p>
          <a:p>
            <a:pPr marL="285750" lvl="2" indent="-28575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nižší než 100 % financování → povinná spoluúčast dle typu příjemce – 5 % až 50 % (podrobnosti v 58. výzvě</a:t>
            </a:r>
            <a:r>
              <a:rPr lang="cs-CZ" dirty="0">
                <a:cs typeface="Arial" panose="020B0604020202020204" pitchFamily="34" charset="0"/>
              </a:rPr>
              <a:t>)</a:t>
            </a:r>
          </a:p>
          <a:p>
            <a:pPr marL="285750" lvl="2" indent="-28575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cs typeface="Arial" panose="020B0604020202020204" pitchFamily="34" charset="0"/>
            </a:endParaRPr>
          </a:p>
          <a:p>
            <a:pPr marL="285750" lvl="2" indent="-28575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cs typeface="Arial" panose="020B0604020202020204" pitchFamily="34" charset="0"/>
              </a:rPr>
              <a:t>Pokud</a:t>
            </a:r>
            <a:r>
              <a:rPr lang="cs-CZ" baseline="0" dirty="0">
                <a:cs typeface="Arial" panose="020B0604020202020204" pitchFamily="34" charset="0"/>
              </a:rPr>
              <a:t> rozpočet projektu přesahuje 5 mil. Kč, tak celkový objem záloh vyplacený příjemci v daném okamžiku nesmí překročit objem prostředků dosud vyúčtovaných příjemcem a schválených poskytovatelem o více než 50 % způsobilých výdajů projektu.</a:t>
            </a:r>
            <a:endParaRPr lang="cs-CZ" dirty="0">
              <a:cs typeface="Arial" panose="020B0604020202020204" pitchFamily="34" charset="0"/>
            </a:endParaRPr>
          </a:p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7529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Účetnictví: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Doklad musí splňovat předepsané náležitosti účetního dokladu ve smyslu § 11 zákona o účetnictví (s výjimkou bodu f) pro subjekty, které nevedou účetnictví, ale daňovou evidenci) nebo předepsané náležitosti daňového dokladu ve smyslu § 29-30 zákona o dani z přidané hodnoty.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Doklady musí být správné, úplné, průkazné, srozumitelné a průběžně chronologicky vedené způsobem zaručujícím jejich trvalost.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BÚ: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Příjemce nahlásí příslušný bankovní účet, na který ŘO poskytuje příjemci prostředky podpory nejprve před vydáním právního aktu, v případě změny i následně.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Ostatní příjmy a výdaje projektu mohou být přijímány na jiný bankovní účet příjemce.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prokazování bezhotovostních příjmů a výdajů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projektu musí být každý příjem a výdaj prokázán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0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skenem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výpisu toho bankovního účtu, na který byla platba skutečně přijata. Přitom musí být z výpisu zřejmé, že se jedná o bankovní účet příjemce.</a:t>
            </a:r>
          </a:p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027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Uvedené podmínky musejí být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naplněny zásadně kumulativně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tedy všechny zároveň. </a:t>
            </a:r>
            <a:endParaRPr lang="cs-CZ" dirty="0"/>
          </a:p>
          <a:p>
            <a:endParaRPr lang="cs-CZ" dirty="0"/>
          </a:p>
          <a:p>
            <a:r>
              <a:rPr lang="cs-CZ" baseline="0" dirty="0"/>
              <a:t>Hospodárnost – povinnost uchovávat auditní stopu</a:t>
            </a:r>
          </a:p>
          <a:p>
            <a:endParaRPr lang="cs-CZ" baseline="0" dirty="0"/>
          </a:p>
          <a:p>
            <a:r>
              <a:rPr lang="cs-CZ" baseline="0" dirty="0"/>
              <a:t>Nezpůsobilé výdaje: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200" b="1" dirty="0"/>
              <a:t>nebyly vynaloženy v souladu s účelem </a:t>
            </a:r>
            <a:r>
              <a:rPr lang="cs-CZ" sz="1200" dirty="0"/>
              <a:t>programu/projektu;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200" b="1" dirty="0"/>
              <a:t>nevznikly v časovém rozmezí </a:t>
            </a:r>
            <a:r>
              <a:rPr lang="cs-CZ" sz="1200" dirty="0"/>
              <a:t>pro realizaci programu/projektu;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200" b="1" dirty="0"/>
              <a:t>nebyly uhrazeny v době způsobilosti výdajů </a:t>
            </a:r>
            <a:r>
              <a:rPr lang="cs-CZ" sz="1200" dirty="0"/>
              <a:t>programu/projektu a nejsou dokladovány příslušnými účetními doklady, není-li uvedeno jinak;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200" b="1" dirty="0"/>
              <a:t>nebyly zaznamenány na bankovních účtech </a:t>
            </a:r>
            <a:r>
              <a:rPr lang="cs-CZ" sz="1200" dirty="0"/>
              <a:t>příjemce prostředků nebo nejsou doloženy výdajovými pokladními doklady;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200" b="1" dirty="0"/>
              <a:t>jsou v jiných ohledech v rozporu s pravidly </a:t>
            </a:r>
            <a:r>
              <a:rPr lang="cs-CZ" sz="1200" dirty="0"/>
              <a:t>uvedenými v  Pravidlech pro žadatele a příjemce.</a:t>
            </a:r>
          </a:p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551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Podíl nákupu služeb na celkových přímých nákladech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60 % a méně – 25 % NN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více než 60 % a méně než 90 % - 15 % NN, 90 % a více – 5 %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cs-CZ" sz="1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Jiný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než výše uvedený podíl nepřímých nákladů není přípustný.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Podrobnosti k vymezení nepřímých nákladů projektu jsou uvedeny v Pravidlech pro žadatele a příjemce OP PPR, kap. 17.11. (viz část 10.1. této výzvy).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/>
          </a:p>
          <a:p>
            <a:pPr marL="225425" indent="-225425" eaLnBrk="1" hangingPunct="1">
              <a:buFontTx/>
              <a:buAutoNum type="arabicParenR"/>
            </a:pPr>
            <a:r>
              <a:rPr lang="cs-CZ" altLang="cs-CZ" sz="1000" dirty="0">
                <a:latin typeface="Times New Roman" panose="02020603050405020304" pitchFamily="18" charset="0"/>
              </a:rPr>
              <a:t> </a:t>
            </a:r>
            <a:r>
              <a:rPr lang="cs-CZ" altLang="cs-CZ" sz="1000" b="1" dirty="0">
                <a:latin typeface="Times New Roman" panose="02020603050405020304" pitchFamily="18" charset="0"/>
              </a:rPr>
              <a:t>prokazují se pouze PN</a:t>
            </a:r>
          </a:p>
          <a:p>
            <a:pPr marL="225425" indent="-225425" eaLnBrk="1" hangingPunct="1">
              <a:buFontTx/>
              <a:buAutoNum type="arabicParenR"/>
            </a:pPr>
            <a:endParaRPr lang="cs-CZ" altLang="cs-CZ" sz="1000" b="1" dirty="0">
              <a:latin typeface="Times New Roman" panose="02020603050405020304" pitchFamily="18" charset="0"/>
            </a:endParaRPr>
          </a:p>
          <a:p>
            <a:pPr marL="225425" indent="-225425" eaLnBrk="1" hangingPunct="1">
              <a:buFontTx/>
              <a:buAutoNum type="arabicParenR"/>
            </a:pPr>
            <a:r>
              <a:rPr lang="cs-CZ" altLang="cs-CZ" sz="1000" dirty="0">
                <a:latin typeface="Times New Roman" panose="02020603050405020304" pitchFamily="18" charset="0"/>
              </a:rPr>
              <a:t> </a:t>
            </a:r>
            <a:r>
              <a:rPr lang="cs-CZ" altLang="cs-CZ" sz="1000" b="1" dirty="0">
                <a:latin typeface="Times New Roman" panose="02020603050405020304" pitchFamily="18" charset="0"/>
              </a:rPr>
              <a:t>NN</a:t>
            </a:r>
            <a:r>
              <a:rPr lang="cs-CZ" altLang="cs-CZ" sz="1000" dirty="0">
                <a:latin typeface="Times New Roman" panose="02020603050405020304" pitchFamily="18" charset="0"/>
              </a:rPr>
              <a:t> (% z PN určené ve Smlouvě o financování) jsou </a:t>
            </a:r>
            <a:r>
              <a:rPr lang="cs-CZ" altLang="cs-CZ" sz="1000" b="1" dirty="0">
                <a:latin typeface="Times New Roman" panose="02020603050405020304" pitchFamily="18" charset="0"/>
              </a:rPr>
              <a:t>způsobilé</a:t>
            </a:r>
            <a:r>
              <a:rPr lang="cs-CZ" altLang="cs-CZ" sz="1000" dirty="0">
                <a:latin typeface="Times New Roman" panose="02020603050405020304" pitchFamily="18" charset="0"/>
              </a:rPr>
              <a:t>, ale nedokládají se (ani při kontrole).</a:t>
            </a:r>
            <a:r>
              <a:rPr lang="cs-CZ" altLang="cs-CZ" sz="1000" i="1" dirty="0">
                <a:latin typeface="Times New Roman" panose="02020603050405020304" pitchFamily="18" charset="0"/>
              </a:rPr>
              <a:t> Neodpadá tím povinnost tyto náklady zaúčtovat.</a:t>
            </a:r>
          </a:p>
          <a:p>
            <a:pPr marL="225425" indent="-225425" eaLnBrk="1" hangingPunct="1">
              <a:buFontTx/>
              <a:buAutoNum type="arabicParenR"/>
            </a:pPr>
            <a:endParaRPr lang="cs-CZ" altLang="cs-CZ" sz="1000" i="1" dirty="0">
              <a:latin typeface="Times New Roman" panose="02020603050405020304" pitchFamily="18" charset="0"/>
            </a:endParaRPr>
          </a:p>
          <a:p>
            <a:pPr marL="225425" indent="-225425" eaLnBrk="1" hangingPunct="1">
              <a:buFontTx/>
              <a:buAutoNum type="arabicParenR"/>
            </a:pPr>
            <a:r>
              <a:rPr lang="cs-CZ" altLang="cs-CZ" sz="1000" dirty="0">
                <a:latin typeface="Times New Roman" panose="02020603050405020304" pitchFamily="18" charset="0"/>
              </a:rPr>
              <a:t> přesný </a:t>
            </a:r>
            <a:r>
              <a:rPr lang="cs-CZ" altLang="cs-CZ" sz="1000" b="1" dirty="0">
                <a:latin typeface="Times New Roman" panose="02020603050405020304" pitchFamily="18" charset="0"/>
              </a:rPr>
              <a:t>seznam</a:t>
            </a:r>
            <a:r>
              <a:rPr lang="cs-CZ" altLang="cs-CZ" sz="1000" dirty="0">
                <a:latin typeface="Times New Roman" panose="02020603050405020304" pitchFamily="18" charset="0"/>
              </a:rPr>
              <a:t> NN je uveden </a:t>
            </a:r>
            <a:r>
              <a:rPr lang="cs-CZ" altLang="cs-CZ" sz="1000" b="1" dirty="0">
                <a:latin typeface="Times New Roman" panose="02020603050405020304" pitchFamily="18" charset="0"/>
              </a:rPr>
              <a:t>v Pravidlech pro příjemce a žadatele </a:t>
            </a:r>
            <a:r>
              <a:rPr lang="cs-CZ" altLang="cs-CZ" sz="1000" dirty="0">
                <a:latin typeface="Times New Roman" panose="02020603050405020304" pitchFamily="18" charset="0"/>
              </a:rPr>
              <a:t>(např. vedení účetnictví, zajištění publicity…)</a:t>
            </a:r>
          </a:p>
          <a:p>
            <a:pPr marL="225425" indent="-225425" eaLnBrk="1" hangingPunct="1"/>
            <a:endParaRPr lang="cs-CZ" altLang="cs-CZ" sz="1000" b="1" dirty="0">
              <a:latin typeface="Times New Roman" panose="02020603050405020304" pitchFamily="18" charset="0"/>
            </a:endParaRPr>
          </a:p>
          <a:p>
            <a:pPr marL="225425" indent="-225425" eaLnBrk="1" hangingPunct="1"/>
            <a:r>
              <a:rPr lang="cs-CZ" altLang="cs-CZ" sz="1000" i="1" dirty="0">
                <a:latin typeface="Arial" panose="020B0604020202020204" pitchFamily="34" charset="0"/>
              </a:rPr>
              <a:t>NN se nedokládají v </a:t>
            </a:r>
            <a:r>
              <a:rPr lang="cs-CZ" altLang="cs-CZ" sz="1000" i="1" dirty="0" err="1">
                <a:latin typeface="Arial" panose="020B0604020202020204" pitchFamily="34" charset="0"/>
              </a:rPr>
              <a:t>ZoR</a:t>
            </a:r>
            <a:r>
              <a:rPr lang="cs-CZ" altLang="cs-CZ" sz="1000" i="1" dirty="0">
                <a:latin typeface="Arial" panose="020B0604020202020204" pitchFamily="34" charset="0"/>
              </a:rPr>
              <a:t> ani na kontrole, je nám úplně jedno, jak s částkou na nepřímé náklady naloží. Na oplátku chceme od příjemce, aby se mezi vykazovanými přímý náklady, neobjevovali žádné nepřímé náklady. Přesný výčet NN je v Pravidlech pro žadatele a příjemce, co tam není uvedeno, je přímý náklad. </a:t>
            </a:r>
          </a:p>
          <a:p>
            <a:pPr marL="225425" indent="-225425" eaLnBrk="1" hangingPunct="1"/>
            <a:r>
              <a:rPr lang="cs-CZ" altLang="cs-CZ" sz="1000" i="1" dirty="0">
                <a:latin typeface="Arial" panose="020B0604020202020204" pitchFamily="34" charset="0"/>
              </a:rPr>
              <a:t>NN – příklad pro </a:t>
            </a:r>
            <a:r>
              <a:rPr lang="cs-CZ" altLang="cs-CZ" sz="1000" i="1" dirty="0" err="1">
                <a:latin typeface="Arial" panose="020B0604020202020204" pitchFamily="34" charset="0"/>
              </a:rPr>
              <a:t>ZoR</a:t>
            </a:r>
            <a:r>
              <a:rPr lang="cs-CZ" altLang="cs-CZ" sz="1000" i="1" dirty="0">
                <a:latin typeface="Arial" panose="020B0604020202020204" pitchFamily="34" charset="0"/>
              </a:rPr>
              <a:t>: prokáže 1 000 000 Kč PN – potom NN jsou při sazbě 25 % 250 000 Kč</a:t>
            </a:r>
          </a:p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3217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Doklad musí splňovat předepsané náležitosti účetního dokladu ve smyslu § 11 zákona o účetnictví (s výjimkou bodu f) pro subjekty, které nevedou účetnictví, ale daňovou evidenci) nebo předepsané náležitosti daňového dokladu ve smyslu § 29-30 zákona o dani z přidané hodnoty + podpis osoby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odpovědné za schválení a zaúčtování nákladu.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b="1" dirty="0"/>
              <a:t>Registrační číslo projektu na dokladu od dodavatele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případě faktur musí příjemce zajistit, aby číslo projektu uváděl na faktuře již dodavatel při předložení k proplacení. V případě faktur musí být registrační číslo projektu součástí vytištěného dokladu. Ruční dopsání na již vytištěnou fakturu povolí poskytovatel jen v odůvodněných případech.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Ostatní účetní doklady (výdajové a další, např. pokladní doklady) označuje příjemce dopsáním registračního čísla projektu na doklad před tím, než doklad předloží řídicímu orgánu v rámci žádosti o platbu.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Neproplácíme zálohové faktury!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9702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05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dirty="0"/>
              <a:t>Základní pravidla pro publicitu a propagaci ESI fondů vychází z Nařízení Evropského parlamentu a Rady č. 1303/2013, která jsou dále upřesněna v Metodickém pokynu pro publicitu a komunikaci ESI fondů v programovém období 2014 – 2020 a v Manuálu Jednotného vizuálního stylu ESI fondů v programovém období 2014 – 2020. Příjemce není oprávněn jakkoliv bránit propagaci zrealizovaného projektu, pokud tato propagace nebude vyžadovat jeho součinnost. Pokud propagace projektu bude vyžadovat součinnost příjemce, je povinen ji poskytnout v rozumné míře, a to tak, že neponese žádné další finanční náklady na tuto součinnost.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dirty="0"/>
              <a:t>Příjemce není povinen na plakátu uvádět konkrétní výši podpory – za dostačující se považuje uvést větu „(Tento) Projekt „název projektu“ je spolufinancován Evropskou unií.</a:t>
            </a:r>
          </a:p>
          <a:p>
            <a:pPr marL="0" indent="0">
              <a:buFontTx/>
              <a:buNone/>
            </a:pPr>
            <a:r>
              <a:rPr lang="cs-CZ" dirty="0"/>
              <a:t>Pokud příjemce realizuje více projektů v jednom místě45 z jednoho programu, je možné pro všechny tyto projekty umístit pouze jeden plakát o min. velikosti A3</a:t>
            </a:r>
            <a:endParaRPr lang="cs-CZ" sz="120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sz="120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cs-CZ" sz="1200" b="1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Příloha č. 6 – možnost 2 % korekce za nedodržení</a:t>
            </a:r>
            <a:r>
              <a:rPr lang="cs-CZ" sz="1200" b="1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pravidel publicity</a:t>
            </a:r>
            <a:r>
              <a:rPr lang="cs-CZ" sz="120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sz="120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cs-CZ" sz="12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Nutnost povinné</a:t>
            </a:r>
            <a:r>
              <a:rPr lang="cs-CZ" sz="120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publicity na všech dokumentech, které jdou „ven“ – tj. na webu, příručky, metodiky apod. </a:t>
            </a:r>
            <a:endParaRPr lang="cs-CZ" sz="120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sz="120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Všechny ostatní komunikační nástroje a aktivity spadají mezi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nepovinné nástroje / volitelnou publicitu.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využití všech povinných i nepovinných nástrojů/volitelné publicity musí být respektována grafická pravidla pro jejich zpracování.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zjednodušení práce při dodržování povinné publicity můžete využít tzv.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Generátor nástrojů povinné publicity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který je dostupný na adrese: https://publicita.dotaceeu.cz/.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strike="sngStrike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1453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altLang="cs-CZ" sz="1000" dirty="0">
                <a:latin typeface="+mn-lt"/>
                <a:cs typeface="Arial" panose="020B0604020202020204" pitchFamily="34" charset="0"/>
              </a:rPr>
              <a:t>Do osobních nákladů zahrnujete všechny druhy pracovněprávních vztahů (dle zákoníku práce).</a:t>
            </a:r>
          </a:p>
          <a:p>
            <a:pPr eaLnBrk="1" hangingPunct="1">
              <a:defRPr/>
            </a:pPr>
            <a:endParaRPr lang="cs-CZ" altLang="cs-CZ" sz="1000" dirty="0">
              <a:latin typeface="+mn-lt"/>
              <a:cs typeface="Arial" panose="020B0604020202020204" pitchFamily="34" charset="0"/>
            </a:endParaRPr>
          </a:p>
          <a:p>
            <a:pPr marL="225425" indent="-225425" eaLnBrk="1" hangingPunct="1">
              <a:buFontTx/>
              <a:buAutoNum type="arabicParenR"/>
              <a:defRPr/>
            </a:pPr>
            <a:r>
              <a:rPr lang="cs-CZ" altLang="cs-CZ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cs-CZ" sz="1000" i="1" dirty="0">
                <a:latin typeface="+mn-lt"/>
                <a:cs typeface="Arial" panose="020B0604020202020204" pitchFamily="34" charset="0"/>
              </a:rPr>
              <a:t>Ve smlouvách je </a:t>
            </a:r>
            <a:r>
              <a:rPr lang="cs-CZ" altLang="cs-CZ" sz="1000" b="1" i="1" dirty="0">
                <a:latin typeface="+mn-lt"/>
                <a:cs typeface="Arial" panose="020B0604020202020204" pitchFamily="34" charset="0"/>
              </a:rPr>
              <a:t>nutné</a:t>
            </a:r>
            <a:r>
              <a:rPr lang="cs-CZ" altLang="cs-CZ" sz="1000" i="1" dirty="0">
                <a:latin typeface="+mn-lt"/>
                <a:cs typeface="Arial" panose="020B0604020202020204" pitchFamily="34" charset="0"/>
              </a:rPr>
              <a:t> uvést úvazek na celkovou práci u zaměstnavatele a </a:t>
            </a:r>
            <a:r>
              <a:rPr lang="cs-CZ" altLang="cs-CZ" sz="1000" dirty="0">
                <a:latin typeface="+mn-lt"/>
                <a:cs typeface="Arial" panose="020B0604020202020204" pitchFamily="34" charset="0"/>
              </a:rPr>
              <a:t>je </a:t>
            </a:r>
            <a:r>
              <a:rPr lang="cs-CZ" altLang="cs-CZ" sz="1000" b="1" dirty="0">
                <a:latin typeface="+mn-lt"/>
                <a:cs typeface="Arial" panose="020B0604020202020204" pitchFamily="34" charset="0"/>
              </a:rPr>
              <a:t>vhodné</a:t>
            </a:r>
            <a:r>
              <a:rPr lang="cs-CZ" altLang="cs-CZ" sz="1000" dirty="0">
                <a:latin typeface="+mn-lt"/>
                <a:cs typeface="Arial" panose="020B0604020202020204" pitchFamily="34" charset="0"/>
              </a:rPr>
              <a:t> vymezit </a:t>
            </a:r>
            <a:r>
              <a:rPr lang="cs-CZ" altLang="cs-CZ" sz="1000" b="1" dirty="0">
                <a:latin typeface="+mn-lt"/>
                <a:cs typeface="Arial" panose="020B0604020202020204" pitchFamily="34" charset="0"/>
              </a:rPr>
              <a:t>úvazek</a:t>
            </a:r>
            <a:r>
              <a:rPr lang="cs-CZ" altLang="cs-CZ" sz="1000" dirty="0">
                <a:latin typeface="+mn-lt"/>
                <a:cs typeface="Arial" panose="020B0604020202020204" pitchFamily="34" charset="0"/>
              </a:rPr>
              <a:t> pro projekt, podobně tak i u </a:t>
            </a:r>
            <a:r>
              <a:rPr lang="cs-CZ" altLang="cs-CZ" sz="1000" b="1" dirty="0">
                <a:latin typeface="+mn-lt"/>
                <a:cs typeface="Arial" panose="020B0604020202020204" pitchFamily="34" charset="0"/>
              </a:rPr>
              <a:t>náplně práce</a:t>
            </a:r>
            <a:r>
              <a:rPr lang="cs-CZ" altLang="cs-CZ" sz="1000" dirty="0">
                <a:latin typeface="+mn-lt"/>
                <a:cs typeface="Arial" panose="020B0604020202020204" pitchFamily="34" charset="0"/>
              </a:rPr>
              <a:t> a </a:t>
            </a:r>
            <a:r>
              <a:rPr lang="cs-CZ" altLang="cs-CZ" sz="1000" b="1" dirty="0">
                <a:latin typeface="+mn-lt"/>
                <a:cs typeface="Arial" panose="020B0604020202020204" pitchFamily="34" charset="0"/>
              </a:rPr>
              <a:t>výše odměny</a:t>
            </a:r>
            <a:r>
              <a:rPr lang="cs-CZ" altLang="cs-CZ" sz="1000" dirty="0">
                <a:latin typeface="+mn-lt"/>
                <a:cs typeface="Arial" panose="020B0604020202020204" pitchFamily="34" charset="0"/>
              </a:rPr>
              <a:t> (pokud se neshoduje s existující PS)</a:t>
            </a:r>
          </a:p>
          <a:p>
            <a:pPr marL="225425" indent="-225425" eaLnBrk="1" hangingPunct="1">
              <a:defRPr/>
            </a:pPr>
            <a:r>
              <a:rPr lang="cs-CZ" altLang="cs-CZ" sz="1000" dirty="0">
                <a:latin typeface="+mn-lt"/>
                <a:cs typeface="Arial" panose="020B0604020202020204" pitchFamily="34" charset="0"/>
              </a:rPr>
              <a:t>Musí být zřejmé, jak dospěli k výši nárokované odměny</a:t>
            </a:r>
            <a:r>
              <a:rPr lang="cs-CZ" altLang="cs-CZ" sz="1000" i="1" dirty="0">
                <a:latin typeface="+mn-lt"/>
                <a:cs typeface="Arial" panose="020B0604020202020204" pitchFamily="34" charset="0"/>
              </a:rPr>
              <a:t> (os. nákladů v projektu) – dodatek ke smlouvě, změna pracovní náplně, změna (úprava) mzdového výměru</a:t>
            </a:r>
          </a:p>
          <a:p>
            <a:pPr marL="225425" indent="-225425" eaLnBrk="1" hangingPunct="1">
              <a:defRPr/>
            </a:pPr>
            <a:endParaRPr lang="cs-CZ" altLang="cs-CZ" sz="1000" i="1" dirty="0">
              <a:latin typeface="+mn-lt"/>
              <a:cs typeface="Arial" panose="020B0604020202020204" pitchFamily="34" charset="0"/>
            </a:endParaRPr>
          </a:p>
          <a:p>
            <a:pPr marL="225425" indent="-225425" eaLnBrk="1" hangingPunct="1">
              <a:defRPr/>
            </a:pPr>
            <a:r>
              <a:rPr lang="cs-CZ" altLang="cs-CZ" sz="1000" dirty="0">
                <a:latin typeface="+mn-lt"/>
                <a:cs typeface="Arial" panose="020B0604020202020204" pitchFamily="34" charset="0"/>
              </a:rPr>
              <a:t>2) U nových pozic </a:t>
            </a:r>
            <a:r>
              <a:rPr lang="cs-CZ" altLang="cs-CZ" sz="1000" b="1" dirty="0">
                <a:latin typeface="+mn-lt"/>
                <a:cs typeface="Arial" panose="020B0604020202020204" pitchFamily="34" charset="0"/>
              </a:rPr>
              <a:t>dodržovat</a:t>
            </a:r>
            <a:r>
              <a:rPr lang="cs-CZ" altLang="cs-CZ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cs-CZ" sz="1000" b="1" dirty="0">
                <a:latin typeface="+mn-lt"/>
                <a:cs typeface="Arial" panose="020B0604020202020204" pitchFamily="34" charset="0"/>
              </a:rPr>
              <a:t>doporučené</a:t>
            </a:r>
            <a:r>
              <a:rPr lang="cs-CZ" altLang="cs-CZ" sz="1000" dirty="0">
                <a:latin typeface="+mn-lt"/>
                <a:cs typeface="Arial" panose="020B0604020202020204" pitchFamily="34" charset="0"/>
              </a:rPr>
              <a:t> sazby, pokud plánujete </a:t>
            </a:r>
            <a:r>
              <a:rPr lang="cs-CZ" altLang="cs-CZ" sz="1000" b="1" dirty="0">
                <a:latin typeface="+mn-lt"/>
                <a:cs typeface="Arial" panose="020B0604020202020204" pitchFamily="34" charset="0"/>
              </a:rPr>
              <a:t>sazby vyšší</a:t>
            </a:r>
            <a:r>
              <a:rPr lang="cs-CZ" altLang="cs-CZ" sz="1000" dirty="0">
                <a:latin typeface="+mn-lt"/>
                <a:cs typeface="Arial" panose="020B0604020202020204" pitchFamily="34" charset="0"/>
              </a:rPr>
              <a:t>, doporučeno </a:t>
            </a:r>
            <a:r>
              <a:rPr lang="cs-CZ" altLang="cs-CZ" sz="1000" b="1" dirty="0">
                <a:latin typeface="+mn-lt"/>
                <a:cs typeface="Arial" panose="020B0604020202020204" pitchFamily="34" charset="0"/>
              </a:rPr>
              <a:t>konzultovat předem s FM </a:t>
            </a:r>
            <a:r>
              <a:rPr lang="cs-CZ" altLang="cs-CZ" sz="1000" dirty="0">
                <a:latin typeface="+mn-lt"/>
                <a:cs typeface="Arial" panose="020B0604020202020204" pitchFamily="34" charset="0"/>
              </a:rPr>
              <a:t>(vzhledem ke specifikům projektu)</a:t>
            </a:r>
          </a:p>
          <a:p>
            <a:pPr marL="225425" indent="-225425" eaLnBrk="1" hangingPunct="1">
              <a:defRPr/>
            </a:pPr>
            <a:endParaRPr lang="cs-CZ" altLang="cs-CZ" sz="1000" b="1" dirty="0">
              <a:latin typeface="+mn-lt"/>
              <a:cs typeface="Arial" panose="020B0604020202020204" pitchFamily="34" charset="0"/>
            </a:endParaRPr>
          </a:p>
          <a:p>
            <a:pPr marL="225425" indent="-225425" eaLnBrk="1" hangingPunct="1">
              <a:defRPr/>
            </a:pPr>
            <a:r>
              <a:rPr lang="cs-CZ" altLang="cs-CZ" sz="1000" dirty="0">
                <a:latin typeface="+mn-lt"/>
                <a:cs typeface="Arial" panose="020B0604020202020204" pitchFamily="34" charset="0"/>
              </a:rPr>
              <a:t>(obvyklé sazby – efektivita výdajů</a:t>
            </a:r>
            <a:r>
              <a:rPr lang="cs-CZ" altLang="cs-CZ" sz="1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225425" indent="-225425" eaLnBrk="1" hangingPunct="1">
              <a:defRPr/>
            </a:pPr>
            <a:endParaRPr lang="cs-CZ" altLang="cs-CZ" sz="10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3) 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Pracovní úvazky zaměstnance se nesmí překrývat a není možné, aby byl placen za stejnou práci vícekrát. Úvazek osoby, u které je odměňování i jen částečně hrazeno z prostředků projektu OP PPR, může být maximálně </a:t>
            </a:r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1,0 u všech subjektů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(příjemce a partneři) zapojených do daného projektu (tj. součet veškerých úvazků zaměstnance u zaměstnavatele/ů včetně případných DPP a DPČ nesmí překročit jeden pracovní úvazek), a to po celou dobu zapojení daného zaměstnance do realizace projektu OP PPR.</a:t>
            </a:r>
            <a:r>
              <a:rPr lang="cs-CZ" sz="10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Výjimkou může být v odůvodněném případě výše úvazku 1,2 u vybraných pozic, u nichž je účast nad rámec standardní pracovní doby nezbytná pro úspěšnou realizaci projektu.</a:t>
            </a:r>
          </a:p>
          <a:p>
            <a:pPr>
              <a:defRPr/>
            </a:pPr>
            <a:endParaRPr lang="cs-CZ" altLang="cs-CZ" sz="1000" u="sng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225425" indent="-225425" eaLnBrk="1" hangingPunct="1">
              <a:defRPr/>
            </a:pPr>
            <a:r>
              <a:rPr lang="cs-CZ" altLang="cs-CZ" sz="10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(Do limitu 1,0 úvazku se nezapočítává ten úvazek, v rámci něhož zaměstnanec aktuálně čerpá mateřskou nebo rodičovskou dovolenou.)</a:t>
            </a:r>
          </a:p>
          <a:p>
            <a:endParaRPr lang="cs-CZ" sz="1000" dirty="0">
              <a:latin typeface="+mn-lt"/>
            </a:endParaRPr>
          </a:p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9107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8530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Způsobilé jsou výdaje spojené s pracovními cestami zaměstnanců příjemce a zaměstnanců partnerů s finančním podílem při zahraničních cestách.</a:t>
            </a:r>
          </a:p>
          <a:p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Cestovní náhrady zahrnují náhrady za jízdní výdaje, za výdaje za ubytování, za stravné a za nutné vedlejší výdaje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např.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cestovní pojištění, vstupenky na veletrh, apod.)</a:t>
            </a:r>
          </a:p>
          <a:p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vyúčtování pracovních cest se postupuje podle platné vyhlášky Ministerstva práce a sociálních věcí.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000" i="1" dirty="0"/>
              <a:t>Stanovení náhrad v souladu se zákonem č. 262/2006 Sb., zákoníkem práce a vyhláškou Ministerstva práce a sociál. věcí</a:t>
            </a:r>
          </a:p>
          <a:p>
            <a:endParaRPr lang="cs-CZ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b="1" dirty="0"/>
              <a:t>Cestovné cílové skupiny </a:t>
            </a:r>
            <a:r>
              <a:rPr lang="cs-CZ" sz="1000" dirty="0"/>
              <a:t>= přímá podpora (především u sociálního podnikání)</a:t>
            </a:r>
          </a:p>
          <a:p>
            <a:endParaRPr lang="cs-CZ" sz="1000" dirty="0"/>
          </a:p>
          <a:p>
            <a:r>
              <a:rPr lang="cs-CZ" sz="1000" b="1" dirty="0"/>
              <a:t>NN</a:t>
            </a:r>
          </a:p>
          <a:p>
            <a:pPr lvl="0"/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Cestovní náhrady spojené s pracovními cestami realizačního týmu</a:t>
            </a: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Veškeré cestovní náhrady spojené s vnitrostátními pracovními cestami (není rozhodující, jakým dopravním prostředkem se cesta uskutečnila - např. služebním vozidlem, hromadnou dopravou, taxi aj.);</a:t>
            </a:r>
          </a:p>
          <a:p>
            <a:pPr lvl="0"/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Cestovní náhrady spojené se zahraničními pracovními cestami, jejichž cílem bylo zajištění činností / náležitostí v oblasti informování a komunikace projektu.</a:t>
            </a:r>
          </a:p>
          <a:p>
            <a:endParaRPr lang="cs-CZ" sz="1000" dirty="0"/>
          </a:p>
          <a:p>
            <a:r>
              <a:rPr lang="cs-CZ" sz="1000" b="1" dirty="0"/>
              <a:t>2) 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Cestovní náhrady pro zahraniční zaměstnance projektu patří v celé výši mezi přímé náklady. Tyto náhrady, tzv. „per </a:t>
            </a:r>
            <a:r>
              <a:rPr lang="cs-CZ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diems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kryjí náklady na ubytování, stravné a cestovné v ČR.</a:t>
            </a:r>
          </a:p>
          <a:p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Cestovné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 – způsobilé jsou vnitrostátní i zahraniční pracovní cesty.</a:t>
            </a: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8154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"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Způsobilé jsou výdaje spojené s nákupem nového nebo použitého vybavení či zařízení hmotné povahy.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Majetek musí být používán přímo v souvislosti se schváleným projektem. 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je pořízený majetek využíván i k jiným účelům, které přímo nesouvisí s cíli projektu, způsobilá je pouze poměrná část těchto výdajů.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Majetek musí být zařazen do účetní evidence a do evidence majetku příjemce prostředků v souladu s účetními principy.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Příjemce nesmí majetek pořízený v rámci projektu v průběhu jeho realizace ani po dobu stanovenou v právním aktu o přidělení prostředků prodat.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Nárokovat a proplácet lze pouze takovou výši výdajů na zařízení a vybavení, která odpovídá předpokládané výši úvazku člena realizačního týmu ve vztahu k jeho zapojení do realizace projektu.</a:t>
            </a:r>
            <a:r>
              <a:rPr lang="cs-CZ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Úvazky se sčítají.</a:t>
            </a: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Nákup jednotlivé položky zařízení nebo vybavení v rámci této kapitoly rozpočtu nesmí u položky hmotného majetku přesáhnout hodnotu 40 000 Kč.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Neodepisované technické zhodnocení nesmí přesáhnout částku 40 000 Kč za jednotku majetku a zdaňovací období.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000" dirty="0">
                <a:latin typeface="+mn-lt"/>
              </a:rPr>
              <a:t>2.1.1.2 Odpisovaný hmotný majetek</a:t>
            </a:r>
          </a:p>
          <a:p>
            <a:pPr marL="814388" lvl="1" indent="-357188">
              <a:lnSpc>
                <a:spcPct val="110000"/>
              </a:lnSpc>
              <a:spcBef>
                <a:spcPts val="600"/>
              </a:spcBef>
            </a:pPr>
            <a:r>
              <a:rPr lang="cs-CZ" sz="1000" dirty="0">
                <a:latin typeface="+mn-lt"/>
              </a:rPr>
              <a:t>movité věci, popřípadě soubory movitých věcí se samostatným </a:t>
            </a:r>
            <a:r>
              <a:rPr lang="cs-CZ" sz="1000" dirty="0" err="1">
                <a:latin typeface="+mn-lt"/>
              </a:rPr>
              <a:t>technicko-ekonomickým</a:t>
            </a:r>
            <a:r>
              <a:rPr lang="cs-CZ" sz="1000" dirty="0">
                <a:latin typeface="+mn-lt"/>
              </a:rPr>
              <a:t> určením, jejichž vstupní cena je vyšší než 40 000 Kč a mají provozně technické funkce delší než 1 rok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000" dirty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000" b="1" dirty="0">
                <a:latin typeface="+mn-lt"/>
              </a:rPr>
              <a:t>2.2 Odpisovaný nehmotný majetek</a:t>
            </a:r>
          </a:p>
          <a:p>
            <a:pPr marL="814388" lvl="1" indent="-357188">
              <a:lnSpc>
                <a:spcPct val="110000"/>
              </a:lnSpc>
              <a:spcBef>
                <a:spcPts val="600"/>
              </a:spcBef>
            </a:pPr>
            <a:r>
              <a:rPr lang="cs-CZ" sz="1000" dirty="0">
                <a:latin typeface="+mn-lt"/>
              </a:rPr>
              <a:t>nehmotný majetek s dobou použitelnosti delší než 1 rok, u kterého ocenění převyšuje částku 60 000 Kč, např. pořízení know-how, patenty, licence apod. </a:t>
            </a: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U projektů financovaných z ESF v případě nákupu nehmotného majetku, jehož cena přesahuje 60 000 Kč, je nutno</a:t>
            </a:r>
            <a:r>
              <a:rPr lang="cs-CZ" sz="10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tento náklad nárokovat z položky Odpisovaný nehmotný majetek. 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Použité</a:t>
            </a:r>
            <a:r>
              <a:rPr lang="cs-CZ" sz="10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zařízení a vybavení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pořizovací cena použitého zařízení nesmí přesáhnout jeho tržní cenu a musí být nižší než výdaje na obdobné nové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zařízení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bude oceněno znaleckým posudkem, který nesmí být starší šesti měsíců před datem podání projektu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současný či některý z předcházejících vlastníků zařízení neobdržel v posledních pěti letech před registrací žádosti dotaci z veřejných zdrojů na nákup daného použitého zařízení, což by v případě spolufinancování nákupu ze strany ESI fondů vedlo k duplicitě podpory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Symbol" panose="05050102010706020507" pitchFamily="18" charset="2"/>
              <a:buChar char=""/>
            </a:pPr>
            <a:endParaRPr lang="cs-CZ" sz="1000" dirty="0">
              <a:latin typeface="+mn-lt"/>
            </a:endParaRPr>
          </a:p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6672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3106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Způsobilými výdaji nejsou výdaje na nákup lektorských služeb/školení/kurzů, na které má příjemce či partner platnou akreditaci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 dopočítává automaticky procento nepřímých nákladů.</a:t>
            </a:r>
          </a:p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8657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1012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lvl="0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7097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lang="cs-CZ" sz="1000" dirty="0"/>
              <a:t>Pozor ale</a:t>
            </a:r>
            <a:r>
              <a:rPr lang="cs-CZ" sz="1000" baseline="0" dirty="0"/>
              <a:t> na to, že hovoříme o čistých příjmech, tedy o příjmech očistěných o náklady s nimi spojené (provozní náklady) 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cs-CZ" sz="1000" dirty="0"/>
              <a:t>Př. Příjmem může být například poplatek na</a:t>
            </a:r>
            <a:r>
              <a:rPr lang="cs-CZ" sz="1000" baseline="0" dirty="0"/>
              <a:t> akci.</a:t>
            </a:r>
            <a:endParaRPr lang="cs-CZ" sz="10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Vytvoří-li projekt v průběhu své implementace čistý příjem, který nebyl zohledněn při výpočtu dotace, musí být odečten od způsobilých výdajů nejpozději při závěrečné žádosti o platbu předložené příjemcem.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Příjemce ani partner nejsou oprávněni zařízení či vybavení nakoupené za prostředky OP PPR, a to i v případě, že podpora byla na nákup použita jen částečně, během realizace projektu prodat.</a:t>
            </a:r>
            <a:endParaRPr lang="cs-CZ" sz="1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EA08-6FBF-4759-8B0F-494FA06B692E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5693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/>
              <a:t>20.7.2017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97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Obecná pravidla pro používání log: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cs-CZ" dirty="0"/>
              <a:t>Grafické normy pro znak Unie a vymezení </a:t>
            </a:r>
            <a:r>
              <a:rPr lang="cs-CZ" b="1" dirty="0"/>
              <a:t>standardních barev</a:t>
            </a:r>
            <a:r>
              <a:rPr lang="cs-CZ" dirty="0"/>
              <a:t> tvoří Přílohu č. II Prováděcího nařízení Komise (EU) č. 821/2014, která je transponována do Manuálu jednotného vizuálního stylu včetně kombinace znaku Unie a textové části.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Takže žádné světle modré, zářivě červené</a:t>
            </a:r>
            <a:r>
              <a:rPr lang="cs-CZ" baseline="0" dirty="0"/>
              <a:t> apod. 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b) Loga se vždy umisťují tak, aby byla </a:t>
            </a:r>
            <a:r>
              <a:rPr lang="cs-CZ" b="1" dirty="0"/>
              <a:t>zřetelně viditelná</a:t>
            </a:r>
            <a:r>
              <a:rPr lang="cs-CZ" dirty="0"/>
              <a:t>. Jejich umístění a velikost musí být úměrné rozměrům použitého materiálu nebo dokumentu.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</a:t>
            </a:r>
            <a:r>
              <a:rPr lang="cs-CZ" baseline="0" dirty="0"/>
              <a:t> Ne příliš malá ale zas ne velká, musí být stejná jako ostatní loga 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c) Loga se vždy umísťují tak, aby řazením </a:t>
            </a:r>
            <a:r>
              <a:rPr lang="cs-CZ" b="1" dirty="0"/>
              <a:t>horizontálně vedle sebe </a:t>
            </a:r>
            <a:r>
              <a:rPr lang="cs-CZ" dirty="0"/>
              <a:t>nebo vertikálně pod sebe dodržovala následující pravidlo o pozici: znak EU je vždy na první pozici zleva v horizontálním řazení a na nejvyšší pozici ve vertikálním řazení. Značka hl. m. Prahy, je umístěna na druhé pozici.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Nesmí být pod sebou ani naopak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d) Znak EU musí mít vždy nejméně stejnou velikost jako všechna ostatní použitá loga.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e) Při řazení několika log za sebou se musí vždy dodržovat ochranné zóny jednotlivých log.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f) Loga musí být zobrazovaná na internetových stránkách vždy v barevném provedení a ve všech ostatních případech je použito barevné provedení kdykoli je to možné. Monochromatickou verzi lze použít pouze v odůvodněných případech. Za odůvodněný případ použití monochromatického loga lze považovat případy, kdy jsou materiály tištěny na běžných kancelářských tiskárnách, a další případy, kdy materiál barvenou variantu neumožňuje, nebo by použití barevné verze log bylo nehospodárné, neekologické či neestetické.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g) Pořízení černobílé kopie barevného originálu se nepovažuje za nedodržení pravidel publicity.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h) U nepovinných nástrojů se povinnost uvedení odkazu na fond a značku hl. m. Prahy nevztahuje na malé propagační předměty, kde zobrazení plné verze není technicky proveditelné. Minimální rozměry znaku EU definuje Manuál jednotného vizuálního stylu.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89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uplynutí doby 10/3 let – skartace dle skartačního řádu </a:t>
            </a:r>
          </a:p>
          <a:p>
            <a:endParaRPr lang="cs-CZ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/>
              <a:t>Text </a:t>
            </a:r>
            <a:r>
              <a:rPr lang="cs-CZ" b="1" dirty="0"/>
              <a:t>Smlouvy o financování / Podmínek realizace</a:t>
            </a:r>
            <a:r>
              <a:rPr lang="cs-CZ" dirty="0"/>
              <a:t>, jejich změny a dodatky, včetně příloh.</a:t>
            </a:r>
          </a:p>
          <a:p>
            <a:r>
              <a:rPr lang="cs-CZ" b="1" dirty="0"/>
              <a:t>Texty smluv s partnery </a:t>
            </a:r>
            <a:r>
              <a:rPr lang="cs-CZ" dirty="0"/>
              <a:t>(pokud byly uzavírány), jejich změny a dodatky. </a:t>
            </a:r>
          </a:p>
          <a:p>
            <a:r>
              <a:rPr lang="cs-CZ" b="1" dirty="0"/>
              <a:t>Čestná prohlášení o poskytnuté podpoře de </a:t>
            </a:r>
            <a:r>
              <a:rPr lang="cs-CZ" b="1" dirty="0" err="1"/>
              <a:t>minimis</a:t>
            </a:r>
            <a:r>
              <a:rPr lang="cs-CZ" b="1" dirty="0"/>
              <a:t> </a:t>
            </a:r>
            <a:r>
              <a:rPr lang="cs-CZ" dirty="0"/>
              <a:t>předložená jinými subjekty, kterým příjemce udělil podporu malého rozsahu de </a:t>
            </a:r>
            <a:r>
              <a:rPr lang="cs-CZ" dirty="0" err="1"/>
              <a:t>minimis</a:t>
            </a:r>
            <a:r>
              <a:rPr lang="cs-CZ" dirty="0"/>
              <a:t>; oznámení o poskytnutí podpory de </a:t>
            </a:r>
            <a:r>
              <a:rPr lang="cs-CZ" dirty="0" err="1"/>
              <a:t>minimis</a:t>
            </a:r>
            <a:r>
              <a:rPr lang="cs-CZ" dirty="0"/>
              <a:t> jiným subjektům příjemcem finanční podpory. </a:t>
            </a:r>
          </a:p>
          <a:p>
            <a:r>
              <a:rPr lang="cs-CZ" b="1" dirty="0"/>
              <a:t>Výběrová řízení: </a:t>
            </a:r>
            <a:r>
              <a:rPr lang="cs-CZ" dirty="0"/>
              <a:t>oslovení dodavatelů nebo způsob poskytnutí/předání zadávací dokumentace účastníkům; zadávací dokumentace; nabídky od dodavatelů, jejich vyhodnocení hodnotící komisí (zápisy); čestná prohlášení o nestrannosti a mlčenlivosti osob, které se podílely na hodnocení a výběru; oznámení výsledku výběrového řízení účastníkům, kteří předložili nabídku; smlouvy nebo objednávky a jejich dodatky. </a:t>
            </a:r>
          </a:p>
          <a:p>
            <a:r>
              <a:rPr lang="cs-CZ" b="1" dirty="0"/>
              <a:t>Externí výdaje</a:t>
            </a:r>
            <a:r>
              <a:rPr lang="cs-CZ" dirty="0"/>
              <a:t>: dodací listy, předávací listy či jiné dokumenty prokazující převzetí předmětu dodávky; faktury a doklady o platbách či úhradách faktur. </a:t>
            </a:r>
          </a:p>
          <a:p>
            <a:r>
              <a:rPr lang="cs-CZ" b="1" dirty="0"/>
              <a:t>Interní výdaje: </a:t>
            </a:r>
            <a:r>
              <a:rPr lang="cs-CZ" dirty="0"/>
              <a:t>mzdové výdaje (pracovní smlouva/dohoda o provedení práce/dohoda o pracovní činnosti; mzdové listy a výměry, výplatní pásky; doklady o vyplacení mzdy a zákonných odvodů v členění na hrubou mzdu, zálohy daně a výdaje na sociální a zdravotní pojištění, případně metodika stanovení poměrné (alikvotní) části mzdy odpovídající práci na projektu); interní doklady; doklady k cestovnému apod. </a:t>
            </a:r>
          </a:p>
          <a:p>
            <a:r>
              <a:rPr lang="cs-CZ" b="1" dirty="0"/>
              <a:t>Materiální výstupy projektu: </a:t>
            </a:r>
            <a:r>
              <a:rPr lang="cs-CZ" dirty="0"/>
              <a:t>tisky, audio a videonahrávky, apod.</a:t>
            </a:r>
          </a:p>
          <a:p>
            <a:endParaRPr lang="cs-CZ" dirty="0"/>
          </a:p>
          <a:p>
            <a:r>
              <a:rPr lang="cs-CZ" dirty="0"/>
              <a:t>Na základě legislativy ČR je nutné některé typy dokumentů uchovávat déle, než je stanoveno evropskou legislativou, např. mzdové listy až po dobu 30 let.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96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Veškeré změny v projektu ohlášené příjemcem formou změnového řízení procházejí posouzením ze strany ŘO, zda se jedná o změnu podstatnou nebo nepodstatnou. Podstatné změny procházejí procesem schvalování. ŘO je může schválit nebo zamítnout. Pokud jsou změny schváleny, promítnou se do dat projektu až po schválení žádosti o změnu ze strany ŘO a případném uzavření dodatku. Řídicí orgán se k navrhované změně vyjádří ve lhůtě 10 pracovních dnů a informuje příjemce dotace o postupu, který bude následovat. V případě dodatků k Podmínkám realizace dále platí, že pokud se změny týkají textu Podmínek realizace, který schvalovala Rada hl. m. Prahy, musí Rada hl. m. Prahy schválit i dodatek. </a:t>
            </a:r>
          </a:p>
          <a:p>
            <a:endParaRPr lang="cs-CZ" dirty="0"/>
          </a:p>
          <a:p>
            <a:r>
              <a:rPr lang="cs-CZ" b="1" dirty="0"/>
              <a:t>O podstatnou změnu v projektu musí příjemce požádat vždy předem. </a:t>
            </a:r>
            <a:r>
              <a:rPr lang="cs-CZ" dirty="0"/>
              <a:t>Pokud tak příjemce neučiní a poruší podmínky stanovené Smlouvou o financování / Podmínkách realizace, ŘO to bude posuzovat jako nesrovnalost a může rozhodnout o výši odvodu za porušení rozpočtové kázně.</a:t>
            </a:r>
          </a:p>
          <a:p>
            <a:endParaRPr lang="cs-CZ" dirty="0"/>
          </a:p>
          <a:p>
            <a:r>
              <a:rPr lang="cs-CZ" dirty="0"/>
              <a:t>Žádost o změnu zakládá příjemce v modulu Informování o realizaci – Žádost o změnu. Příjemce musí vybrat datové oblasti, které hodlá změnit. Z vybraných oblastí dat je sestaven formulář žádosti o změnu, do kterého příjemce zanese změněná data.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169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/>
              <a:t>ŘO provádí kontroly a to za účelem zjištění</a:t>
            </a:r>
            <a:r>
              <a:rPr lang="cs-CZ" sz="1200" b="1" baseline="0" dirty="0"/>
              <a:t> účelnosti a hospodárnosti projektu. </a:t>
            </a:r>
          </a:p>
          <a:p>
            <a:r>
              <a:rPr lang="cs-CZ" sz="1200" b="1" dirty="0"/>
              <a:t>Administrativní ověření </a:t>
            </a:r>
            <a:r>
              <a:rPr lang="cs-CZ" sz="1200" dirty="0"/>
              <a:t>-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zjišťuje, zda je nutná kontrola na místě - </a:t>
            </a:r>
            <a:r>
              <a:rPr lang="cs-CZ" dirty="0"/>
              <a:t>ve smyslu § 3 zákona č. 255/2012 Sb., o kontrole (kontrolní řád) - ŘO ověří úplnost a správnost předložených dokumentů a informace o stavu realizace/udržitelnosti projektu, které dokumenty obsahují. </a:t>
            </a:r>
          </a:p>
          <a:p>
            <a:r>
              <a:rPr lang="cs-CZ" dirty="0"/>
              <a:t>Administrativní ověření zpráv o realizaci projektu a žádostí o platbu V rámci administrativního ověření zpráv o realizaci projektu a žádostí o platbu ŘO ověřuje zejména, zda: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jsou dodrženy formální náležitosti zprávy a jsou přiloženy všechny relevantní přílohy, a to včetně dokladů souvisejících se zadávacími a výběrovými řízeními (viz kap. 11.2.1 a dále též kap. 19),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zpráva obsahuje všechny informace o projektu za příslušné sledované období,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popisované aktivity jsou v souladu se schválenou žádostí o podporu projektu a uzavřenou Smlouvou o financování / Podmínkami realizace,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jsou plněny indikátory projektu,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jsou dodržena ustanovení Smlouvy o financování / Podmínek realizace a právní předpisy EU a ČR, která jsou pro projekt dle názoru ŘO relevantní,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příjemce dodržel postupy pro zadávání veřejných zakázek (viz kap. 19),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zpráva obsahuje informace o případných problémech při realizaci projektu a navrhovaná opatření, která byla nebo budou přijata,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finanční prostředky uvedené v žádosti o platbu byly vynaloženy k danému účelu dle Smlouvy o financování / Podmínek realizace,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finanční prostředky uvedené v žádosti o platbu byly vynaloženy hospodárně a efektivně,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výdaje vykázané v žádosti o platbu jsou způsobilé dle daných pravidel. 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Monitorovací návštěva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může předcházet kontrole na místě. Výsledkem je zjistit, zda je nutné provést kontrolu na místě to při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fyzické návštěvě zaměstnanců ŘO na místě realizace projektu - </a:t>
            </a:r>
            <a:r>
              <a:rPr lang="pl-PL" dirty="0"/>
              <a:t>§ 3 zákona č. 255/2012 Sb., o kontrole (kontrolní řád)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Kontroly na místě - </a:t>
            </a:r>
            <a:r>
              <a:rPr lang="cs-CZ" dirty="0"/>
              <a:t>Kontrolu na místě vykonává ŘO v souladu s čl. 125 odst. 5 písm. b nařízení Evropského parlamentu a Rady (EU) č. 1303/2013, v platném znění; § 8a zákona č. 320/2001 Sb., o finanční kontrole, ve znění pozdějších předpisů a zákona č. 255/2012 Sb., o kontrole (kontrolní řád), v platném znění.</a:t>
            </a:r>
            <a:endParaRPr lang="cs-CZ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lze rozdělit: 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ex-ante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předběžná kontrola, probíhá před uzavřením Smlouvy o financování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interim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průběžná kontrola, probíhá před finančním dokončením projektu.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Kontrola od stolu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kontrola provedená dle kontrolního řádu, avšak nikoliv v místě realizace projektu nebo místě sídla příjemce.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0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rámci interim kontroly na místě ŘO ověřuje zejména, zda: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projekt, resp. uskutečněné či probíhající aktivity projektu jsou realizovány v souladu s relevantní legislativou EU a ČR a s podmínkami stanovenými Smlouvou o financování / Podmínkami realizace,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uskutečněné či probíhající aktivity projektu jsou v souladu s aktivitami uvedenými v žádosti o podporu,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vykázané finanční prostředky projektu jsou v souladu se schváleným rozpočtem,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výdaje jsou skutečně způsobilé a řádně vykazované,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vykázané finanční prostředky byly skutečně vynaloženy a průkazně doloženy, a to v souladu se Smlouvou o financování / Podmínkami realizace,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zboží a služby byly dodány v souladu s předmětem smlouvy a parametry, které byly hodnoceny při výběru dodavatele,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jsou naplňovány indikátory projektu,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je řádně vedena dokumentace související s realizovaným projektem,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příjemce vede průkazně oddělené účetnictví (zejména náklady a výnosy a/nebo příjmy a výdaje k danému projektu, které jsou pro poskytovatele veřejné finanční podpory rozhodující) nebo používá účetní kód pro všechny transakce související s projektem nebo vede oddělenou daňovou evidenci,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daňové doklady mají potřebné náležitosti podle § 26-35 zákona č. 235/2004 Sb., o dani z přidané hodnoty, ve znění účinném v době, kdy byl výdaj uskutečněn,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originály dokumentů odpovídají dokumentům, které byly předloženy elektronicky ve formě prostých kopií (</a:t>
            </a:r>
            <a:r>
              <a:rPr lang="cs-CZ" dirty="0" err="1"/>
              <a:t>skenů</a:t>
            </a:r>
            <a:r>
              <a:rPr lang="cs-CZ" dirty="0"/>
              <a:t>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příjemce dodržel postupy pro zadávání veřejných zakázek (blíže k veřejným zakázkám viz kap. 19),  byla a jsou dodržena pravidla publicity projektu.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dodržuje pravidla veřejné podpory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30B0-65D1-46C4-81CA-B4BD0AD4CF2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00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D5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D5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D5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D5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1" r:id="rId3"/>
    <p:sldLayoutId id="2147483677" r:id="rId4"/>
    <p:sldLayoutId id="2147483682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5172373" cy="70485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SEMINÁŘ PRO PŘÍJEMCE</a:t>
            </a:r>
          </a:p>
          <a:p>
            <a:r>
              <a:rPr lang="cs-CZ" b="1" dirty="0"/>
              <a:t>REALIZACE PROJEKTŮ V 58. VÝZVĚ OP PPR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Prvky povinné publicity na povinných a nepovinných nástrojích:</a:t>
            </a:r>
            <a:endParaRPr lang="cs-CZ" sz="2000" dirty="0"/>
          </a:p>
          <a:p>
            <a:pPr marL="631825" indent="-319088">
              <a:lnSpc>
                <a:spcPct val="100000"/>
              </a:lnSpc>
              <a:tabLst>
                <a:tab pos="631825" algn="l"/>
              </a:tabLst>
            </a:pPr>
            <a:r>
              <a:rPr lang="cs-CZ" sz="2000" dirty="0"/>
              <a:t>Znak EU</a:t>
            </a:r>
          </a:p>
          <a:p>
            <a:pPr marL="631825" indent="-319088">
              <a:lnSpc>
                <a:spcPct val="100000"/>
              </a:lnSpc>
              <a:tabLst>
                <a:tab pos="631825" algn="l"/>
              </a:tabLst>
            </a:pPr>
            <a:r>
              <a:rPr lang="cs-CZ" sz="2000" dirty="0"/>
              <a:t>Název „Evropská unie“</a:t>
            </a:r>
          </a:p>
          <a:p>
            <a:pPr marL="631825" indent="-319088">
              <a:lnSpc>
                <a:spcPct val="100000"/>
              </a:lnSpc>
              <a:tabLst>
                <a:tab pos="631825" algn="l"/>
              </a:tabLst>
            </a:pPr>
            <a:r>
              <a:rPr lang="cs-CZ" sz="2000" dirty="0"/>
              <a:t>Odkaz na ESI fondy</a:t>
            </a:r>
          </a:p>
          <a:p>
            <a:pPr marL="631825" indent="-319088">
              <a:lnSpc>
                <a:spcPct val="100000"/>
              </a:lnSpc>
              <a:tabLst>
                <a:tab pos="631825" algn="l"/>
              </a:tabLst>
            </a:pPr>
            <a:r>
              <a:rPr lang="cs-CZ" sz="2000" dirty="0"/>
              <a:t>Odkaz na program</a:t>
            </a:r>
          </a:p>
          <a:p>
            <a:pPr marL="631825" indent="-319088">
              <a:lnSpc>
                <a:spcPct val="100000"/>
              </a:lnSpc>
              <a:tabLst>
                <a:tab pos="631825" algn="l"/>
              </a:tabLst>
            </a:pPr>
            <a:r>
              <a:rPr lang="cs-CZ" sz="2000" dirty="0"/>
              <a:t>Značka hlavního města Prahy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publicitu </a:t>
            </a:r>
            <a:endParaRPr lang="cs-CZ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" y="4658318"/>
            <a:ext cx="3974016" cy="6545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6047" t="56286" r="38372" b="30949"/>
          <a:stretch/>
        </p:blipFill>
        <p:spPr>
          <a:xfrm>
            <a:off x="4789263" y="4373548"/>
            <a:ext cx="4080417" cy="12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8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4000"/>
              </a:lnSpc>
              <a:tabLst>
                <a:tab pos="2246313" algn="l"/>
              </a:tabLst>
            </a:pPr>
            <a:r>
              <a:rPr lang="cs-CZ" sz="2000" dirty="0"/>
              <a:t>V souvislosti s kontrolní činností jsou příjemci a partneři projektu povinni uchovávat veškeré doklady související s realizací projektu a jeho financováním (v originále nebo ve verzích na obecně přijímaných nosičích dat, jejichž shoda s originálem je řádně ověřena) po dobu minimálně </a:t>
            </a:r>
            <a:r>
              <a:rPr lang="cs-CZ" sz="2000" b="1" dirty="0"/>
              <a:t>10 let po obdržení závěrečné platby</a:t>
            </a:r>
            <a:r>
              <a:rPr lang="cs-CZ" sz="2000" dirty="0"/>
              <a:t> a současně minimálně po dobu </a:t>
            </a:r>
            <a:r>
              <a:rPr lang="cs-CZ" sz="2000" b="1" dirty="0"/>
              <a:t>tří let </a:t>
            </a:r>
            <a:r>
              <a:rPr lang="cs-CZ" sz="2000" dirty="0"/>
              <a:t>od 31. prosince následujícího po předložení účetní závěrky, v níž jsou výdaje na projekt/operaci uvedeny (o začátku běhu této lhůty má ŘO povinnost příjemce informovat)</a:t>
            </a:r>
          </a:p>
          <a:p>
            <a:pPr algn="just">
              <a:lnSpc>
                <a:spcPct val="114000"/>
              </a:lnSpc>
              <a:tabLst>
                <a:tab pos="2246313" algn="l"/>
              </a:tabLst>
            </a:pPr>
            <a:r>
              <a:rPr lang="cs-CZ" sz="2000" b="1" dirty="0"/>
              <a:t>Dokumentace musí být vedena přehledně a musí být lehce dosažitelná</a:t>
            </a:r>
          </a:p>
          <a:p>
            <a:pPr algn="just">
              <a:lnSpc>
                <a:spcPct val="114000"/>
              </a:lnSpc>
              <a:tabLst>
                <a:tab pos="2246313" algn="l"/>
              </a:tabLst>
            </a:pPr>
            <a:r>
              <a:rPr lang="cs-CZ" sz="2000" dirty="0"/>
              <a:t>Po celou dobu archivace musí příjemce zajistit, aby v případě žádosti ŘO/Evropské komise o předložení dokumentů byla veškerá relevantní dokumentace poskytnuta</a:t>
            </a:r>
          </a:p>
          <a:p>
            <a:pPr algn="just">
              <a:lnSpc>
                <a:spcPct val="114000"/>
              </a:lnSpc>
              <a:tabLst>
                <a:tab pos="2246313" algn="l"/>
              </a:tabLst>
            </a:pPr>
            <a:r>
              <a:rPr lang="cs-CZ" sz="2000" dirty="0"/>
              <a:t>Archivování dokumentů – test Smlouvy o realizaci, včetně dodatků a příloh, smlouvy s partnery, výběrová řízení, externí výdaje, interní výdaje, materiální výstupy projektu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Archivace </a:t>
            </a:r>
          </a:p>
        </p:txBody>
      </p:sp>
    </p:spTree>
    <p:extLst>
      <p:ext uri="{BB962C8B-B14F-4D97-AF65-F5344CB8AC3E}">
        <p14:creationId xmlns:p14="http://schemas.microsoft.com/office/powerpoint/2010/main" val="358987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000" b="1" dirty="0"/>
              <a:t>Podstatné změny projektu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Vyžadující uzavření dodatku</a:t>
            </a:r>
          </a:p>
          <a:p>
            <a:pPr lvl="2">
              <a:spcBef>
                <a:spcPts val="1200"/>
              </a:spcBef>
            </a:pPr>
            <a:r>
              <a:rPr lang="cs-CZ" sz="1600" dirty="0"/>
              <a:t>Změna sídla, změna názvu, změna právní formy, prodloužení o více než 62 dní, změna bankovního účtu, změna indikátorů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Nevyžadující uzavření dodatku</a:t>
            </a:r>
          </a:p>
          <a:p>
            <a:pPr lvl="2">
              <a:spcBef>
                <a:spcPts val="1200"/>
              </a:spcBef>
            </a:pPr>
            <a:r>
              <a:rPr lang="cs-CZ" sz="1600" dirty="0"/>
              <a:t>Úprava rozpočtu projektu (přesun mezi kapitolami), prodloužení nebo zkrácení projektu méně než o 62 </a:t>
            </a:r>
            <a:r>
              <a:rPr lang="cs-CZ" sz="1600" dirty="0" err="1"/>
              <a:t>kal.dní</a:t>
            </a:r>
            <a:r>
              <a:rPr lang="cs-CZ" sz="1600" dirty="0"/>
              <a:t>, další změny jinde neuvedené </a:t>
            </a:r>
          </a:p>
          <a:p>
            <a:pPr>
              <a:spcBef>
                <a:spcPts val="1200"/>
              </a:spcBef>
            </a:pPr>
            <a:r>
              <a:rPr lang="cs-CZ" sz="2000" b="1" dirty="0"/>
              <a:t>Nepodstatné změny projektu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Nahlášení před podáním </a:t>
            </a:r>
            <a:r>
              <a:rPr lang="cs-CZ" sz="1800" dirty="0" err="1"/>
              <a:t>ZoR</a:t>
            </a:r>
            <a:r>
              <a:rPr lang="cs-CZ" sz="1800" dirty="0"/>
              <a:t> </a:t>
            </a:r>
          </a:p>
          <a:p>
            <a:pPr lvl="2">
              <a:spcBef>
                <a:spcPts val="1200"/>
              </a:spcBef>
            </a:pPr>
            <a:r>
              <a:rPr lang="cs-CZ" sz="1600" dirty="0"/>
              <a:t>Změna harmonogramu, změna složení realizačního týmu, úprava rozpočtu – přesun v rámci kapitol,… 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Povinnost informování </a:t>
            </a:r>
          </a:p>
          <a:p>
            <a:pPr lvl="2">
              <a:spcBef>
                <a:spcPts val="1200"/>
              </a:spcBef>
            </a:pPr>
            <a:r>
              <a:rPr lang="cs-CZ" sz="1600" dirty="0"/>
              <a:t>Změna kontaktní osoby, změna ve statutárním orgánu, změna adresy 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Změny projektu 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28538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>
                <a:srgbClr val="84754E"/>
              </a:buClr>
              <a:buNone/>
            </a:pPr>
            <a:r>
              <a:rPr lang="cs-CZ" sz="1500" dirty="0"/>
              <a:t>ŘO provádí kontroly za účelem poskytnutí přiměřené záruky účinnosti, účelnosti a hospodárnosti projektů, spolehlivosti výkaznictví, ochrany majetku a informací, předcházení podvodům a nesrovnalostem, jejich odhalování a náprava a následná opatření reagující na tyto podvody a nesrovnalosti, jakož i náležité řízení rizik souvisejících s legalitou a správností uskutečněných operací, s přihlédnutím k víceleté povaze programů a k povaze dotyčných plateb.</a:t>
            </a:r>
          </a:p>
          <a:p>
            <a:pPr marL="0" indent="0">
              <a:lnSpc>
                <a:spcPct val="100000"/>
              </a:lnSpc>
              <a:buClr>
                <a:srgbClr val="84754E"/>
              </a:buClr>
              <a:buNone/>
            </a:pPr>
            <a:endParaRPr lang="cs-CZ" sz="1000" dirty="0"/>
          </a:p>
          <a:p>
            <a:pPr marL="0" indent="0">
              <a:lnSpc>
                <a:spcPct val="100000"/>
              </a:lnSpc>
              <a:buClr>
                <a:srgbClr val="84754E"/>
              </a:buClr>
              <a:buNone/>
            </a:pPr>
            <a:r>
              <a:rPr lang="cs-CZ" sz="1500" b="1" dirty="0"/>
              <a:t>Formy kontroly prováděné ŘO</a:t>
            </a:r>
          </a:p>
          <a:p>
            <a:pPr marL="720725" indent="-285750">
              <a:lnSpc>
                <a:spcPct val="100000"/>
              </a:lnSpc>
              <a:buClr>
                <a:srgbClr val="84754E"/>
              </a:buClr>
            </a:pPr>
            <a:r>
              <a:rPr lang="cs-CZ" sz="1500" dirty="0"/>
              <a:t>administrativní ověření</a:t>
            </a:r>
          </a:p>
          <a:p>
            <a:pPr marL="720725" indent="-285750">
              <a:lnSpc>
                <a:spcPct val="100000"/>
              </a:lnSpc>
              <a:buClr>
                <a:srgbClr val="84754E"/>
              </a:buClr>
            </a:pPr>
            <a:r>
              <a:rPr lang="cs-CZ" sz="1500" dirty="0"/>
              <a:t>monitorovací návštěva</a:t>
            </a:r>
          </a:p>
          <a:p>
            <a:pPr marL="720725" indent="-285750">
              <a:lnSpc>
                <a:spcPct val="100000"/>
              </a:lnSpc>
              <a:buClr>
                <a:srgbClr val="84754E"/>
              </a:buClr>
            </a:pPr>
            <a:r>
              <a:rPr lang="cs-CZ" sz="1500" dirty="0"/>
              <a:t>kontrola na místě (ex-ante, interim)</a:t>
            </a:r>
          </a:p>
          <a:p>
            <a:pPr marL="720725" indent="-285750">
              <a:lnSpc>
                <a:spcPct val="100000"/>
              </a:lnSpc>
              <a:buClr>
                <a:srgbClr val="84754E"/>
              </a:buClr>
            </a:pPr>
            <a:r>
              <a:rPr lang="cs-CZ" sz="1500" dirty="0"/>
              <a:t>kontrola od stolu</a:t>
            </a:r>
          </a:p>
          <a:p>
            <a:pPr marL="434975" indent="0">
              <a:lnSpc>
                <a:spcPct val="100000"/>
              </a:lnSpc>
              <a:buClr>
                <a:srgbClr val="84754E"/>
              </a:buClr>
              <a:buNone/>
            </a:pPr>
            <a:endParaRPr lang="cs-CZ" sz="1000" dirty="0"/>
          </a:p>
          <a:p>
            <a:pPr marL="0" indent="0">
              <a:lnSpc>
                <a:spcPct val="100000"/>
              </a:lnSpc>
              <a:buClr>
                <a:srgbClr val="84754E"/>
              </a:buClr>
              <a:buNone/>
            </a:pPr>
            <a:r>
              <a:rPr lang="cs-CZ" sz="1500" b="1" dirty="0"/>
              <a:t>Kontrola jinými subjekty</a:t>
            </a:r>
          </a:p>
          <a:p>
            <a:pPr marL="720725" indent="-285750">
              <a:lnSpc>
                <a:spcPct val="100000"/>
              </a:lnSpc>
              <a:buClr>
                <a:srgbClr val="84754E"/>
              </a:buClr>
            </a:pPr>
            <a:r>
              <a:rPr lang="cs-CZ" sz="1500" dirty="0"/>
              <a:t>Auditní orgán (odbor Auditní orgán Ministerstva financí ČR), NKÚ, EK, OLAF, platební a certifikační orgán (Národní fond Ministerstva financí ČR)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Kontroly 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426009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>
              <a:lnSpc>
                <a:spcPct val="114000"/>
              </a:lnSpc>
            </a:pPr>
            <a:r>
              <a:rPr lang="cs-CZ" sz="2000" dirty="0"/>
              <a:t>V případě potřeby navazuje na administrativní ověření veřejnosprávní kontrola</a:t>
            </a:r>
          </a:p>
          <a:p>
            <a:pPr marL="361950" indent="-361950">
              <a:lnSpc>
                <a:spcPct val="114000"/>
              </a:lnSpc>
            </a:pPr>
            <a:r>
              <a:rPr lang="cs-CZ" sz="2000" dirty="0"/>
              <a:t>Skupina minimálně dvou osob</a:t>
            </a:r>
          </a:p>
          <a:p>
            <a:pPr marL="361950" indent="-361950">
              <a:lnSpc>
                <a:spcPct val="114000"/>
              </a:lnSpc>
            </a:pPr>
            <a:r>
              <a:rPr lang="cs-CZ" sz="2000" dirty="0"/>
              <a:t>Oznámení o kontrole zasílá ŘO minimálně dva dny před zahájením plánované kontroly</a:t>
            </a:r>
          </a:p>
          <a:p>
            <a:pPr marL="361950" indent="-361950">
              <a:lnSpc>
                <a:spcPct val="114000"/>
              </a:lnSpc>
            </a:pPr>
            <a:r>
              <a:rPr lang="cs-CZ" sz="2000" dirty="0"/>
              <a:t>Kontrola průběhu realizace projektu </a:t>
            </a:r>
          </a:p>
          <a:p>
            <a:pPr marL="361950" indent="-361950">
              <a:lnSpc>
                <a:spcPct val="114000"/>
              </a:lnSpc>
            </a:pPr>
            <a:r>
              <a:rPr lang="cs-CZ" sz="2000" dirty="0"/>
              <a:t>Protokol o kontrole, námitky do 15 dnů od doručení (datovou schránkou nebo poštou dle zákona)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Kontrola na místě v době realizace </a:t>
            </a:r>
          </a:p>
        </p:txBody>
      </p:sp>
    </p:spTree>
    <p:extLst>
      <p:ext uri="{BB962C8B-B14F-4D97-AF65-F5344CB8AC3E}">
        <p14:creationId xmlns:p14="http://schemas.microsoft.com/office/powerpoint/2010/main" val="71554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Pravidla pro žadatele a příjemce v aktuálně platné verzi</a:t>
            </a:r>
          </a:p>
          <a:p>
            <a:r>
              <a:rPr lang="cs-CZ" sz="2000" dirty="0"/>
              <a:t>Příloha č. 6 </a:t>
            </a:r>
            <a:r>
              <a:rPr lang="cs-CZ" sz="2000" dirty="0" err="1"/>
              <a:t>PpŽP</a:t>
            </a:r>
            <a:r>
              <a:rPr lang="cs-CZ" sz="2000" dirty="0"/>
              <a:t> – Přehled indikátorů</a:t>
            </a:r>
          </a:p>
          <a:p>
            <a:r>
              <a:rPr lang="cs-CZ" sz="2000" dirty="0"/>
              <a:t>Výzva k předkládání žádostí o podporu číslo 58</a:t>
            </a:r>
          </a:p>
          <a:p>
            <a:r>
              <a:rPr lang="cs-CZ" sz="2000" dirty="0"/>
              <a:t>Příloha č. 1 k výzvě 58</a:t>
            </a:r>
          </a:p>
          <a:p>
            <a:r>
              <a:rPr lang="cs-CZ" sz="2000" dirty="0"/>
              <a:t>Příručka k žádosti o změnu v ISKP14+</a:t>
            </a:r>
          </a:p>
          <a:p>
            <a:r>
              <a:rPr lang="cs-CZ" sz="2000" dirty="0"/>
              <a:t>Pokyny pro modul Veřejné zakázky</a:t>
            </a:r>
          </a:p>
          <a:p>
            <a:r>
              <a:rPr lang="cs-CZ" sz="2000" dirty="0"/>
              <a:t>Pokyny pro vyplnění </a:t>
            </a:r>
            <a:r>
              <a:rPr lang="cs-CZ" sz="2000" dirty="0" err="1"/>
              <a:t>ZoR</a:t>
            </a:r>
            <a:r>
              <a:rPr lang="cs-CZ" sz="2000" dirty="0"/>
              <a:t> a </a:t>
            </a:r>
            <a:r>
              <a:rPr lang="cs-CZ" sz="2000" dirty="0" err="1"/>
              <a:t>ŽoP</a:t>
            </a:r>
            <a:r>
              <a:rPr lang="cs-CZ" sz="2000" dirty="0"/>
              <a:t> </a:t>
            </a:r>
          </a:p>
          <a:p>
            <a:r>
              <a:rPr lang="cs-CZ" sz="2000" dirty="0"/>
              <a:t>Šablony pro povinnou publicitu</a:t>
            </a:r>
          </a:p>
          <a:p>
            <a:r>
              <a:rPr lang="cs-CZ" sz="2000" dirty="0"/>
              <a:t>Manuál jednotného vizuálního stylu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Všechny dokumenty jsou dostupné na </a:t>
            </a:r>
            <a:r>
              <a:rPr lang="cs-CZ" sz="2000" b="1" i="1" dirty="0">
                <a:solidFill>
                  <a:srgbClr val="002060"/>
                </a:solidFill>
              </a:rPr>
              <a:t>www.penizeproprahu.cz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Metodiky a další podpůrné nástroje pro příjemce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40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344169"/>
            <a:ext cx="5918200" cy="462686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cs-CZ" sz="2000" dirty="0"/>
              <a:t>Interní depeše </a:t>
            </a:r>
          </a:p>
          <a:p>
            <a:pPr marL="806450" lvl="1" indent="-3492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vždy z </a:t>
            </a:r>
            <a:r>
              <a:rPr lang="cs-CZ" sz="1600" u="sng" dirty="0"/>
              <a:t>detailu projektu</a:t>
            </a:r>
          </a:p>
          <a:p>
            <a:pPr marL="806450" lvl="1" indent="-3492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uvádět oba finanční manažery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cs-CZ" sz="2000" dirty="0"/>
          </a:p>
          <a:p>
            <a:pPr>
              <a:lnSpc>
                <a:spcPct val="114000"/>
              </a:lnSpc>
            </a:pPr>
            <a:r>
              <a:rPr lang="cs-CZ" sz="2000" dirty="0"/>
              <a:t>Hlavní kontaktní osoba – je nutno ze strany příjemce aktualizovat dle skutečnosti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  <a:p>
            <a:pPr>
              <a:lnSpc>
                <a:spcPct val="114000"/>
              </a:lnSpc>
            </a:pPr>
            <a:r>
              <a:rPr lang="cs-CZ" sz="2000" dirty="0"/>
              <a:t>Elektronický podpis – hlídejte platnost certifikátu, statutární zástupce/pověřená osoba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Komunikace s ŘO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09510BF-3E86-4E6C-A501-7314B2D2DC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681591" cy="26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13CD84-C234-4801-934F-F53A0D0C6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1536" r="33192" b="23750"/>
          <a:stretch/>
        </p:blipFill>
        <p:spPr>
          <a:xfrm>
            <a:off x="6496535" y="996950"/>
            <a:ext cx="2373145" cy="33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8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3333135" y="1997839"/>
            <a:ext cx="5083277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dirty="0"/>
              <a:t>Mgr. Kristýna Hulová, DiS.</a:t>
            </a:r>
          </a:p>
          <a:p>
            <a:pPr>
              <a:lnSpc>
                <a:spcPct val="114000"/>
              </a:lnSpc>
            </a:pP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E-mail: kristyna.hulova@praha.eu </a:t>
            </a:r>
          </a:p>
          <a:p>
            <a:pPr>
              <a:lnSpc>
                <a:spcPct val="114000"/>
              </a:lnSpc>
            </a:pPr>
            <a:r>
              <a:rPr lang="cs-CZ" dirty="0"/>
              <a:t>Tel.: 236 003950</a:t>
            </a:r>
          </a:p>
          <a:p>
            <a:pPr>
              <a:lnSpc>
                <a:spcPct val="114000"/>
              </a:lnSpc>
            </a:pPr>
            <a:r>
              <a:rPr lang="cs-CZ" dirty="0"/>
              <a:t>	</a:t>
            </a:r>
          </a:p>
          <a:p>
            <a:pPr>
              <a:lnSpc>
                <a:spcPct val="114000"/>
              </a:lnSpc>
            </a:pPr>
            <a:endParaRPr lang="cs-CZ" b="1" dirty="0"/>
          </a:p>
          <a:p>
            <a:pPr>
              <a:lnSpc>
                <a:spcPct val="114000"/>
              </a:lnSpc>
            </a:pPr>
            <a:r>
              <a:rPr lang="cs-CZ" b="1" dirty="0"/>
              <a:t>ODBOR EVROPSKÝCH FONDŮ</a:t>
            </a:r>
          </a:p>
          <a:p>
            <a:pPr>
              <a:lnSpc>
                <a:spcPct val="114000"/>
              </a:lnSpc>
            </a:pPr>
            <a:r>
              <a:rPr lang="cs-CZ" b="1" dirty="0"/>
              <a:t>ODDĚLENÍ FINANČNÍHO ŘÍZENÍ A KONTROL</a:t>
            </a:r>
            <a:br>
              <a:rPr lang="cs-CZ" b="1" dirty="0"/>
            </a:br>
            <a:r>
              <a:rPr lang="cs-CZ" b="1" dirty="0"/>
              <a:t>MAGISTRÁT HL. M. PRAHY</a:t>
            </a:r>
            <a:br>
              <a:rPr lang="cs-CZ" b="1" dirty="0"/>
            </a:br>
            <a:r>
              <a:rPr lang="cs-CZ" b="1" dirty="0"/>
              <a:t>Rytířská 406/10</a:t>
            </a:r>
          </a:p>
          <a:p>
            <a:pPr>
              <a:lnSpc>
                <a:spcPct val="114000"/>
              </a:lnSpc>
            </a:pPr>
            <a:r>
              <a:rPr lang="cs-CZ" b="1" dirty="0"/>
              <a:t>110 00  PRAHA 1</a:t>
            </a:r>
          </a:p>
        </p:txBody>
      </p:sp>
    </p:spTree>
    <p:extLst>
      <p:ext uri="{BB962C8B-B14F-4D97-AF65-F5344CB8AC3E}">
        <p14:creationId xmlns:p14="http://schemas.microsoft.com/office/powerpoint/2010/main" val="2173615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/>
              <a:t>INDIKÁTORY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Prioritní osa 4 Vzdělání a vzdělanost a podpora zaměstnanosti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/>
              <a:t>OP PPR</a:t>
            </a:r>
          </a:p>
        </p:txBody>
      </p:sp>
    </p:spTree>
    <p:extLst>
      <p:ext uri="{BB962C8B-B14F-4D97-AF65-F5344CB8AC3E}">
        <p14:creationId xmlns:p14="http://schemas.microsoft.com/office/powerpoint/2010/main" val="311070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/>
              <a:t>Indikátory – obecný popis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/>
              <a:t>Nastavení indikátorů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/>
              <a:t>Vykazování indikátorů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/>
              <a:t>IS ESF a Karta účastníka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/>
              <a:t>Indikátory 58. výzvy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/>
              <a:t>Veřejná podpora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prezentace</a:t>
            </a:r>
          </a:p>
        </p:txBody>
      </p:sp>
    </p:spTree>
    <p:extLst>
      <p:ext uri="{BB962C8B-B14F-4D97-AF65-F5344CB8AC3E}">
        <p14:creationId xmlns:p14="http://schemas.microsoft.com/office/powerpoint/2010/main" val="42679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Program semináře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11342"/>
              </p:ext>
            </p:extLst>
          </p:nvPr>
        </p:nvGraphicFramePr>
        <p:xfrm>
          <a:off x="950602" y="1272559"/>
          <a:ext cx="7560191" cy="356372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4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8:30 – 9:00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Registrace účastníků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9:00 – 9:05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Zahájení semináře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9:05 – 10:00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Pravidla programu, Indikátory, Veřejná podpora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10:00 – 10:15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Přestávka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10:15 – 11:15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Finanční řízení, Pravidla pro výběrové řízení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11:15 – 11:45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ZoR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ŽoP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11:45</a:t>
                      </a:r>
                      <a:r>
                        <a:rPr lang="cs-CZ" sz="1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12:00</a:t>
                      </a: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Závěr semináře/hodnocení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450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Závazné cílové hodnoty stanoveny ve Smlouvě o financování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Naplnění:</a:t>
            </a:r>
          </a:p>
          <a:p>
            <a:pPr lvl="1"/>
            <a:r>
              <a:rPr lang="cs-CZ" sz="2000" dirty="0"/>
              <a:t>s koncem realizace projektu 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000" dirty="0"/>
              <a:t>Průběžné vykazování v </a:t>
            </a:r>
            <a:r>
              <a:rPr lang="cs-CZ" sz="2000" dirty="0" err="1"/>
              <a:t>ZoR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Změna indikátorů = podstatná změna zakládající dodatek ke Smlouvě o financování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201213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9228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povinný k výběru / povinný k naplnění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	</a:t>
            </a:r>
            <a:r>
              <a:rPr lang="cs-CZ" sz="1600" dirty="0"/>
              <a:t>(58. výzva - např. 51015 – Počet organizací, ve kterých se zvýšila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                 </a:t>
            </a:r>
            <a:r>
              <a:rPr lang="cs-CZ" sz="1600" dirty="0" err="1"/>
              <a:t>proinkluzivnost</a:t>
            </a:r>
            <a:r>
              <a:rPr lang="cs-CZ" sz="1600" dirty="0"/>
              <a:t>, 52501 – Počet podpořených osob – pracovníků ve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                 vzdělávání)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povinný k výběru / nepovinný k naplnění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	</a:t>
            </a:r>
            <a:r>
              <a:rPr lang="cs-CZ" sz="1600" dirty="0"/>
              <a:t>(58. výzva - např. 52200 – Počet vzdělávacích zařízení, která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                využívají nové produkty)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Sankce za neplnění indikátorů povinných k naplnění jsou uvedeny v dokumentu </a:t>
            </a:r>
            <a:r>
              <a:rPr lang="cs-CZ" sz="2000" b="1" dirty="0"/>
              <a:t>Stanovení odvodů a méně závažných porušení smlouvy, verze 1.5.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Nastavení indikátorů na výzvě</a:t>
            </a:r>
          </a:p>
        </p:txBody>
      </p:sp>
    </p:spTree>
    <p:extLst>
      <p:ext uri="{BB962C8B-B14F-4D97-AF65-F5344CB8AC3E}">
        <p14:creationId xmlns:p14="http://schemas.microsoft.com/office/powerpoint/2010/main" val="3197830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Výchozí hodnota</a:t>
            </a:r>
          </a:p>
          <a:p>
            <a:r>
              <a:rPr lang="cs-CZ" dirty="0"/>
              <a:t>Datum výchozí hodnoty</a:t>
            </a:r>
          </a:p>
          <a:p>
            <a:endParaRPr lang="cs-CZ" dirty="0"/>
          </a:p>
          <a:p>
            <a:r>
              <a:rPr lang="cs-CZ" dirty="0"/>
              <a:t>Cílová hodnota</a:t>
            </a:r>
          </a:p>
          <a:p>
            <a:r>
              <a:rPr lang="cs-CZ" dirty="0"/>
              <a:t>Datum cílové hodnoty</a:t>
            </a:r>
          </a:p>
          <a:p>
            <a:endParaRPr lang="cs-CZ" dirty="0"/>
          </a:p>
          <a:p>
            <a:r>
              <a:rPr lang="cs-CZ" dirty="0"/>
              <a:t>Dosažená hodnota</a:t>
            </a:r>
          </a:p>
          <a:p>
            <a:r>
              <a:rPr lang="cs-CZ" dirty="0"/>
              <a:t>Datum dosažené hodnoty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Nastavení indikátorů v ISKP14+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5898995" y="1344169"/>
            <a:ext cx="11152" cy="2720896"/>
          </a:xfrm>
          <a:prstGeom prst="straightConnector1">
            <a:avLst/>
          </a:prstGeom>
          <a:ln w="88900">
            <a:solidFill>
              <a:srgbClr val="CDB6D5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5898995" y="4065065"/>
            <a:ext cx="0" cy="2034652"/>
          </a:xfrm>
          <a:prstGeom prst="straightConnector1">
            <a:avLst/>
          </a:prstGeom>
          <a:ln w="88900">
            <a:solidFill>
              <a:srgbClr val="CDB6D5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244785" y="1889009"/>
            <a:ext cx="24208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/>
              <a:t>Stanovené </a:t>
            </a:r>
          </a:p>
          <a:p>
            <a:pPr algn="ctr"/>
            <a:r>
              <a:rPr lang="cs-CZ" sz="2000" dirty="0"/>
              <a:t>v žádosti o podporu</a:t>
            </a:r>
          </a:p>
          <a:p>
            <a:pPr algn="ctr"/>
            <a:r>
              <a:rPr lang="cs-CZ" sz="2000" dirty="0"/>
              <a:t>-</a:t>
            </a:r>
          </a:p>
          <a:p>
            <a:pPr algn="ctr"/>
            <a:r>
              <a:rPr lang="cs-CZ" sz="2000" dirty="0"/>
              <a:t>vyplňuje se</a:t>
            </a:r>
          </a:p>
          <a:p>
            <a:pPr algn="ctr"/>
            <a:r>
              <a:rPr lang="cs-CZ" sz="2000" dirty="0"/>
              <a:t>popis hodnoty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48074" y="4574559"/>
            <a:ext cx="2821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/>
              <a:t>Vykazuje se</a:t>
            </a:r>
          </a:p>
          <a:p>
            <a:pPr algn="ctr"/>
            <a:r>
              <a:rPr lang="cs-CZ" sz="2000" dirty="0"/>
              <a:t>v realizaci projektu </a:t>
            </a:r>
          </a:p>
          <a:p>
            <a:pPr algn="ctr"/>
            <a:r>
              <a:rPr lang="cs-CZ" sz="2000" dirty="0"/>
              <a:t>ve Zprávách o realizaci</a:t>
            </a:r>
          </a:p>
        </p:txBody>
      </p:sp>
    </p:spTree>
    <p:extLst>
      <p:ext uri="{BB962C8B-B14F-4D97-AF65-F5344CB8AC3E}">
        <p14:creationId xmlns:p14="http://schemas.microsoft.com/office/powerpoint/2010/main" val="350524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b="1" dirty="0"/>
          </a:p>
          <a:p>
            <a:r>
              <a:rPr lang="cs-CZ" sz="2000" b="1" dirty="0"/>
              <a:t>IS KP14+</a:t>
            </a:r>
          </a:p>
          <a:p>
            <a:pPr lvl="1"/>
            <a:r>
              <a:rPr lang="cs-CZ" sz="2000" dirty="0"/>
              <a:t>V rámci </a:t>
            </a:r>
            <a:r>
              <a:rPr lang="cs-CZ" sz="2000" dirty="0" err="1"/>
              <a:t>ZoR</a:t>
            </a:r>
            <a:r>
              <a:rPr lang="cs-CZ" sz="2000" dirty="0"/>
              <a:t> na záložce Indikátory tlačítkem “Vykázat změnu/přírůstek“</a:t>
            </a:r>
          </a:p>
          <a:p>
            <a:pPr lvl="1"/>
            <a:r>
              <a:rPr lang="cs-CZ" sz="2000" dirty="0"/>
              <a:t>Dosažená hodnota za sledované období</a:t>
            </a:r>
          </a:p>
          <a:p>
            <a:pPr lvl="1"/>
            <a:r>
              <a:rPr lang="cs-CZ" sz="2000" dirty="0"/>
              <a:t>Komentář k dosažené hodnotě (návaznost na klíčové aktivity)</a:t>
            </a:r>
          </a:p>
          <a:p>
            <a:pPr lvl="1"/>
            <a:endParaRPr lang="cs-CZ" sz="2000" dirty="0"/>
          </a:p>
          <a:p>
            <a:r>
              <a:rPr lang="cs-CZ" sz="2000" b="1" dirty="0"/>
              <a:t>IS ESF a Karta účastníka</a:t>
            </a:r>
          </a:p>
          <a:p>
            <a:pPr lvl="1"/>
            <a:r>
              <a:rPr lang="cs-CZ" sz="2000" dirty="0"/>
              <a:t>Týká se pouze indikátoru 60000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Vykazování indikátorů v rámci </a:t>
            </a:r>
            <a:r>
              <a:rPr lang="cs-CZ" b="1" dirty="0" err="1"/>
              <a:t>ZoR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78461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 60000</a:t>
            </a: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cs-CZ" sz="2000" dirty="0"/>
              <a:t>Účastníci, u kterých součet podpor překročí hranici bagatelní podpory (40 a více hodin)</a:t>
            </a:r>
          </a:p>
          <a:p>
            <a:pPr>
              <a:lnSpc>
                <a:spcPct val="134000"/>
              </a:lnSpc>
            </a:pPr>
            <a:r>
              <a:rPr lang="cs-CZ" sz="2000" dirty="0"/>
              <a:t>Dokumentace:</a:t>
            </a:r>
          </a:p>
          <a:p>
            <a:pPr lvl="1">
              <a:lnSpc>
                <a:spcPct val="134000"/>
              </a:lnSpc>
            </a:pPr>
            <a:r>
              <a:rPr lang="cs-CZ" sz="2000" dirty="0"/>
              <a:t>karta účastníka </a:t>
            </a:r>
          </a:p>
          <a:p>
            <a:pPr lvl="1">
              <a:lnSpc>
                <a:spcPct val="134000"/>
              </a:lnSpc>
            </a:pPr>
            <a:r>
              <a:rPr lang="cs-CZ" sz="2000" dirty="0"/>
              <a:t>účast na projektových aktivitách (prezenční listiny…)</a:t>
            </a:r>
          </a:p>
          <a:p>
            <a:pPr>
              <a:lnSpc>
                <a:spcPct val="134000"/>
              </a:lnSpc>
            </a:pPr>
            <a:r>
              <a:rPr lang="cs-CZ" sz="2000" dirty="0"/>
              <a:t>Evidence účastníků v IS ESF:</a:t>
            </a:r>
          </a:p>
          <a:p>
            <a:pPr lvl="1">
              <a:lnSpc>
                <a:spcPct val="134000"/>
              </a:lnSpc>
            </a:pPr>
            <a:r>
              <a:rPr lang="cs-CZ" sz="2000" dirty="0"/>
              <a:t>elektronická karta účastníka</a:t>
            </a:r>
          </a:p>
          <a:p>
            <a:pPr lvl="1">
              <a:lnSpc>
                <a:spcPct val="134000"/>
              </a:lnSpc>
            </a:pPr>
            <a:r>
              <a:rPr lang="cs-CZ" sz="2000" dirty="0"/>
              <a:t>počet hodin získané podpory</a:t>
            </a:r>
          </a:p>
        </p:txBody>
      </p:sp>
    </p:spTree>
    <p:extLst>
      <p:ext uri="{BB962C8B-B14F-4D97-AF65-F5344CB8AC3E}">
        <p14:creationId xmlns:p14="http://schemas.microsoft.com/office/powerpoint/2010/main" val="2457891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4000"/>
              </a:lnSpc>
            </a:pPr>
            <a:endParaRPr lang="cs-CZ" sz="2000" dirty="0"/>
          </a:p>
          <a:p>
            <a:pPr>
              <a:lnSpc>
                <a:spcPct val="134000"/>
              </a:lnSpc>
            </a:pPr>
            <a:r>
              <a:rPr lang="cs-CZ" sz="2000" dirty="0"/>
              <a:t>Doporučený vzor ŘO</a:t>
            </a:r>
          </a:p>
          <a:p>
            <a:pPr>
              <a:lnSpc>
                <a:spcPct val="134000"/>
              </a:lnSpc>
            </a:pPr>
            <a:r>
              <a:rPr lang="cs-CZ" sz="2000" dirty="0"/>
              <a:t>Musí obsahovat:</a:t>
            </a:r>
          </a:p>
          <a:p>
            <a:pPr lvl="1">
              <a:lnSpc>
                <a:spcPct val="134000"/>
              </a:lnSpc>
            </a:pPr>
            <a:r>
              <a:rPr lang="cs-CZ" sz="2000" dirty="0"/>
              <a:t>informace k identifikaci účastníka (jméno, příjmení, trvalé bydliště, datum narození)</a:t>
            </a:r>
          </a:p>
          <a:p>
            <a:pPr lvl="1">
              <a:lnSpc>
                <a:spcPct val="134000"/>
              </a:lnSpc>
            </a:pPr>
            <a:r>
              <a:rPr lang="cs-CZ" sz="2000" dirty="0"/>
              <a:t>potvrzení o cílové skupině</a:t>
            </a:r>
          </a:p>
          <a:p>
            <a:pPr lvl="1">
              <a:lnSpc>
                <a:spcPct val="134000"/>
              </a:lnSpc>
            </a:pPr>
            <a:r>
              <a:rPr lang="cs-CZ" sz="2000" dirty="0"/>
              <a:t>potvrzení územní způsobilosti</a:t>
            </a:r>
          </a:p>
          <a:p>
            <a:pPr lvl="1">
              <a:lnSpc>
                <a:spcPct val="134000"/>
              </a:lnSpc>
            </a:pPr>
            <a:r>
              <a:rPr lang="cs-CZ" sz="2000" dirty="0"/>
              <a:t>souhlas a poučení o zpracování osobních údajů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Karta účastníka</a:t>
            </a:r>
          </a:p>
        </p:txBody>
      </p:sp>
    </p:spTree>
    <p:extLst>
      <p:ext uri="{BB962C8B-B14F-4D97-AF65-F5344CB8AC3E}">
        <p14:creationId xmlns:p14="http://schemas.microsoft.com/office/powerpoint/2010/main" val="44085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4000"/>
              </a:lnSpc>
            </a:pPr>
            <a:r>
              <a:rPr lang="cs-CZ" sz="2200" dirty="0"/>
              <a:t>Přístupy do IS ESF po podpisu smlouvy</a:t>
            </a:r>
          </a:p>
          <a:p>
            <a:pPr>
              <a:lnSpc>
                <a:spcPct val="134000"/>
              </a:lnSpc>
            </a:pPr>
            <a:r>
              <a:rPr lang="cs-CZ" sz="2200" dirty="0"/>
              <a:t>Adresa</a:t>
            </a:r>
            <a:r>
              <a:rPr lang="cs-CZ" dirty="0"/>
              <a:t>                                            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   esf2014.esfcr.cz</a:t>
            </a:r>
          </a:p>
          <a:p>
            <a:pPr>
              <a:lnSpc>
                <a:spcPct val="134000"/>
              </a:lnSpc>
            </a:pPr>
            <a:r>
              <a:rPr lang="cs-CZ" sz="2200" dirty="0"/>
              <a:t>Technická podpora               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cs-CZ" sz="2200" b="1" i="1" dirty="0">
                <a:solidFill>
                  <a:srgbClr val="002060"/>
                </a:solidFill>
              </a:rPr>
              <a:t>     </a:t>
            </a:r>
            <a:r>
              <a:rPr lang="cs-CZ" sz="2400" b="1" i="1" dirty="0">
                <a:solidFill>
                  <a:srgbClr val="002060"/>
                </a:solidFill>
              </a:rPr>
              <a:t>www.esfcr.cz/technicka-podpora</a:t>
            </a:r>
          </a:p>
          <a:p>
            <a:pPr>
              <a:lnSpc>
                <a:spcPct val="134000"/>
              </a:lnSpc>
            </a:pPr>
            <a:r>
              <a:rPr lang="cs-CZ" sz="2200" dirty="0"/>
              <a:t>Fáze vykazování:</a:t>
            </a:r>
          </a:p>
          <a:p>
            <a:pPr lvl="2">
              <a:lnSpc>
                <a:spcPct val="134000"/>
              </a:lnSpc>
            </a:pPr>
            <a:r>
              <a:rPr lang="cs-CZ" dirty="0"/>
              <a:t>založení účastníků</a:t>
            </a:r>
          </a:p>
          <a:p>
            <a:pPr lvl="2">
              <a:lnSpc>
                <a:spcPct val="134000"/>
              </a:lnSpc>
            </a:pPr>
            <a:r>
              <a:rPr lang="cs-CZ" dirty="0"/>
              <a:t>přidání podpory</a:t>
            </a:r>
          </a:p>
          <a:p>
            <a:pPr lvl="2">
              <a:lnSpc>
                <a:spcPct val="134000"/>
              </a:lnSpc>
            </a:pPr>
            <a:r>
              <a:rPr lang="cs-CZ" dirty="0"/>
              <a:t>schválení seznamu podpořených osob, spočítání a vykázání indikátorů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Informační Systém Evropského Sociálního Fondu</a:t>
            </a:r>
          </a:p>
        </p:txBody>
      </p:sp>
    </p:spTree>
    <p:extLst>
      <p:ext uri="{BB962C8B-B14F-4D97-AF65-F5344CB8AC3E}">
        <p14:creationId xmlns:p14="http://schemas.microsoft.com/office/powerpoint/2010/main" val="4133050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Požadované informace o podpoře:</a:t>
            </a:r>
          </a:p>
          <a:p>
            <a:pPr lvl="1">
              <a:lnSpc>
                <a:spcPct val="124000"/>
              </a:lnSpc>
            </a:pPr>
            <a:r>
              <a:rPr lang="cs-CZ" sz="2000" dirty="0"/>
              <a:t>typ podpory (např. Rozvíjení kompetencí pracovníků ve vzdělávání)</a:t>
            </a:r>
          </a:p>
          <a:p>
            <a:pPr lvl="1">
              <a:lnSpc>
                <a:spcPct val="124000"/>
              </a:lnSpc>
            </a:pPr>
            <a:r>
              <a:rPr lang="cs-CZ" sz="2000" dirty="0"/>
              <a:t>rozsah podpory v hodinách</a:t>
            </a:r>
          </a:p>
          <a:p>
            <a:pPr lvl="1">
              <a:lnSpc>
                <a:spcPct val="124000"/>
              </a:lnSpc>
            </a:pPr>
            <a:r>
              <a:rPr lang="cs-CZ" sz="2000" dirty="0"/>
              <a:t>datum zahájení a ukončení podpory</a:t>
            </a:r>
          </a:p>
          <a:p>
            <a:pPr lvl="1">
              <a:lnSpc>
                <a:spcPct val="124000"/>
              </a:lnSpc>
            </a:pPr>
            <a:r>
              <a:rPr lang="cs-CZ" sz="2000" dirty="0"/>
              <a:t>poznámka</a:t>
            </a:r>
          </a:p>
          <a:p>
            <a:pPr>
              <a:lnSpc>
                <a:spcPct val="134000"/>
              </a:lnSpc>
            </a:pPr>
            <a:r>
              <a:rPr lang="cs-CZ" sz="2000" dirty="0"/>
              <a:t>Možnosti zadání podpory:</a:t>
            </a:r>
          </a:p>
          <a:p>
            <a:pPr lvl="1">
              <a:lnSpc>
                <a:spcPct val="114000"/>
              </a:lnSpc>
            </a:pPr>
            <a:r>
              <a:rPr lang="cs-CZ" sz="2000" dirty="0"/>
              <a:t>individuálně každé osobě</a:t>
            </a:r>
          </a:p>
          <a:p>
            <a:pPr lvl="1">
              <a:lnSpc>
                <a:spcPct val="114000"/>
              </a:lnSpc>
            </a:pPr>
            <a:r>
              <a:rPr lang="cs-CZ" sz="2000" dirty="0"/>
              <a:t>několika osobám najednou (stejný druh podpory)</a:t>
            </a:r>
          </a:p>
          <a:p>
            <a:pPr lvl="1">
              <a:lnSpc>
                <a:spcPct val="114000"/>
              </a:lnSpc>
            </a:pPr>
            <a:r>
              <a:rPr lang="cs-CZ" sz="2000" dirty="0"/>
              <a:t>import z </a:t>
            </a:r>
            <a:r>
              <a:rPr lang="cs-CZ" sz="2000" dirty="0" err="1"/>
              <a:t>csv</a:t>
            </a:r>
            <a:r>
              <a:rPr lang="cs-CZ" sz="2000" dirty="0"/>
              <a:t> souboru (data o účastnících a podporách)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Přidání podpory</a:t>
            </a:r>
          </a:p>
        </p:txBody>
      </p:sp>
    </p:spTree>
    <p:extLst>
      <p:ext uri="{BB962C8B-B14F-4D97-AF65-F5344CB8AC3E}">
        <p14:creationId xmlns:p14="http://schemas.microsoft.com/office/powerpoint/2010/main" val="383273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4000"/>
              </a:lnSpc>
            </a:pPr>
            <a:endParaRPr lang="cs-CZ" sz="2000" dirty="0"/>
          </a:p>
          <a:p>
            <a:pPr>
              <a:lnSpc>
                <a:spcPct val="134000"/>
              </a:lnSpc>
            </a:pPr>
            <a:r>
              <a:rPr lang="cs-CZ" sz="2000" dirty="0"/>
              <a:t>Schválený seznam podpořených osob:</a:t>
            </a:r>
          </a:p>
          <a:p>
            <a:pPr lvl="2">
              <a:lnSpc>
                <a:spcPct val="134000"/>
              </a:lnSpc>
            </a:pPr>
            <a:r>
              <a:rPr lang="cs-CZ" dirty="0"/>
              <a:t>osoby ztotožněné s ROB (ručně potvrzené)</a:t>
            </a:r>
          </a:p>
          <a:p>
            <a:pPr lvl="2">
              <a:lnSpc>
                <a:spcPct val="134000"/>
              </a:lnSpc>
            </a:pPr>
            <a:r>
              <a:rPr lang="cs-CZ" dirty="0"/>
              <a:t>do výpočtu vstoupí pouze hodiny podpory, které mají zadané datum ukončení</a:t>
            </a:r>
          </a:p>
          <a:p>
            <a:pPr>
              <a:lnSpc>
                <a:spcPct val="134000"/>
              </a:lnSpc>
            </a:pPr>
            <a:r>
              <a:rPr lang="cs-CZ" sz="2000" dirty="0"/>
              <a:t>Výpočet indikátorů v IS ESF</a:t>
            </a:r>
          </a:p>
          <a:p>
            <a:pPr>
              <a:lnSpc>
                <a:spcPct val="134000"/>
              </a:lnSpc>
            </a:pPr>
            <a:r>
              <a:rPr lang="cs-CZ" sz="2000" dirty="0"/>
              <a:t>Přenos dat do </a:t>
            </a:r>
            <a:r>
              <a:rPr lang="cs-CZ" sz="2000" dirty="0" err="1"/>
              <a:t>ZoR</a:t>
            </a:r>
            <a:endParaRPr lang="cs-CZ" sz="2000" dirty="0"/>
          </a:p>
          <a:p>
            <a:pPr>
              <a:lnSpc>
                <a:spcPct val="134000"/>
              </a:lnSpc>
            </a:pPr>
            <a:r>
              <a:rPr lang="cs-CZ" sz="2000" dirty="0"/>
              <a:t>Komentář v IS KP14+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Vykazování indikátoru 60000 v rámci </a:t>
            </a:r>
            <a:r>
              <a:rPr lang="cs-CZ" b="1" dirty="0" err="1"/>
              <a:t>ZoR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87022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4.1.1 Podpora škol v přípravě a zavedení opatření pro začleňování dětí a žáků s odlišným mateřským jazykem </a:t>
            </a:r>
          </a:p>
          <a:p>
            <a:pPr lvl="1"/>
            <a:r>
              <a:rPr lang="cs-CZ" sz="1400" dirty="0"/>
              <a:t>4.1.1.1 Tvorba příručky školy pro začleňování dětí a žáků s odlišným mateřským jazykem (dále jen OMJ) </a:t>
            </a:r>
          </a:p>
          <a:p>
            <a:pPr lvl="1"/>
            <a:r>
              <a:rPr lang="cs-CZ" sz="1400" dirty="0"/>
              <a:t>4.1.1.2 Komunitní aktivity a integrace dětí a žáků s odlišným mateřským jazykem v rámci volnočasových a neformálních aktivit na základě spolupráce škol s dalšími organizacemi a jejich zapojení do vzdělávacího procesu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cs-CZ" sz="1600" dirty="0"/>
              <a:t>4.1.2 Posílení inkluze v multikulturní společnosti </a:t>
            </a:r>
          </a:p>
          <a:p>
            <a:pPr lvl="1"/>
            <a:r>
              <a:rPr lang="cs-CZ" sz="1400" dirty="0"/>
              <a:t>4.1.2.1 Vytvoření školního plánu multikulturní výchovy</a:t>
            </a:r>
          </a:p>
          <a:p>
            <a:pPr lvl="1"/>
            <a:r>
              <a:rPr lang="cs-CZ" sz="1400" dirty="0"/>
              <a:t>4.1.2.2 Rozvoj demokratické kultury ve škole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cs-CZ" sz="1600" dirty="0"/>
              <a:t>4.1.3 Tvorba a realizace programů na podporu rozvoje kompetencí k udržitelnému rozvoji </a:t>
            </a:r>
          </a:p>
          <a:p>
            <a:pPr lvl="1"/>
            <a:r>
              <a:rPr lang="cs-CZ" sz="1400" dirty="0"/>
              <a:t>4.1.3.1 Vytvoření a realizace programů na rozvoj kompetencí k udržitelnému rozvoji ve vztahu k sociálnímu pilíři udržitelného rozvoje</a:t>
            </a:r>
          </a:p>
          <a:p>
            <a:pPr lvl="1"/>
            <a:endParaRPr lang="cs-CZ" sz="1200" dirty="0"/>
          </a:p>
          <a:p>
            <a:pPr lvl="1"/>
            <a:endParaRPr lang="cs-CZ" sz="1200" dirty="0"/>
          </a:p>
          <a:p>
            <a:endParaRPr lang="cs-CZ" sz="16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Věcné zaměření 58. výzvy</a:t>
            </a:r>
          </a:p>
        </p:txBody>
      </p:sp>
    </p:spTree>
    <p:extLst>
      <p:ext uri="{BB962C8B-B14F-4D97-AF65-F5344CB8AC3E}">
        <p14:creationId xmlns:p14="http://schemas.microsoft.com/office/powerpoint/2010/main" val="306209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Přístup na internet</a:t>
            </a:r>
            <a:endParaRPr lang="cs-CZ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966407" y="2439937"/>
            <a:ext cx="7453630" cy="1867567"/>
          </a:xfrm>
        </p:spPr>
        <p:txBody>
          <a:bodyPr>
            <a:normAutofit/>
          </a:bodyPr>
          <a:lstStyle/>
          <a:p>
            <a:r>
              <a:rPr lang="cs-CZ" dirty="0"/>
              <a:t>WIFI: </a:t>
            </a:r>
            <a:r>
              <a:rPr lang="cs-CZ" b="1" dirty="0"/>
              <a:t>MHMPE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94363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 58. výzva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90842" y="1396998"/>
          <a:ext cx="8243668" cy="36342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5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692">
                <a:tc>
                  <a:txBody>
                    <a:bodyPr/>
                    <a:lstStyle/>
                    <a:p>
                      <a:r>
                        <a:rPr lang="cs-CZ" dirty="0"/>
                        <a:t>Kód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Jednotka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Zjednodušený popis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r>
                        <a:rPr lang="cs-CZ" sz="1600" dirty="0"/>
                        <a:t>51015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organizací, ve kterých se zvýšila </a:t>
                      </a:r>
                      <a:r>
                        <a:rPr lang="cs-CZ" sz="1600" dirty="0" err="1"/>
                        <a:t>proinkluzivnost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organizace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Organizace působící ve výchově a vzdělávání (včetně zájmového a neformálního), které v průběhu projektu zvýšila "</a:t>
                      </a:r>
                      <a:r>
                        <a:rPr lang="cs-CZ" sz="1600" dirty="0" err="1"/>
                        <a:t>proinkluzivnost</a:t>
                      </a:r>
                      <a:r>
                        <a:rPr lang="cs-CZ" sz="1600" dirty="0"/>
                        <a:t>".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r>
                        <a:rPr lang="cs-CZ" sz="1600" dirty="0"/>
                        <a:t>51501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podpořených dětí, žáků, studentů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děti, žáci, studenti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Indikátor sleduje počet dětí, žáků, studentů podpořených v rámci realizace projektu.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51614</a:t>
                      </a:r>
                      <a:endParaRPr lang="cs-CZ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podpořených dětí, žáků a studentů se SVP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děti, žáci, studenti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dětí, žáků a studentů se speciálními vzdělávacími potřebami v podpořených projektech.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044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 58. výzva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136364"/>
              </p:ext>
            </p:extLst>
          </p:nvPr>
        </p:nvGraphicFramePr>
        <p:xfrm>
          <a:off x="590842" y="1396998"/>
          <a:ext cx="8243669" cy="29027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8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692">
                <a:tc>
                  <a:txBody>
                    <a:bodyPr/>
                    <a:lstStyle/>
                    <a:p>
                      <a:r>
                        <a:rPr lang="cs-CZ" dirty="0"/>
                        <a:t>Kód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Výzva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Výběr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Naplnění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917">
                <a:tc>
                  <a:txBody>
                    <a:bodyPr/>
                    <a:lstStyle/>
                    <a:p>
                      <a:r>
                        <a:rPr lang="cs-CZ" sz="1600" dirty="0"/>
                        <a:t>51015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organizací, ve kterých se zvýšila </a:t>
                      </a:r>
                      <a:r>
                        <a:rPr lang="cs-CZ" sz="1600" dirty="0" err="1"/>
                        <a:t>proinkluzivnost</a:t>
                      </a:r>
                      <a:endParaRPr lang="cs-CZ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58.výzva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741">
                <a:tc>
                  <a:txBody>
                    <a:bodyPr/>
                    <a:lstStyle/>
                    <a:p>
                      <a:r>
                        <a:rPr lang="cs-CZ" sz="1600" dirty="0"/>
                        <a:t>51501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podpořených dětí, žáků, studentů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58. výzva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51"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51614</a:t>
                      </a:r>
                      <a:endParaRPr lang="cs-CZ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podpořených dětí, žáků a studentů se SVP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58. výzva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648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 58. výzva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387821"/>
              </p:ext>
            </p:extLst>
          </p:nvPr>
        </p:nvGraphicFramePr>
        <p:xfrm>
          <a:off x="590842" y="1269745"/>
          <a:ext cx="8243668" cy="36810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5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2197">
                <a:tc>
                  <a:txBody>
                    <a:bodyPr/>
                    <a:lstStyle/>
                    <a:p>
                      <a:r>
                        <a:rPr lang="cs-CZ" dirty="0"/>
                        <a:t>Kód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Jednotka indikátoru</a:t>
                      </a:r>
                      <a:endParaRPr lang="cs-CZ" dirty="0"/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Zjednodušený popis</a:t>
                      </a:r>
                      <a:endParaRPr lang="cs-CZ" dirty="0"/>
                    </a:p>
                  </a:txBody>
                  <a:tcPr>
                    <a:solidFill>
                      <a:srgbClr val="B19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253">
                <a:tc>
                  <a:txBody>
                    <a:bodyPr/>
                    <a:lstStyle/>
                    <a:p>
                      <a:r>
                        <a:rPr lang="cs-CZ" sz="1600" dirty="0"/>
                        <a:t>52501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podpořených osob - pracovníků ve vzdělávání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pracovníci ve vzdělávání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Počet podpořených pracovníků ve vzdělávání, kteří získali jakoukoli formu podpory DVPP nebo další rozvoj.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403">
                <a:tc>
                  <a:txBody>
                    <a:bodyPr/>
                    <a:lstStyle/>
                    <a:p>
                      <a:r>
                        <a:rPr lang="cs-CZ" sz="1600" dirty="0"/>
                        <a:t>52510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pracovníků ve vzdělávání, kteří v praxi uplatňují nově získané poznatky a dovednosti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pracovníci ve vzdělávání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Počet proškolených pracovníků ve vzdělávání, kteří prohloubili či rozšířili v rámci DVPP a uplatňují je ve výchově a vzdělávání dětí/žáků bez ohledu na bagatelní podporu.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225">
                <a:tc>
                  <a:txBody>
                    <a:bodyPr/>
                    <a:lstStyle/>
                    <a:p>
                      <a:r>
                        <a:rPr lang="cs-CZ" sz="1600" dirty="0"/>
                        <a:t>52100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podpořených produktů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produkty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Podpořený produkt = produkt, u kterého podpora z ESF umožnila jeho vytvoření a realizaci nebo jen realizaci.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155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 58. výzva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73921"/>
              </p:ext>
            </p:extLst>
          </p:nvPr>
        </p:nvGraphicFramePr>
        <p:xfrm>
          <a:off x="590842" y="1396998"/>
          <a:ext cx="8243669" cy="34889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2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692">
                <a:tc>
                  <a:txBody>
                    <a:bodyPr/>
                    <a:lstStyle/>
                    <a:p>
                      <a:r>
                        <a:rPr lang="cs-CZ" dirty="0"/>
                        <a:t>Kód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Výzva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Výběr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Naplnění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52501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Počet podpořených osob - pracovníků ve vzdělávání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58. výzva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r>
                        <a:rPr lang="cs-CZ" sz="1600" dirty="0"/>
                        <a:t>52510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pracovníků ve vzdělávání, kteří v praxi uplatňují nově získané poznatky a dovednosti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58. výzva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r>
                        <a:rPr lang="cs-CZ" sz="1600" dirty="0"/>
                        <a:t>52100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podpořených produktů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58. výzva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873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 58. výzva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56549"/>
              </p:ext>
            </p:extLst>
          </p:nvPr>
        </p:nvGraphicFramePr>
        <p:xfrm>
          <a:off x="626012" y="1146149"/>
          <a:ext cx="8243668" cy="48112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5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626">
                <a:tc>
                  <a:txBody>
                    <a:bodyPr/>
                    <a:lstStyle/>
                    <a:p>
                      <a:r>
                        <a:rPr lang="cs-CZ" dirty="0"/>
                        <a:t>Kód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Jednotka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Zjednodušený popis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754">
                <a:tc>
                  <a:txBody>
                    <a:bodyPr/>
                    <a:lstStyle/>
                    <a:p>
                      <a:r>
                        <a:rPr lang="cs-CZ" sz="1200" dirty="0"/>
                        <a:t>52200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Počet vzdělávacích zařízení, která využívají nové produkty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zařízení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Počet podpořených organizací působících ve výchově a vzdělávání, které využívají po dobu realizace projektu produkty podpořené projektem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53">
                <a:tc>
                  <a:txBody>
                    <a:bodyPr/>
                    <a:lstStyle/>
                    <a:p>
                      <a:r>
                        <a:rPr lang="cs-CZ" sz="1200" dirty="0"/>
                        <a:t>51212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Počet mimoškolních aktivit vedoucích k rozvoji kompetencí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aktivity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Jedná se mimoškolní aktivitu vedoucí k rozvoji základních kompetencí dětí a žáků a to včetně gramotností.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412">
                <a:tc>
                  <a:txBody>
                    <a:bodyPr/>
                    <a:lstStyle/>
                    <a:p>
                      <a:r>
                        <a:rPr lang="cs-CZ" sz="1200" dirty="0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Celkový počet účastníků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osoby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Celkový počet osob/účastníků, které v rámci projektu získaly jakoukoliv formu podpory, bez ohledu na počet poskytnutých podpor</a:t>
                      </a:r>
                      <a:r>
                        <a:rPr lang="cs-CZ" sz="1200" baseline="0" dirty="0"/>
                        <a:t> a</a:t>
                      </a:r>
                      <a:r>
                        <a:rPr lang="cs-CZ" sz="1200" dirty="0"/>
                        <a:t> získá bagatelní podporu v daném projektu v rozsahu minimálně 40 hodin.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8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6 20 00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projektů, které zcela nebo zčásti provádějí sociální partneři nebo nevládní organizace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projekty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Sociální partneři jsou zástupci zaměstnavatelů a zaměstnanců. Nevládní organizace je blíže definována v glosáři. Projekt je částečně implementován sociálními partnery či NNO je-li jeden z nich příjemcem.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987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 58. výzva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93049"/>
              </p:ext>
            </p:extLst>
          </p:nvPr>
        </p:nvGraphicFramePr>
        <p:xfrm>
          <a:off x="626011" y="1192046"/>
          <a:ext cx="8243669" cy="45557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2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692">
                <a:tc>
                  <a:txBody>
                    <a:bodyPr/>
                    <a:lstStyle/>
                    <a:p>
                      <a:r>
                        <a:rPr lang="cs-CZ" dirty="0"/>
                        <a:t>Kód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Výzva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Výběr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Naplnění</a:t>
                      </a:r>
                    </a:p>
                  </a:txBody>
                  <a:tcPr>
                    <a:solidFill>
                      <a:srgbClr val="B19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28">
                <a:tc>
                  <a:txBody>
                    <a:bodyPr/>
                    <a:lstStyle/>
                    <a:p>
                      <a:r>
                        <a:rPr lang="cs-CZ" sz="1600" dirty="0"/>
                        <a:t>52200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vzdělávacích zařízení, která využívají nové produkty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58. výzva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nepovinný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cs-CZ" sz="1600" dirty="0"/>
                        <a:t>51212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mimoškolních aktivit vedoucích k rozvoji kompetencí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58. výzva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nepovinný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r>
                        <a:rPr lang="cs-CZ" sz="1600" dirty="0"/>
                        <a:t>60000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Celkový počet účastníků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58. výzva</a:t>
                      </a:r>
                    </a:p>
                    <a:p>
                      <a:endParaRPr lang="cs-CZ" sz="16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nepovinný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r>
                        <a:rPr lang="cs-CZ" sz="1600" dirty="0"/>
                        <a:t>62000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projektů, které zcela nebo zčásti provádějí sociální partneři nebo nevládní organizace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58. Výzva - sociální partneři nebo nevládní organizace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povinný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X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050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4000"/>
              </a:lnSpc>
              <a:buNone/>
            </a:pPr>
            <a:endParaRPr lang="cs-CZ" sz="2400" dirty="0"/>
          </a:p>
          <a:p>
            <a:pPr marL="0" indent="0">
              <a:lnSpc>
                <a:spcPct val="134000"/>
              </a:lnSpc>
              <a:buNone/>
            </a:pPr>
            <a:r>
              <a:rPr lang="cs-CZ" sz="2400" dirty="0"/>
              <a:t>58. výzva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Bez veřejné podpory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De </a:t>
            </a:r>
            <a:r>
              <a:rPr lang="cs-CZ" dirty="0" err="1"/>
              <a:t>minimis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Veřejná podpora</a:t>
            </a:r>
          </a:p>
        </p:txBody>
      </p:sp>
    </p:spTree>
    <p:extLst>
      <p:ext uri="{BB962C8B-B14F-4D97-AF65-F5344CB8AC3E}">
        <p14:creationId xmlns:p14="http://schemas.microsoft.com/office/powerpoint/2010/main" val="1374758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4000"/>
              </a:lnSpc>
            </a:pPr>
            <a:endParaRPr lang="cs-CZ" sz="2400" dirty="0"/>
          </a:p>
          <a:p>
            <a:pPr>
              <a:lnSpc>
                <a:spcPct val="134000"/>
              </a:lnSpc>
            </a:pPr>
            <a:r>
              <a:rPr lang="cs-CZ" sz="2400" dirty="0"/>
              <a:t>Vykazovat pouze osoby z cílových skupin</a:t>
            </a:r>
          </a:p>
          <a:p>
            <a:pPr>
              <a:lnSpc>
                <a:spcPct val="134000"/>
              </a:lnSpc>
            </a:pPr>
            <a:r>
              <a:rPr lang="cs-CZ" sz="2400" dirty="0"/>
              <a:t>V každé </a:t>
            </a:r>
            <a:r>
              <a:rPr lang="cs-CZ" sz="2400" dirty="0" err="1"/>
              <a:t>ZoR</a:t>
            </a:r>
            <a:r>
              <a:rPr lang="cs-CZ" sz="2400" dirty="0"/>
              <a:t> okomentovat průběh naplňování indikátorů</a:t>
            </a:r>
          </a:p>
          <a:p>
            <a:pPr>
              <a:lnSpc>
                <a:spcPct val="134000"/>
              </a:lnSpc>
            </a:pPr>
            <a:r>
              <a:rPr lang="cs-CZ" sz="2400" dirty="0"/>
              <a:t>Hodnoty vykázat nejpozději v závěrečné </a:t>
            </a:r>
            <a:r>
              <a:rPr lang="cs-CZ" sz="2400" dirty="0" err="1"/>
              <a:t>ZoR</a:t>
            </a:r>
            <a:endParaRPr lang="cs-CZ" sz="2400" dirty="0"/>
          </a:p>
          <a:p>
            <a:pPr>
              <a:lnSpc>
                <a:spcPct val="134000"/>
              </a:lnSpc>
            </a:pPr>
            <a:r>
              <a:rPr lang="cs-CZ" sz="2400" dirty="0"/>
              <a:t>Vést dokumentaci osob a klíčových aktivit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1146786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3306725" y="1997839"/>
            <a:ext cx="5114261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dirty="0"/>
              <a:t>Ing. Marie Borecká</a:t>
            </a:r>
          </a:p>
          <a:p>
            <a:pPr>
              <a:lnSpc>
                <a:spcPct val="114000"/>
              </a:lnSpc>
            </a:pP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E-mail: marie.borecka@praha.eu </a:t>
            </a:r>
          </a:p>
          <a:p>
            <a:pPr>
              <a:lnSpc>
                <a:spcPct val="114000"/>
              </a:lnSpc>
            </a:pPr>
            <a:r>
              <a:rPr lang="cs-CZ" dirty="0"/>
              <a:t>Tel.: 236 003 938</a:t>
            </a:r>
          </a:p>
          <a:p>
            <a:pPr>
              <a:lnSpc>
                <a:spcPct val="114000"/>
              </a:lnSpc>
            </a:pPr>
            <a:r>
              <a:rPr lang="cs-CZ" dirty="0"/>
              <a:t>	</a:t>
            </a:r>
          </a:p>
          <a:p>
            <a:pPr>
              <a:lnSpc>
                <a:spcPct val="114000"/>
              </a:lnSpc>
            </a:pPr>
            <a:endParaRPr lang="cs-CZ" b="1" dirty="0"/>
          </a:p>
          <a:p>
            <a:pPr>
              <a:lnSpc>
                <a:spcPct val="114000"/>
              </a:lnSpc>
            </a:pPr>
            <a:r>
              <a:rPr lang="cs-CZ" b="1" dirty="0"/>
              <a:t>ODBOR EVROPSKÝCH FONDŮ</a:t>
            </a:r>
          </a:p>
          <a:p>
            <a:pPr>
              <a:lnSpc>
                <a:spcPct val="114000"/>
              </a:lnSpc>
            </a:pPr>
            <a:r>
              <a:rPr lang="cs-CZ" b="1" dirty="0"/>
              <a:t>ODDĚLENÍ FINANČNÍHO ŘÍZENÍ A KONTROL</a:t>
            </a:r>
            <a:br>
              <a:rPr lang="cs-CZ" b="1" dirty="0"/>
            </a:br>
            <a:r>
              <a:rPr lang="cs-CZ" b="1" dirty="0"/>
              <a:t>MAGISTRÁT HL. M. PRAHY</a:t>
            </a:r>
            <a:br>
              <a:rPr lang="cs-CZ" b="1" dirty="0"/>
            </a:br>
            <a:r>
              <a:rPr lang="cs-CZ" b="1" dirty="0"/>
              <a:t>Rytířská 406/10</a:t>
            </a:r>
            <a:br>
              <a:rPr lang="cs-CZ" b="1" dirty="0"/>
            </a:br>
            <a:r>
              <a:rPr lang="cs-CZ" b="1" dirty="0"/>
              <a:t>110 00 PRAHA 1</a:t>
            </a:r>
          </a:p>
        </p:txBody>
      </p:sp>
    </p:spTree>
    <p:extLst>
      <p:ext uri="{BB962C8B-B14F-4D97-AF65-F5344CB8AC3E}">
        <p14:creationId xmlns:p14="http://schemas.microsoft.com/office/powerpoint/2010/main" val="829860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/>
              <a:t>FINANČNÍ ŘÍZENÍ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Prioritní osa 4 Vzdělání a vzdělanost a podpora zaměstnanosti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/>
              <a:t>OP PPR</a:t>
            </a:r>
          </a:p>
        </p:txBody>
      </p:sp>
    </p:spTree>
    <p:extLst>
      <p:ext uri="{BB962C8B-B14F-4D97-AF65-F5344CB8AC3E}">
        <p14:creationId xmlns:p14="http://schemas.microsoft.com/office/powerpoint/2010/main" val="337329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Používané zkratky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950602" y="1272559"/>
          <a:ext cx="7560191" cy="45841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4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812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PO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Prioritní osa 4</a:t>
                      </a:r>
                      <a:endParaRPr lang="cs-CZ" sz="14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44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MS2014+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+mn-lt"/>
                        </a:rPr>
                        <a:t>Monitorovací systém evropských strukturálních a investičních fondů pro programové období 2014–2020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812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IS KP14+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Informačního systému koncového příjemce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12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IS ESF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Informační systém evropského sociálního fondu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812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/>
                        <a:t>ZoR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Zpráva o realizaci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812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/>
                        <a:t>ŽoP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Žádost o platbu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812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/>
                        <a:t>ŽoZ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Žádost o změnu (změnové</a:t>
                      </a:r>
                      <a:r>
                        <a:rPr lang="cs-CZ" sz="1400" baseline="0" dirty="0">
                          <a:latin typeface="+mn-lt"/>
                        </a:rPr>
                        <a:t> řízení)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812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/>
                        <a:t>PpŽP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Pravidla pro žadatele a příjemce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816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584251"/>
            <a:ext cx="7453630" cy="4386782"/>
          </a:xfrm>
        </p:spPr>
        <p:txBody>
          <a:bodyPr>
            <a:normAutofit/>
          </a:bodyPr>
          <a:lstStyle/>
          <a:p>
            <a:pPr marL="447675" indent="-447675"/>
            <a:r>
              <a:rPr lang="cs-CZ" sz="2000" dirty="0"/>
              <a:t>Hlavní zásady financování</a:t>
            </a:r>
          </a:p>
          <a:p>
            <a:pPr marL="447675" indent="-447675"/>
            <a:r>
              <a:rPr lang="cs-CZ" sz="2000" dirty="0"/>
              <a:t>Účetnictví a bankovní účet</a:t>
            </a:r>
          </a:p>
          <a:p>
            <a:pPr marL="447675" indent="-447675"/>
            <a:r>
              <a:rPr lang="cs-CZ" sz="2000" dirty="0"/>
              <a:t>Způsobilost nákladů</a:t>
            </a:r>
          </a:p>
          <a:p>
            <a:pPr marL="447675" indent="-447675"/>
            <a:r>
              <a:rPr lang="cs-CZ" sz="2000" dirty="0"/>
              <a:t>Přímé a nepřímé náklady - obecně</a:t>
            </a:r>
          </a:p>
          <a:p>
            <a:pPr marL="447675" indent="-447675"/>
            <a:r>
              <a:rPr lang="cs-CZ" sz="2000" dirty="0"/>
              <a:t>Základní struktura rozpočtu projektu</a:t>
            </a:r>
          </a:p>
          <a:p>
            <a:pPr marL="447675" indent="-447675"/>
            <a:r>
              <a:rPr lang="cs-CZ" sz="2000" dirty="0"/>
              <a:t>Jednotlivé kapitoly rozpočtu projektu s vazbou na PN a NN</a:t>
            </a:r>
          </a:p>
          <a:p>
            <a:pPr marL="447675" indent="-447675"/>
            <a:r>
              <a:rPr lang="cs-CZ" sz="2000" dirty="0"/>
              <a:t>Příjmy projektu</a:t>
            </a:r>
          </a:p>
          <a:p>
            <a:pPr marL="447675" indent="-447675"/>
            <a:r>
              <a:rPr lang="cs-CZ" sz="2000" dirty="0"/>
              <a:t>Změny projektu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prezentace</a:t>
            </a:r>
          </a:p>
        </p:txBody>
      </p:sp>
    </p:spTree>
    <p:extLst>
      <p:ext uri="{BB962C8B-B14F-4D97-AF65-F5344CB8AC3E}">
        <p14:creationId xmlns:p14="http://schemas.microsoft.com/office/powerpoint/2010/main" val="2196774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zásady financování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None/>
            </a:pPr>
            <a:r>
              <a:rPr lang="cs-CZ" b="1" dirty="0">
                <a:cs typeface="Arial" panose="020B0604020202020204" pitchFamily="34" charset="0"/>
              </a:rPr>
              <a:t>Finanční toky</a:t>
            </a:r>
          </a:p>
          <a:p>
            <a:pPr marL="285750" lvl="2" indent="-28575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A59253"/>
              </a:buClr>
              <a:buSzPct val="100000"/>
            </a:pPr>
            <a:r>
              <a:rPr lang="cs-CZ" sz="1800" dirty="0">
                <a:cs typeface="Arial" panose="020B0604020202020204" pitchFamily="34" charset="0"/>
              </a:rPr>
              <a:t>ex-ante režim </a:t>
            </a:r>
          </a:p>
          <a:p>
            <a:pPr marL="285750" lvl="2" indent="-28575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A59253"/>
              </a:buClr>
              <a:buSzPct val="100000"/>
            </a:pPr>
            <a:r>
              <a:rPr lang="cs-CZ" sz="1800" dirty="0">
                <a:cs typeface="Arial" panose="020B0604020202020204" pitchFamily="34" charset="0"/>
              </a:rPr>
              <a:t>zpětné vykazování výdajů příjemcem</a:t>
            </a:r>
          </a:p>
          <a:p>
            <a:pPr marL="285750" lvl="2" indent="-28575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A59253"/>
              </a:buClr>
              <a:buSzPct val="100000"/>
            </a:pPr>
            <a:r>
              <a:rPr lang="cs-CZ" sz="1800" dirty="0">
                <a:cs typeface="Arial" panose="020B0604020202020204" pitchFamily="34" charset="0"/>
              </a:rPr>
              <a:t>první zálohová platba – stanovena ve Smlouvě – bez vyúčtování</a:t>
            </a:r>
          </a:p>
          <a:p>
            <a:pPr marL="285750" lvl="2" indent="-28575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A59253"/>
              </a:buClr>
              <a:buSzPct val="100000"/>
            </a:pPr>
            <a:r>
              <a:rPr lang="cs-CZ" sz="1800" dirty="0">
                <a:cs typeface="Arial" panose="020B0604020202020204" pitchFamily="34" charset="0"/>
              </a:rPr>
              <a:t>další zálohová platby – na základě ŽOP – včetně vyúčtování</a:t>
            </a:r>
          </a:p>
          <a:p>
            <a:pPr marL="285750" lvl="2" indent="-28575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A59253"/>
              </a:buClr>
              <a:buSzPct val="100000"/>
            </a:pPr>
            <a:r>
              <a:rPr lang="cs-CZ" sz="1800" dirty="0">
                <a:cs typeface="Arial" panose="020B0604020202020204" pitchFamily="34" charset="0"/>
              </a:rPr>
              <a:t>závěrečné vyúčtování – zálohová platba nebo vrácení finančních prostředků</a:t>
            </a:r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None/>
            </a:pPr>
            <a:r>
              <a:rPr lang="cs-CZ" sz="2400" dirty="0">
                <a:cs typeface="Arial" panose="020B0604020202020204" pitchFamily="34" charset="0"/>
              </a:rPr>
              <a:t> </a:t>
            </a:r>
          </a:p>
          <a:p>
            <a:pPr marL="0" lvl="2" indent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None/>
            </a:pPr>
            <a:r>
              <a:rPr lang="cs-CZ" b="1" dirty="0"/>
              <a:t>Spolufinancování</a:t>
            </a:r>
          </a:p>
          <a:p>
            <a:pPr marL="285750" lvl="2" indent="-28575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SzPct val="100000"/>
            </a:pPr>
            <a:r>
              <a:rPr lang="cs-CZ" sz="1800" dirty="0">
                <a:cs typeface="Arial" panose="020B0604020202020204" pitchFamily="34" charset="0"/>
              </a:rPr>
              <a:t>procentní podíl spolufinancování je uveden ve Smlouvě o financování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56915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Účetnictví a bankovní účet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800" b="1" dirty="0">
                <a:ea typeface="ＭＳ Ｐゴシック" pitchFamily="34" charset="-128"/>
              </a:rPr>
              <a:t>Účetnictví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SzPct val="100000"/>
            </a:pPr>
            <a:r>
              <a:rPr lang="cs-CZ" sz="1600" dirty="0">
                <a:ea typeface="ＭＳ Ｐゴシック" pitchFamily="34" charset="-128"/>
                <a:cs typeface="Arial" panose="020B0604020202020204" pitchFamily="34" charset="0"/>
              </a:rPr>
              <a:t>povinnost vést účetnictví podle zákona č. 563/1991 Sb., o účetnictví, ve znění pozdějších předpisů nebo daňovou evidenci podle zákona č. 586/1992 Sb., o daních z příjmů, ve znění pozdějších předpisů a v souladu s platnými právními předpisy ČR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SzPct val="100000"/>
            </a:pPr>
            <a:r>
              <a:rPr lang="cs-CZ" sz="1600" dirty="0">
                <a:cs typeface="Arial" panose="020B0604020202020204" pitchFamily="34" charset="0"/>
              </a:rPr>
              <a:t>povinnost vést </a:t>
            </a:r>
            <a:r>
              <a:rPr lang="cs-CZ" sz="1600" b="1" dirty="0">
                <a:cs typeface="Arial" panose="020B0604020202020204" pitchFamily="34" charset="0"/>
              </a:rPr>
              <a:t>„oddělené účetnictví“ </a:t>
            </a:r>
            <a:r>
              <a:rPr lang="cs-CZ" sz="1600" dirty="0">
                <a:cs typeface="Arial" panose="020B0604020202020204" pitchFamily="34" charset="0"/>
              </a:rPr>
              <a:t>(číslo akce, středisko, …)</a:t>
            </a:r>
          </a:p>
          <a:p>
            <a:pPr marL="268288" lvl="2" indent="-268288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SzPct val="74000"/>
              <a:buFont typeface="Wingdings" panose="05000000000000000000" pitchFamily="2" charset="2"/>
              <a:buChar char="Ø"/>
            </a:pPr>
            <a:endParaRPr lang="cs-CZ" sz="1600" b="1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SzPct val="74000"/>
              <a:buNone/>
            </a:pPr>
            <a:r>
              <a:rPr lang="cs-CZ" sz="1800" b="1" dirty="0">
                <a:ea typeface="ＭＳ Ｐゴシック" pitchFamily="34" charset="-128"/>
              </a:rPr>
              <a:t> Bankovní účet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SzPct val="100000"/>
            </a:pPr>
            <a:r>
              <a:rPr lang="cs-CZ" sz="1600" dirty="0"/>
              <a:t>identifikace bankovního účtu je vždy uvedena ve Smlouvě – pro příjem plateb od ŘO OP PPR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SzPct val="100000"/>
            </a:pPr>
            <a:r>
              <a:rPr lang="cs-CZ" sz="1600" dirty="0"/>
              <a:t>změna BÚ pro příjem dotace -&gt; podstatná změna a uzavření dodatku ke Smlouvě</a:t>
            </a:r>
          </a:p>
          <a:p>
            <a:pPr marL="268288" lvl="2" indent="-268288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SzPct val="74000"/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SzPct val="74000"/>
              <a:buNone/>
            </a:pPr>
            <a:r>
              <a:rPr lang="cs-CZ" sz="1800" b="1" dirty="0">
                <a:ea typeface="ＭＳ Ｐゴシック" pitchFamily="34" charset="-128"/>
              </a:rPr>
              <a:t> Platby v hotovosti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9253"/>
              </a:buClr>
              <a:buSzPct val="100000"/>
            </a:pPr>
            <a:r>
              <a:rPr lang="cs-CZ" sz="1600" dirty="0"/>
              <a:t>pouze v nevyhnutelných případech</a:t>
            </a:r>
          </a:p>
          <a:p>
            <a:pPr marL="361950" indent="-361950">
              <a:lnSpc>
                <a:spcPct val="114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94884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Způsobilost nákladů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  <p:graphicFrame>
        <p:nvGraphicFramePr>
          <p:cNvPr id="5" name="Zástupný symbol pro obsah 8"/>
          <p:cNvGraphicFramePr>
            <a:graphicFrameLocks/>
          </p:cNvGraphicFramePr>
          <p:nvPr/>
        </p:nvGraphicFramePr>
        <p:xfrm>
          <a:off x="958850" y="1344613"/>
          <a:ext cx="7357146" cy="4112263"/>
        </p:xfrm>
        <a:graphic>
          <a:graphicData uri="http://schemas.openxmlformats.org/drawingml/2006/table">
            <a:tbl>
              <a:tblPr/>
              <a:tblGrid>
                <a:gridCol w="3678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Hledisko způsobilosti výdaje: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Podmínky způsobilosti výdaje: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Věcná způsobilost výdaje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Soulad s právními předpisy, pravidly programu a podmínkami podpory.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Přiměřenost výdaje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Jeho výše je výsledkem optimálního vztahu mezi její hospodárností, účelností a efektivností.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Časová způsobilost výdaje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Náklady jsou způsobilé, jestliže vznikly v době realizace projektu a byly skutečně uhrazeny mezi dnem podání žádosti a dnem předložení závěrečné zprávy o realizaci.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Místní způsobilost výdaje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Vazba na území hl. m. Prahy.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Vykázání výdaje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Identifikovatelný, prokazatelný a doložitelný výdaj.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371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Přímé a nepřímé náklady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None/>
              <a:defRPr/>
            </a:pPr>
            <a:r>
              <a:rPr lang="cs-CZ" altLang="cs-CZ" sz="1800" b="1" dirty="0"/>
              <a:t>Prokazují se</a:t>
            </a:r>
            <a:r>
              <a:rPr lang="cs-CZ" altLang="cs-CZ" sz="1800" dirty="0"/>
              <a:t> p</a:t>
            </a:r>
            <a:r>
              <a:rPr lang="cs-CZ" altLang="cs-CZ" sz="1800" dirty="0">
                <a:cs typeface="Arial" panose="020B0604020202020204" pitchFamily="34" charset="0"/>
              </a:rPr>
              <a:t>ouze </a:t>
            </a:r>
            <a:r>
              <a:rPr lang="cs-CZ" altLang="cs-CZ" sz="1800" b="1" dirty="0">
                <a:cs typeface="Arial" panose="020B0604020202020204" pitchFamily="34" charset="0"/>
              </a:rPr>
              <a:t>přímé náklady</a:t>
            </a:r>
            <a:r>
              <a:rPr lang="cs-CZ" altLang="cs-CZ" sz="1800" dirty="0">
                <a:cs typeface="Arial" panose="020B0604020202020204" pitchFamily="34" charset="0"/>
              </a:rPr>
              <a:t> projektu → </a:t>
            </a:r>
            <a:r>
              <a:rPr lang="cs-CZ" sz="1800" dirty="0"/>
              <a:t>musí mít přímou vazbu na projekt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74000"/>
              <a:buFont typeface="Wingdings" panose="05000000000000000000" pitchFamily="2" charset="2"/>
              <a:buChar char="Ø"/>
              <a:defRPr/>
            </a:pPr>
            <a:endParaRPr lang="cs-CZ" altLang="cs-CZ" sz="18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None/>
              <a:defRPr/>
            </a:pPr>
            <a:r>
              <a:rPr lang="cs-CZ" altLang="cs-CZ" sz="1800" b="1" dirty="0">
                <a:cs typeface="Arial" panose="020B0604020202020204" pitchFamily="34" charset="0"/>
              </a:rPr>
              <a:t>Nepřímé náklady se nedokládají</a:t>
            </a:r>
            <a:endParaRPr lang="cs-CZ" altLang="cs-CZ" sz="1800" b="1" dirty="0"/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defRPr/>
            </a:pPr>
            <a:r>
              <a:rPr lang="cs-CZ" altLang="cs-CZ" sz="1800" dirty="0">
                <a:cs typeface="Arial" panose="020B0604020202020204" pitchFamily="34" charset="0"/>
              </a:rPr>
              <a:t>Odvozené z prokázaných způsobilých přímých nákladů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defRPr/>
            </a:pPr>
            <a:r>
              <a:rPr lang="cs-CZ" altLang="cs-CZ" sz="1800" dirty="0"/>
              <a:t>Podíl nepřímých nákladů stanovený ve Smlouvě o financování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3611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Doložení přímých nákladů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b="1" dirty="0"/>
              <a:t>Účetní doklad </a:t>
            </a:r>
            <a:r>
              <a:rPr lang="cs-CZ" sz="1800" dirty="0"/>
              <a:t>(např. faktura, pokladní doklad, mzdový list, cestovní příkaz), včetně podpisového záznamu odpovědné osoby za zaúčtování a schválení (košilka, likvidační list) </a:t>
            </a:r>
          </a:p>
          <a:p>
            <a:pPr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b="1" dirty="0"/>
              <a:t>Prokázání úhrady </a:t>
            </a:r>
            <a:r>
              <a:rPr lang="cs-CZ" sz="1800" dirty="0"/>
              <a:t>(bankovní výpis, popř. výdajový pokladní doklad)</a:t>
            </a:r>
          </a:p>
          <a:p>
            <a:pPr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b="1" dirty="0"/>
              <a:t>Hospodárnost výdaje </a:t>
            </a:r>
            <a:r>
              <a:rPr lang="cs-CZ" sz="1800" dirty="0"/>
              <a:t>(auditní stopa)</a:t>
            </a:r>
          </a:p>
          <a:p>
            <a:pPr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00000"/>
            </a:pPr>
            <a:endParaRPr lang="cs-CZ" sz="1800" dirty="0"/>
          </a:p>
          <a:p>
            <a:pPr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b="1" dirty="0"/>
              <a:t>Platba</a:t>
            </a:r>
            <a:r>
              <a:rPr lang="cs-CZ" sz="1800" dirty="0"/>
              <a:t> dodavatelům primárně </a:t>
            </a:r>
            <a:r>
              <a:rPr lang="cs-CZ" sz="1800" b="1" dirty="0"/>
              <a:t>bezhotovostně</a:t>
            </a:r>
            <a:r>
              <a:rPr lang="cs-CZ" sz="1800" dirty="0"/>
              <a:t>, </a:t>
            </a:r>
            <a:r>
              <a:rPr lang="cs-CZ" sz="1800" b="1" dirty="0"/>
              <a:t>v hotovosti pouze u nevyhnutelných plateb </a:t>
            </a:r>
            <a:r>
              <a:rPr lang="cs-CZ" sz="1800" dirty="0"/>
              <a:t>(zejména cestovní náhrady, apod.).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47593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struktura rozpočtu ESF projektu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99215" y="1411355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/>
              <a:t>1. CELKOVÉ VÝDAJE PROJEKTU</a:t>
            </a:r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/>
              <a:t>1.1 Způsobilé výdaje</a:t>
            </a:r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/>
              <a:t>1.1.1 Přímé náklady</a:t>
            </a:r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/>
              <a:t>1.1.1.1 NEINVESTIČNÍ ZPŮSOBILÉ VÝDAJE CELKEM</a:t>
            </a:r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/>
              <a:t>1.1.1.1.1 Osobní náklady</a:t>
            </a:r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/>
              <a:t>1.1.1.1.2 Cestovné</a:t>
            </a:r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/>
              <a:t>1.1.1.1.3 Drobný neodpisovaný hmotný a nehmotný majetek</a:t>
            </a:r>
          </a:p>
          <a:p>
            <a:pPr marL="0" indent="10731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/>
              <a:t>	3.1 Neodpisovaný hmotný majetek</a:t>
            </a:r>
          </a:p>
          <a:p>
            <a:pPr marL="0" indent="10731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/>
              <a:t>	3.2 Neodpisovaný nehmotný majetek</a:t>
            </a:r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/>
              <a:t>1.1.1.1.4 Služby</a:t>
            </a:r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/>
              <a:t>1.1.1.1.5 Přímá podpora</a:t>
            </a:r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/>
              <a:t>1.1.2 Nepřímé náklady</a:t>
            </a:r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/>
              <a:t>1.2 Nezpůsobilé výdaje celkem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26417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Osobní náklady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78728" y="1391477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Pracovněprávní vztahy:</a:t>
            </a:r>
          </a:p>
          <a:p>
            <a:pPr marL="814388" lvl="2" indent="-3571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altLang="cs-CZ" sz="1800" dirty="0"/>
              <a:t>pracovní smlouva</a:t>
            </a:r>
          </a:p>
          <a:p>
            <a:pPr marL="814388" lvl="2" indent="-3571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altLang="cs-CZ" sz="1800" dirty="0"/>
              <a:t>dohoda o pracovní činnosti</a:t>
            </a:r>
          </a:p>
          <a:p>
            <a:pPr marL="814388" lvl="2" indent="-3571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altLang="cs-CZ" sz="1800" dirty="0"/>
              <a:t>dohoda o provedení práce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</a:pPr>
            <a:endParaRPr lang="cs-CZ" altLang="cs-CZ" sz="1800" dirty="0"/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altLang="cs-CZ" sz="1800" b="1" dirty="0"/>
              <a:t>Náležitosti PS/DPČ/DPP:</a:t>
            </a:r>
          </a:p>
          <a:p>
            <a:pPr marL="804863" indent="-3571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altLang="cs-CZ" sz="1800" dirty="0"/>
              <a:t>popis pracovní činnosti relevantní pro projekt</a:t>
            </a:r>
          </a:p>
          <a:p>
            <a:pPr marL="804863" indent="-3571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altLang="cs-CZ" sz="1800" dirty="0"/>
              <a:t>výše odměny</a:t>
            </a:r>
          </a:p>
          <a:p>
            <a:pPr marL="804863" lvl="1" indent="-3571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altLang="cs-CZ" sz="1800" dirty="0"/>
              <a:t>úvazek (souhrnný úvazek u příjemce a partnera nesmí přesáhnout celkem 1,0)</a:t>
            </a:r>
          </a:p>
          <a:p>
            <a:pPr marL="357188" lvl="1" indent="-357188">
              <a:lnSpc>
                <a:spcPct val="120000"/>
              </a:lnSpc>
              <a:spcBef>
                <a:spcPts val="0"/>
              </a:spcBef>
            </a:pPr>
            <a:endParaRPr lang="cs-CZ" altLang="cs-CZ" sz="1800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Osobní náklady </a:t>
            </a:r>
            <a:r>
              <a:rPr lang="cs-CZ" altLang="cs-CZ" sz="1800" dirty="0"/>
              <a:t>= hrubá mzda + zákonné odvody hrazené zaměstnavatelem + další povinné odvody</a:t>
            </a:r>
            <a:endParaRPr lang="cs-CZ" sz="1800" dirty="0"/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6040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Osobní náklady II. 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800" b="1" dirty="0"/>
              <a:t>Nepřímé náklady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cs-CZ" sz="3400" b="1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SzPct val="74000"/>
              <a:buNone/>
            </a:pPr>
            <a:r>
              <a:rPr lang="cs-CZ" sz="3400" dirty="0"/>
              <a:t>Činnosti/výstupy bez přímé vazby na cílovou skupinu:</a:t>
            </a:r>
          </a:p>
          <a:p>
            <a:pPr marL="904875" indent="-457200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75000"/>
                </a:schemeClr>
              </a:buClr>
              <a:buSzPct val="74000"/>
            </a:pPr>
            <a:r>
              <a:rPr lang="cs-CZ" sz="3400" dirty="0"/>
              <a:t>Administrativa, řízení projektu (včetně finančního), účetnictví, personalistika, publicita</a:t>
            </a:r>
          </a:p>
          <a:p>
            <a:pPr marL="904875" indent="-457200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75000"/>
                </a:schemeClr>
              </a:buClr>
              <a:buSzPct val="74000"/>
            </a:pPr>
            <a:r>
              <a:rPr lang="cs-CZ" sz="3400" dirty="0"/>
              <a:t>Zpracování zpráv o realizaci projektu a žádostí o platbu </a:t>
            </a:r>
          </a:p>
          <a:p>
            <a:pPr marL="904875" indent="-457200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75000"/>
                </a:schemeClr>
              </a:buClr>
              <a:buSzPct val="74000"/>
            </a:pPr>
            <a:r>
              <a:rPr lang="cs-CZ" sz="3400" dirty="0"/>
              <a:t>Spolupráce s poskytovatelem podpory i všemi dalšími orgány oprávněnými ke kontrole </a:t>
            </a:r>
          </a:p>
          <a:p>
            <a:pPr marL="904875" indent="-457200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75000"/>
                </a:schemeClr>
              </a:buClr>
              <a:buSzPct val="74000"/>
            </a:pPr>
            <a:r>
              <a:rPr lang="cs-CZ" sz="3400" dirty="0"/>
              <a:t>Administrativní činnosti spojené s organizačním zabezpečením aktivit projektu (např. rezervace prostor, registrace účastníků, zajištění auditní stopy)</a:t>
            </a:r>
          </a:p>
          <a:p>
            <a:pPr marL="904875" indent="-457200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75000"/>
                </a:schemeClr>
              </a:buClr>
              <a:buSzPct val="74000"/>
            </a:pPr>
            <a:r>
              <a:rPr lang="cs-CZ" sz="3400" dirty="0"/>
              <a:t>Administrativní činnosti spojené s výběrem dodavatele pro projekt, atd.</a:t>
            </a:r>
          </a:p>
          <a:p>
            <a:pPr marL="904875" indent="-457200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75000"/>
                </a:schemeClr>
              </a:buClr>
              <a:buSzPct val="74000"/>
            </a:pPr>
            <a:endParaRPr lang="cs-CZ" sz="34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3400" dirty="0"/>
              <a:t>Úplný výčet NN je uveden v kapitole 17.11.1 Pravidel pro žadatele a příjemce.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76039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Cestovné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/>
              <a:t>Cestovní náhrady pro zaměstnance českých subjektů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/>
              <a:t>Cestovní náhrady pro zahraniční experty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i="1" dirty="0"/>
          </a:p>
          <a:p>
            <a:pPr marL="0" indent="0">
              <a:buNone/>
            </a:pPr>
            <a:r>
              <a:rPr lang="cs-CZ" sz="1800" b="1" dirty="0"/>
              <a:t>Nepřímé náklady</a:t>
            </a:r>
          </a:p>
          <a:p>
            <a:pPr lvl="0"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dirty="0"/>
              <a:t>Cestovní náhrady spojené s vnitrostátními pracovními cestami realizačního týmu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dirty="0"/>
              <a:t>Cestovní náhrady spojené se zahraničními pracovními cestami, jejichž cílem bylo zajištění činností/náležitostí v oblasti informování a komunikace projektu (publicity).</a:t>
            </a:r>
          </a:p>
          <a:p>
            <a:pPr lvl="0"/>
            <a:endParaRPr lang="cs-CZ" sz="2400" dirty="0"/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5792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PRAVIDLA PROGRAMU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4733332" y="165100"/>
            <a:ext cx="4163018" cy="7048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Prioritní osa 4 Vzdělání a vzdělanost a podpora zaměstnanosti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/>
              <a:t>OP PPR</a:t>
            </a:r>
          </a:p>
        </p:txBody>
      </p:sp>
    </p:spTree>
    <p:extLst>
      <p:ext uri="{BB962C8B-B14F-4D97-AF65-F5344CB8AC3E}">
        <p14:creationId xmlns:p14="http://schemas.microsoft.com/office/powerpoint/2010/main" val="772556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Zařízení a vybavení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/>
              <a:t>Drobný neodpisovaný hmotný a nehmotný majetek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u="sng" dirty="0"/>
              <a:t>Členění kapitoly:</a:t>
            </a:r>
          </a:p>
          <a:p>
            <a:pPr marL="625475" lvl="1" indent="-357188"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dirty="0"/>
              <a:t>neodpisovaný hmotný majetek (např. standardní PC sestava, notebooky, židle)</a:t>
            </a:r>
          </a:p>
          <a:p>
            <a:pPr marL="625475" lvl="1" indent="-357188"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dirty="0"/>
              <a:t>neodpisovaný nehmotný majetek (např. MS Office)</a:t>
            </a:r>
          </a:p>
          <a:p>
            <a:pPr marL="536575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/>
              <a:t>Drobný neodpisovaný hmotný a nehmotný majetek u ESF projektů nesmí překročit 30 % celkových přímých nákladů projektu.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5936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Zařízení a vybavení II.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b="1" dirty="0"/>
              <a:t>Nepřímé náklady</a:t>
            </a:r>
            <a:r>
              <a:rPr lang="cs-CZ" sz="1800" dirty="0"/>
              <a:t>: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600" dirty="0"/>
              <a:t>nákup papírů (i bloků), materiálu na laminování, psacích potřeb, kancelářských sponek, šanonů, desek, nosičů pro záznam dat, spotřební a kancelářský materiál – pro administraci projektu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600" dirty="0"/>
              <a:t>zajištění občerstvení pracovníků projektu nebo cílové skupiny 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600" dirty="0"/>
              <a:t>čistící prostředky a nástroje, které nepoužívá pro své zapojení do projektu cílová skupina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600" dirty="0"/>
              <a:t>zařízení a vybavení (včetně výpočetní techniky) pro pracovní pozice, jejichž osobní náklady jsou hrazeny z nepřímých nákladů, atd.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600" dirty="0"/>
              <a:t>Úplný výčet NN je uveden v kapitole 17.11.1 Pravidel pro žadatele a příjemce.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494168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Služby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dirty="0"/>
              <a:t>Dodání služby musí být nezbytné k realizaci projektu a musí přispívat k dosahování předem stanoveného účelu projektu</a:t>
            </a:r>
          </a:p>
          <a:p>
            <a:pPr marL="814388" lvl="2" indent="-357188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dirty="0"/>
              <a:t>např. zpracování analýz, průzkumů, studií, lektorské služby, školení a kurzy pořádané jinými společnostmi, nájem</a:t>
            </a:r>
          </a:p>
          <a:p>
            <a:pPr marL="357188" lvl="1" indent="-357188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dirty="0"/>
              <a:t>Dodržování pravidel pro výběr dodavatele</a:t>
            </a:r>
          </a:p>
          <a:p>
            <a:pPr marL="357188" lvl="1" indent="-357188"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dirty="0"/>
              <a:t>Procento služeb na celkovém podílu způsobilých výdajů projektu určuje nárok na nepřímé náklady</a:t>
            </a:r>
          </a:p>
          <a:p>
            <a:pPr>
              <a:lnSpc>
                <a:spcPct val="114000"/>
              </a:lnSpc>
              <a:buClr>
                <a:schemeClr val="accent4">
                  <a:lumMod val="75000"/>
                </a:schemeClr>
              </a:buClr>
              <a:buSzPct val="100000"/>
            </a:pPr>
            <a:endParaRPr lang="cs-CZ" sz="1800" dirty="0"/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94298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Služby II.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392865"/>
            <a:ext cx="7453630" cy="457816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buNone/>
            </a:pPr>
            <a:r>
              <a:rPr lang="cs-CZ" sz="1800" b="1" dirty="0"/>
              <a:t>Nepřímé náklady:</a:t>
            </a:r>
          </a:p>
          <a:p>
            <a:pPr marL="342900" lvl="1" indent="-342900">
              <a:lnSpc>
                <a:spcPct val="12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900" dirty="0"/>
              <a:t>nájemné prostor pro administraci projektu nebo pro PR aktivity</a:t>
            </a:r>
          </a:p>
          <a:p>
            <a:pPr marL="342900" lvl="1" indent="-342900">
              <a:lnSpc>
                <a:spcPct val="12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900" dirty="0"/>
              <a:t>energie, vodné a stočné v prostorech kanceláře projektu využívaných k realizaci projektu</a:t>
            </a:r>
          </a:p>
          <a:p>
            <a:pPr marL="342900" lvl="1" indent="-342900">
              <a:lnSpc>
                <a:spcPct val="12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900" dirty="0"/>
              <a:t>poplatky za internetové a telefonické připojení, fax, poštovné, dopravné, balné, bankovní poplatky</a:t>
            </a:r>
          </a:p>
          <a:p>
            <a:pPr marL="342900" lvl="1" indent="-342900">
              <a:lnSpc>
                <a:spcPct val="12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900" dirty="0"/>
              <a:t>vedení účetnictví, včetně vedení mezd pracovníků; personalistika</a:t>
            </a:r>
          </a:p>
          <a:p>
            <a:pPr marL="342900" lvl="1" indent="-342900">
              <a:lnSpc>
                <a:spcPct val="12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900" dirty="0"/>
              <a:t>školení BOZP, vstupní lékařské prohlídky realizačního týmu</a:t>
            </a:r>
          </a:p>
          <a:p>
            <a:pPr marL="342900" lvl="1" indent="-342900">
              <a:lnSpc>
                <a:spcPct val="12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900" dirty="0"/>
              <a:t>nájem nebo operativní leasing zařízení a vybavení sloužícího pro administraci projektu</a:t>
            </a:r>
          </a:p>
          <a:p>
            <a:pPr marL="342900" lvl="1" indent="-342900">
              <a:lnSpc>
                <a:spcPct val="12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900" dirty="0"/>
              <a:t>zajištění publicity včetně monitoringu tisku s výjimkou případů, kdy je propagace mezi cílovou skupinou hlavní činností projektu</a:t>
            </a:r>
          </a:p>
          <a:p>
            <a:pPr marL="342900" lvl="1" indent="-342900">
              <a:lnSpc>
                <a:spcPct val="12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900" dirty="0"/>
              <a:t>správa počítačových sítí a webu, vč. jejich aktualizace</a:t>
            </a:r>
          </a:p>
          <a:p>
            <a:pPr marL="342900" lvl="1" indent="-342900">
              <a:lnSpc>
                <a:spcPct val="12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900" dirty="0"/>
              <a:t>Kopírování, tisk pro administraci projektu a pro publicitu </a:t>
            </a:r>
          </a:p>
          <a:p>
            <a:pPr marL="0" lvl="1" indent="0">
              <a:lnSpc>
                <a:spcPct val="120000"/>
              </a:lnSpc>
              <a:buSzPct val="74000"/>
              <a:buNone/>
            </a:pPr>
            <a:endParaRPr lang="cs-CZ" sz="19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900" dirty="0"/>
              <a:t>Úplný výčet NN je uveden v kapitole 17.11.1 Pravidel pro žadatele a příjemce.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93219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Přímá podpora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4000"/>
              </a:lnSpc>
              <a:buNone/>
            </a:pPr>
            <a:r>
              <a:rPr lang="cs-CZ" sz="1800" b="1" dirty="0"/>
              <a:t>Výdaje spojené se zapojením cílové skupiny do projektu:</a:t>
            </a:r>
          </a:p>
          <a:p>
            <a:pPr>
              <a:lnSpc>
                <a:spcPct val="124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dirty="0"/>
              <a:t>mzdové příspěvky cílové skupině (tj. mzdové náklady na klienty, refundace mzdových příspěvků třetím osobám, vyplácení stipendií apod.)</a:t>
            </a:r>
          </a:p>
          <a:p>
            <a:pPr>
              <a:lnSpc>
                <a:spcPct val="124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dirty="0"/>
              <a:t>jízdné, ubytování a stravné u zahraničních cest, vstupné </a:t>
            </a:r>
          </a:p>
          <a:p>
            <a:pPr>
              <a:lnSpc>
                <a:spcPct val="124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lang="cs-CZ" sz="1800" dirty="0"/>
              <a:t>jiné příspěvky pro cílovou skupinu nutné pro zapojení osoby, která o ně pečuje, do aktivit projektu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472427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Příjmy projektu dle článku 65 odst. 8 obecného nařízení tzv. jiné peněžní příjmy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600199"/>
            <a:ext cx="7453630" cy="43708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400" b="1" dirty="0"/>
              <a:t>Předpokládané</a:t>
            </a:r>
            <a:r>
              <a:rPr lang="cs-CZ" sz="6400" dirty="0"/>
              <a:t> - uvádějí se do žádosti o podporu, snižují celkové způsobilé náklady projektu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400" b="1" dirty="0"/>
              <a:t>Nepředpokládané</a:t>
            </a:r>
            <a:r>
              <a:rPr lang="cs-CZ" sz="6400" dirty="0"/>
              <a:t> - vzniknou až v realizaci projektu, snižují celkové způsobilé náklady projektu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400" b="1" dirty="0"/>
              <a:t>Čisté jiné peněžní příjmy </a:t>
            </a:r>
            <a:r>
              <a:rPr lang="cs-CZ" sz="6400" dirty="0"/>
              <a:t>jsou příjmy, které přímo souvisejí s projektem, snížené o výdaje na provoz a údržbu v rámci definovaného období.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400" b="1" dirty="0"/>
              <a:t>Příjmy nejsou:</a:t>
            </a:r>
          </a:p>
          <a:p>
            <a:pPr marL="536575" indent="-268288">
              <a:lnSpc>
                <a:spcPct val="120000"/>
              </a:lnSpc>
              <a:spcBef>
                <a:spcPts val="0"/>
              </a:spcBef>
            </a:pPr>
            <a:r>
              <a:rPr lang="cs-CZ" sz="6400" dirty="0"/>
              <a:t>platby ze smluvních pokut</a:t>
            </a:r>
          </a:p>
          <a:p>
            <a:pPr marL="536575" indent="-268288">
              <a:lnSpc>
                <a:spcPct val="120000"/>
              </a:lnSpc>
              <a:spcBef>
                <a:spcPts val="0"/>
              </a:spcBef>
            </a:pPr>
            <a:r>
              <a:rPr lang="cs-CZ" sz="6400" dirty="0"/>
              <a:t>transfery a dotace od státu, regionálních rozpočtů či příspěvky z veřejného pojištění</a:t>
            </a:r>
          </a:p>
          <a:p>
            <a:pPr marL="536575" indent="-268288">
              <a:lnSpc>
                <a:spcPct val="120000"/>
              </a:lnSpc>
              <a:spcBef>
                <a:spcPts val="0"/>
              </a:spcBef>
            </a:pPr>
            <a:r>
              <a:rPr lang="cs-CZ" sz="6400" dirty="0"/>
              <a:t>úroky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45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45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5600" b="1" dirty="0"/>
              <a:t>Povinnost vykazovat čisté příjmy se nevztahuje na projekty podléhající pravidlům veřejné podpory (např. de </a:t>
            </a:r>
            <a:r>
              <a:rPr lang="cs-CZ" sz="5600" b="1" dirty="0" err="1"/>
              <a:t>minimis</a:t>
            </a:r>
            <a:r>
              <a:rPr lang="cs-CZ" sz="5600" b="1" dirty="0"/>
              <a:t>).</a:t>
            </a:r>
          </a:p>
          <a:p>
            <a:pPr marL="536575" indent="-268288">
              <a:lnSpc>
                <a:spcPct val="120000"/>
              </a:lnSpc>
              <a:spcBef>
                <a:spcPts val="0"/>
              </a:spcBef>
            </a:pPr>
            <a:endParaRPr lang="cs-CZ" sz="4800" dirty="0"/>
          </a:p>
          <a:p>
            <a:pPr marL="361950" indent="-361950">
              <a:lnSpc>
                <a:spcPct val="114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813225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85459" y="1997839"/>
            <a:ext cx="5082363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dirty="0"/>
              <a:t>Bc. Radovan Hlavík</a:t>
            </a:r>
          </a:p>
          <a:p>
            <a:pPr>
              <a:lnSpc>
                <a:spcPct val="114000"/>
              </a:lnSpc>
            </a:pP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E-mail: radovan.hlavik@praha.eu </a:t>
            </a:r>
          </a:p>
          <a:p>
            <a:pPr>
              <a:lnSpc>
                <a:spcPct val="114000"/>
              </a:lnSpc>
            </a:pPr>
            <a:r>
              <a:rPr lang="cs-CZ" dirty="0"/>
              <a:t>Tel.: 236 003 915</a:t>
            </a:r>
          </a:p>
          <a:p>
            <a:pPr>
              <a:lnSpc>
                <a:spcPct val="114000"/>
              </a:lnSpc>
            </a:pPr>
            <a:r>
              <a:rPr lang="cs-CZ" dirty="0"/>
              <a:t>	</a:t>
            </a:r>
          </a:p>
          <a:p>
            <a:pPr>
              <a:lnSpc>
                <a:spcPct val="114000"/>
              </a:lnSpc>
            </a:pPr>
            <a:endParaRPr lang="cs-CZ" b="1" dirty="0"/>
          </a:p>
          <a:p>
            <a:pPr>
              <a:lnSpc>
                <a:spcPct val="114000"/>
              </a:lnSpc>
            </a:pPr>
            <a:r>
              <a:rPr lang="cs-CZ" b="1" dirty="0"/>
              <a:t>ODBOR EVROPSKÝCH FONDŮ</a:t>
            </a:r>
          </a:p>
          <a:p>
            <a:pPr>
              <a:lnSpc>
                <a:spcPct val="114000"/>
              </a:lnSpc>
            </a:pPr>
            <a:r>
              <a:rPr lang="cs-CZ" b="1" dirty="0"/>
              <a:t>ODDĚLENÍ FINANČNÍHO ŘÍZENÍ A KONTROL</a:t>
            </a:r>
            <a:br>
              <a:rPr lang="cs-CZ" b="1" dirty="0"/>
            </a:br>
            <a:r>
              <a:rPr lang="cs-CZ" b="1" dirty="0"/>
              <a:t>MAGISTRÁT HL. M. PRAHY</a:t>
            </a:r>
            <a:br>
              <a:rPr lang="cs-CZ" b="1" dirty="0"/>
            </a:br>
            <a:r>
              <a:rPr lang="cs-CZ" b="1" dirty="0"/>
              <a:t>Rytířská 406/10</a:t>
            </a:r>
          </a:p>
          <a:p>
            <a:pPr>
              <a:lnSpc>
                <a:spcPct val="114000"/>
              </a:lnSpc>
            </a:pPr>
            <a:r>
              <a:rPr lang="cs-CZ" b="1" dirty="0"/>
              <a:t>110 00  PRAHA 1</a:t>
            </a:r>
          </a:p>
        </p:txBody>
      </p:sp>
    </p:spTree>
    <p:extLst>
      <p:ext uri="{BB962C8B-B14F-4D97-AF65-F5344CB8AC3E}">
        <p14:creationId xmlns:p14="http://schemas.microsoft.com/office/powerpoint/2010/main" val="200833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prezentace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32015" y="1880526"/>
            <a:ext cx="8432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solidFill>
                  <a:srgbClr val="818100"/>
                </a:solidFill>
                <a:latin typeface="ArialMT"/>
              </a:rPr>
              <a:t>• </a:t>
            </a:r>
            <a:r>
              <a:rPr lang="cs-CZ" sz="2000" dirty="0">
                <a:solidFill>
                  <a:srgbClr val="000000"/>
                </a:solidFill>
                <a:latin typeface="ArialMT"/>
              </a:rPr>
              <a:t>Řízení projektu (zahájení, realizace, ukončení)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solidFill>
                  <a:srgbClr val="818100"/>
                </a:solidFill>
                <a:latin typeface="ArialMT"/>
              </a:rPr>
              <a:t>• </a:t>
            </a:r>
            <a:r>
              <a:rPr lang="cs-CZ" sz="2000" dirty="0">
                <a:solidFill>
                  <a:srgbClr val="000000"/>
                </a:solidFill>
                <a:latin typeface="ArialMT"/>
              </a:rPr>
              <a:t>Publicita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solidFill>
                  <a:srgbClr val="818100"/>
                </a:solidFill>
                <a:latin typeface="ArialMT"/>
              </a:rPr>
              <a:t>• </a:t>
            </a:r>
            <a:r>
              <a:rPr lang="cs-CZ" sz="2000" dirty="0">
                <a:solidFill>
                  <a:srgbClr val="000000"/>
                </a:solidFill>
                <a:latin typeface="ArialMT"/>
              </a:rPr>
              <a:t>Archivace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solidFill>
                  <a:srgbClr val="818100"/>
                </a:solidFill>
                <a:latin typeface="ArialMT"/>
              </a:rPr>
              <a:t>• </a:t>
            </a:r>
            <a:r>
              <a:rPr lang="cs-CZ" sz="2000" dirty="0">
                <a:latin typeface="ArialMT"/>
              </a:rPr>
              <a:t>Změny v projektu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solidFill>
                  <a:srgbClr val="818100"/>
                </a:solidFill>
                <a:latin typeface="ArialMT"/>
              </a:rPr>
              <a:t>• </a:t>
            </a:r>
            <a:r>
              <a:rPr lang="cs-CZ" sz="2000" dirty="0">
                <a:solidFill>
                  <a:srgbClr val="000000"/>
                </a:solidFill>
                <a:latin typeface="ArialMT"/>
              </a:rPr>
              <a:t>Kontroly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solidFill>
                  <a:srgbClr val="818100"/>
                </a:solidFill>
                <a:latin typeface="ArialMT"/>
              </a:rPr>
              <a:t>• </a:t>
            </a:r>
            <a:r>
              <a:rPr lang="cs-CZ" sz="2000" dirty="0">
                <a:solidFill>
                  <a:srgbClr val="000000"/>
                </a:solidFill>
                <a:latin typeface="ArialMT"/>
              </a:rPr>
              <a:t>Metodické materiály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solidFill>
                  <a:srgbClr val="818100"/>
                </a:solidFill>
                <a:latin typeface="ArialMT"/>
              </a:rPr>
              <a:t>• </a:t>
            </a:r>
            <a:r>
              <a:rPr lang="cs-CZ" sz="2000" dirty="0">
                <a:solidFill>
                  <a:srgbClr val="000000"/>
                </a:solidFill>
                <a:latin typeface="ArialMT"/>
              </a:rPr>
              <a:t>Komunikace s ŘO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0971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Zahájení a realizace projektu</a:t>
            </a:r>
            <a:endParaRPr lang="cs-CZ" sz="1400" dirty="0"/>
          </a:p>
        </p:txBody>
      </p:sp>
      <p:sp>
        <p:nvSpPr>
          <p:cNvPr id="4" name="Zástupný symbol pro obsah 1"/>
          <p:cNvSpPr txBox="1">
            <a:spLocks noGrp="1"/>
          </p:cNvSpPr>
          <p:nvPr>
            <p:ph idx="1"/>
          </p:nvPr>
        </p:nvSpPr>
        <p:spPr>
          <a:xfrm>
            <a:off x="958849" y="1344169"/>
            <a:ext cx="7781113" cy="46268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800" b="1" dirty="0"/>
              <a:t>Zahájení realizace projektu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800" dirty="0"/>
              <a:t>datum stanovené jako zahájení projektu ve Smlouvě o financování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800" dirty="0"/>
              <a:t>den, kdy začne realizace aktivit projektu (tj. i přípravy na uskutečnění konferencí, seminářů apod.)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cs-CZ" sz="1800" dirty="0"/>
              <a:t>příjemce je povinen do 10 pracovních dnů od data zahájení realizace informovat ŘO, že byl projekt zahájen – interní depeší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800" b="1" dirty="0"/>
              <a:t>Zprávy o realizaci</a:t>
            </a:r>
          </a:p>
          <a:p>
            <a:pPr marL="738187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u="sng" dirty="0"/>
              <a:t>Průběžné zprávy</a:t>
            </a:r>
            <a:r>
              <a:rPr lang="cs-CZ" sz="1800" dirty="0"/>
              <a:t> - každých 6 měsíců (počítáno od zahájení realizace projektu), případně následující měsíc od uzavření Smlouvy o financování</a:t>
            </a:r>
          </a:p>
          <a:p>
            <a:pPr marL="738187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u="sng" dirty="0"/>
              <a:t>Závěrečná zpráva</a:t>
            </a:r>
            <a:r>
              <a:rPr lang="cs-CZ" sz="1800" dirty="0"/>
              <a:t> - </a:t>
            </a:r>
            <a:r>
              <a:rPr lang="pl-PL" sz="1800" dirty="0"/>
              <a:t>na konci realizace projektu za dané sledované období (může být až 8 měsíců)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800" dirty="0"/>
              <a:t>Průběžné zprávy i závěrečnou zprávu je nutno předložit </a:t>
            </a:r>
            <a:r>
              <a:rPr lang="cs-CZ" sz="1800" b="1" dirty="0"/>
              <a:t>do 30 kalendářních dní </a:t>
            </a:r>
            <a:r>
              <a:rPr lang="cs-CZ" sz="1800" dirty="0"/>
              <a:t>od ukončení sledovaného období.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1796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cs-CZ" b="1" dirty="0"/>
              <a:t>Dokončení realizace projektu </a:t>
            </a:r>
          </a:p>
          <a:p>
            <a:pPr marL="722313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cs-CZ" dirty="0"/>
              <a:t>Dokončením projektu se rozumí prokazatelné uzavření všech aktivit projektu</a:t>
            </a:r>
          </a:p>
          <a:p>
            <a:pPr marL="722313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cs-CZ" dirty="0"/>
              <a:t>Tuto skutečnost je nutné doložit kromě vlastních výstupů projektu též ověřitelnými důkazy dosažení cílů projektu (např. certifikací, prezenční listinou, fotodokumentací apod.)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AutoNum type="arabicPeriod"/>
            </a:pPr>
            <a:r>
              <a:rPr lang="pl-PL" b="1" dirty="0"/>
              <a:t>Předčasné ukončení realizace projektu ze strany příjemce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AutoNum type="arabicPeriod"/>
            </a:pPr>
            <a:r>
              <a:rPr lang="pl-PL" b="1" dirty="0"/>
              <a:t>Předčasné ukončení realizace projektu ze strany ŘO </a:t>
            </a:r>
          </a:p>
          <a:p>
            <a:pPr marL="0" indent="4524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ŘO je oprávněn ukončit projekt v případě, že: </a:t>
            </a:r>
          </a:p>
          <a:p>
            <a:pPr marL="884237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k danému okamžiku přestal splňovat kritéria přijatelnosti, platná ke dni vyhlášení programu/výzvy (tj. např. splnění definice oprávněných příjemců, apod.) </a:t>
            </a:r>
          </a:p>
          <a:p>
            <a:pPr marL="884237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příjemce opakovaně nepředkládá </a:t>
            </a:r>
            <a:r>
              <a:rPr lang="cs-CZ" dirty="0" err="1"/>
              <a:t>ZoR</a:t>
            </a:r>
            <a:r>
              <a:rPr lang="cs-CZ" dirty="0"/>
              <a:t> projektu včetně všech souvisejících dokladů v požadovaných termínech a formátu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Ukončení projektu 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420081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Povinné nástroje publicity</a:t>
            </a:r>
            <a:r>
              <a:rPr lang="cs-CZ" sz="2000" dirty="0"/>
              <a:t>:</a:t>
            </a:r>
          </a:p>
          <a:p>
            <a:pPr marL="806450" lvl="1" indent="-3492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Během provádění projektu je příjemce povinen informovat veřejnost o podpoře získané z fondů tím, že: </a:t>
            </a:r>
          </a:p>
          <a:p>
            <a:pPr marL="1263650" lvl="2" indent="-3492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zveřejní na své </a:t>
            </a:r>
            <a:r>
              <a:rPr lang="cs-CZ" sz="1600" b="1" dirty="0"/>
              <a:t>internetové stránce</a:t>
            </a:r>
            <a:r>
              <a:rPr lang="cs-CZ" sz="1600" dirty="0"/>
              <a:t>, pokud taková stránka existuje, stručný popis projektu, včetně jeho cílů a výsledků a zdůrazní, že je na daný projekt poskytována finanční podpora od Evropské unie. ŘO doporučuje uvést popis projektu na webových stránkách již při začátku realizace projektu a v případě změn informace aktualizovat;</a:t>
            </a:r>
          </a:p>
          <a:p>
            <a:pPr marL="1263650" lvl="2" indent="-3492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umístí po zahájení realizace projektu alespoň jeden </a:t>
            </a:r>
            <a:r>
              <a:rPr lang="cs-CZ" sz="1600" b="1" dirty="0"/>
              <a:t>plakát</a:t>
            </a:r>
            <a:r>
              <a:rPr lang="cs-CZ" sz="1600" dirty="0"/>
              <a:t> s informacemi o projektu (</a:t>
            </a:r>
            <a:r>
              <a:rPr lang="cs-CZ" sz="1600" b="1" dirty="0"/>
              <a:t>minimální velikost A3</a:t>
            </a:r>
            <a:r>
              <a:rPr lang="cs-CZ" sz="1600" dirty="0"/>
              <a:t>), včetně informace o finanční podpoře od EU, na místě snadno viditelném pro veřejnost, jako jsou např. vstupní prostory budovy</a:t>
            </a:r>
          </a:p>
          <a:p>
            <a:pPr marL="1263650" lvl="2" indent="-3492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Informování subjektů, podílejících se na projektu, o podpoře z ESI</a:t>
            </a:r>
          </a:p>
          <a:p>
            <a:pPr>
              <a:lnSpc>
                <a:spcPct val="100000"/>
              </a:lnSpc>
              <a:tabLst>
                <a:tab pos="265113" algn="l"/>
              </a:tabLst>
            </a:pPr>
            <a:r>
              <a:rPr lang="cs-CZ" sz="2000" dirty="0"/>
              <a:t>Generátor povinné publicity</a:t>
            </a:r>
            <a:r>
              <a:rPr lang="cs-CZ" sz="2000" i="1" dirty="0">
                <a:solidFill>
                  <a:srgbClr val="002060"/>
                </a:solidFill>
              </a:rPr>
              <a:t>   </a:t>
            </a:r>
            <a:r>
              <a:rPr lang="cs-CZ" sz="2000" b="1" i="1" dirty="0">
                <a:solidFill>
                  <a:srgbClr val="002060"/>
                </a:solidFill>
              </a:rPr>
              <a:t>publicita.dotaceeu.cz</a:t>
            </a:r>
          </a:p>
          <a:p>
            <a:pPr>
              <a:lnSpc>
                <a:spcPct val="100000"/>
              </a:lnSpc>
              <a:tabLst>
                <a:tab pos="265113" algn="l"/>
              </a:tabLst>
            </a:pPr>
            <a:r>
              <a:rPr lang="cs-CZ" sz="2000" dirty="0"/>
              <a:t>Provedení plakátu musí být v souladu s Manuálem jednotného vizuálního stylu.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publicitu 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1421164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5974</TotalTime>
  <Words>8249</Words>
  <Application>Microsoft Office PowerPoint</Application>
  <PresentationFormat>Předvádění na obrazovce (4:3)</PresentationFormat>
  <Paragraphs>899</Paragraphs>
  <Slides>56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3" baseType="lpstr">
      <vt:lpstr>Arial</vt:lpstr>
      <vt:lpstr>ArialMT</vt:lpstr>
      <vt:lpstr>Calibri</vt:lpstr>
      <vt:lpstr>Symbol</vt:lpstr>
      <vt:lpstr>Times New Roman</vt:lpstr>
      <vt:lpstr>Wingdings</vt:lpstr>
      <vt:lpstr>Motiv Office</vt:lpstr>
      <vt:lpstr>Prezentace aplikace PowerPoint</vt:lpstr>
      <vt:lpstr>Program semináře</vt:lpstr>
      <vt:lpstr>Přístup na internet</vt:lpstr>
      <vt:lpstr>Používané zkratky</vt:lpstr>
      <vt:lpstr>Prezentace aplikace PowerPoint</vt:lpstr>
      <vt:lpstr>Obsah prezentace</vt:lpstr>
      <vt:lpstr>Zahájení a realizace projektu</vt:lpstr>
      <vt:lpstr>Ukončení projektu </vt:lpstr>
      <vt:lpstr>Pravidla pro publicitu </vt:lpstr>
      <vt:lpstr>Pravidla pro publicitu </vt:lpstr>
      <vt:lpstr>Archivace </vt:lpstr>
      <vt:lpstr>Změny projektu </vt:lpstr>
      <vt:lpstr>Kontroly </vt:lpstr>
      <vt:lpstr>Kontrola na místě v době realizace </vt:lpstr>
      <vt:lpstr>Metodiky a další podpůrné nástroje pro příjemce</vt:lpstr>
      <vt:lpstr>Komunikace s ŘO</vt:lpstr>
      <vt:lpstr>DĚKUJI ZA POZORNOST</vt:lpstr>
      <vt:lpstr>Prezentace aplikace PowerPoint</vt:lpstr>
      <vt:lpstr>Obsah prezentace</vt:lpstr>
      <vt:lpstr>Indikátory</vt:lpstr>
      <vt:lpstr>Nastavení indikátorů na výzvě</vt:lpstr>
      <vt:lpstr>Nastavení indikátorů v ISKP14+</vt:lpstr>
      <vt:lpstr>Vykazování indikátorů v rámci ZoR</vt:lpstr>
      <vt:lpstr>Indikátor 60000</vt:lpstr>
      <vt:lpstr>Karta účastníka</vt:lpstr>
      <vt:lpstr>Informační Systém Evropského Sociálního Fondu</vt:lpstr>
      <vt:lpstr>Přidání podpory</vt:lpstr>
      <vt:lpstr>Vykazování indikátoru 60000 v rámci ZoR</vt:lpstr>
      <vt:lpstr>Věcné zaměření 58. výzvy</vt:lpstr>
      <vt:lpstr>Indikátory 58. výzva</vt:lpstr>
      <vt:lpstr>Indikátory 58. výzva</vt:lpstr>
      <vt:lpstr>Indikátory 58. výzva</vt:lpstr>
      <vt:lpstr>Indikátory 58. výzva</vt:lpstr>
      <vt:lpstr>Indikátory 58. výzva</vt:lpstr>
      <vt:lpstr>Indikátory 58. výzva</vt:lpstr>
      <vt:lpstr>Veřejná podpora</vt:lpstr>
      <vt:lpstr>Shrnutí</vt:lpstr>
      <vt:lpstr>DĚKUJI ZA POZORNOST</vt:lpstr>
      <vt:lpstr>Prezentace aplikace PowerPoint</vt:lpstr>
      <vt:lpstr>Obsah prezentace</vt:lpstr>
      <vt:lpstr>Hlavní zásady financování</vt:lpstr>
      <vt:lpstr>Účetnictví a bankovní účet</vt:lpstr>
      <vt:lpstr>Způsobilost nákladů</vt:lpstr>
      <vt:lpstr>Přímé a nepřímé náklady</vt:lpstr>
      <vt:lpstr>Doložení přímých nákladů</vt:lpstr>
      <vt:lpstr>Základní struktura rozpočtu ESF projektu</vt:lpstr>
      <vt:lpstr>Osobní náklady</vt:lpstr>
      <vt:lpstr>Osobní náklady II. </vt:lpstr>
      <vt:lpstr>Cestovné</vt:lpstr>
      <vt:lpstr>Zařízení a vybavení</vt:lpstr>
      <vt:lpstr>Zařízení a vybavení II.</vt:lpstr>
      <vt:lpstr>Služby</vt:lpstr>
      <vt:lpstr>Služby II.</vt:lpstr>
      <vt:lpstr>Přímá podpora</vt:lpstr>
      <vt:lpstr>Příjmy projektu dle článku 65 odst. 8 obecného nařízení tzv. jiné peněžní příjmy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Hlavík Radovan (MHMP, FON)</cp:lastModifiedBy>
  <cp:revision>118</cp:revision>
  <cp:lastPrinted>2022-06-08T13:24:59Z</cp:lastPrinted>
  <dcterms:created xsi:type="dcterms:W3CDTF">2016-10-18T09:15:21Z</dcterms:created>
  <dcterms:modified xsi:type="dcterms:W3CDTF">2022-06-10T08:14:55Z</dcterms:modified>
</cp:coreProperties>
</file>