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343" r:id="rId3"/>
    <p:sldId id="359" r:id="rId4"/>
    <p:sldId id="344" r:id="rId5"/>
    <p:sldId id="358" r:id="rId6"/>
    <p:sldId id="345" r:id="rId7"/>
    <p:sldId id="353" r:id="rId8"/>
    <p:sldId id="330" r:id="rId9"/>
    <p:sldId id="347" r:id="rId10"/>
    <p:sldId id="346" r:id="rId11"/>
    <p:sldId id="350" r:id="rId12"/>
    <p:sldId id="331" r:id="rId13"/>
    <p:sldId id="352" r:id="rId14"/>
    <p:sldId id="360" r:id="rId15"/>
    <p:sldId id="336" r:id="rId16"/>
    <p:sldId id="323" r:id="rId17"/>
  </p:sldIdLst>
  <p:sldSz cx="9144000" cy="6858000" type="screen4x3"/>
  <p:notesSz cx="6797675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igerová Marcela (MHMP, FON)" initials="PM(F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DF1F1"/>
    <a:srgbClr val="A59253"/>
    <a:srgbClr val="FBFCFF"/>
    <a:srgbClr val="C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3" autoAdjust="0"/>
    <p:restoredTop sz="87199" autoAdjust="0"/>
  </p:normalViewPr>
  <p:slideViewPr>
    <p:cSldViewPr snapToGrid="0" snapToObjects="1">
      <p:cViewPr varScale="1">
        <p:scale>
          <a:sx n="63" d="100"/>
          <a:sy n="63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D384-C47E-4E23-82E8-AF3A2D4D4739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378485"/>
            <a:ext cx="2944958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7EFB-9BB0-4437-AC65-2CF41E30FD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54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18.11.2020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83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75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424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cs-CZ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náklady na úpravy okolí stavby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stanoven limit 10% celkových způsobilých výdajů projektu (úpravy a vybavení zahrad, hřišť a venkovních prostor včetně oplocení). – v závěrečném vyúčtování musí příjemce předložit, že nepřekročil tento limit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Jakoukoli změnu stavby je třeba dopředu hlásit (změna projektové dokumentace, vícepráce, zásadnější změna zpoždění, apod.)</a:t>
            </a:r>
          </a:p>
          <a:p>
            <a:endParaRPr lang="cs-CZ" sz="1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169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/>
              <a:t>Investiční způsobilé výdaje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3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účely výzvy č. 57 jsou za nezpůsobilé výdaje považovány:</a:t>
            </a:r>
          </a:p>
          <a:p>
            <a:endParaRPr lang="cs-CZ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nákup pozemků a nákup budov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věcné příspěvky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přímá podpora cílových skupin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nákup spotřebního materiálu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2060"/>
                </a:solidFill>
              </a:rPr>
              <a:t>výdaje na provoz zařízení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8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255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86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390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6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MAXIMÁLNÍ</a:t>
            </a:r>
            <a:r>
              <a:rPr lang="cs-CZ" baseline="0" dirty="0"/>
              <a:t> DOBA REALIZACE PROJEKTU 24  MĚSÍCŮ !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Projekt musí být prokazatelně zahájen do 6-ti měsíců od schválení podpory Zastupitelstvem hl. m. Prahy.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Realizace projektu nesmí být ukončena před datem předložení žádosti. Realizací projektu je myšleno období investiční fáze.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9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Dále je stanoven finanční limit do výše 3%, 5% nebo 7% celkových způsobilých výdajů projektu pro osobní náklady, služby a správní a jiné poplatky přímo související s přípravou a řízením projektu, který se týká následujících výdajů: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osobní náklady členů realizačního týmu, kteří se podílejí na managementu projektu v investiční fázi projektu (např. manažer projektu, finanční manažer, účetní projektu),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finanční výdaje, správní a jiné poplatky, které jsou nevyhnutelné a mají přímou vazbu na projekt, příp. požadavek poskytovatele podpory na jejich vynaložení v souvislosti s projektem (např. poplatky za zápis výpis z obchodního rejstříku, vydání stavebního povolení, výpis z rejstříku trestů, odvody za vynětí půdy ze zemědělského půdního fondu, notářské poplatky, pojištění majetku),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projektu – služby související s řízením a administrací projektu zajišťované externími firmami (v souladu s pravidly pro zadávání veřejných zakázek) najatými příjemcem,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zpracování studie proveditelnosti, žádosti, zpráv o realizaci projektu apod.,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vedení účetnictví vztahující se k projektu,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externí řízení veřejných zakázek - služby související s řízením a administrací veřejných zakázek v rámci projektu zajišťované externími firmami (v souladu s Pravidly pro zadávání veřejných zakázek) najatými příjemci prostředků).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46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Změny</a:t>
            </a:r>
            <a:r>
              <a:rPr lang="cs-CZ" baseline="0" dirty="0"/>
              <a:t> v rozpočtu projektu jsou změnami, které nevyžadují uzavření dodatku ke smlouvě o financování.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4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2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Rozpočet</a:t>
            </a:r>
            <a:r>
              <a:rPr lang="cs-CZ" baseline="0" dirty="0"/>
              <a:t> po podání žádosti nelze navýšit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138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Kopie pracovních smluv nových zaměstnanců, pracovní náplně nových zaměstnanců, doklad o přihlášení nového zaměstnance na zdravotní a sociální pojištění (týká se pouze nových zaměstnanců, pokud jsou sledováni v rámci indikátorů) 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Pracovní výkazy za sledované období u členů realizačního týmu 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Rozpis mzdových výdajů podepsaný zodpovědným účetním za mzdy a úhrady</a:t>
            </a:r>
          </a:p>
          <a:p>
            <a:pPr marL="171450" indent="-171450">
              <a:buFontTx/>
              <a:buChar char="-"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Mzdové listy budou kontrolovány při kontrole na místě (popř. bude příjemce vyzván k doložení)</a:t>
            </a:r>
          </a:p>
          <a:p>
            <a:pPr marL="171450" indent="-171450">
              <a:buFontTx/>
              <a:buChar char="-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Místní personál: Cestovní náhrady zahrnují náhrady za jízdní výdaje, za výdaje za ubytování, za stravné a za nutné vedlejší výdaje (o cestovní pojištění, poplatky za použití telefonu, parkovné, dálniční poplatek, vstupenky na veletrh, poplatky za úschovu zavazadel apod.)</a:t>
            </a:r>
            <a:r>
              <a:rPr lang="cs-CZ" dirty="0"/>
              <a:t> K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apesné, které může zaměstnavatel poskytnout zaměstnancům při zahraniční pracovní cestě v cizí měně do výše 40 % stravného.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Zahraniční: Tyto náhrady, tzv. „per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diems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kryjí náklady na ubytování, stravné a cestovné v ČR. „Per </a:t>
            </a:r>
            <a:r>
              <a:rPr lang="cs-CZ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diems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pro cizince v ČR se stanovuje podle sazeb EU publikovaných v poslední aktualizaci na stránce: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https://ec.europa.eu/europeaid/applicable-rates-diems-framework-ec-funded-external-aid-contracts-18032015_en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Relevantní je sazebník částek platný v době, kdy se uskutečnil pobyt experta v ČR. </a:t>
            </a:r>
          </a:p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26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864679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12700"/>
            <a:ext cx="3937000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538663"/>
          </a:xfrm>
        </p:spPr>
        <p:txBody>
          <a:bodyPr/>
          <a:lstStyle>
            <a:lvl1pPr>
              <a:defRPr sz="3200">
                <a:solidFill>
                  <a:srgbClr val="FF00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035050" y="1435100"/>
            <a:ext cx="2387600" cy="4538663"/>
          </a:xfrm>
        </p:spPr>
        <p:txBody>
          <a:bodyPr>
            <a:normAutofit/>
          </a:bodyPr>
          <a:lstStyle>
            <a:lvl1pPr marL="0" indent="0">
              <a:buNone/>
              <a:defRPr lang="en-US" sz="1200" smtClean="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hutterstock_844836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996950"/>
            <a:ext cx="81851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 rot="16200000">
            <a:off x="-954087" y="3910012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cs-CZ" altLang="cs-CZ" sz="1400"/>
              <a:t>Popis obrázku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87449"/>
            <a:ext cx="5486400" cy="35401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68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19417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96557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336391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4170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03701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48786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756E-0410-4B03-A098-3843EA1037C4}" type="datetimeFigureOut">
              <a:rPr lang="en-US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7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2814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779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219100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36848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600200"/>
            <a:ext cx="36703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975100" cy="4373563"/>
          </a:xfrm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5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9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2850" y="368300"/>
            <a:ext cx="74739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Prostor pro titulek č. 1</a:t>
            </a:r>
            <a:endParaRPr lang="en-US" altLang="cs-C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0900" y="1600200"/>
            <a:ext cx="7835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Nadpis 1. úrovně</a:t>
            </a:r>
          </a:p>
          <a:p>
            <a:pPr lvl="1"/>
            <a:r>
              <a:rPr lang="cs-CZ" altLang="cs-CZ"/>
              <a:t>nadpis</a:t>
            </a:r>
          </a:p>
          <a:p>
            <a:pPr lvl="2"/>
            <a:r>
              <a:rPr lang="cs-CZ" altLang="cs-CZ"/>
              <a:t>nadpis</a:t>
            </a:r>
          </a:p>
          <a:p>
            <a:pPr lvl="3"/>
            <a:r>
              <a:rPr lang="cs-CZ" altLang="cs-CZ"/>
              <a:t>nadpis</a:t>
            </a:r>
          </a:p>
          <a:p>
            <a:pPr lvl="4"/>
            <a:r>
              <a:rPr lang="cs-CZ" altLang="cs-CZ"/>
              <a:t>nadpis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C4B028-2FDB-4D92-964E-645DE0418DE4}" type="datetimeFigureOut">
              <a:rPr lang="en-US" smtClean="0"/>
              <a:pPr>
                <a:defRPr/>
              </a:pPr>
              <a:t>11/18/2020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6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SzPct val="74000"/>
        <a:buBlip>
          <a:blip r:embed="rId16"/>
        </a:buBlip>
        <a:defRPr sz="1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150091"/>
            <a:ext cx="8260080" cy="704850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/>
              <a:t>Finanční řízení projektů</a:t>
            </a:r>
          </a:p>
          <a:p>
            <a:pPr algn="ctr"/>
            <a:r>
              <a:rPr lang="cs-CZ" sz="2400" b="1" dirty="0">
                <a:latin typeface="+mj-lt"/>
              </a:rPr>
              <a:t>ve výzvě č. 57</a:t>
            </a:r>
          </a:p>
        </p:txBody>
      </p:sp>
    </p:spTree>
    <p:extLst>
      <p:ext uri="{BB962C8B-B14F-4D97-AF65-F5344CB8AC3E}">
        <p14:creationId xmlns:p14="http://schemas.microsoft.com/office/powerpoint/2010/main" val="29341335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926592" y="1526370"/>
            <a:ext cx="78516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endParaRPr lang="cs-CZ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1.3 DROBNÝ NEODPISOVANÝ HMOTNÝ A NEHMOTNÝ MAJETEK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nového nebo použitého vybavení či zařízení hmotné povahy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majetek musí být používán přímo v souvislosti se schváleným projektem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zařízení nebo vybavení v rámci této kapitoly rozpočtu nesmí u položky hmotného majetku přesáhnout hodnotu 40 000 Kč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nákup nehmotného majetku v této kapitole do 60 000 Kč</a:t>
            </a:r>
          </a:p>
          <a:p>
            <a:pPr>
              <a:buClr>
                <a:srgbClr val="A59253"/>
              </a:buClr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53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  <a:endParaRPr lang="pt-BR" b="1" dirty="0"/>
          </a:p>
        </p:txBody>
      </p:sp>
      <p:sp>
        <p:nvSpPr>
          <p:cNvPr id="3" name="Obdélník 2"/>
          <p:cNvSpPr/>
          <p:nvPr/>
        </p:nvSpPr>
        <p:spPr>
          <a:xfrm>
            <a:off x="926592" y="1154336"/>
            <a:ext cx="77602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1.4. SLUŽBY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Podrobné rozčlenění je úkolem žadatele při sestavování rozpočtu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Mohou zahrnovat nejrůznější položky dle typu projektu, ke kterému se váží, např. zpracování analýz, průzkumů, externí řízení projektu</a:t>
            </a:r>
          </a:p>
          <a:p>
            <a:pPr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Finanční výdaje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Přímá vazba na projekt, příp. požadavek poskytovatele podpory na jejich vynaložení v souvislosti s projektem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Např. poplatky za zápis do katastru nemovitostí, výpis z obchodního rejstříku, na pojištění majetku a na správní a místní poplatky, bankovní poplatky za vedení/správu účtu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</a:rPr>
              <a:t>Nájem či leasing zařízení, vybavení a budov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Finanční leasing - pronájem movité nebo nemovité věci, částka nesmí přesáhnout tržní hodnotu investice, která je předmětem leasingu.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Operativní leasing - příjemce musí být schopen prokázat, že smlouva byla nejhospodárnější metodou k získání zařízení, tj. musí být finančně nejvýhodnějším řešením pro projekt.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57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938784" y="1742081"/>
            <a:ext cx="7748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POZEMKY, STAVBY A ÚPRAVY PLOCH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Stavby a úpravy ploch</a:t>
            </a:r>
          </a:p>
          <a:p>
            <a:pPr>
              <a:buClr>
                <a:srgbClr val="A59253"/>
              </a:buClr>
            </a:pPr>
            <a:endParaRPr lang="cs-CZ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na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rekonstrukce, technické zhodnocení staveb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jejichž pořízení je nezbytně nutné pro realizaci schváleného projektu v souladu s cíli oblasti podpory. 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rekonstrukci či technickém zhodnocení vznikají zejména tyto druhy způsobilých výdajů – odborný dozor, technický dozor, autorský dozor,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koordinátora BOZP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zpracování projektové dokumentace, příprava staveniště a stavební práce.</a:t>
            </a:r>
          </a:p>
        </p:txBody>
      </p:sp>
    </p:spTree>
    <p:extLst>
      <p:ext uri="{BB962C8B-B14F-4D97-AF65-F5344CB8AC3E}">
        <p14:creationId xmlns:p14="http://schemas.microsoft.com/office/powerpoint/2010/main" val="224467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32561" y="1321695"/>
            <a:ext cx="803452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 ODPISOVANÝ HMOTNÝ MAJETEK</a:t>
            </a: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movité věci, popřípadě soubory movitých věcí se samostatným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technicko-ekonomickým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určením, jejichž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vstupní cena je vyšší než 40 000 Kč a mají provozně technické funkce delší než 1 rok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pořízení vybavení, strojů, technologií, technické zhodnocení apod.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není majetek využíván zcela pro účely projektu, je za způsobilý výdaj považována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alikvotní část pořizovací ceny</a:t>
            </a:r>
          </a:p>
          <a:p>
            <a:pPr lvl="1">
              <a:buClr>
                <a:srgbClr val="A59253"/>
              </a:buClr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 ODPISOVANÝ NEHMOTNÝ MAJETEK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Nehmotný majetek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dobou použitelnosti delší než 1 rok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kterého ocenění </a:t>
            </a: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převyšuje částku 60 000 Kč 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pořízení know-how, patenty, licence apod.; způsobilým výdajem je i technické zhodnocení dle limitu podle zákona o dani z příjmu</a:t>
            </a:r>
          </a:p>
        </p:txBody>
      </p:sp>
    </p:spTree>
    <p:extLst>
      <p:ext uri="{BB962C8B-B14F-4D97-AF65-F5344CB8AC3E}">
        <p14:creationId xmlns:p14="http://schemas.microsoft.com/office/powerpoint/2010/main" val="2387681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9877DF-35F2-4179-9B6E-D9236711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NEZPŮSOBILÉ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A84E4-4E7F-44EF-9950-2C58514C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850" y="1242218"/>
            <a:ext cx="7727950" cy="483585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nevznikly v časovém rozmezí pro realizaci programu/projektu;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nebyly uhrazeny v době způsobilosti výdajů programu/projektu a nejsou dokladovány příslušnými účetními doklady, není-li uvedeno jinak;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nebyly zaznamenány na bankovních účtech příjemce prostředků nebo nejsou doloženy výdajovými pokladními doklady;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2060"/>
                </a:solidFill>
              </a:rPr>
              <a:t>jsou v jiných ohledech v rozporu s pravidly uvedenými v  Pravidlech pro žadatele a příjemce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002060"/>
                </a:solidFill>
              </a:rPr>
              <a:t>nebyly vynaloženy v souladu s účelem programu/projektu;</a:t>
            </a:r>
          </a:p>
        </p:txBody>
      </p:sp>
    </p:spTree>
    <p:extLst>
      <p:ext uri="{BB962C8B-B14F-4D97-AF65-F5344CB8AC3E}">
        <p14:creationId xmlns:p14="http://schemas.microsoft.com/office/powerpoint/2010/main" val="323009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938784" y="1142322"/>
            <a:ext cx="77480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transparentnosti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veškeré kroky, které vedou k uzavření smlouvy činit jasným, průhledným a srozumitelným způsobem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rovného zacházení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povinnost přistupovat stejným způsobem ke všem uchazečům, kteří mohou podat či podávají nabídky 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zákazu diskriminace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podmínky pro zadání zakázky musí být zadavatelem stanoveny tak, aby zároveň umožňovaly výběr nejvhodnějšího dodavatele, ale na druhé straně neuzavíraly přístup jinému uchazeči do řízení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Zásada přiměřenosti</a:t>
            </a: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zajištění odpovídajícího stupně zveřejnění zadávacího řízení, a to s dostatečným předstihem, a dále odpovídajícího stupně formalizace zadávacího řízení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Výběr dodavatele – základní zásady</a:t>
            </a:r>
          </a:p>
        </p:txBody>
      </p:sp>
    </p:spTree>
    <p:extLst>
      <p:ext uri="{BB962C8B-B14F-4D97-AF65-F5344CB8AC3E}">
        <p14:creationId xmlns:p14="http://schemas.microsoft.com/office/powerpoint/2010/main" val="222576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Děkujeme za pozornost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949825" y="1518771"/>
            <a:ext cx="3889375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</a:rPr>
              <a:t>Tým prioritní osy 4	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Martina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</a:rPr>
              <a:t>Vošvrdová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Jana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</a:rPr>
              <a:t>Olíková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Gabriela Valová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Jan Ryšavý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Pavla Netolická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				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</a:rPr>
              <a:t>ODBOR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EVROPSKÝCH </a:t>
            </a: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  <a:t>FONDŮ</a:t>
            </a:r>
            <a:b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  <a:t>MAGISTRÁT HL. M. PRAHY</a:t>
            </a:r>
            <a:br>
              <a:rPr lang="it-IT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Rytířská 406/10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110 00 Praha 1</a:t>
            </a:r>
          </a:p>
          <a:p>
            <a:endParaRPr lang="cs-CZ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www.penizeproprahu.cz/kontakty</a:t>
            </a:r>
          </a:p>
          <a:p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</a:rPr>
              <a:t>jmeno.prijmeni@praha.eu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E5760F-492D-4E0F-B79F-21D19FE9D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06" y="1518772"/>
            <a:ext cx="3580506" cy="40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314" y="368300"/>
            <a:ext cx="7473950" cy="317500"/>
          </a:xfrm>
        </p:spPr>
        <p:txBody>
          <a:bodyPr/>
          <a:lstStyle/>
          <a:p>
            <a:r>
              <a:rPr lang="cs-CZ" b="1" dirty="0"/>
              <a:t>Finanční řízení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926591" y="1065724"/>
            <a:ext cx="766267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Finanční a ekonomické zdraví žadatele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Na majetek žadatele nesmí být vyhlášen konkurs.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 Souběh dotací</a:t>
            </a: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Podpora poskytnutá projektu realizovaná v rámci OP PPR není slučitelná s podporou poskytnutou na týž projekt z jiného dotačního programu.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Oddělené účetnictví projektu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Bankovní účet – samostatný bankovní účet, podúčet či existující bankovní účet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Identifikace účtu vždy uvedena ve Smlouvě o financování projektu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Povinnost na tento účet přijímat platby od ŘO OP PPR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Změna bankovního účtu pro příjem dotace -&gt; podstatná změna, která vyžaduje schválení ŘO a uzavření dodatku ke Smlouvě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00000"/>
            </a:pPr>
            <a:r>
              <a:rPr lang="cs-CZ" i="1" dirty="0">
                <a:solidFill>
                  <a:srgbClr val="002060"/>
                </a:solidFill>
                <a:cs typeface="Arial" panose="020B0604020202020204" pitchFamily="34" charset="0"/>
              </a:rPr>
              <a:t>Platba dodavatelům v hotovosti či šekem pouze u nevyhnutelných plateb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335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plán</a:t>
            </a:r>
          </a:p>
        </p:txBody>
      </p:sp>
      <p:sp>
        <p:nvSpPr>
          <p:cNvPr id="3" name="Obdélník 2"/>
          <p:cNvSpPr/>
          <p:nvPr/>
        </p:nvSpPr>
        <p:spPr>
          <a:xfrm>
            <a:off x="985520" y="1203282"/>
            <a:ext cx="8083176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A59253"/>
              </a:buClr>
            </a:pPr>
            <a:r>
              <a:rPr lang="cs-CZ" b="1" dirty="0">
                <a:solidFill>
                  <a:srgbClr val="002060"/>
                </a:solidFill>
              </a:rPr>
              <a:t>Plán financování projektu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Datum předložení </a:t>
            </a:r>
            <a:r>
              <a:rPr lang="cs-CZ" dirty="0" err="1">
                <a:solidFill>
                  <a:srgbClr val="002060"/>
                </a:solidFill>
              </a:rPr>
              <a:t>ŽoP</a:t>
            </a:r>
            <a:r>
              <a:rPr lang="cs-CZ" dirty="0">
                <a:solidFill>
                  <a:srgbClr val="002060"/>
                </a:solidFill>
              </a:rPr>
              <a:t> shodné s datem předložení </a:t>
            </a:r>
            <a:r>
              <a:rPr lang="cs-CZ" dirty="0" err="1">
                <a:solidFill>
                  <a:srgbClr val="002060"/>
                </a:solidFill>
              </a:rPr>
              <a:t>ZoR</a:t>
            </a:r>
            <a:r>
              <a:rPr lang="cs-CZ" dirty="0">
                <a:solidFill>
                  <a:srgbClr val="002060"/>
                </a:solidFill>
              </a:rPr>
              <a:t> (30 dnů od konce sledovaného období)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Sledované období = 6 měsíců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Součet částek v polích </a:t>
            </a:r>
            <a:r>
              <a:rPr lang="cs-CZ" i="1" dirty="0">
                <a:solidFill>
                  <a:srgbClr val="002060"/>
                </a:solidFill>
              </a:rPr>
              <a:t>Záloha-plán </a:t>
            </a:r>
            <a:r>
              <a:rPr lang="cs-CZ" dirty="0">
                <a:solidFill>
                  <a:srgbClr val="002060"/>
                </a:solidFill>
              </a:rPr>
              <a:t>a </a:t>
            </a:r>
            <a:r>
              <a:rPr lang="cs-CZ" i="1" dirty="0">
                <a:solidFill>
                  <a:srgbClr val="002060"/>
                </a:solidFill>
              </a:rPr>
              <a:t>Vyúčtování-plán </a:t>
            </a:r>
            <a:r>
              <a:rPr lang="cs-CZ" dirty="0">
                <a:solidFill>
                  <a:srgbClr val="002060"/>
                </a:solidFill>
              </a:rPr>
              <a:t>se musí rovnat celkovým způsobilým výdajům v rozpočtu  </a:t>
            </a:r>
          </a:p>
          <a:p>
            <a:pPr marL="285750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Další zálohová platba pro projekty financované z ERDF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05170"/>
              </p:ext>
            </p:extLst>
          </p:nvPr>
        </p:nvGraphicFramePr>
        <p:xfrm>
          <a:off x="1355464" y="3420934"/>
          <a:ext cx="7035500" cy="2796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Pořadí finančního plánu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Datum předložení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Záloha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Vyúčtování - plán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Závěrečná platba</a:t>
                      </a:r>
                      <a:endParaRPr lang="cs-CZ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31.12.2020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cs-CZ" sz="1400" baseline="0" dirty="0">
                          <a:solidFill>
                            <a:srgbClr val="002060"/>
                          </a:solidFill>
                        </a:rPr>
                        <a:t> 000 000</a:t>
                      </a:r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30.07.2021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2 000 000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30.07.2022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30.01.</a:t>
                      </a:r>
                      <a:r>
                        <a:rPr lang="cs-CZ" sz="1400" baseline="0" dirty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1 000 000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854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9 000 000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rgbClr val="002060"/>
                          </a:solidFill>
                        </a:rPr>
                        <a:t>9 000 000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Způsobilost výdajů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463789"/>
              </p:ext>
            </p:extLst>
          </p:nvPr>
        </p:nvGraphicFramePr>
        <p:xfrm>
          <a:off x="1180213" y="1281684"/>
          <a:ext cx="7820352" cy="4617092"/>
        </p:xfrm>
        <a:graphic>
          <a:graphicData uri="http://schemas.openxmlformats.org/drawingml/2006/table">
            <a:tbl>
              <a:tblPr/>
              <a:tblGrid>
                <a:gridCol w="3910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Hledisko způsobilosti výdaje: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Podmínky způsobilosti výdaje: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Věcná způsobilost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Soulad s právními předpisy, pravidly programu a podmínkami podpory.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3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Přiměřenost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Jeho výše je výsledkem optimálního vztahu mezi její hospodárností, účelností a efektivností.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Časová způsobilost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Vznik a úhrada příjemcem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od 1. 1. 2014 do 30.11.2023.</a:t>
                      </a: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Místní způsobilost výdaje</a:t>
                      </a:r>
                      <a:endParaRPr lang="cs-CZ" sz="18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Vazba na území hl. m. Prahy.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Vykázání výdaje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Identifikovatelný, prokazatelný a doložitelný výdaj. 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89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Finanční limity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483796"/>
              </p:ext>
            </p:extLst>
          </p:nvPr>
        </p:nvGraphicFramePr>
        <p:xfrm>
          <a:off x="958850" y="2465832"/>
          <a:ext cx="7727950" cy="2301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5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Výše celkových způsobilých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výdajů projektu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Limit výdajů na kompletní administraci spojenou s realizací</a:t>
                      </a:r>
                    </a:p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projektu (vyjádřeno v % celkových způsobilých výdajů projektu)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Do 4 mil. Kč vč.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002060"/>
                          </a:solidFill>
                        </a:rPr>
                        <a:t>Od 4 mil. Kč do 10mil. Kč vč.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002060"/>
                          </a:solidFill>
                        </a:rPr>
                        <a:t>Od 10 mil. Kč výše</a:t>
                      </a:r>
                      <a:endParaRPr lang="cs-CZ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solidFill>
                            <a:srgbClr val="002060"/>
                          </a:solidFill>
                        </a:rPr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3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Základní struktura rozpočtu ERDF projektu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136588"/>
              </p:ext>
            </p:extLst>
          </p:nvPr>
        </p:nvGraphicFramePr>
        <p:xfrm>
          <a:off x="1006843" y="1192086"/>
          <a:ext cx="7473950" cy="52976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7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36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CELKOVÉ VÝDAJE PROJEKTU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ZPŮSOBILÉ VÝDAJE CELKEM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None/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NEINVESTIČNÍ ZPŮSOBILÉ VÝDAJE CELKEM</a:t>
                      </a:r>
                      <a:endParaRPr lang="cs-CZ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1.1 Osobní náklady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 Cestovné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1.3 Drobný neodpisovaný hmotný a nehmotný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1.3.1 Neodpisovaný 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1.3.2 Neodpisovaný nehmotný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 Služby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0" lvl="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INVESTIČNÍ ZPŮSOBILÉ VÝDAJE CELKEM</a:t>
                      </a:r>
                      <a:endParaRPr lang="cs-CZ" sz="18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2.1. Pozemky, stavby a úpravy ploch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2.2. Odpisovaný hmotný majetek</a:t>
                      </a:r>
                      <a:endParaRPr lang="cs-CZ" sz="18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9590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2.3  Odpisovaný nehmotný majetek</a:t>
                      </a:r>
                    </a:p>
                    <a:p>
                      <a:pPr marL="0" indent="-2286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NEZPŮSOBILÉ VÝDAJE CELKEM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816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816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4407">
                <a:tc>
                  <a:txBody>
                    <a:bodyPr/>
                    <a:lstStyle/>
                    <a:p>
                      <a:pPr marL="457200" indent="-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32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Příprava a sestavení rozpočtu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14399" y="1272689"/>
            <a:ext cx="7772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typu a částek způsobilých výdajů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Rozčlenění do kapitol/položek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Součtem se zjistí objem  rozpočtu způsobilých nákladů</a:t>
            </a: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→CELKOVÝ OBJEM ROZPOČTU 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(dodržení limitu stanoveného ve výzvě)</a:t>
            </a:r>
          </a:p>
        </p:txBody>
      </p:sp>
    </p:spTree>
    <p:extLst>
      <p:ext uri="{BB962C8B-B14F-4D97-AF65-F5344CB8AC3E}">
        <p14:creationId xmlns:p14="http://schemas.microsoft.com/office/powerpoint/2010/main" val="192390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Nejčastější chyby při sestavení rozpočtu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914400" y="1320730"/>
            <a:ext cx="777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není dostatečně podrobný, aby bylo zřejmé jaké výdaje jsou v projektu plánovány (kalkulace na kus…)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Zařazení položek, které neodpovídají charakteru projektu – nejasný popis činnosti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Překročení limitu pro administraci projektu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Opomenutí některých nákladů (zákonné odvody placené zaměstnavatelem, DPH…)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Chybné zařazení majetku – např. odepisovaný majetek apod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Nedostatečná spolupráce konzultačních firem s příjemcem a ŘO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Předložená neúplná </a:t>
            </a:r>
            <a:r>
              <a:rPr lang="cs-CZ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/ŽOP – chybějící dokumenty, popisy apod.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Chybějící registrační číslo na faktuře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87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ZPŮSOBILÉ VÝDAJE - Jednotlivé kapitoly rozpočtu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890015" y="1140886"/>
            <a:ext cx="8128479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1.1 OSOBNÍ NÁKLADY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Osobní náklady členů realizačního týmu, kteří se podílejí na managementu projektu (např. manažer projektu, finanční manažer, účetní projektu apod.)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Nesmí přesáhnout  obvyklou výši v daném oboru, čase a místě =&gt; </a:t>
            </a:r>
            <a:r>
              <a:rPr lang="cs-CZ" i="1" dirty="0">
                <a:solidFill>
                  <a:srgbClr val="002060"/>
                </a:solidFill>
              </a:rPr>
              <a:t>Tabulka obvyklých mezd/platů na webu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</a:endParaRP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rgbClr val="002060"/>
                </a:solidFill>
              </a:rPr>
              <a:t>1.2 CESTOVNÉ</a:t>
            </a:r>
            <a:endParaRPr lang="cs-CZ" i="1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Zahraniční služební cesty (místní personál)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Zahraniční zaměstnanci/ experti – Per </a:t>
            </a:r>
            <a:r>
              <a:rPr lang="cs-CZ" dirty="0" err="1">
                <a:solidFill>
                  <a:srgbClr val="002060"/>
                </a:solidFill>
              </a:rPr>
              <a:t>diems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Stanovení náhrad v souladu se zákonem č. 262/2006 Sb., zákoníkem práce a vyhláškou Ministerstva práce a sociál. věcí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A59253"/>
              </a:buClr>
            </a:pPr>
            <a:endParaRPr lang="cs-CZ" i="1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8405884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Custom 1">
      <a:dk1>
        <a:srgbClr val="000000"/>
      </a:dk1>
      <a:lt1>
        <a:sysClr val="window" lastClr="FFFFFF"/>
      </a:lt1>
      <a:dk2>
        <a:srgbClr val="263B86"/>
      </a:dk2>
      <a:lt2>
        <a:srgbClr val="A98513"/>
      </a:lt2>
      <a:accent1>
        <a:srgbClr val="D52322"/>
      </a:accent1>
      <a:accent2>
        <a:srgbClr val="2A0AC2"/>
      </a:accent2>
      <a:accent3>
        <a:srgbClr val="000000"/>
      </a:accent3>
      <a:accent4>
        <a:srgbClr val="FFF5E5"/>
      </a:accent4>
      <a:accent5>
        <a:srgbClr val="B2A9E3"/>
      </a:accent5>
      <a:accent6>
        <a:srgbClr val="E396C6"/>
      </a:accent6>
      <a:hlink>
        <a:srgbClr val="B5E857"/>
      </a:hlink>
      <a:folHlink>
        <a:srgbClr val="81C9F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MV3_prezentace mp</Template>
  <TotalTime>8178</TotalTime>
  <Words>1606</Words>
  <Application>Microsoft Office PowerPoint</Application>
  <PresentationFormat>Předvádění na obrazovce (4:3)</PresentationFormat>
  <Paragraphs>251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11</vt:lpstr>
      <vt:lpstr>Prezentace aplikace PowerPoint</vt:lpstr>
      <vt:lpstr>Finanční řízení</vt:lpstr>
      <vt:lpstr>Finanční plán</vt:lpstr>
      <vt:lpstr>Způsobilost výdajů</vt:lpstr>
      <vt:lpstr>Finanční limity</vt:lpstr>
      <vt:lpstr>Základní struktura rozpočtu ERDF projektu</vt:lpstr>
      <vt:lpstr>Příprava a sestavení rozpočtu</vt:lpstr>
      <vt:lpstr>Nejčastější chyby při sestavení rozpočtu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VÝDAJE - Jednotlivé kapitoly rozpočtu</vt:lpstr>
      <vt:lpstr>ZPŮSOBILÉ VÝDAJE - Jednotlivé kapitoly rozpočtu</vt:lpstr>
      <vt:lpstr>NEZPŮSOBILÉ VÝDAJE</vt:lpstr>
      <vt:lpstr>Výběr dodavatele – základní zásady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Vošvrdová Martina (MHMP, FON)</cp:lastModifiedBy>
  <cp:revision>582</cp:revision>
  <cp:lastPrinted>2016-09-23T06:40:41Z</cp:lastPrinted>
  <dcterms:created xsi:type="dcterms:W3CDTF">2015-08-07T17:40:25Z</dcterms:created>
  <dcterms:modified xsi:type="dcterms:W3CDTF">2020-11-18T21:27:24Z</dcterms:modified>
</cp:coreProperties>
</file>