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6" r:id="rId2"/>
    <p:sldId id="330" r:id="rId3"/>
    <p:sldId id="348" r:id="rId4"/>
    <p:sldId id="352" r:id="rId5"/>
    <p:sldId id="326" r:id="rId6"/>
    <p:sldId id="347" r:id="rId7"/>
    <p:sldId id="325" r:id="rId8"/>
    <p:sldId id="331" r:id="rId9"/>
    <p:sldId id="340" r:id="rId10"/>
    <p:sldId id="341" r:id="rId11"/>
    <p:sldId id="333" r:id="rId12"/>
    <p:sldId id="335" r:id="rId13"/>
    <p:sldId id="336" r:id="rId14"/>
    <p:sldId id="327" r:id="rId15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59253"/>
    <a:srgbClr val="FBFCFF"/>
    <a:srgbClr val="CF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224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62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98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729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16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3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Hledisko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věcné způsobilosti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výdaje vyžaduje naplnění dvou kumulativních podmínek. Ty spočívají v tom, že výdaj: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je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realizován v souladu s právními předpisy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zároveň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naplňuje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pravidla OP PPR a podmínky podpory. </a:t>
            </a:r>
          </a:p>
          <a:p>
            <a:endParaRPr lang="cs-CZ" sz="1200" dirty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latin typeface="+mn-lt"/>
              </a:rPr>
              <a:t>Přiměřenost</a:t>
            </a:r>
            <a:r>
              <a:rPr lang="cs-CZ" sz="1200" baseline="0" dirty="0">
                <a:latin typeface="+mn-lt"/>
              </a:rPr>
              <a:t> výdaje –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odpovídá cenám v místě a čase obvyklým. O</a:t>
            </a:r>
            <a:r>
              <a:rPr lang="cs-CZ" sz="1200" baseline="0" dirty="0">
                <a:latin typeface="+mn-lt"/>
              </a:rPr>
              <a:t>ptimální vztah mezi hospodárností, účelností a efektivností.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+mn-lt"/>
              </a:rPr>
              <a:t>Hospodárnost – povinnost uchovávat auditní stopu (viz Tabulka obvyklých mezd a cen  https://www.penizeproprahu.cz/obvykle-ceny-a-mzdy/</a:t>
            </a:r>
          </a:p>
          <a:p>
            <a:endParaRPr lang="cs-CZ" sz="1200" baseline="0" dirty="0">
              <a:latin typeface="+mn-lt"/>
            </a:endParaRPr>
          </a:p>
          <a:p>
            <a:r>
              <a:rPr lang="cs-CZ" sz="1200" baseline="0" dirty="0">
                <a:latin typeface="+mn-lt"/>
              </a:rPr>
              <a:t>Nezpůsobilé výdaje: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200" b="1" dirty="0">
                <a:latin typeface="+mn-lt"/>
              </a:rPr>
              <a:t>nebyly vynaloženy v souladu s účelem </a:t>
            </a:r>
            <a:r>
              <a:rPr lang="cs-CZ" sz="1200" dirty="0">
                <a:latin typeface="+mn-lt"/>
              </a:rPr>
              <a:t>programu/projektu;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200" b="1" dirty="0">
                <a:latin typeface="+mn-lt"/>
              </a:rPr>
              <a:t>nevznikly v časovém rozmezí </a:t>
            </a:r>
            <a:r>
              <a:rPr lang="cs-CZ" sz="1200" dirty="0">
                <a:latin typeface="+mn-lt"/>
              </a:rPr>
              <a:t>pro realizaci programu/projektu;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200" b="1" dirty="0">
                <a:latin typeface="+mn-lt"/>
              </a:rPr>
              <a:t>nebyly uhrazeny v době způsobilosti výdajů </a:t>
            </a:r>
            <a:r>
              <a:rPr lang="cs-CZ" sz="1200" dirty="0">
                <a:latin typeface="+mn-lt"/>
              </a:rPr>
              <a:t>programu/projektu a nejsou dokladovány příslušnými účetními doklady, není-li uvedeno jinak;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200" b="1" dirty="0">
                <a:latin typeface="+mn-lt"/>
              </a:rPr>
              <a:t>nebyly zaznamenány na bankovních účtech </a:t>
            </a:r>
            <a:r>
              <a:rPr lang="cs-CZ" sz="1200" dirty="0">
                <a:latin typeface="+mn-lt"/>
              </a:rPr>
              <a:t>příjemce prostředků nebo nejsou doloženy výdajovými pokladními doklady;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1200" b="1" dirty="0">
                <a:latin typeface="+mn-lt"/>
              </a:rPr>
              <a:t>jsou v jiných ohledech v rozporu s pravidly </a:t>
            </a:r>
            <a:r>
              <a:rPr lang="cs-CZ" sz="1200" dirty="0">
                <a:latin typeface="+mn-lt"/>
              </a:rPr>
              <a:t>uvedenými v  Pravidlech pro žadatele a příjemce.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None/>
            </a:pPr>
            <a:endParaRPr lang="cs-CZ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58. Výzva = Nebude podporováno vybavení učeben pro výuku cizích jazyků, ICT, přírodovědných , technických či jiných odborných předmětů. </a:t>
            </a:r>
            <a:endParaRPr lang="cs-CZ" sz="1200" b="1" dirty="0"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None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59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44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69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+mn-lt"/>
              </a:rPr>
              <a:t>Rozpočet není možné navyšovat.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76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30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Prostor pro titulek č. 1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1. úrovně</a:t>
            </a:r>
          </a:p>
          <a:p>
            <a:pPr lvl="1"/>
            <a:r>
              <a:rPr lang="cs-CZ" altLang="cs-CZ"/>
              <a:t>nadpis</a:t>
            </a:r>
          </a:p>
          <a:p>
            <a:pPr lvl="2"/>
            <a:r>
              <a:rPr lang="cs-CZ" altLang="cs-CZ"/>
              <a:t>nadpis</a:t>
            </a:r>
          </a:p>
          <a:p>
            <a:pPr lvl="3"/>
            <a:r>
              <a:rPr lang="cs-CZ" altLang="cs-CZ"/>
              <a:t>nadpis</a:t>
            </a:r>
          </a:p>
          <a:p>
            <a:pPr lvl="4"/>
            <a:r>
              <a:rPr lang="cs-CZ" altLang="cs-CZ"/>
              <a:t>nadpis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19031" y="150091"/>
            <a:ext cx="8260080" cy="70485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Finanční řízení projektů </a:t>
            </a:r>
          </a:p>
          <a:p>
            <a:pPr algn="ctr"/>
            <a:r>
              <a:rPr lang="cs-CZ" sz="2400" b="1" dirty="0"/>
              <a:t>Výzva č. 58 - Rozvoj vzdělávání v Praze II</a:t>
            </a: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97280" y="1066800"/>
            <a:ext cx="7536689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1.4 SLUŽBY</a:t>
            </a:r>
          </a:p>
          <a:p>
            <a:pPr>
              <a:buClr>
                <a:srgbClr val="A59253"/>
              </a:buClr>
            </a:pPr>
            <a:endParaRPr lang="cs-CZ" alt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2060"/>
                </a:solidFill>
              </a:rPr>
              <a:t>Podrobné rozčlenění je úkolem žadatele při sestavování rozpočtu</a:t>
            </a:r>
          </a:p>
          <a:p>
            <a:pPr lvl="1">
              <a:buClr>
                <a:srgbClr val="A59253"/>
              </a:buClr>
            </a:pPr>
            <a:endParaRPr lang="cs-CZ" alt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Dodání služby musí být nezbytné k realizaci projektu.                                             Při uzavírání smlouvy s dodavatelem služeb v ní musí být uvedena přesná specifikace a rozsah služeb. 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Mohou zahrnovat nejrůznější položky dle typu projektu, ke kterému se váží např. zpracování analýz, průzkumů, školení a kurzy, lektorské služby apod.</a:t>
            </a:r>
          </a:p>
          <a:p>
            <a:pPr lvl="1">
              <a:buClr>
                <a:srgbClr val="A59253"/>
              </a:buClr>
            </a:pPr>
            <a:endParaRPr lang="cs-CZ" i="1" dirty="0">
              <a:solidFill>
                <a:srgbClr val="002060"/>
              </a:solidFill>
            </a:endParaRPr>
          </a:p>
          <a:p>
            <a:pPr lvl="1">
              <a:buClr>
                <a:srgbClr val="A59253"/>
              </a:buClr>
            </a:pPr>
            <a:r>
              <a:rPr lang="cs-CZ" i="1" dirty="0">
                <a:solidFill>
                  <a:srgbClr val="002060"/>
                </a:solidFill>
              </a:rPr>
              <a:t>Výdaje za zpracování žádosti o podporu nejsou u ESF projektů ZV.</a:t>
            </a:r>
          </a:p>
          <a:p>
            <a:pPr>
              <a:buClr>
                <a:srgbClr val="A59253"/>
              </a:buClr>
            </a:pPr>
            <a:endParaRPr lang="cs-CZ" altLang="cs-CZ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b="1" i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altLang="cs-CZ" sz="2000" dirty="0">
              <a:solidFill>
                <a:srgbClr val="002060"/>
              </a:solidFill>
            </a:endParaRPr>
          </a:p>
          <a:p>
            <a:pPr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cs-CZ" alt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20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55040" y="1066800"/>
            <a:ext cx="818896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1.5 PŘÍMÁ PODPORA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výdaje spojené zejména se zaměstnáváním a vzděláváním cílové skupiny projektu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mzdové příspěvky </a:t>
            </a:r>
            <a:r>
              <a:rPr lang="cs-CZ" b="1" dirty="0">
                <a:solidFill>
                  <a:srgbClr val="002060"/>
                </a:solidFill>
              </a:rPr>
              <a:t>cílové skupině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jízdné (cestovné), ubytování pro </a:t>
            </a:r>
            <a:r>
              <a:rPr lang="cs-CZ" b="1" dirty="0">
                <a:solidFill>
                  <a:srgbClr val="002060"/>
                </a:solidFill>
              </a:rPr>
              <a:t>cílovou skupinu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příp. další příspěvky </a:t>
            </a:r>
            <a:r>
              <a:rPr lang="cs-CZ" b="1" dirty="0">
                <a:solidFill>
                  <a:srgbClr val="002060"/>
                </a:solidFill>
              </a:rPr>
              <a:t>cílové skupině </a:t>
            </a:r>
            <a:r>
              <a:rPr lang="cs-CZ" dirty="0">
                <a:solidFill>
                  <a:srgbClr val="002060"/>
                </a:solidFill>
              </a:rPr>
              <a:t>spojené se zpřístupněním asistentských, pečovatelských a jiných podpůrných služeb pro děti předškolního věku, seniory a osoby vyžadující zvláštní péči tak, aby se osoba jinak pečující o tohoto závislého člena rodiny mohla jakožto klient zapojit do aktivit projektu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b="1" i="1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altLang="cs-CZ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b="1" i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altLang="cs-CZ" sz="2000" dirty="0">
              <a:solidFill>
                <a:srgbClr val="002060"/>
              </a:solidFill>
            </a:endParaRPr>
          </a:p>
          <a:p>
            <a:pPr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cs-CZ" alt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4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Vykazování nepřímých nákladů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24560" y="1158240"/>
            <a:ext cx="78841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Neprokazují se, jejich výše se odvozuje od přímých nákladů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Vyjadřují se v % vzhledem k celkovým způsobilým přímým nákladů</a:t>
            </a:r>
            <a:endParaRPr lang="cs-CZ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Stanoveny fixně ve Smlouvě o financování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Max. 25 % </a:t>
            </a: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přímých způsobilých nákladů včetně KF</a:t>
            </a:r>
          </a:p>
          <a:p>
            <a:pPr algn="ctr">
              <a:buClr>
                <a:srgbClr val="A59253"/>
              </a:buClr>
            </a:pPr>
            <a:endParaRPr lang="cs-CZ" u="sng" dirty="0">
              <a:solidFill>
                <a:srgbClr val="002060"/>
              </a:solidFill>
            </a:endParaRPr>
          </a:p>
          <a:p>
            <a:pPr algn="ctr"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</a:rPr>
              <a:t>Dopad výše podílu nákupu služeb na celkových přímých způsobilých nákladech projektu na výši NN</a:t>
            </a:r>
            <a:endParaRPr lang="cs-CZ" u="sng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ctr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alt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F13C35-E7F6-471E-BF97-CFFFC86D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58" y="4133010"/>
            <a:ext cx="7053683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Výběr dodavatele – základní zásady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24560" y="1066800"/>
            <a:ext cx="78841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Zásada transparentnosti</a:t>
            </a: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veškeré kroky, které vedou k uzavření smlouvy činit jasným, průhledným a srozumitelným způsobem</a:t>
            </a:r>
            <a:endParaRPr lang="cs-CZ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u="sng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Zásada rovného zacházení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povinnost přistupovat stejným způsobem ke všem uchazečům, kteří mohou podat či podávají nabídky </a:t>
            </a:r>
            <a:endParaRPr lang="cs-CZ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u="sng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Zásada zákazu diskriminace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podmínky pro zadání zakázky musí být zadavatelem stanoveny tak, aby zároveň umožňovaly výběr nejvhodnějšího dodavatele, ale na druhé straně neuzavíraly přístup jinému uchazeči do řízení</a:t>
            </a:r>
            <a:endParaRPr lang="cs-CZ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u="sng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Zásada přiměřenosti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zajištění odpovídajícího stupně zveřejnění zadávacího řízení, a to s dostatečným předstihem, a dále odpovídajícího stupně formalizace zadávacího řízení</a:t>
            </a:r>
            <a:endParaRPr lang="cs-CZ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77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686" y="365126"/>
            <a:ext cx="7376663" cy="519111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Děkujeme za pozornost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1FE756A-8D63-4733-A7C8-7994104D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6" y="1860164"/>
            <a:ext cx="3058737" cy="34563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66CB4D-CE8D-4165-97D4-57BBC0D60ADF}"/>
              </a:ext>
            </a:extLst>
          </p:cNvPr>
          <p:cNvSpPr/>
          <p:nvPr/>
        </p:nvSpPr>
        <p:spPr>
          <a:xfrm>
            <a:off x="2915728" y="1372360"/>
            <a:ext cx="60039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800" b="1" dirty="0">
                <a:solidFill>
                  <a:srgbClr val="002060"/>
                </a:solidFill>
              </a:rPr>
              <a:t>  Tým prioritní osy 4	</a:t>
            </a:r>
            <a:endParaRPr lang="cs-C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Martina Vošvrdová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Olíková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Gabriela Valová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 Ryšavý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Pavla Netolická</a:t>
            </a:r>
          </a:p>
          <a:p>
            <a:pPr>
              <a:buClr>
                <a:srgbClr val="A59253"/>
              </a:buClr>
            </a:pPr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110 00 Praha 1</a:t>
            </a:r>
          </a:p>
          <a:p>
            <a:pPr>
              <a:spcBef>
                <a:spcPts val="24"/>
              </a:spcBef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www.penizeproprahu.cz/kontakty</a:t>
            </a:r>
          </a:p>
          <a:p>
            <a:pPr>
              <a:spcBef>
                <a:spcPts val="24"/>
              </a:spcBef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   jmeno.prijmeni@praha.eu</a:t>
            </a:r>
          </a:p>
        </p:txBody>
      </p:sp>
    </p:spTree>
    <p:extLst>
      <p:ext uri="{BB962C8B-B14F-4D97-AF65-F5344CB8AC3E}">
        <p14:creationId xmlns:p14="http://schemas.microsoft.com/office/powerpoint/2010/main" val="341488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1" y="368300"/>
            <a:ext cx="7473950" cy="317500"/>
          </a:xfrm>
        </p:spPr>
        <p:txBody>
          <a:bodyPr/>
          <a:lstStyle/>
          <a:p>
            <a:r>
              <a:rPr lang="cs-CZ" b="1" dirty="0"/>
              <a:t>Finanční řízení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75765" y="949722"/>
            <a:ext cx="79176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Oddělené účetnictví projektu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Bankovní účet – samostatný bankovní účet, podúčet či existující bankovní účet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Identifikace účtu vždy uvedena ve Smlouvě o financování projektu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Povinnost na tento účet přijímat platby od ŘO OP PPR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Změna bankovního účtu pro příjem dotace -&gt; podstatná změna, která vyžaduje schválení ŘO a uzavření dodatku ke Smlouvě</a:t>
            </a:r>
          </a:p>
          <a:p>
            <a:pPr marL="0" lvl="1"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cs-CZ" i="1" dirty="0">
                <a:solidFill>
                  <a:srgbClr val="002060"/>
                </a:solidFill>
                <a:cs typeface="Arial" panose="020B0604020202020204" pitchFamily="34" charset="0"/>
              </a:rPr>
              <a:t>     Platba dodavatelům v hotovosti či šekem pouze u nevyhnutelných plateb</a:t>
            </a:r>
          </a:p>
          <a:p>
            <a:pPr marL="0" lvl="1">
              <a:spcAft>
                <a:spcPts val="600"/>
              </a:spcAft>
              <a:buClr>
                <a:srgbClr val="C00000"/>
              </a:buClr>
              <a:buSzPct val="100000"/>
            </a:pPr>
            <a:endParaRPr lang="cs-CZ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Finanční a ekonomické zdraví žadatele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Na majetek žadatele nesmí být vyhlášen konkurs</a:t>
            </a: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Souběh dotací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Podpora poskytnutá projektu realizovaná v rámci OP PPR není slučitelná s podporou poskytnutou na týž projekt z jiného dotačního programu.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87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Finanční plán</a:t>
            </a:r>
          </a:p>
        </p:txBody>
      </p:sp>
      <p:sp>
        <p:nvSpPr>
          <p:cNvPr id="3" name="Obdélník 2"/>
          <p:cNvSpPr/>
          <p:nvPr/>
        </p:nvSpPr>
        <p:spPr>
          <a:xfrm>
            <a:off x="985520" y="1203282"/>
            <a:ext cx="8083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</a:rPr>
              <a:t>Plán financování projektu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Datum předložení </a:t>
            </a:r>
            <a:r>
              <a:rPr lang="cs-CZ" dirty="0" err="1">
                <a:solidFill>
                  <a:srgbClr val="002060"/>
                </a:solidFill>
              </a:rPr>
              <a:t>ŽoP</a:t>
            </a:r>
            <a:r>
              <a:rPr lang="cs-CZ" dirty="0">
                <a:solidFill>
                  <a:srgbClr val="002060"/>
                </a:solidFill>
              </a:rPr>
              <a:t> shodné s datem předložení </a:t>
            </a:r>
            <a:r>
              <a:rPr lang="cs-CZ" dirty="0" err="1">
                <a:solidFill>
                  <a:srgbClr val="002060"/>
                </a:solidFill>
              </a:rPr>
              <a:t>ZoR</a:t>
            </a:r>
            <a:r>
              <a:rPr lang="cs-CZ" dirty="0">
                <a:solidFill>
                  <a:srgbClr val="002060"/>
                </a:solidFill>
              </a:rPr>
              <a:t> (30 dnů od konce sledovaného období)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Sledované období = 6 měsíců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Součet částek v polích Záloha – plán a Vyúčtování – plán se musí rovnat celkovým způsobilým výdajům v rozpočtu  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Další zálohová platba pro projekty financované z ESF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712490"/>
              </p:ext>
            </p:extLst>
          </p:nvPr>
        </p:nvGraphicFramePr>
        <p:xfrm>
          <a:off x="1355464" y="3482939"/>
          <a:ext cx="7035500" cy="2615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9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Pořadí finančního plánu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Datum předložení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Záloha - plán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Vyúčtování - plán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Závěrečná platba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5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31. 12. 2020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3 000 000</a:t>
                      </a:r>
                      <a:endParaRPr lang="cs-CZ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5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30. 7. 2021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3 000 000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5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30. 1. 2022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5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30. 7. 2022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5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30. 1.</a:t>
                      </a:r>
                      <a:r>
                        <a:rPr lang="cs-CZ" sz="14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2023</a:t>
                      </a:r>
                      <a:endParaRPr lang="cs-CZ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53"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6 000 000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  <a:latin typeface="+mn-lt"/>
                        </a:rPr>
                        <a:t>6 000 000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39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Způsobilost výdajů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204001"/>
              </p:ext>
            </p:extLst>
          </p:nvPr>
        </p:nvGraphicFramePr>
        <p:xfrm>
          <a:off x="1343884" y="1794179"/>
          <a:ext cx="6783572" cy="3351124"/>
        </p:xfrm>
        <a:graphic>
          <a:graphicData uri="http://schemas.openxmlformats.org/drawingml/2006/table">
            <a:tbl>
              <a:tblPr/>
              <a:tblGrid>
                <a:gridCol w="339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Hledisko způsobilosti výdaje: 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Podmínky způsobilosti výdaje: 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Věcná způsobilost výdaje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Soulad s právními předpisy, pravidly programu a podmínkami podpory. 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Přiměřenost výdaje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Jeho výše je výsledkem optimálního vztahu mezi její hospodárností, účelností a efektivností. 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Časová způsobilost výdaje</a:t>
                      </a:r>
                      <a:endParaRPr lang="cs-CZ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Vznik v době realizace projektu a byl skutečně uhrazen od zahájení</a:t>
                      </a:r>
                      <a:r>
                        <a:rPr lang="cs-CZ" sz="14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realizace projektu </a:t>
                      </a:r>
                      <a:r>
                        <a:rPr lang="cs-CZ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 dnem předložení závěrečné </a:t>
                      </a:r>
                      <a:r>
                        <a:rPr lang="cs-CZ" sz="14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ZoR</a:t>
                      </a:r>
                      <a:endParaRPr lang="cs-CZ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Místní způsobilost výdaje</a:t>
                      </a:r>
                      <a:endParaRPr lang="cs-CZ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Vazba na území hl. m. Prahy. 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Vykázání výdaje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Identifikovatelný, prokazatelný a doložitelný výdaj. 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25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struktura rozpočtu ESF projektu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0815DB-2ACC-4B90-814D-7E89A205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51" y="1119280"/>
            <a:ext cx="5261499" cy="503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9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Příprava a sestavení rozpočtu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00461" y="1304963"/>
            <a:ext cx="77587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typu a částek způsobilých výdajů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Rozčlenění do kapitol/položek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Součtem se zjistí objem  rozpočtu způsobilých nákladů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CELKOVÝ OBJEM ROZPOČTU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(dodržení limitu stanoveného ve výzvě)</a:t>
            </a:r>
          </a:p>
        </p:txBody>
      </p:sp>
    </p:spTree>
    <p:extLst>
      <p:ext uri="{BB962C8B-B14F-4D97-AF65-F5344CB8AC3E}">
        <p14:creationId xmlns:p14="http://schemas.microsoft.com/office/powerpoint/2010/main" val="95412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Chyby při sestavování rozpočtu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92885" y="1678770"/>
            <a:ext cx="77939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Rozpočet není dostatečně podrobný, aby bylo zřejmé jaké výdaje jsou v projektu plánovány (kalkulace na kus…)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Zařazení položek, které neodpovídají charakteru projektu – nejasný popis činností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Opomenutí některých nákladů (zákonné odvody placené zaměstnavatelem, DPH…)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Chybné zařazení majetku – např. odepisovaný majetek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56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22658" y="1066800"/>
            <a:ext cx="8211311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1.1 OSOBNÍ NÁKLADY 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Hrubé</a:t>
            </a: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 mzdy, platy, odměny z dohod a zákonem stanovené povinné výdaje (odvody na soc. a </a:t>
            </a:r>
            <a:r>
              <a:rPr lang="cs-CZ" dirty="0" err="1">
                <a:solidFill>
                  <a:srgbClr val="002060"/>
                </a:solidFill>
                <a:cs typeface="Arial" panose="020B0604020202020204" pitchFamily="34" charset="0"/>
              </a:rPr>
              <a:t>zdr</a:t>
            </a: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. pojištění)</a:t>
            </a:r>
          </a:p>
          <a:p>
            <a:pPr lvl="1"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Osobní náklady </a:t>
            </a:r>
            <a:r>
              <a:rPr lang="cs-CZ" altLang="cs-CZ" dirty="0">
                <a:solidFill>
                  <a:srgbClr val="002060"/>
                </a:solidFill>
              </a:rPr>
              <a:t>členů realizačního týmu.</a:t>
            </a: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2060"/>
                </a:solidFill>
              </a:rPr>
              <a:t>Zaměstnanci příjemce a partnera pracující s cílovou skupinu (pracovní smlouvy - plný nebo částečný úvazek, DPČ, DPP) </a:t>
            </a:r>
          </a:p>
          <a:p>
            <a:pPr lvl="1">
              <a:buClr>
                <a:srgbClr val="A59253"/>
              </a:buClr>
            </a:pPr>
            <a:endParaRPr lang="cs-CZ" alt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2060"/>
                </a:solidFill>
              </a:rPr>
              <a:t>Pracovník </a:t>
            </a:r>
            <a:r>
              <a:rPr lang="cs-CZ" altLang="cs-CZ" b="1" dirty="0">
                <a:solidFill>
                  <a:srgbClr val="002060"/>
                </a:solidFill>
              </a:rPr>
              <a:t>nemůže být zaměstnán </a:t>
            </a:r>
            <a:r>
              <a:rPr lang="cs-CZ" altLang="cs-CZ" dirty="0">
                <a:solidFill>
                  <a:srgbClr val="002060"/>
                </a:solidFill>
              </a:rPr>
              <a:t>u příjemce a partnera projektu </a:t>
            </a:r>
            <a:r>
              <a:rPr lang="cs-CZ" altLang="cs-CZ" b="1" dirty="0">
                <a:solidFill>
                  <a:srgbClr val="002060"/>
                </a:solidFill>
              </a:rPr>
              <a:t>na více než 1,0 úvazku </a:t>
            </a:r>
            <a:r>
              <a:rPr lang="cs-CZ" altLang="cs-CZ" dirty="0">
                <a:solidFill>
                  <a:srgbClr val="002060"/>
                </a:solidFill>
              </a:rPr>
              <a:t>celkem. </a:t>
            </a:r>
            <a:r>
              <a:rPr lang="cs-CZ" b="1" dirty="0">
                <a:solidFill>
                  <a:srgbClr val="002060"/>
                </a:solidFill>
              </a:rPr>
              <a:t>Výjimkou</a:t>
            </a:r>
            <a:r>
              <a:rPr lang="cs-CZ" dirty="0">
                <a:solidFill>
                  <a:srgbClr val="002060"/>
                </a:solidFill>
              </a:rPr>
              <a:t> může být v odůvodněném případě výše </a:t>
            </a:r>
            <a:r>
              <a:rPr lang="cs-CZ" b="1" dirty="0">
                <a:solidFill>
                  <a:srgbClr val="002060"/>
                </a:solidFill>
              </a:rPr>
              <a:t>úvazku 1,2</a:t>
            </a:r>
            <a:r>
              <a:rPr lang="cs-CZ" dirty="0">
                <a:solidFill>
                  <a:srgbClr val="002060"/>
                </a:solidFill>
              </a:rPr>
              <a:t> u </a:t>
            </a:r>
            <a:r>
              <a:rPr lang="cs-CZ" b="1" u="sng" dirty="0">
                <a:solidFill>
                  <a:srgbClr val="002060"/>
                </a:solidFill>
              </a:rPr>
              <a:t>vybraných pozic</a:t>
            </a:r>
            <a:r>
              <a:rPr lang="cs-CZ" dirty="0">
                <a:solidFill>
                  <a:srgbClr val="002060"/>
                </a:solidFill>
              </a:rPr>
              <a:t>, u nichž je účast nad rámec standardní pracovní doby nezbytná pro úspěšnou realizaci projektu.</a:t>
            </a:r>
            <a:endParaRPr lang="cs-CZ" altLang="cs-CZ" dirty="0">
              <a:solidFill>
                <a:srgbClr val="002060"/>
              </a:solidFill>
            </a:endParaRPr>
          </a:p>
          <a:p>
            <a:pPr lvl="1">
              <a:buClr>
                <a:srgbClr val="A59253"/>
              </a:buClr>
            </a:pPr>
            <a:endParaRPr lang="cs-CZ" b="1" i="1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2060"/>
                </a:solidFill>
              </a:rPr>
              <a:t>Mzdy a platy nesmí přesáhnout obvyklou výši v daném oboru, čase a místě </a:t>
            </a:r>
            <a:r>
              <a:rPr lang="cs-CZ" altLang="cs-CZ" i="1" dirty="0">
                <a:solidFill>
                  <a:srgbClr val="002060"/>
                </a:solidFill>
              </a:rPr>
              <a:t>=&gt; </a:t>
            </a:r>
            <a:r>
              <a:rPr lang="cs-CZ" i="1" dirty="0">
                <a:solidFill>
                  <a:srgbClr val="002060"/>
                </a:solidFill>
              </a:rPr>
              <a:t>Tabulka obvyklých mezd/platů na webu </a:t>
            </a:r>
          </a:p>
          <a:p>
            <a:pPr>
              <a:buClr>
                <a:srgbClr val="A59253"/>
              </a:buClr>
            </a:pPr>
            <a:endParaRPr lang="cs-CZ" b="1" i="1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altLang="cs-CZ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b="1" i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altLang="cs-CZ" sz="2000" dirty="0">
              <a:solidFill>
                <a:srgbClr val="002060"/>
              </a:solidFill>
            </a:endParaRPr>
          </a:p>
          <a:p>
            <a:pPr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cs-CZ" alt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72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34720" y="1066800"/>
            <a:ext cx="7699249" cy="786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b="1" i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02060"/>
                </a:solidFill>
              </a:rPr>
              <a:t>1. 2 CESTOVNÉ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altLang="cs-CZ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2060"/>
                </a:solidFill>
              </a:rPr>
              <a:t>Zahraniční služební cesty (místní personál)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2060"/>
                </a:solidFill>
              </a:rPr>
              <a:t>Zahraniční zaměstnanci/ experti – Per </a:t>
            </a:r>
            <a:r>
              <a:rPr lang="cs-CZ" altLang="cs-CZ" dirty="0" err="1">
                <a:solidFill>
                  <a:srgbClr val="002060"/>
                </a:solidFill>
              </a:rPr>
              <a:t>diems</a:t>
            </a:r>
            <a:endParaRPr lang="cs-CZ" altLang="cs-CZ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altLang="cs-CZ" i="1" dirty="0">
                <a:solidFill>
                  <a:srgbClr val="002060"/>
                </a:solidFill>
              </a:rPr>
              <a:t>Stanovení náhrad v souladu se zákonem č. 262/2006 Sb., zákoníkem práce a vyhláškou Ministerstva práce a sociál. věcí</a:t>
            </a:r>
          </a:p>
          <a:p>
            <a:pPr>
              <a:buClr>
                <a:srgbClr val="A59253"/>
              </a:buClr>
            </a:pPr>
            <a:endParaRPr lang="cs-CZ" altLang="cs-CZ" i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1.3 DROBNÝ NEODPISOVANÝ HMOTNÝ A NEHMOTNÝ MAJETEK 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Nákup jednotlivé položky zařízení nebo vybavení v rámci této kapitoly rozpočtu </a:t>
            </a:r>
            <a:r>
              <a:rPr lang="cs-CZ" b="1" dirty="0">
                <a:solidFill>
                  <a:srgbClr val="002060"/>
                </a:solidFill>
              </a:rPr>
              <a:t>nesmí u položky hmotného majetku přesáhnout hodnotu 40 000 Kč</a:t>
            </a:r>
            <a:r>
              <a:rPr lang="cs-CZ" dirty="0">
                <a:solidFill>
                  <a:srgbClr val="002060"/>
                </a:solidFill>
              </a:rPr>
              <a:t>. Neodepisované technické zhodnocení nesmí přesáhnout částku 40 000 Kč za jednotku majetku a zdaňovací období. </a:t>
            </a:r>
            <a:r>
              <a:rPr lang="cs-CZ" b="1" dirty="0">
                <a:solidFill>
                  <a:srgbClr val="002060"/>
                </a:solidFill>
              </a:rPr>
              <a:t>Výdaje nesmí překročit 30 % celkových přímých nákladů projektu. </a:t>
            </a:r>
          </a:p>
          <a:p>
            <a:pPr>
              <a:buClr>
                <a:srgbClr val="A59253"/>
              </a:buClr>
            </a:pPr>
            <a:endParaRPr lang="cs-CZ" b="1" i="1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b="1" i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altLang="cs-CZ" sz="2000" dirty="0">
              <a:solidFill>
                <a:srgbClr val="002060"/>
              </a:solidFill>
            </a:endParaRPr>
          </a:p>
          <a:p>
            <a:pPr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cs-CZ" alt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6659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6824</TotalTime>
  <Words>944</Words>
  <Application>Microsoft Office PowerPoint</Application>
  <PresentationFormat>Předvádění na obrazovce (4:3)</PresentationFormat>
  <Paragraphs>241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11</vt:lpstr>
      <vt:lpstr>Prezentace aplikace PowerPoint</vt:lpstr>
      <vt:lpstr>Finanční řízení</vt:lpstr>
      <vt:lpstr>Finanční plán</vt:lpstr>
      <vt:lpstr>Způsobilost výdajů</vt:lpstr>
      <vt:lpstr>Základní struktura rozpočtu ESF projektu</vt:lpstr>
      <vt:lpstr>Příprava a sestavení rozpočtu</vt:lpstr>
      <vt:lpstr>Chyby při sestavování rozpočtu</vt:lpstr>
      <vt:lpstr>Způsobilé výdaje - jednotlivé kapitoly rozpočtu</vt:lpstr>
      <vt:lpstr>Způsobilé výdaje - jednotlivé kapitoly rozpočtu</vt:lpstr>
      <vt:lpstr>Způsobilé výdaje - jednotlivé kapitoly rozpočtu</vt:lpstr>
      <vt:lpstr>Způsobilé výdaje - jednotlivé kapitoly rozpočtu</vt:lpstr>
      <vt:lpstr>Vykazování nepřímých nákladů</vt:lpstr>
      <vt:lpstr>Výběr dodavatele – základní zásady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Vošvrdová Martina (MHMP, FON)</cp:lastModifiedBy>
  <cp:revision>498</cp:revision>
  <cp:lastPrinted>2019-04-08T13:51:15Z</cp:lastPrinted>
  <dcterms:created xsi:type="dcterms:W3CDTF">2015-08-07T17:40:25Z</dcterms:created>
  <dcterms:modified xsi:type="dcterms:W3CDTF">2020-11-18T21:02:43Z</dcterms:modified>
</cp:coreProperties>
</file>