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66" r:id="rId2"/>
    <p:sldId id="449" r:id="rId3"/>
    <p:sldId id="451" r:id="rId4"/>
    <p:sldId id="465" r:id="rId5"/>
    <p:sldId id="452" r:id="rId6"/>
    <p:sldId id="454" r:id="rId7"/>
    <p:sldId id="455" r:id="rId8"/>
    <p:sldId id="456" r:id="rId9"/>
    <p:sldId id="457" r:id="rId10"/>
    <p:sldId id="458" r:id="rId11"/>
    <p:sldId id="462" r:id="rId12"/>
    <p:sldId id="463" r:id="rId13"/>
    <p:sldId id="327" r:id="rId14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rová Marcela (MHMP, FON)" initials="PM(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9253"/>
    <a:srgbClr val="FBFCFF"/>
    <a:srgbClr val="CFD7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88868" autoAdjust="0"/>
  </p:normalViewPr>
  <p:slideViewPr>
    <p:cSldViewPr snapToGrid="0" snapToObjects="1">
      <p:cViewPr varScale="1">
        <p:scale>
          <a:sx n="64" d="100"/>
          <a:sy n="64" d="100"/>
        </p:scale>
        <p:origin x="14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D384-C47E-4E23-82E8-AF3A2D4D473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7EFB-9BB0-4437-AC65-2CF41E30F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54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3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/>
          </a:p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51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098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792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16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latin typeface="+mn-lt"/>
                <a:cs typeface="Arial" panose="020B0604020202020204" pitchFamily="34" charset="0"/>
              </a:rPr>
              <a:t>Výběr partnera musí být prokazatelně zdůvodněn, vysvětlen a popsán výstup/přínos partnera jak v etapách, tak v celém projektu </a:t>
            </a:r>
            <a:r>
              <a:rPr lang="cs-CZ" dirty="0">
                <a:latin typeface="+mn-lt"/>
                <a:cs typeface="Arial" panose="020B0604020202020204" pitchFamily="34" charset="0"/>
              </a:rPr>
              <a:t>(tzn., že partner není v projektu dodavatelem zboží či služeb).</a:t>
            </a:r>
          </a:p>
          <a:p>
            <a:endParaRPr lang="pl-PL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91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82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64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/>
          </a:p>
          <a:p>
            <a:pPr marL="0" marR="0" lvl="1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cs-CZ" sz="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67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03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3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864679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/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8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2814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848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Prostor pro titulek č. 1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Nadpis 1. úrovně</a:t>
            </a:r>
          </a:p>
          <a:p>
            <a:pPr lvl="1"/>
            <a:r>
              <a:rPr lang="cs-CZ" altLang="cs-CZ"/>
              <a:t>nadpis</a:t>
            </a:r>
          </a:p>
          <a:p>
            <a:pPr lvl="2"/>
            <a:r>
              <a:rPr lang="cs-CZ" altLang="cs-CZ"/>
              <a:t>nadpis</a:t>
            </a:r>
          </a:p>
          <a:p>
            <a:pPr lvl="3"/>
            <a:r>
              <a:rPr lang="cs-CZ" altLang="cs-CZ"/>
              <a:t>nadpis</a:t>
            </a:r>
          </a:p>
          <a:p>
            <a:pPr lvl="4"/>
            <a:r>
              <a:rPr lang="cs-CZ" altLang="cs-CZ"/>
              <a:t>nadpis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wp-content/uploads/2016/02/Pom&#367;cka-k-identifikaci-PN-x-NN_final_OPPPR_final_MV.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ita.dotaceeu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0" y="64633"/>
            <a:ext cx="9144000" cy="838922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Výzva č. 58 </a:t>
            </a:r>
          </a:p>
          <a:p>
            <a:pPr algn="ctr"/>
            <a:r>
              <a:rPr lang="cs-CZ" sz="2400" b="1" dirty="0"/>
              <a:t>Rozvoj vzdělávání v Praze II</a:t>
            </a: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87284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r>
              <a:rPr lang="cs-CZ" b="1" dirty="0"/>
              <a:t>Horizontální principy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389585" y="1284040"/>
            <a:ext cx="8364829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OP PPR </a:t>
            </a: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v souladu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základními horizontálními principy:</a:t>
            </a:r>
          </a:p>
          <a:p>
            <a:pPr>
              <a:buClr>
                <a:srgbClr val="A59253"/>
              </a:buClr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Rovné příležitosti a nediskriminace –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pozitivní nebo cílený vliv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zajištění rovných příležitostí a boj proti diskriminaci podporou multikulturní výchovy, integrujícího vzdělávání, začleňování dětí, vzdělávání dětí, žáků a studentů se speciálními vzdělávacími potřebami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Rovné příležitosti mužů a žen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neutrální vliv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Udržitelný rozvoj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neutrální vliv</a:t>
            </a:r>
            <a:endParaRPr lang="cs-CZ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A985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74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Indikátory definované ve výzvě č. 58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958850" y="917294"/>
            <a:ext cx="7727950" cy="4373563"/>
          </a:xfrm>
        </p:spPr>
        <p:txBody>
          <a:bodyPr/>
          <a:lstStyle/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indikátory</a:t>
            </a:r>
          </a:p>
          <a:p>
            <a:pPr algn="just">
              <a:spcAft>
                <a:spcPts val="2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Žadatel musí povinně zvolit a stanovit cílové hodnoty pro všechny níže uvedené indikátory</a:t>
            </a:r>
          </a:p>
          <a:p>
            <a:pPr algn="just">
              <a:spcAft>
                <a:spcPts val="2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5489" y="1204208"/>
            <a:ext cx="821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C708CEA-6D40-4BBE-9901-72C5D7A72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41892"/>
              </p:ext>
            </p:extLst>
          </p:nvPr>
        </p:nvGraphicFramePr>
        <p:xfrm>
          <a:off x="982237" y="1973587"/>
          <a:ext cx="7293662" cy="3693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642">
                  <a:extLst>
                    <a:ext uri="{9D8B030D-6E8A-4147-A177-3AD203B41FA5}">
                      <a16:colId xmlns:a16="http://schemas.microsoft.com/office/drawing/2014/main" val="1297459187"/>
                    </a:ext>
                  </a:extLst>
                </a:gridCol>
                <a:gridCol w="2815634">
                  <a:extLst>
                    <a:ext uri="{9D8B030D-6E8A-4147-A177-3AD203B41FA5}">
                      <a16:colId xmlns:a16="http://schemas.microsoft.com/office/drawing/2014/main" val="639893729"/>
                    </a:ext>
                  </a:extLst>
                </a:gridCol>
                <a:gridCol w="868912">
                  <a:extLst>
                    <a:ext uri="{9D8B030D-6E8A-4147-A177-3AD203B41FA5}">
                      <a16:colId xmlns:a16="http://schemas.microsoft.com/office/drawing/2014/main" val="214573789"/>
                    </a:ext>
                  </a:extLst>
                </a:gridCol>
                <a:gridCol w="2700474">
                  <a:extLst>
                    <a:ext uri="{9D8B030D-6E8A-4147-A177-3AD203B41FA5}">
                      <a16:colId xmlns:a16="http://schemas.microsoft.com/office/drawing/2014/main" val="2191089926"/>
                    </a:ext>
                  </a:extLst>
                </a:gridCol>
              </a:tblGrid>
              <a:tr h="625929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Kód indikátoru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Název indikátoru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Měrná jednotka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indikátoru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888493"/>
                  </a:ext>
                </a:extLst>
              </a:tr>
              <a:tr h="417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51015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organizací, ve kterých se zvýšila proinkluzivnost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organizace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          Výsledek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1688804"/>
                  </a:ext>
                </a:extLst>
              </a:tr>
              <a:tr h="44402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51501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podpořených dětí, žáků, studentů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děti, žáci, studenti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Výstup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724523"/>
                  </a:ext>
                </a:extLst>
              </a:tr>
              <a:tr h="37039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51614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podpořených dětí, žáků a studentů se SVP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děti, žáci, studenti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Výstup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8305513"/>
                  </a:ext>
                </a:extLst>
              </a:tr>
              <a:tr h="69448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52501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podpořených osob - pracovníků ve vzdělávání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pracovníci ve vzdělávání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Výstup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062598"/>
                  </a:ext>
                </a:extLst>
              </a:tr>
              <a:tr h="83457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52510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pracovníků ve vzdělávání, kteří v praxi uplatňují nově získané poznatky a dovednosti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pracovníci ve vzdělávání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    Výsledek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048879"/>
                  </a:ext>
                </a:extLst>
              </a:tr>
              <a:tr h="3069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52100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Počet podpořených produktů 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produkty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Výstup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8639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78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Indikátory definované ve výzvě č. 58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882502" y="987096"/>
            <a:ext cx="8082832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indikátory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Kromě povinných indikátorů si mohou žadatelé zvolit indikátor, jehož výběr není povinný, avšak je-li vybrán, musí být žadatelem stanovena cílová hodnota, jejíž naplnění je závazné.</a:t>
            </a:r>
          </a:p>
          <a:p>
            <a:r>
              <a:rPr lang="cs-CZ" dirty="0"/>
              <a:t> </a:t>
            </a:r>
          </a:p>
          <a:p>
            <a:pPr>
              <a:spcAft>
                <a:spcPts val="200"/>
              </a:spcAft>
              <a:buClr>
                <a:srgbClr val="A59253"/>
              </a:buClr>
            </a:pPr>
            <a:endParaRPr lang="cs-CZ" dirty="0"/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3F6DA83-47FD-41CC-81E1-236A1A936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99761"/>
              </p:ext>
            </p:extLst>
          </p:nvPr>
        </p:nvGraphicFramePr>
        <p:xfrm>
          <a:off x="1212849" y="2349176"/>
          <a:ext cx="7583909" cy="2570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2266">
                  <a:extLst>
                    <a:ext uri="{9D8B030D-6E8A-4147-A177-3AD203B41FA5}">
                      <a16:colId xmlns:a16="http://schemas.microsoft.com/office/drawing/2014/main" val="1352524165"/>
                    </a:ext>
                  </a:extLst>
                </a:gridCol>
                <a:gridCol w="3818459">
                  <a:extLst>
                    <a:ext uri="{9D8B030D-6E8A-4147-A177-3AD203B41FA5}">
                      <a16:colId xmlns:a16="http://schemas.microsoft.com/office/drawing/2014/main" val="2328543710"/>
                    </a:ext>
                  </a:extLst>
                </a:gridCol>
                <a:gridCol w="1178387">
                  <a:extLst>
                    <a:ext uri="{9D8B030D-6E8A-4147-A177-3AD203B41FA5}">
                      <a16:colId xmlns:a16="http://schemas.microsoft.com/office/drawing/2014/main" val="2347908198"/>
                    </a:ext>
                  </a:extLst>
                </a:gridCol>
                <a:gridCol w="1354797">
                  <a:extLst>
                    <a:ext uri="{9D8B030D-6E8A-4147-A177-3AD203B41FA5}">
                      <a16:colId xmlns:a16="http://schemas.microsoft.com/office/drawing/2014/main" val="1626883205"/>
                    </a:ext>
                  </a:extLst>
                </a:gridCol>
              </a:tblGrid>
              <a:tr h="650731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Kód indikátoru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Název indikátoru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Měrná jednotka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Typ indikátoru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4606340"/>
                  </a:ext>
                </a:extLst>
              </a:tr>
              <a:tr h="433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51212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mimoškolních aktivit vedoucích k rozvoji kompetencí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aktivity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Výstup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3093591"/>
                  </a:ext>
                </a:extLst>
              </a:tr>
              <a:tr h="433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52200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vzdělávacích zařízení, která využívají nové produkty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zařízení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Výstup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109833"/>
                  </a:ext>
                </a:extLst>
              </a:tr>
              <a:tr h="400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60000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Celkový počet účastníků 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Výstup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9156253"/>
                  </a:ext>
                </a:extLst>
              </a:tr>
              <a:tr h="650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62000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Počet projektů, které zcela nebo zčásti provádějí sociální partneři nebo nevládní organizace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projekty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Výsledek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19342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2C7FFC7-22EE-4962-A839-D119AF5D357F}"/>
              </a:ext>
            </a:extLst>
          </p:cNvPr>
          <p:cNvSpPr txBox="1"/>
          <p:nvPr/>
        </p:nvSpPr>
        <p:spPr>
          <a:xfrm>
            <a:off x="1238003" y="5104438"/>
            <a:ext cx="737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60000 – rozsah minimálně 40 hodin (bez ohledu na počet dílčích podpor, tj. počet dílčích zapojení do projektu).</a:t>
            </a:r>
          </a:p>
        </p:txBody>
      </p:sp>
    </p:spTree>
    <p:extLst>
      <p:ext uri="{BB962C8B-B14F-4D97-AF65-F5344CB8AC3E}">
        <p14:creationId xmlns:p14="http://schemas.microsoft.com/office/powerpoint/2010/main" val="63434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8686" y="365126"/>
            <a:ext cx="7376663" cy="519111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Děkujeme za pozornost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1FE756A-8D63-4733-A7C8-7994104DC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06" y="1860164"/>
            <a:ext cx="3058737" cy="34563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066CB4D-CE8D-4165-97D4-57BBC0D60ADF}"/>
              </a:ext>
            </a:extLst>
          </p:cNvPr>
          <p:cNvSpPr/>
          <p:nvPr/>
        </p:nvSpPr>
        <p:spPr>
          <a:xfrm>
            <a:off x="2915728" y="1372360"/>
            <a:ext cx="600398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2800" b="1" dirty="0">
                <a:solidFill>
                  <a:srgbClr val="002060"/>
                </a:solidFill>
              </a:rPr>
              <a:t>  Tým prioritní osy 4	</a:t>
            </a:r>
            <a:endParaRPr lang="cs-CZ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Martina Vošvrdová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Olíková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Gabriela Valová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 Ryšavý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Pavla Netolická</a:t>
            </a:r>
          </a:p>
          <a:p>
            <a:pPr>
              <a:buClr>
                <a:srgbClr val="A59253"/>
              </a:buClr>
            </a:pPr>
            <a:r>
              <a:rPr lang="cs-C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Rytířská 406/10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110 00 Praha 1</a:t>
            </a:r>
          </a:p>
          <a:p>
            <a:pPr>
              <a:spcBef>
                <a:spcPts val="24"/>
              </a:spcBef>
            </a:pPr>
            <a:endParaRPr lang="cs-CZ" altLang="cs-CZ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www.penizeproprahu.cz/kontakty</a:t>
            </a:r>
          </a:p>
          <a:p>
            <a:pPr>
              <a:spcBef>
                <a:spcPts val="24"/>
              </a:spcBef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   jmeno.prijmeni@praha.eu</a:t>
            </a:r>
          </a:p>
        </p:txBody>
      </p:sp>
    </p:spTree>
    <p:extLst>
      <p:ext uri="{BB962C8B-B14F-4D97-AF65-F5344CB8AC3E}">
        <p14:creationId xmlns:p14="http://schemas.microsoft.com/office/powerpoint/2010/main" val="341488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zapojení partnerů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7" y="873687"/>
            <a:ext cx="83592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 musí patřit do skupiny oprávněných žadatelů uvedených ve výzvě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 </a:t>
            </a:r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finančního podílu a </a:t>
            </a:r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finančním podílem na rozpočtu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Pokud je do projektu zapojen partner, musí kromě žadatele podepsat žádost elektronickým podpisem statutární zástupce partnera v systému ISKP14+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Partner s finančním podílem - Doklad o partnerství - smlouva nebo dohoda s partnery vymezující jejich úlohu v projektu, práva a povinnosti, finanční toky; dohodu nebo smlouvu o smlouvě budoucí </a:t>
            </a:r>
          </a:p>
          <a:p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se podílí na </a:t>
            </a:r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 věcných aktivit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projektu, v</a:t>
            </a: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ýběr partnera musí být prokazatelně zdůvodněn, vysvětlen a popsán výstup/přínos partnera jak v etapách, tak v celém projektu </a:t>
            </a: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Nejedná se o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 projektu nebo dodání zboží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aktivity, které mohou být běžně na trhu poskytnuty jako služby dalšími subjekty</a:t>
            </a:r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48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br>
              <a:rPr lang="cs-CZ" b="1" dirty="0"/>
            </a:br>
            <a:r>
              <a:rPr lang="cs-CZ" b="1" dirty="0"/>
              <a:t>Obecné podmínky 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způsobilost výdajů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323088" y="1775996"/>
            <a:ext cx="849782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Věcná způsobilost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Je vymezena v textu výzvy č. 58, kapitola č. 4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Zp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ůsobilé přímé náklady musí být: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+mn-lt"/>
              </a:rPr>
              <a:t>nezbytné pro realizaci projektu a musí mít přímou vazbu na projekt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+mn-lt"/>
              </a:rPr>
              <a:t>v</a:t>
            </a:r>
            <a:r>
              <a:rPr lang="da-DK" sz="2000" dirty="0">
                <a:solidFill>
                  <a:srgbClr val="002060"/>
                </a:solidFill>
                <a:latin typeface="+mn-lt"/>
              </a:rPr>
              <a:t>ynaloženy v souladu se specifickým cílem OP PPR</a:t>
            </a:r>
            <a:endParaRPr lang="cs-CZ" sz="20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+mn-lt"/>
              </a:rPr>
              <a:t>přiměřené a musí být vynaloženy s principem hospodárnosti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2060"/>
              </a:solidFill>
              <a:latin typeface="+mn-lt"/>
            </a:endParaRPr>
          </a:p>
          <a:p>
            <a:r>
              <a:rPr lang="cs-CZ" sz="2000" b="1" dirty="0">
                <a:solidFill>
                  <a:srgbClr val="00206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Pomůcka k identifikaci přímých a nepřímých nákladů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(pomůcka pro vymezení přímých a nepřímých nákladů) http://penizeproprahu.cz/ostatni/ </a:t>
            </a:r>
          </a:p>
          <a:p>
            <a:endParaRPr lang="cs-CZ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64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br>
              <a:rPr lang="cs-CZ" b="1" dirty="0"/>
            </a:br>
            <a:r>
              <a:rPr lang="cs-CZ" b="1" dirty="0"/>
              <a:t>Obecné podmínky 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způsobilost výdajů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323088" y="1127810"/>
            <a:ext cx="8497824" cy="553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Časová způsobilost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Výdaje vzniklé v průběhu realizace projektu, přičemž období realizace projektu (datum zahájení i datum ukončení) je definováno ve Smlouvě  o financování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Realizaci projektu je možné zahájit i před předložením žádosti o podporu či jejím schválením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způsobilé lze považovat také výdaje, které realizaci projektu předcházejí a jsou nezbytné pro podání žádosti o podporu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projektů financovaných z ESF platí,  že realizace projektu nesmí být ukončena nebo plně provedena před podpisem Smlouvy o financování</a:t>
            </a: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72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r>
              <a:rPr lang="cs-CZ" b="1" dirty="0"/>
              <a:t>Obecné podmínky -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územní způsobilost cílové skupiny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323088" y="1313010"/>
            <a:ext cx="8266176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Místní způsobilost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 projektu je způsobilý, pokud je projekt realizován na území hlavního města Prahy.  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musí být realizovány výhradně pro cílovou skupinu, která splňuje podmínky územní způsobilosti pro hl. m. Prahu. </a:t>
            </a:r>
          </a:p>
          <a:p>
            <a:pPr>
              <a:lnSpc>
                <a:spcPct val="150000"/>
              </a:lnSpc>
              <a:buClr>
                <a:srgbClr val="A59253"/>
              </a:buClr>
            </a:pPr>
            <a:endParaRPr lang="cs-CZ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Zaměstnanci (pracovníci ve vzdělávání; pedagogičtí pracovníci škol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školských zařízení) vykonávají svou pracovní činnost z více než 50 % na území hl. m. Prahy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Děti, žáci, studenti, kteří se vzdělávají na území hl. m. Prahy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942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Řízení projektu - zprávy o realizaci 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475488" y="1209846"/>
            <a:ext cx="8211312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</a:rPr>
              <a:t>Informování o realizaci projektu - Zprávy o realizaci (</a:t>
            </a:r>
            <a:r>
              <a:rPr lang="cs-CZ" sz="2000" b="1" dirty="0" err="1">
                <a:solidFill>
                  <a:srgbClr val="002060"/>
                </a:solidFill>
              </a:rPr>
              <a:t>ZoR</a:t>
            </a:r>
            <a:r>
              <a:rPr lang="cs-CZ" sz="2000" b="1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50000"/>
              </a:lnSpc>
              <a:buClr>
                <a:srgbClr val="A59253"/>
              </a:buClr>
            </a:pPr>
            <a:endParaRPr lang="cs-CZ" sz="20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2060"/>
                </a:solidFill>
              </a:rPr>
              <a:t>Průběžné zprávy o realizaci projektu (po ukončení etapy - </a:t>
            </a:r>
            <a:r>
              <a:rPr lang="pl-PL" sz="2000" b="1" dirty="0">
                <a:solidFill>
                  <a:srgbClr val="002060"/>
                </a:solidFill>
              </a:rPr>
              <a:t>po 6 měsících</a:t>
            </a:r>
            <a:r>
              <a:rPr lang="pl-PL" sz="2000" dirty="0">
                <a:solidFill>
                  <a:srgbClr val="002060"/>
                </a:solidFill>
              </a:rPr>
              <a:t>)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2060"/>
                </a:solidFill>
              </a:rPr>
              <a:t>Závěrečná zpráva o realizaci projektu (po ukončení projektu)</a:t>
            </a:r>
          </a:p>
          <a:p>
            <a:pPr marL="800100" lvl="1" indent="-34290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2060"/>
                </a:solidFill>
              </a:rPr>
              <a:t>Průběžnou i Závěrečnou </a:t>
            </a:r>
            <a:r>
              <a:rPr lang="cs-CZ" sz="2000" b="1" dirty="0" err="1">
                <a:solidFill>
                  <a:srgbClr val="002060"/>
                </a:solidFill>
              </a:rPr>
              <a:t>ZoR</a:t>
            </a:r>
            <a:r>
              <a:rPr lang="cs-CZ" sz="2000" b="1" dirty="0">
                <a:solidFill>
                  <a:srgbClr val="002060"/>
                </a:solidFill>
              </a:rPr>
              <a:t> projektu je nutné předložit nejpozději do 30 kalendářních dnů od ukončení příslušného sledovaného období</a:t>
            </a:r>
          </a:p>
          <a:p>
            <a:pPr lvl="1">
              <a:lnSpc>
                <a:spcPct val="150000"/>
              </a:lnSpc>
              <a:buClr>
                <a:srgbClr val="A59253"/>
              </a:buClr>
            </a:pPr>
            <a:endParaRPr lang="cs-CZ" dirty="0"/>
          </a:p>
          <a:p>
            <a:pPr marL="342900" indent="-34290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18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98230" y="1494015"/>
            <a:ext cx="86457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</a:rPr>
              <a:t>Změny projektu</a:t>
            </a:r>
          </a:p>
          <a:p>
            <a:pPr>
              <a:buClr>
                <a:srgbClr val="A59253"/>
              </a:buClr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projektu </a:t>
            </a: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nelze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provádět </a:t>
            </a: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uzavřením Smlouvy o financování </a:t>
            </a:r>
          </a:p>
          <a:p>
            <a:pPr>
              <a:buClr>
                <a:srgbClr val="A59253"/>
              </a:buClr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Změny </a:t>
            </a:r>
            <a:r>
              <a:rPr lang="cs-CZ" sz="2000" b="1" dirty="0">
                <a:solidFill>
                  <a:srgbClr val="002060"/>
                </a:solidFill>
              </a:rPr>
              <a:t>po</a:t>
            </a:r>
            <a:r>
              <a:rPr lang="cs-CZ" sz="2000" dirty="0">
                <a:solidFill>
                  <a:srgbClr val="002060"/>
                </a:solidFill>
              </a:rPr>
              <a:t> uzavření Smlouvy o financování: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2060"/>
                </a:solidFill>
              </a:rPr>
              <a:t>Nepodstatné změny </a:t>
            </a:r>
            <a:r>
              <a:rPr lang="cs-CZ" sz="2000" dirty="0">
                <a:solidFill>
                  <a:srgbClr val="002060"/>
                </a:solidFill>
              </a:rPr>
              <a:t>– nevyžadují schválení ŘO, jsou vzaty pouze „na vědomí“ (ihned/se Zprávou o realizaci/udržitelnosti)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2060"/>
                </a:solidFill>
              </a:rPr>
              <a:t>Podstatné změny </a:t>
            </a:r>
            <a:r>
              <a:rPr lang="cs-CZ" sz="2000" dirty="0">
                <a:solidFill>
                  <a:srgbClr val="002060"/>
                </a:solidFill>
              </a:rPr>
              <a:t>– vždy vyžadují schválení ŘO (bez/s Dodatkem)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Definice a příklady podstatných a nepodstatných změn jsou uvedeny v Pravidlech pro žadatele a příjemce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Řízení projektu – změny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45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82752" y="1373970"/>
            <a:ext cx="7778495" cy="564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informovat veřejnost o podpoře získané z fondů </a:t>
            </a: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webu organizace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Plakát A3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Informování CS/veřejnosti</a:t>
            </a:r>
          </a:p>
          <a:p>
            <a:pPr>
              <a:buClr>
                <a:srgbClr val="A59253"/>
              </a:buClr>
            </a:pPr>
            <a:endParaRPr lang="cs-CZ" sz="20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Pravidlech pro žadatele a příjemce jsou stanoveny náležitosti povinné i nepovinné publicity (kapitola 16. Pravidla pro publicitu projektů)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prvky </a:t>
            </a:r>
            <a:r>
              <a:rPr lang="cs-CZ" sz="2000" b="1" dirty="0">
                <a:solidFill>
                  <a:srgbClr val="002060"/>
                </a:solidFill>
              </a:rPr>
              <a:t>na povinných a nepovinných nástrojích</a:t>
            </a:r>
            <a:endParaRPr lang="cs-CZ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 EU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„Evropská unie“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Odkaz na ESI fondy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Odkaz na program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hlavního města Prahy</a:t>
            </a:r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publicitu projektů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08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38912" y="1382436"/>
            <a:ext cx="84002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U povinných nástrojů se použijí </a:t>
            </a:r>
            <a:r>
              <a:rPr lang="cs-CZ" u="sng" dirty="0">
                <a:solidFill>
                  <a:srgbClr val="002060"/>
                </a:solidFill>
              </a:rPr>
              <a:t>pouze</a:t>
            </a:r>
            <a:r>
              <a:rPr lang="cs-CZ" dirty="0">
                <a:solidFill>
                  <a:srgbClr val="002060"/>
                </a:solidFill>
              </a:rPr>
              <a:t> 2 loga: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Povinná publicita - u ESF </a:t>
            </a:r>
            <a:r>
              <a:rPr lang="cs-CZ" b="1" dirty="0">
                <a:solidFill>
                  <a:srgbClr val="002060"/>
                </a:solidFill>
              </a:rPr>
              <a:t>povinný</a:t>
            </a:r>
            <a:r>
              <a:rPr lang="cs-CZ" dirty="0">
                <a:solidFill>
                  <a:srgbClr val="002060"/>
                </a:solidFill>
              </a:rPr>
              <a:t> plakát A3 → </a:t>
            </a:r>
            <a:r>
              <a:rPr lang="cs-CZ" b="1" dirty="0">
                <a:solidFill>
                  <a:srgbClr val="002060"/>
                </a:solidFill>
              </a:rPr>
              <a:t>není možné použít další </a:t>
            </a:r>
            <a:r>
              <a:rPr lang="cs-CZ" dirty="0">
                <a:solidFill>
                  <a:srgbClr val="002060"/>
                </a:solidFill>
              </a:rPr>
              <a:t>loga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Nepovinná publicita →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použít další loga (např. logo organizace)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Generátor nástrojů povinné publicity, který je dostupný na adrese: </a:t>
            </a:r>
            <a:r>
              <a:rPr lang="cs-CZ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https://publicita.dotaceeu.cz/</a:t>
            </a:r>
            <a:endParaRPr lang="cs-CZ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endParaRPr lang="cs-CZ" dirty="0"/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publicitu projektů</a:t>
            </a:r>
            <a:endParaRPr lang="cs-CZ" dirty="0"/>
          </a:p>
        </p:txBody>
      </p:sp>
      <p:pic>
        <p:nvPicPr>
          <p:cNvPr id="11" name="Obrázek 10" descr="OPP ful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0" y="2020310"/>
            <a:ext cx="6333744" cy="163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P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7762"/>
            <a:ext cx="1328929" cy="1255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429211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MV3_prezentace mp</Template>
  <TotalTime>8974</TotalTime>
  <Words>953</Words>
  <Application>Microsoft Office PowerPoint</Application>
  <PresentationFormat>Předvádění na obrazovce (4:3)</PresentationFormat>
  <Paragraphs>185</Paragraphs>
  <Slides>13</Slides>
  <Notes>13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11</vt:lpstr>
      <vt:lpstr>Prezentace aplikace PowerPoint</vt:lpstr>
      <vt:lpstr>Pravidla pro zapojení partnerů</vt:lpstr>
      <vt:lpstr> Obecné podmínky – způsobilost výdajů </vt:lpstr>
      <vt:lpstr> Obecné podmínky – způsobilost výdajů </vt:lpstr>
      <vt:lpstr>Obecné podmínky - územní způsobilost cílové skupiny</vt:lpstr>
      <vt:lpstr>Řízení projektu - zprávy o realizaci </vt:lpstr>
      <vt:lpstr>Řízení projektu – změny projektu</vt:lpstr>
      <vt:lpstr>Pravidla pro publicitu projektů</vt:lpstr>
      <vt:lpstr>Pravidla pro publicitu projektů</vt:lpstr>
      <vt:lpstr>Horizontální principy</vt:lpstr>
      <vt:lpstr>Indikátory definované ve výzvě č. 58</vt:lpstr>
      <vt:lpstr>Indikátory definované ve výzvě č. 58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Vošvrdová Martina (MHMP, FON)</cp:lastModifiedBy>
  <cp:revision>571</cp:revision>
  <cp:lastPrinted>2017-12-13T08:01:26Z</cp:lastPrinted>
  <dcterms:created xsi:type="dcterms:W3CDTF">2015-08-07T17:40:25Z</dcterms:created>
  <dcterms:modified xsi:type="dcterms:W3CDTF">2020-11-18T20:51:00Z</dcterms:modified>
</cp:coreProperties>
</file>