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6" r:id="rId2"/>
    <p:sldId id="344" r:id="rId3"/>
    <p:sldId id="346" r:id="rId4"/>
    <p:sldId id="353" r:id="rId5"/>
    <p:sldId id="336" r:id="rId6"/>
    <p:sldId id="342" r:id="rId7"/>
    <p:sldId id="363" r:id="rId8"/>
    <p:sldId id="327" r:id="rId9"/>
    <p:sldId id="362" r:id="rId10"/>
    <p:sldId id="370" r:id="rId11"/>
    <p:sldId id="465" r:id="rId12"/>
  </p:sldIdLst>
  <p:sldSz cx="9144000" cy="6858000" type="screen4x3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rová Marcela (MHMP, FON)" initials="PM(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1"/>
    <a:srgbClr val="A59253"/>
    <a:srgbClr val="FBFCFF"/>
    <a:srgbClr val="CFD7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3" autoAdjust="0"/>
    <p:restoredTop sz="89610" autoAdjust="0"/>
  </p:normalViewPr>
  <p:slideViewPr>
    <p:cSldViewPr snapToGrid="0" snapToObjects="1">
      <p:cViewPr varScale="1">
        <p:scale>
          <a:sx n="64" d="100"/>
          <a:sy n="64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D384-C47E-4E23-82E8-AF3A2D4D473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378485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7EFB-9BB0-4437-AC65-2CF41E30F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54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3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207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16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59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7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72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A59253"/>
              </a:buClr>
              <a:buFont typeface="Wingdings" panose="05000000000000000000" pitchFamily="2" charset="2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25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Provedení desky, billboardu nebo plakátu musí být v souladu s Manuálem jednotného vizuálního stylu.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Podrobné informace k grafickému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či barevnému provedení v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PpŽP</a:t>
            </a:r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88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95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000" dirty="0"/>
          </a:p>
          <a:p>
            <a:endParaRPr lang="cs-CZ" sz="1000" dirty="0"/>
          </a:p>
          <a:p>
            <a:endParaRPr lang="cs-CZ" sz="1000" dirty="0"/>
          </a:p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399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aseline="0" dirty="0"/>
          </a:p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48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864679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/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8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2814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848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Prostor pro titulek č. 1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Nadpis 1. úrovně</a:t>
            </a:r>
          </a:p>
          <a:p>
            <a:pPr lvl="1"/>
            <a:r>
              <a:rPr lang="cs-CZ" altLang="cs-CZ"/>
              <a:t>nadpis</a:t>
            </a:r>
          </a:p>
          <a:p>
            <a:pPr lvl="2"/>
            <a:r>
              <a:rPr lang="cs-CZ" altLang="cs-CZ"/>
              <a:t>nadpis</a:t>
            </a:r>
          </a:p>
          <a:p>
            <a:pPr lvl="3"/>
            <a:r>
              <a:rPr lang="cs-CZ" altLang="cs-CZ"/>
              <a:t>nadpis</a:t>
            </a:r>
          </a:p>
          <a:p>
            <a:pPr lvl="4"/>
            <a:r>
              <a:rPr lang="cs-CZ" altLang="cs-CZ"/>
              <a:t>nadpis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1499" y="150091"/>
            <a:ext cx="8260080" cy="704850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Pravidla pro realizaci projektů</a:t>
            </a: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41335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 definované ve výzvě č. 57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" y="1443038"/>
            <a:ext cx="8572500" cy="1785937"/>
          </a:xfrm>
        </p:spPr>
        <p:txBody>
          <a:bodyPr/>
          <a:lstStyle/>
          <a:p>
            <a:pPr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případě, že žádost o podporu bude podpořena, bude mít žadatel povinnost vykazovat dosažené hodnoty také pro indikátor z následující tabulky: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45775"/>
              </p:ext>
            </p:extLst>
          </p:nvPr>
        </p:nvGraphicFramePr>
        <p:xfrm>
          <a:off x="600077" y="2614612"/>
          <a:ext cx="7227568" cy="217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6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000" dirty="0">
                          <a:effectLst/>
                        </a:rPr>
                        <a:t>Kód indikátoru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000" dirty="0">
                          <a:effectLst/>
                        </a:rPr>
                        <a:t>Název indikátoru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Měrná jednotka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Aktivita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5 02 11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Počet osob využívající nová nebo modernizovaná vzdělávací, školicí a výcviková zařízení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Osoby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MŠ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5 16 15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Počet dětí, žáků a studentů se SVP využívající nová nebo modernizovaná vzdělávací, školicí a výcviková zařízení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Děti, žáci, studenti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MŠ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40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8686" y="365126"/>
            <a:ext cx="7376663" cy="519111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Děkujeme za pozornost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1FE756A-8D63-4733-A7C8-7994104DC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06" y="1860164"/>
            <a:ext cx="3058737" cy="34563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066CB4D-CE8D-4165-97D4-57BBC0D60ADF}"/>
              </a:ext>
            </a:extLst>
          </p:cNvPr>
          <p:cNvSpPr/>
          <p:nvPr/>
        </p:nvSpPr>
        <p:spPr>
          <a:xfrm>
            <a:off x="2915728" y="1372360"/>
            <a:ext cx="600398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2800" b="1" dirty="0">
                <a:solidFill>
                  <a:srgbClr val="002060"/>
                </a:solidFill>
              </a:rPr>
              <a:t>  Tým prioritní osy 4	</a:t>
            </a:r>
            <a:endParaRPr lang="cs-CZ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Martina Vošvrdová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Olíková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Gabriela Valová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 Ryšavý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Pavla Netolická</a:t>
            </a:r>
          </a:p>
          <a:p>
            <a:pPr>
              <a:buClr>
                <a:srgbClr val="A59253"/>
              </a:buClr>
            </a:pPr>
            <a:r>
              <a:rPr lang="cs-C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Rytířská 406/10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110 00 Praha 1</a:t>
            </a:r>
          </a:p>
          <a:p>
            <a:pPr>
              <a:spcBef>
                <a:spcPts val="24"/>
              </a:spcBef>
            </a:pPr>
            <a:endParaRPr lang="cs-CZ" altLang="cs-CZ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www.penizeproprahu.cz/kontakty</a:t>
            </a:r>
          </a:p>
          <a:p>
            <a:pPr>
              <a:spcBef>
                <a:spcPts val="24"/>
              </a:spcBef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   jmeno.prijmeni@praha.eu</a:t>
            </a:r>
          </a:p>
        </p:txBody>
      </p:sp>
    </p:spTree>
    <p:extLst>
      <p:ext uri="{BB962C8B-B14F-4D97-AF65-F5344CB8AC3E}">
        <p14:creationId xmlns:p14="http://schemas.microsoft.com/office/powerpoint/2010/main" val="341488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zapojení partnerů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7" y="1475570"/>
            <a:ext cx="83592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se podílí se na </a:t>
            </a:r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 věcných aktivit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</a:t>
            </a: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administrace projektu nebo dodání zboží</a:t>
            </a:r>
          </a:p>
          <a:p>
            <a:pPr>
              <a:buClr>
                <a:srgbClr val="A59253"/>
              </a:buClr>
            </a:pPr>
            <a:endParaRPr lang="cs-CZ" u="sng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aktivity, které mohou být běžně na trhu poskytnuty jako služby dalšími subjekty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partneři </a:t>
            </a:r>
            <a:r>
              <a:rPr lang="cs-CZ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finančního podílu. Partneři musí patřit do skupiny oprávněných žadatelů uvedených ve výzvě.</a:t>
            </a:r>
          </a:p>
          <a:p>
            <a:pPr>
              <a:buClr>
                <a:srgbClr val="A59253"/>
              </a:buClr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89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Řízení projektu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475488" y="1209846"/>
            <a:ext cx="8211312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Zahájení projektu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ve Smlouvě o financování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Předpokládané datum zahájení → do Žádosti o podporu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Zohlednit délku procesu schvalování žádostí (zpravidla 7 měsíců) </a:t>
            </a:r>
          </a:p>
          <a:p>
            <a:pPr>
              <a:lnSpc>
                <a:spcPct val="150000"/>
              </a:lnSpc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Informování o realizaci projektu - Zprávy o realizaci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Průběžné zprávy o realizaci projektu (po skončení etapy nebo 6 měsíců)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Závěrečná zpráva o realizaci projektu</a:t>
            </a:r>
          </a:p>
          <a:p>
            <a:pPr marL="800100" lvl="1" indent="-34290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2060"/>
                </a:solidFill>
              </a:rPr>
              <a:t>Průběžnou i Závěrečnou </a:t>
            </a:r>
            <a:r>
              <a:rPr lang="cs-CZ" sz="1600" dirty="0" err="1">
                <a:solidFill>
                  <a:srgbClr val="002060"/>
                </a:solidFill>
              </a:rPr>
              <a:t>ZoR</a:t>
            </a:r>
            <a:r>
              <a:rPr lang="cs-CZ" sz="1600" dirty="0">
                <a:solidFill>
                  <a:srgbClr val="002060"/>
                </a:solidFill>
              </a:rPr>
              <a:t> projektu je nutné předložit nejpozději do 30 kalendářních dnů od ukončení příslušného sledovaného období</a:t>
            </a:r>
          </a:p>
          <a:p>
            <a:pPr marL="800100" lvl="1" indent="-34290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55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Řízení projektu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4800" y="1120289"/>
            <a:ext cx="8780583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Udržitelnost projektu (3/5 let)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podmínky bude vždy uvedeno ve Smlouvě o financování.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celé období udržitelnosti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dodržen </a:t>
            </a:r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dotace 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č. 57 – Zařízení péče o děti /obsazenost/ vytíženost</a:t>
            </a:r>
          </a:p>
          <a:p>
            <a:pPr lvl="1">
              <a:spcAft>
                <a:spcPts val="6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Zprávy o udržitelnosti projektu (vždy za každých uplynulých 12 měsíců od poslední platby příjemci, resp. finančního vypořádání)</a:t>
            </a:r>
          </a:p>
          <a:p>
            <a:pPr marL="742950" lvl="1" indent="-285750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Průběžná zpráva o udržitelnosti projektu </a:t>
            </a:r>
          </a:p>
          <a:p>
            <a:pPr marL="742950" lvl="1" indent="-285750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Závěrečná zpráva o udržitelnosti projektu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92390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98230" y="1494015"/>
            <a:ext cx="86457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Změny projektu</a:t>
            </a: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projektu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uzavřením Smlouvy o financování provádět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nelze</a:t>
            </a:r>
            <a:endParaRPr lang="cs-CZ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Změny </a:t>
            </a:r>
            <a:r>
              <a:rPr lang="cs-CZ" b="1" dirty="0">
                <a:solidFill>
                  <a:srgbClr val="002060"/>
                </a:solidFill>
              </a:rPr>
              <a:t>po</a:t>
            </a:r>
            <a:r>
              <a:rPr lang="cs-CZ" dirty="0">
                <a:solidFill>
                  <a:srgbClr val="002060"/>
                </a:solidFill>
              </a:rPr>
              <a:t> uzavření Smlouvy o financování: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Nepodstatné změny </a:t>
            </a:r>
            <a:r>
              <a:rPr lang="cs-CZ" dirty="0">
                <a:solidFill>
                  <a:srgbClr val="002060"/>
                </a:solidFill>
              </a:rPr>
              <a:t>– nevyžadují schválení ŘO, jsou vzaty pouze „na vědomí“ (ihned/se Zprávou o realizaci/udržitelnosti)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Podstatné změny </a:t>
            </a:r>
            <a:r>
              <a:rPr lang="cs-CZ" dirty="0">
                <a:solidFill>
                  <a:srgbClr val="002060"/>
                </a:solidFill>
              </a:rPr>
              <a:t>– vždy vyžadují schválení ŘO (bez/s Dodatkem)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Definice a příklady podstatných a nepodstatných změn jsou uvedeny v Pravidlech pro žadatele a příjemce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Řízení projektu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76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82752" y="1373970"/>
            <a:ext cx="777849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informovat veřejnost o podpoře získané z fondů např.: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webu organizace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Plakát A3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Dočasný billboard při provádění projektu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Po dokončení projektu vystaví příjemce stálá pamětní deska nebo stálý billboard (do tří měsíců) 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Pravidlech pro žadatele a příjemce jsou stanoveny náležitosti povinné i nepovinné publicity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prvky </a:t>
            </a:r>
            <a:r>
              <a:rPr lang="cs-CZ" b="1" dirty="0">
                <a:solidFill>
                  <a:srgbClr val="002060"/>
                </a:solidFill>
              </a:rPr>
              <a:t>na povinných a nepovinných nástrojích</a:t>
            </a: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 EU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„Evropská unie“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Odkaz na ESI fondy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Odkaz na program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hlavního města Prahy</a:t>
            </a:r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publicitu projektů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19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70560" y="1382436"/>
            <a:ext cx="77784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U povinných nástrojů se použijí pouze 2 loga: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Na povinných nástrojích (deska, billboard, plakát A3) není možné použít další loga</a:t>
            </a:r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publicitu projektů</a:t>
            </a:r>
            <a:endParaRPr lang="cs-CZ" dirty="0"/>
          </a:p>
        </p:txBody>
      </p:sp>
      <p:pic>
        <p:nvPicPr>
          <p:cNvPr id="11" name="Obrázek 10" descr="OPP fu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0" y="2523744"/>
            <a:ext cx="6333744" cy="163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P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11196"/>
            <a:ext cx="1328929" cy="1255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43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Indikátory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75489" y="1698649"/>
            <a:ext cx="8400287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Sledují se na úrovni programů i projektů</a:t>
            </a: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Výchozí hodnota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indikátoru – stav před začátkem realizace</a:t>
            </a:r>
            <a:endParaRPr lang="cs-CZ" dirty="0">
              <a:solidFill>
                <a:srgbClr val="002060"/>
              </a:solidFill>
            </a:endParaRP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Cílová hodnota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indikátoru – plánovaný stav</a:t>
            </a: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Dosažená hodnota indikátorů – skutečný stav po ukončení realizace</a:t>
            </a:r>
          </a:p>
          <a:p>
            <a:pPr>
              <a:spcAft>
                <a:spcPts val="2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Indikátory výstupu</a:t>
            </a: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sledování a vyhodnocování </a:t>
            </a: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okamžitých výstupech realizace </a:t>
            </a: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2">
              <a:spcAft>
                <a:spcPts val="300"/>
              </a:spcAft>
              <a:buClr>
                <a:srgbClr val="A59253"/>
              </a:buClr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7198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Indikátory definované ve výzvě č. 57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09728" y="999966"/>
            <a:ext cx="9034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82563">
              <a:buClr>
                <a:srgbClr val="C00000"/>
              </a:buClr>
              <a:buSzPct val="100000"/>
            </a:pP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Žadatel stanovuje cílové hodnoty těchto indikátorů: </a:t>
            </a:r>
          </a:p>
          <a:p>
            <a:pPr>
              <a:buClr>
                <a:srgbClr val="A59253"/>
              </a:buClr>
            </a:pPr>
            <a:endParaRPr lang="cs-CZ" u="sng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74544"/>
              </p:ext>
            </p:extLst>
          </p:nvPr>
        </p:nvGraphicFramePr>
        <p:xfrm>
          <a:off x="314323" y="1785937"/>
          <a:ext cx="7829552" cy="3871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9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000" dirty="0">
                          <a:effectLst/>
                        </a:rPr>
                        <a:t>Kód indikátoru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000" dirty="0">
                          <a:effectLst/>
                        </a:rPr>
                        <a:t>Název indikátoru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Měrná jednotka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Typ indikátoru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Aktivita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100">
                          <a:effectLst/>
                        </a:rPr>
                        <a:t>5 00 01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100">
                          <a:effectLst/>
                        </a:rPr>
                        <a:t>Kapacita podporovaných zařízení péče o děti nebo vzdělávacích zařízení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Osoby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Výstup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Dětské skupiny, MŠ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100">
                          <a:effectLst/>
                        </a:rPr>
                        <a:t>5 00 05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100">
                          <a:effectLst/>
                        </a:rPr>
                        <a:t>Kapacita podporovaných zařízení péče o děti nebo vzdělávacích zařízení pro děti do 3 let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Výstup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Dětské skupiny, MŠ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602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cs-CZ" sz="1100">
                          <a:effectLst/>
                        </a:rPr>
                        <a:t>5 01 00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cs-CZ" sz="1100">
                          <a:effectLst/>
                        </a:rPr>
                        <a:t>Počet podpořených zařízení péče o děti předškolního věku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Zařízení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Výstup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Dětské skupiny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100">
                          <a:effectLst/>
                        </a:rPr>
                        <a:t>5 01 01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100">
                          <a:effectLst/>
                        </a:rPr>
                        <a:t>Počet nových zařízení pro péči o děti do 3 let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Zařízení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Výstup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Dětské skupiny</a:t>
                      </a:r>
                      <a:r>
                        <a:rPr lang="cs-CZ" sz="11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 action="ppaction://hlinkfile"/>
                        </a:rPr>
                        <a:t>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5 01 10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osob využívající zařízení péče o děti předškolního věku 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Výsledek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Dětské skupiny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100">
                          <a:effectLst/>
                        </a:rPr>
                        <a:t>5 01 15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100">
                          <a:effectLst/>
                        </a:rPr>
                        <a:t>Počet osob využívající zařízení péče o děti do 3 let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Výstup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Dětské skupiny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100">
                          <a:effectLst/>
                        </a:rPr>
                        <a:t>5 03 01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457200" algn="l"/>
                          <a:tab pos="571500" algn="l"/>
                        </a:tabLst>
                      </a:pPr>
                      <a:r>
                        <a:rPr lang="cs-CZ" sz="1100" dirty="0">
                          <a:effectLst/>
                        </a:rPr>
                        <a:t>Počet nových tříd vzdělávacích zařízení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Třída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Výstup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MŠ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605175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MV3_prezentace mp</Template>
  <TotalTime>7723</TotalTime>
  <Words>657</Words>
  <Application>Microsoft Office PowerPoint</Application>
  <PresentationFormat>Předvádění na obrazovce (4:3)</PresentationFormat>
  <Paragraphs>181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11</vt:lpstr>
      <vt:lpstr>Prezentace aplikace PowerPoint</vt:lpstr>
      <vt:lpstr>Pravidla pro zapojení partnerů</vt:lpstr>
      <vt:lpstr>Řízení projektu</vt:lpstr>
      <vt:lpstr>Řízení projektu</vt:lpstr>
      <vt:lpstr>Řízení projektu </vt:lpstr>
      <vt:lpstr>Pravidla pro publicitu projektů</vt:lpstr>
      <vt:lpstr>Pravidla pro publicitu projektů</vt:lpstr>
      <vt:lpstr>Indikátory</vt:lpstr>
      <vt:lpstr>Indikátory definované ve výzvě č. 57</vt:lpstr>
      <vt:lpstr>Indikátory definované ve výzvě č. 57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Vošvrdová Martina (MHMP, FON)</cp:lastModifiedBy>
  <cp:revision>548</cp:revision>
  <cp:lastPrinted>2016-09-23T06:40:41Z</cp:lastPrinted>
  <dcterms:created xsi:type="dcterms:W3CDTF">2015-08-07T17:40:25Z</dcterms:created>
  <dcterms:modified xsi:type="dcterms:W3CDTF">2020-11-18T21:22:00Z</dcterms:modified>
</cp:coreProperties>
</file>