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6" r:id="rId2"/>
    <p:sldId id="344" r:id="rId3"/>
    <p:sldId id="346" r:id="rId4"/>
    <p:sldId id="353" r:id="rId5"/>
    <p:sldId id="336" r:id="rId6"/>
    <p:sldId id="342" r:id="rId7"/>
    <p:sldId id="363" r:id="rId8"/>
    <p:sldId id="327" r:id="rId9"/>
    <p:sldId id="365" r:id="rId10"/>
    <p:sldId id="371" r:id="rId11"/>
    <p:sldId id="372" r:id="rId12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1"/>
    <a:srgbClr val="A59253"/>
    <a:srgbClr val="FBFCFF"/>
    <a:srgbClr val="CFD7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063" autoAdjust="0"/>
  </p:normalViewPr>
  <p:slideViewPr>
    <p:cSldViewPr snapToGrid="0" snapToObjects="1"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9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7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25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88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Provedení desky, billboardu nebo plakátu musí být v souladu s Manuálem jednotného vizuálního stylu.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Podrobné informace k grafickému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 barevnému provedení v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9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Správné nastavení hodnot</a:t>
            </a:r>
            <a:r>
              <a:rPr lang="cs-CZ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indikátorů je zásadní pro hodnocení projektu.</a:t>
            </a:r>
          </a:p>
          <a:p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 je nástroj pro měření cíle/plánu, postupu či dosažených efektů jednotlivých úrovní implementace operačního programu</a:t>
            </a:r>
          </a:p>
          <a:p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Indikátory tak poskytují zpětnou vazbu o tom, zda podpora splnila svůj účel, tj. zda projekty dosáhly cílů, které žadatelé jako cíle podpory vymezili</a:t>
            </a:r>
          </a:p>
          <a:p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Indikátory v rámci OP PPR vychází z tzv. Národního číselníku indikátorů pro programové období 2014-2020 (NČI 2014+). NČI 2014+ definuje po metodické a technické stránce soubor schválených indikátorů včetně všech povinných parametrů indikátoru (viz MP Indikátory).</a:t>
            </a:r>
          </a:p>
          <a:p>
            <a:pPr lvl="0" fontAlgn="base" hangingPunct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Indikátory výstupu</a:t>
            </a:r>
          </a:p>
          <a:p>
            <a:pPr fontAlgn="base" hangingPunct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Tyto indikátory jsou určené pro sledování a vyhodnocování prováděných opatření a aktivit, které charakterizují konkrétní činnost. Podávají informace o okamžitých výstupech realizace jednotlivých operací / akcí / projektů v rámci programu. Příjemci mají činnosti, které vedou ke vzniku výstupů, plně pod kontrolou. </a:t>
            </a:r>
          </a:p>
          <a:p>
            <a:pPr fontAlgn="base" hangingPunct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Indikátory výstupů vyjadřují např. počty osob, které byly v rámci daného projektu podpořeny. </a:t>
            </a:r>
          </a:p>
          <a:p>
            <a:pPr fontAlgn="base" hangingPunct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fontAlgn="base" hangingPunct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Indikátory výsledku</a:t>
            </a:r>
          </a:p>
          <a:p>
            <a:pPr fontAlgn="base" hangingPunct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Jedná se o indikátory s přímou vazbou na stanovené cíle. Slouží k prokázání, zda bylo cíle projektu / programu dosaženo.  Indikátory výsledků vyjadřují okamžité efekty podpory, ke kterým došlo v době realizace projektu. Výsledky vznikají díky činnosti projektu, příjemci na ně mají výrazný vliv, ale jejich dosahování je zčásti závislé i na vlivech nekontrolovatelných příjemci (typicky reakce cílových skupin na aktivity projektu, např. o umístění podpořené osoby na trh práce nerozhoduje jen kvalita rekvalifikačního kurzu, ale i snaha účastníka).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000" dirty="0"/>
          </a:p>
          <a:p>
            <a:endParaRPr lang="cs-CZ" sz="1000" dirty="0"/>
          </a:p>
          <a:p>
            <a:endParaRPr lang="cs-CZ" sz="1000" dirty="0"/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39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9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150091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Pravidla pro realizaci projektů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definované ve výzvě č. </a:t>
            </a:r>
            <a:r>
              <a:rPr lang="cs-CZ"/>
              <a:t>48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6" y="1628775"/>
            <a:ext cx="8301037" cy="4373563"/>
          </a:xfrm>
        </p:spPr>
        <p:txBody>
          <a:bodyPr/>
          <a:lstStyle/>
          <a:p>
            <a:pPr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případě, že žádost o podporu bude podpořena, bude mít žadatel povinnost vykazovat dosažené hodnoty také pro indikátor z následující tabulky: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78757"/>
              </p:ext>
            </p:extLst>
          </p:nvPr>
        </p:nvGraphicFramePr>
        <p:xfrm>
          <a:off x="871538" y="2428876"/>
          <a:ext cx="7929562" cy="1243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499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ID indikátoru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Název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Jednotka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Sledované období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5 02 01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zařízení s nově vybavenými třídami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zařízení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období realizace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17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C340C-975A-43C4-A1E9-0CC3323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/>
              <a:t>DĚKUJEME ZA POZORNOST</a:t>
            </a:r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7391C527-17B9-43B3-AF3D-1906CB1B1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" y="1857721"/>
            <a:ext cx="3556278" cy="401859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3949964-F056-47C5-B4F0-258558A57DDC}"/>
              </a:ext>
            </a:extLst>
          </p:cNvPr>
          <p:cNvSpPr/>
          <p:nvPr/>
        </p:nvSpPr>
        <p:spPr>
          <a:xfrm>
            <a:off x="4076978" y="1651026"/>
            <a:ext cx="50670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  <a:latin typeface="Arial"/>
              </a:rPr>
              <a:t>Tým prioritní osy 4	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Vošvrdová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ODBOR </a:t>
            </a: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EVROPSKÝCH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FONDŮ</a:t>
            </a:r>
            <a:br>
              <a:rPr lang="en-GB" altLang="cs-CZ" sz="2000" dirty="0">
                <a:solidFill>
                  <a:srgbClr val="002060"/>
                </a:solidFill>
                <a:latin typeface="Arial"/>
              </a:rPr>
            </a:b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</a:t>
            </a:r>
            <a:r>
              <a:rPr lang="en-GB" altLang="cs-CZ" sz="2000" dirty="0">
                <a:solidFill>
                  <a:srgbClr val="002060"/>
                </a:solidFill>
                <a:latin typeface="Arial"/>
              </a:rPr>
              <a:t>MAGISTRÁT HL. M. PRAHY</a:t>
            </a:r>
            <a:br>
              <a:rPr lang="en-GB" altLang="cs-CZ" sz="2000" dirty="0">
                <a:solidFill>
                  <a:srgbClr val="002060"/>
                </a:solidFill>
                <a:latin typeface="Arial"/>
              </a:rPr>
            </a:b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Rytířská 406/10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110 00 Praha 1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endParaRPr lang="cs-CZ" altLang="cs-CZ" sz="2000" dirty="0">
              <a:solidFill>
                <a:srgbClr val="002060"/>
              </a:solidFill>
              <a:latin typeface="Arial"/>
            </a:endParaRPr>
          </a:p>
          <a:p>
            <a:pPr lvl="0" fontAlgn="auto">
              <a:spcBef>
                <a:spcPts val="24"/>
              </a:spcBef>
              <a:spcAft>
                <a:spcPts val="0"/>
              </a:spcAft>
            </a:pPr>
            <a:r>
              <a:rPr lang="cs-CZ" altLang="cs-CZ" sz="2000" dirty="0">
                <a:solidFill>
                  <a:srgbClr val="002060"/>
                </a:solidFill>
                <a:latin typeface="Arial"/>
              </a:rPr>
              <a:t>   www.penizeproprahu.cz/kontakty</a:t>
            </a:r>
          </a:p>
          <a:p>
            <a:pPr lvl="0" fontAlgn="auto">
              <a:spcBef>
                <a:spcPts val="24"/>
              </a:spcBef>
              <a:spcAft>
                <a:spcPts val="0"/>
              </a:spcAft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/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293115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zapojení partnerů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7" y="1475570"/>
            <a:ext cx="8359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se podílí se na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 věcných aktivit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administrace projektu nebo dodání zboží</a:t>
            </a:r>
          </a:p>
          <a:p>
            <a:pPr>
              <a:buClr>
                <a:srgbClr val="A59253"/>
              </a:buClr>
            </a:pPr>
            <a:endParaRPr lang="cs-CZ" u="sng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aktivity, které mohou být běžně na trhu poskytnuty jako služby dalšími subjekty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partneři </a:t>
            </a:r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finančního podílu. Partneři musí patřit do skupiny oprávněných žadatelů uvedených ve výzvě.</a:t>
            </a:r>
          </a:p>
          <a:p>
            <a:pPr>
              <a:buClr>
                <a:srgbClr val="A59253"/>
              </a:buClr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89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Řízení projektu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475488" y="1209846"/>
            <a:ext cx="8211312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Zahájení projektu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ve Smlouvě o financování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Předpokládané datum zahájení → do Žádosti o podporu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Zohlednit délku procesu schvalování žádostí (zpravidla 7 měsíců) </a:t>
            </a:r>
          </a:p>
          <a:p>
            <a:pPr>
              <a:lnSpc>
                <a:spcPct val="150000"/>
              </a:lnSpc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Informování o realizaci projektu - Zprávy o realizaci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Průběžné zprávy o realizaci projektu (po skončení etapy nebo 6 měsíců)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Závěrečná zpráva o realizaci projektu</a:t>
            </a:r>
          </a:p>
          <a:p>
            <a:pPr marL="800100" lvl="1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</a:rPr>
              <a:t>Průběžnou i Závěrečnou </a:t>
            </a:r>
            <a:r>
              <a:rPr lang="cs-CZ" sz="1600" dirty="0" err="1">
                <a:solidFill>
                  <a:srgbClr val="002060"/>
                </a:solidFill>
              </a:rPr>
              <a:t>ZoR</a:t>
            </a:r>
            <a:r>
              <a:rPr lang="cs-CZ" sz="1600" dirty="0">
                <a:solidFill>
                  <a:srgbClr val="002060"/>
                </a:solidFill>
              </a:rPr>
              <a:t> projektu je nutné předložit nejpozději do 30 kalendářních dnů od ukončení příslušného sledovaného období</a:t>
            </a:r>
          </a:p>
          <a:p>
            <a:pPr marL="800100" lvl="1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55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Řízení projektu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4800" y="1120289"/>
            <a:ext cx="878058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Udržitelnost projektu (3/5 let)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podmínky bude vždy uvedeno ve Smlouvě o financování.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celé období udržitelnosti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dodržen </a:t>
            </a:r>
            <a:r>
              <a:rPr lang="cs-CZ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dotace 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č. 48 – Odborné učebny /obsazenost/ vytíženost 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Zprávy o udržitelnosti projektu (vždy za každých uplynulých 12 měsíců od poslední platby příjemci, resp. finančního vypořádání)</a:t>
            </a:r>
          </a:p>
          <a:p>
            <a:pPr marL="742950" lvl="1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Průběžná zpráva o udržitelnosti projektu </a:t>
            </a:r>
          </a:p>
          <a:p>
            <a:pPr marL="742950" lvl="1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Závěrečná zpráva o udržitelnosti projektu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92390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98230" y="1494015"/>
            <a:ext cx="86457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Změny projektu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projektu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uzavřením Smlouvy o financování provádět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Změny </a:t>
            </a:r>
            <a:r>
              <a:rPr lang="cs-CZ" b="1" dirty="0">
                <a:solidFill>
                  <a:srgbClr val="002060"/>
                </a:solidFill>
              </a:rPr>
              <a:t>po</a:t>
            </a:r>
            <a:r>
              <a:rPr lang="cs-CZ" dirty="0">
                <a:solidFill>
                  <a:srgbClr val="002060"/>
                </a:solidFill>
              </a:rPr>
              <a:t> uzavření Smlouvy o financování: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Nepodstatné změny </a:t>
            </a:r>
            <a:r>
              <a:rPr lang="cs-CZ" dirty="0">
                <a:solidFill>
                  <a:srgbClr val="002060"/>
                </a:solidFill>
              </a:rPr>
              <a:t>– nevyžadují schválení ŘO, jsou vzaty pouze „na vědomí“ (ihned/se Zprávou o realizaci/udržitelnosti)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Podstatné změny </a:t>
            </a:r>
            <a:r>
              <a:rPr lang="cs-CZ" dirty="0">
                <a:solidFill>
                  <a:srgbClr val="002060"/>
                </a:solidFill>
              </a:rPr>
              <a:t>– vždy vyžadují schválení ŘO (bez/s Dodatkem)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Definice a příklady podstatných a nepodstatných změn jsou uvedeny v Pravidlech pro žadatele a příjemce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Řízení projektu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76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2752" y="1373970"/>
            <a:ext cx="777849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informovat veřejnost o podpoře získané z fondů např.: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webu organizace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Plakát A3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Dočasný billboard při provádění projektu</a:t>
            </a:r>
          </a:p>
          <a:p>
            <a:pPr marL="742950" lvl="1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 dokončení projektu vystaví příjemce stálá pamětní deska nebo stálý billboard (do tří měsíců) 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Pravidlech pro žadatele a příjemce jsou stanoveny náležitosti povinné i nepovinné publicity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prvky </a:t>
            </a:r>
            <a:r>
              <a:rPr lang="cs-CZ" b="1" dirty="0">
                <a:solidFill>
                  <a:srgbClr val="002060"/>
                </a:solidFill>
              </a:rPr>
              <a:t>na povinných a nepovinných nástrojích</a:t>
            </a: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EU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„Evropská unie“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ESI fondy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 na program</a:t>
            </a:r>
          </a:p>
          <a:p>
            <a:pPr marL="2571750" lvl="5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hlavního města Prahy</a:t>
            </a: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 projektů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19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70560" y="1382436"/>
            <a:ext cx="7778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U povinných nástrojů se použijí pouze 2 loga: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Na povinných nástrojích (deska, billboard, plakát A3) není možné použít další loga</a:t>
            </a: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Pravidla pro publicitu projektů</a:t>
            </a:r>
            <a:endParaRPr lang="cs-CZ" dirty="0"/>
          </a:p>
        </p:txBody>
      </p:sp>
      <p:pic>
        <p:nvPicPr>
          <p:cNvPr id="11" name="Obrázek 10" descr="OPP fu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0" y="2523744"/>
            <a:ext cx="6333744" cy="163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P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11196"/>
            <a:ext cx="1328929" cy="125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43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5489" y="1698649"/>
            <a:ext cx="8400287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Sledují se na úrovni programů i projektů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Výchozí hodnota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indikátoru – stav před začátkem realizace</a:t>
            </a:r>
            <a:endParaRPr lang="cs-CZ" dirty="0">
              <a:solidFill>
                <a:srgbClr val="002060"/>
              </a:solidFill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Cílová hodnota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indikátoru – plánovaný stav</a:t>
            </a: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Dosažená hodnota indikátorů – skutečný stav po ukončení realizace</a:t>
            </a:r>
          </a:p>
          <a:p>
            <a:pPr>
              <a:spcAft>
                <a:spcPts val="2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Indikátory výstupu</a:t>
            </a:r>
          </a:p>
          <a:p>
            <a:pPr marL="285750" indent="-285750">
              <a:spcAft>
                <a:spcPts val="2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sledování a vyhodnocování </a:t>
            </a: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okamžitých výstupech realizace </a:t>
            </a:r>
          </a:p>
          <a:p>
            <a:pPr marL="733425" lvl="2" indent="-285750">
              <a:spcAft>
                <a:spcPts val="3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>
              <a:spcAft>
                <a:spcPts val="300"/>
              </a:spcAft>
              <a:buClr>
                <a:srgbClr val="A59253"/>
              </a:buClr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7198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Indikátory definované ve výzvě č. 48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00038" y="1200151"/>
            <a:ext cx="7868603" cy="441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82563">
              <a:buClr>
                <a:srgbClr val="C00000"/>
              </a:buClr>
              <a:buSzPct val="100000"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Žadatel stanovuje cílové hodnoty těchto indikátorů: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u="sng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96632"/>
              </p:ext>
            </p:extLst>
          </p:nvPr>
        </p:nvGraphicFramePr>
        <p:xfrm>
          <a:off x="742949" y="2048103"/>
          <a:ext cx="7672390" cy="336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152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ID indikátoru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Jednotka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Sledované období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52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5 00 01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Kapacita podporovaných zařízení péče o děti nebo vzdělávacích zařízení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období realizace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52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5 02 00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vzdělávacích zařízení s novým nebo modernizovaným vybavením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zařízení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období realizace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202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5 02 11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osob využívající nová nebo modernizovaná vzdělávací, školicí a výcviková zařízení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výstup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období realizace, udržitelnosti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202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5 16 15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Počet dětí, žáků a studentů se SVP využívající nová nebo modernizovaná vzdělávací, školicí a výcviková zařízení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děti, žáci, studenti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výstup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období realizace, udržitelnosti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 flipV="1">
            <a:off x="70808" y="2138093"/>
            <a:ext cx="10962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0594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7729</TotalTime>
  <Words>638</Words>
  <Application>Microsoft Office PowerPoint</Application>
  <PresentationFormat>Předvádění na obrazovce (4:3)</PresentationFormat>
  <Paragraphs>187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11</vt:lpstr>
      <vt:lpstr>Prezentace aplikace PowerPoint</vt:lpstr>
      <vt:lpstr>Pravidla pro zapojení partnerů</vt:lpstr>
      <vt:lpstr>Řízení projektu</vt:lpstr>
      <vt:lpstr>Řízení projektu</vt:lpstr>
      <vt:lpstr>Řízení projektu </vt:lpstr>
      <vt:lpstr>Pravidla pro publicitu projektů</vt:lpstr>
      <vt:lpstr>Pravidla pro publicitu projektů</vt:lpstr>
      <vt:lpstr>Indikátory</vt:lpstr>
      <vt:lpstr>Indikátory definované ve výzvě č. 48</vt:lpstr>
      <vt:lpstr>Indikátory definované ve výzvě č. 48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551</cp:revision>
  <cp:lastPrinted>2016-09-23T06:40:41Z</cp:lastPrinted>
  <dcterms:created xsi:type="dcterms:W3CDTF">2015-08-07T17:40:25Z</dcterms:created>
  <dcterms:modified xsi:type="dcterms:W3CDTF">2020-11-18T21:46:41Z</dcterms:modified>
</cp:coreProperties>
</file>