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76" r:id="rId2"/>
    <p:sldId id="379" r:id="rId3"/>
    <p:sldId id="380" r:id="rId4"/>
    <p:sldId id="381" r:id="rId5"/>
    <p:sldId id="382" r:id="rId6"/>
    <p:sldId id="383" r:id="rId7"/>
    <p:sldId id="385" r:id="rId8"/>
    <p:sldId id="387" r:id="rId9"/>
    <p:sldId id="388" r:id="rId10"/>
    <p:sldId id="466" r:id="rId11"/>
    <p:sldId id="467" r:id="rId12"/>
    <p:sldId id="469" r:id="rId13"/>
    <p:sldId id="468" r:id="rId14"/>
    <p:sldId id="404" r:id="rId15"/>
    <p:sldId id="470" r:id="rId16"/>
    <p:sldId id="471" r:id="rId17"/>
    <p:sldId id="472" r:id="rId18"/>
    <p:sldId id="473" r:id="rId19"/>
    <p:sldId id="474" r:id="rId20"/>
    <p:sldId id="327" r:id="rId21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igerová Marcela (MHMP, FON)" initials="PM(F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2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7FF"/>
    <a:srgbClr val="A59253"/>
    <a:srgbClr val="FBF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0909" autoAdjust="0"/>
  </p:normalViewPr>
  <p:slideViewPr>
    <p:cSldViewPr snapToGrid="0" snapToObjects="1">
      <p:cViewPr varScale="1">
        <p:scale>
          <a:sx n="65" d="100"/>
          <a:sy n="65" d="100"/>
        </p:scale>
        <p:origin x="151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7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1098" y="2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AD384-C47E-4E23-82E8-AF3A2D4D4739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1098" y="9428243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97EFB-9BB0-4437-AC65-2CF41E30FD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540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8326A-5F85-4E9E-BEB1-D842457A893C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DEA4D-EFD0-40B6-836F-FBD6FF727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80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834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150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000" dirty="0"/>
              <a:t>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>
                <a:solidFill>
                  <a:prstClr val="black"/>
                </a:solidFill>
              </a:rPr>
              <a:pPr/>
              <a:t>12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40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>
                <a:solidFill>
                  <a:prstClr val="black"/>
                </a:solidFill>
              </a:rPr>
              <a:pPr/>
              <a:t>13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67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8982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891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759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4605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Dodržení limitů rozpočtu podle pravidel OP PPR a pravidel stanovených ve výzvě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464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777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165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72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624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493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Datová pole, která jsou povinná, jsou podbarvena žlutě, bez jejich vyplnění Vás systém dál nepustí, šedá většinou nepovinná, bílá vyplňuje systém automaticky.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Buď se vyplňují jako textová nebo výběrem z číselníku.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 ručním podání je žádost odeslána na ŘO až na základě aktivní volby uživatele IS KP14+ po podpisu žádosti o podporu. 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případě automatického podání je žádost po podepsání odeslána automaticky a žadatel již nebude mít možnost finalizaci stornovat, např. v případě, že by potřeboval doplnit něco, na co zapomněl atp. 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Ukládat vždy, když je na stránce možnost uložit.</a:t>
            </a:r>
            <a:endParaRPr lang="cs-CZ" sz="12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1323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Zohlednit délku procesu schvalování žádostí</a:t>
            </a:r>
          </a:p>
          <a:p>
            <a:r>
              <a:rPr lang="cs-CZ" sz="800" dirty="0"/>
              <a:t> - zpravidla 7 měsíců</a:t>
            </a:r>
          </a:p>
          <a:p>
            <a:r>
              <a:rPr lang="cs-CZ" sz="800" dirty="0"/>
              <a:t>Podmínka zahájení do 6 měsíců</a:t>
            </a:r>
            <a:r>
              <a:rPr lang="cs-CZ" sz="800" baseline="0" dirty="0"/>
              <a:t> od schválení žádosti o podporu v ZHMP.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187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Subjekty se rozlišují na</a:t>
            </a:r>
            <a:r>
              <a:rPr lang="cs-CZ" baseline="0" dirty="0"/>
              <a:t> tyto a</a:t>
            </a:r>
            <a:r>
              <a:rPr lang="cs-CZ" dirty="0"/>
              <a:t> pokud jsou relevantní, musí být vyplněny: Žadatel/příjemce</a:t>
            </a:r>
            <a:r>
              <a:rPr lang="cs-CZ" baseline="0" dirty="0"/>
              <a:t>, Zřizovatel – obec, kraj, OSS, Partner</a:t>
            </a:r>
            <a:endParaRPr lang="cs-CZ" dirty="0"/>
          </a:p>
          <a:p>
            <a:r>
              <a:rPr lang="cs-CZ" dirty="0"/>
              <a:t>Zadejte IČ</a:t>
            </a:r>
          </a:p>
          <a:p>
            <a:r>
              <a:rPr lang="cs-CZ" dirty="0"/>
              <a:t>Validace</a:t>
            </a:r>
            <a:r>
              <a:rPr lang="cs-CZ" baseline="0" dirty="0"/>
              <a:t> – napojení na Základní registry, o výsledku informuje systém hláškou. Kontrola adresy na  záložce </a:t>
            </a:r>
            <a:r>
              <a:rPr lang="cs-CZ" b="1" baseline="0" dirty="0"/>
              <a:t>Adresy subjektu</a:t>
            </a:r>
            <a:r>
              <a:rPr lang="cs-CZ" baseline="0" dirty="0"/>
              <a:t>, doplnit www.</a:t>
            </a:r>
          </a:p>
          <a:p>
            <a:r>
              <a:rPr lang="cs-CZ" baseline="0" dirty="0"/>
              <a:t>Pokud neproběhne – povinnost podat přílohu Doklady o právní subjektivitě žadatele</a:t>
            </a:r>
          </a:p>
          <a:p>
            <a:r>
              <a:rPr lang="cs-CZ" baseline="0" dirty="0"/>
              <a:t>Počet zaměstnanců spolu s informací o ročním obratu k ověření způsobilosti k realizaci projektu!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103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/>
              <a:t>Uživatel, který žádost založil, je aplikací určen jako </a:t>
            </a:r>
            <a:r>
              <a:rPr lang="cs-CZ" b="1" baseline="0" dirty="0"/>
              <a:t>správce přístupů </a:t>
            </a:r>
            <a:r>
              <a:rPr lang="cs-CZ" baseline="0" dirty="0"/>
              <a:t>a má právo přidělit/odebrat role dalším uživatelům.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/>
              <a:t>Statutární zástupce, hlavní kontaktní osoba – jméno, příjmení, telefon, e-mail. Je možné oba checkboxy u jedné osoby. Statutárních zástupců může být i více, pokud jsou.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/>
              <a:t>Role: čtenář, editor, signatář (na základě plné moci) – elektronická, listinná s ověřenými podpisy nahraná do systému. Zmocnitel i zmocněnec musí být evidovaní uživatelé s rolí signatáře. Zmocněnec musí disponovat kvalifikovaným elektronickým podpisem.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153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Při nedostatku místa (omezení na 2000 znaků) je možné doložit přílohu Klíčové aktivity do dokumentů žádosti.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3438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 descr="magn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00" y="1521949"/>
            <a:ext cx="3518800" cy="452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68646799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550" y="12700"/>
            <a:ext cx="3937000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538663"/>
          </a:xfrm>
        </p:spPr>
        <p:txBody>
          <a:bodyPr/>
          <a:lstStyle>
            <a:lvl1pPr>
              <a:defRPr sz="3200">
                <a:solidFill>
                  <a:srgbClr val="FF000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035050" y="1435100"/>
            <a:ext cx="2387600" cy="4538663"/>
          </a:xfrm>
        </p:spPr>
        <p:txBody>
          <a:bodyPr>
            <a:normAutofit/>
          </a:bodyPr>
          <a:lstStyle>
            <a:lvl1pPr marL="0" indent="0">
              <a:buNone/>
              <a:defRPr lang="en-US" sz="1200" smtClean="0"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shutterstock_8448363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996950"/>
            <a:ext cx="818515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 rot="16200000">
            <a:off x="-954087" y="3910012"/>
            <a:ext cx="3422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cs-CZ" altLang="cs-CZ" sz="1400"/>
              <a:t>Popis obrázku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87449"/>
            <a:ext cx="5486400" cy="35401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9680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419417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96557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336391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44170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403701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448786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1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3756E-0410-4B03-A098-3843EA1037C4}" type="datetimeFigureOut">
              <a:rPr lang="en-US"/>
              <a:pPr>
                <a:defRPr/>
              </a:pPr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F579A-1BC2-4D3A-AFD4-E5DE819F4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7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600200"/>
            <a:ext cx="7727950" cy="4373563"/>
          </a:xfrm>
        </p:spPr>
        <p:txBody>
          <a:bodyPr/>
          <a:lstStyle>
            <a:lvl1pPr>
              <a:defRPr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E3E421-E01B-46FC-8041-5C5D463D9FA5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328145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7793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19100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368486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1600200"/>
            <a:ext cx="3670300" cy="4373563"/>
          </a:xfrm>
        </p:spPr>
        <p:txBody>
          <a:bodyPr/>
          <a:lstStyle>
            <a:lvl1pPr>
              <a:defRPr sz="2800">
                <a:solidFill>
                  <a:srgbClr val="000090"/>
                </a:solidFill>
              </a:defRPr>
            </a:lvl1pPr>
            <a:lvl2pPr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0300" y="1600200"/>
            <a:ext cx="3975100" cy="4373563"/>
          </a:xfrm>
        </p:spPr>
        <p:txBody>
          <a:bodyPr/>
          <a:lstStyle>
            <a:lvl1pPr>
              <a:defRPr sz="2800">
                <a:solidFill>
                  <a:srgbClr val="00009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5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9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9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2850" y="368300"/>
            <a:ext cx="74739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Prostor pro titulek č. 1</a:t>
            </a:r>
            <a:endParaRPr lang="en-US" altLang="cs-CZ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0900" y="1600200"/>
            <a:ext cx="7835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Nadpis 1. úrovně</a:t>
            </a:r>
          </a:p>
          <a:p>
            <a:pPr lvl="1"/>
            <a:r>
              <a:rPr lang="cs-CZ" altLang="cs-CZ"/>
              <a:t>nadpis</a:t>
            </a:r>
          </a:p>
          <a:p>
            <a:pPr lvl="2"/>
            <a:r>
              <a:rPr lang="cs-CZ" altLang="cs-CZ"/>
              <a:t>nadpis</a:t>
            </a:r>
          </a:p>
          <a:p>
            <a:pPr lvl="3"/>
            <a:r>
              <a:rPr lang="cs-CZ" altLang="cs-CZ"/>
              <a:t>nadpis</a:t>
            </a:r>
          </a:p>
          <a:p>
            <a:pPr lvl="4"/>
            <a:r>
              <a:rPr lang="cs-CZ" altLang="cs-CZ"/>
              <a:t>nadpis</a:t>
            </a:r>
            <a:endParaRPr lang="en-US" alt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695324" y="4724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ＭＳ Ｐゴシック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16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1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1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enizeproprahu.cz/pro-zadatele/pravidla-pro-zadatele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enizeproprahu.cz/kriteria-pro-vecne-hodnoceni/" TargetMode="External"/><Relationship Id="rId4" Type="http://schemas.openxmlformats.org/officeDocument/2006/relationships/hyperlink" Target="http://penizeproprahu.cz/kriteria-pro-kontrolu-prijatelnosti-a-formalnich-nalezitosti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enizeproprahu.cz/pro-zadatele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enizeproprahu.cz/pro-zadatele/faq-pro-zadatele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enizeproprahu.c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992438" y="9890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0" y="64633"/>
            <a:ext cx="9144000" cy="838922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/>
              <a:t>Výzva č. 58 </a:t>
            </a:r>
          </a:p>
          <a:p>
            <a:pPr algn="ctr"/>
            <a:r>
              <a:rPr lang="cs-CZ" sz="2400" b="1" dirty="0"/>
              <a:t>Rozvoj vzdělávání v Praze II</a:t>
            </a:r>
            <a:endParaRPr lang="cs-CZ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413356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KLÍ</a:t>
            </a:r>
            <a:r>
              <a:rPr lang="cs-CZ" b="1" dirty="0"/>
              <a:t>ČOVÉ AKTIVITY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711" y="1182188"/>
            <a:ext cx="7577198" cy="496931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34671" y="1059477"/>
            <a:ext cx="1302083" cy="39052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511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INDIKÁTORY</a:t>
            </a:r>
            <a:endParaRPr lang="cs-CZ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4" y="4165601"/>
            <a:ext cx="1703386" cy="69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2870200" y="4548115"/>
            <a:ext cx="609600" cy="0"/>
          </a:xfrm>
          <a:prstGeom prst="straightConnector1">
            <a:avLst/>
          </a:prstGeom>
          <a:ln w="476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4233790"/>
            <a:ext cx="375761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4" y="4839045"/>
            <a:ext cx="4579938" cy="1361106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CAF376-A516-449F-84AA-681EECE02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968" y="1600200"/>
            <a:ext cx="8317832" cy="437356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062F284-9796-4141-B6DD-2E1061F23D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992935"/>
            <a:ext cx="8458282" cy="326425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78508" y="971602"/>
            <a:ext cx="734342" cy="29622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86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l-PL" b="1" dirty="0"/>
              <a:t>CÍLOVÉ SKUPINY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168455"/>
            <a:ext cx="7219950" cy="488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911724" y="1168455"/>
            <a:ext cx="1539376" cy="50794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771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l-PL" b="1" dirty="0"/>
              <a:t>DOKUMENTY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8" y="1265706"/>
            <a:ext cx="9038063" cy="4256722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1" y="1265706"/>
            <a:ext cx="1050324" cy="37774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951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Přílohy žádosti o podporu </a:t>
            </a:r>
            <a:br>
              <a:rPr lang="pl-PL" b="1" dirty="0">
                <a:solidFill>
                  <a:schemeClr val="bg1"/>
                </a:solidFill>
              </a:rPr>
            </a:b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14036" y="1480813"/>
            <a:ext cx="856526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spcAft>
                <a:spcPts val="1200"/>
              </a:spcAft>
              <a:buClr>
                <a:srgbClr val="C00000"/>
              </a:buClr>
            </a:pPr>
            <a:r>
              <a:rPr lang="cs-CZ" b="1" u="sng" dirty="0"/>
              <a:t>Povinné přílohy</a:t>
            </a:r>
          </a:p>
          <a:p>
            <a:pPr marL="460375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b="1" dirty="0"/>
              <a:t>Informace o vlastnické a ovládací struktuře žadatele</a:t>
            </a:r>
          </a:p>
          <a:p>
            <a:pPr marL="460375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b="1" dirty="0"/>
              <a:t>Harmonogram realizace projektu</a:t>
            </a:r>
          </a:p>
          <a:p>
            <a:pPr marL="460375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b="1" dirty="0"/>
              <a:t>Charakteristika realizačního týmu projektu</a:t>
            </a:r>
          </a:p>
          <a:p>
            <a:pPr marL="174625">
              <a:spcAft>
                <a:spcPts val="1200"/>
              </a:spcAft>
              <a:buClr>
                <a:srgbClr val="C00000"/>
              </a:buClr>
            </a:pPr>
            <a:endParaRPr lang="cs-CZ" b="1" dirty="0"/>
          </a:p>
          <a:p>
            <a:pPr marL="174625" indent="-174625">
              <a:spcAft>
                <a:spcPts val="1200"/>
              </a:spcAft>
              <a:buClr>
                <a:srgbClr val="C00000"/>
              </a:buClr>
            </a:pPr>
            <a:r>
              <a:rPr lang="cs-CZ" b="1" u="sng" dirty="0"/>
              <a:t>Nepovinné přílohy</a:t>
            </a:r>
          </a:p>
          <a:p>
            <a:pPr marL="460375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b="1" dirty="0"/>
              <a:t>Doklady o právní subjektivitě žadatele (pouze v případě neúspěšné validace v MS14+)</a:t>
            </a:r>
          </a:p>
          <a:p>
            <a:pPr marL="460375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b="1" dirty="0"/>
              <a:t>Klíčové aktivity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7093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Příprava žádosti o podporu</a:t>
            </a:r>
            <a:r>
              <a:rPr lang="cs-CZ" b="1" dirty="0">
                <a:solidFill>
                  <a:schemeClr val="bg1"/>
                </a:solidFill>
              </a:rPr>
              <a:t> I.</a:t>
            </a:r>
            <a:r>
              <a:rPr lang="pt-BR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Obdélník 2"/>
          <p:cNvSpPr/>
          <p:nvPr/>
        </p:nvSpPr>
        <p:spPr>
          <a:xfrm>
            <a:off x="466344" y="1444668"/>
            <a:ext cx="821131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A59253"/>
              </a:buClr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69057" y="1128010"/>
            <a:ext cx="8605881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276225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450850" indent="-276225">
              <a:spcAft>
                <a:spcPts val="1800"/>
              </a:spcAft>
              <a:buClr>
                <a:srgbClr val="A59253"/>
              </a:buClr>
            </a:pPr>
            <a:r>
              <a:rPr lang="cs-CZ" u="sng" dirty="0"/>
              <a:t>Základní dokumenty pro zpracování žádosti </a:t>
            </a:r>
          </a:p>
          <a:p>
            <a:pPr marL="450850" indent="-276225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Text výzvy </a:t>
            </a:r>
          </a:p>
          <a:p>
            <a:pPr marL="450850" indent="-276225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Pokyny a formuláře k vyplnění žádosti o podporu</a:t>
            </a:r>
          </a:p>
          <a:p>
            <a:pPr marL="450850" indent="-276225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450850" indent="-276225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Pravidla</a:t>
            </a:r>
            <a:r>
              <a:rPr lang="cs-CZ" dirty="0"/>
              <a:t> pro žadatele a příjemce </a:t>
            </a:r>
          </a:p>
          <a:p>
            <a:pPr marL="450850">
              <a:spcAft>
                <a:spcPts val="1800"/>
              </a:spcAft>
              <a:buClr>
                <a:srgbClr val="A59253"/>
              </a:buClr>
            </a:pPr>
            <a:r>
              <a:rPr lang="cs-CZ" sz="1700" dirty="0">
                <a:hlinkClick r:id="rId3"/>
              </a:rPr>
              <a:t>http://penizeproprahu.cz/pro-zadatele/pravidla-pro-zadatele/</a:t>
            </a:r>
            <a:r>
              <a:rPr lang="cs-CZ" sz="1700" dirty="0"/>
              <a:t> </a:t>
            </a:r>
          </a:p>
          <a:p>
            <a:pPr marL="450850">
              <a:spcAft>
                <a:spcPts val="1800"/>
              </a:spcAft>
              <a:buClr>
                <a:srgbClr val="A59253"/>
              </a:buClr>
            </a:pPr>
            <a:endParaRPr lang="cs-CZ" sz="1700" dirty="0"/>
          </a:p>
          <a:p>
            <a:pPr marL="450850" indent="-276225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Kritéria </a:t>
            </a:r>
            <a:r>
              <a:rPr lang="cs-CZ" dirty="0"/>
              <a:t>pro výběr projektů</a:t>
            </a:r>
          </a:p>
          <a:p>
            <a:pPr marL="538163" indent="-274638">
              <a:spcAft>
                <a:spcPts val="18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sz="1700" dirty="0">
                <a:hlinkClick r:id="rId4"/>
              </a:rPr>
              <a:t>http://penizeproprahu.cz/kriteria-pro-kontrolu-prijatelnosti-a-formalnich-nalezitosti/</a:t>
            </a:r>
            <a:r>
              <a:rPr lang="cs-CZ" sz="1700" dirty="0"/>
              <a:t> </a:t>
            </a:r>
          </a:p>
          <a:p>
            <a:pPr marL="538163" indent="-274638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sz="1700" dirty="0">
                <a:hlinkClick r:id="rId5"/>
              </a:rPr>
              <a:t>http://penizeproprahu.cz/kriteria-pro-vecne-hodnoceni/</a:t>
            </a:r>
            <a:r>
              <a:rPr lang="cs-CZ" sz="1700" dirty="0"/>
              <a:t> 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645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Příprava žádosti o podporu</a:t>
            </a:r>
            <a:r>
              <a:rPr lang="cs-CZ" b="1" dirty="0">
                <a:solidFill>
                  <a:schemeClr val="bg1"/>
                </a:solidFill>
              </a:rPr>
              <a:t> II.</a:t>
            </a:r>
            <a:r>
              <a:rPr lang="pt-BR" b="1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3" name="Obdélník 2"/>
          <p:cNvSpPr/>
          <p:nvPr/>
        </p:nvSpPr>
        <p:spPr>
          <a:xfrm>
            <a:off x="466344" y="1444668"/>
            <a:ext cx="821131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A59253"/>
              </a:buClr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69058" y="1347085"/>
            <a:ext cx="8605881" cy="843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>
              <a:spcAft>
                <a:spcPts val="1200"/>
              </a:spcAft>
              <a:buClr>
                <a:srgbClr val="A59253"/>
              </a:buClr>
            </a:pPr>
            <a:r>
              <a:rPr lang="cs-CZ" b="1" u="sng" dirty="0"/>
              <a:t>Žádost o podporu </a:t>
            </a:r>
          </a:p>
          <a:p>
            <a:pPr marL="460375" indent="-285750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Musí obsahovat </a:t>
            </a:r>
            <a:r>
              <a:rPr lang="cs-CZ" b="1" dirty="0"/>
              <a:t>všechny </a:t>
            </a:r>
            <a:r>
              <a:rPr lang="cs-CZ" dirty="0"/>
              <a:t>podstatné informace o projektu</a:t>
            </a:r>
          </a:p>
          <a:p>
            <a:pPr marL="450850" indent="-276225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V souladu s textem výzvy </a:t>
            </a:r>
            <a:br>
              <a:rPr lang="cs-CZ" dirty="0"/>
            </a:br>
            <a:endParaRPr lang="cs-CZ" dirty="0"/>
          </a:p>
          <a:p>
            <a:pPr marL="174625">
              <a:spcAft>
                <a:spcPts val="1200"/>
              </a:spcAft>
              <a:buClr>
                <a:srgbClr val="A59253"/>
              </a:buClr>
            </a:pPr>
            <a:r>
              <a:rPr lang="cs-CZ" b="1" u="sng" dirty="0"/>
              <a:t>Cíl projektu</a:t>
            </a:r>
          </a:p>
          <a:p>
            <a:pPr marL="450850" indent="-276225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Reálně </a:t>
            </a:r>
            <a:r>
              <a:rPr lang="cs-CZ" b="1" dirty="0"/>
              <a:t>dosažitelný</a:t>
            </a:r>
            <a:r>
              <a:rPr lang="cs-CZ" dirty="0"/>
              <a:t> a </a:t>
            </a:r>
            <a:r>
              <a:rPr lang="cs-CZ" b="1" dirty="0"/>
              <a:t>měřitelný</a:t>
            </a:r>
          </a:p>
          <a:p>
            <a:pPr marL="450850" indent="-276225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Všechny činnosti projektu musí být v souladu s tímto cílem</a:t>
            </a:r>
            <a:br>
              <a:rPr lang="cs-CZ" dirty="0"/>
            </a:br>
            <a:endParaRPr lang="cs-CZ" dirty="0"/>
          </a:p>
          <a:p>
            <a:pPr marL="174625">
              <a:spcAft>
                <a:spcPts val="1200"/>
              </a:spcAft>
              <a:buClr>
                <a:srgbClr val="A59253"/>
              </a:buClr>
            </a:pPr>
            <a:r>
              <a:rPr lang="cs-CZ" b="1" u="sng" dirty="0"/>
              <a:t>Potřebnost projektu</a:t>
            </a:r>
          </a:p>
          <a:p>
            <a:pPr marL="450850" indent="-276225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Proč by měl být projekt realizován? </a:t>
            </a:r>
          </a:p>
          <a:p>
            <a:pPr marL="450850" indent="-276225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Proč z veřejných zdrojů?</a:t>
            </a:r>
          </a:p>
          <a:p>
            <a:pPr marL="450850" indent="-276225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450850" indent="-276225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450850" indent="-276225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450850" indent="-276225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Harmonogram</a:t>
            </a:r>
          </a:p>
          <a:p>
            <a:pPr marL="450850" indent="-276225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700" dirty="0"/>
              <a:t>RT</a:t>
            </a:r>
          </a:p>
          <a:p>
            <a:pPr marL="450850" indent="-276225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700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2509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Příprava žádosti o podporu</a:t>
            </a:r>
            <a:r>
              <a:rPr lang="cs-CZ" b="1" dirty="0">
                <a:solidFill>
                  <a:schemeClr val="bg1"/>
                </a:solidFill>
              </a:rPr>
              <a:t> III.</a:t>
            </a:r>
            <a:r>
              <a:rPr lang="pt-BR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Obdélník 2"/>
          <p:cNvSpPr/>
          <p:nvPr/>
        </p:nvSpPr>
        <p:spPr>
          <a:xfrm>
            <a:off x="466344" y="1444668"/>
            <a:ext cx="821131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A59253"/>
              </a:buClr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96618" y="1328214"/>
            <a:ext cx="8750764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>
              <a:lnSpc>
                <a:spcPct val="150000"/>
              </a:lnSpc>
              <a:buClr>
                <a:srgbClr val="A59253"/>
              </a:buClr>
            </a:pPr>
            <a:r>
              <a:rPr lang="cs-CZ" b="1" u="sng" dirty="0"/>
              <a:t>Cílová skupina</a:t>
            </a:r>
          </a:p>
          <a:p>
            <a:pPr marL="460375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Hlavní měřítko potřebnosti, projekt se realizuje kvůli </a:t>
            </a:r>
            <a:r>
              <a:rPr lang="cs-CZ" b="1" dirty="0"/>
              <a:t>potřebám cílové skupiny</a:t>
            </a:r>
          </a:p>
          <a:p>
            <a:pPr marL="460375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Mají lidé o projekt zájem, jsou motivováni se účastnit aktivit projektu?</a:t>
            </a:r>
          </a:p>
          <a:p>
            <a:pPr marL="460375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Co z projektu získají?</a:t>
            </a:r>
            <a:br>
              <a:rPr lang="cs-CZ" dirty="0"/>
            </a:br>
            <a:endParaRPr lang="cs-CZ" dirty="0"/>
          </a:p>
          <a:p>
            <a:pPr marL="174625">
              <a:lnSpc>
                <a:spcPct val="150000"/>
              </a:lnSpc>
              <a:buClr>
                <a:srgbClr val="A59253"/>
              </a:buClr>
            </a:pPr>
            <a:r>
              <a:rPr lang="cs-CZ" b="1" u="sng" dirty="0"/>
              <a:t>Klíčové aktivity</a:t>
            </a:r>
          </a:p>
          <a:p>
            <a:pPr marL="460375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Jádro žádosti o podporu</a:t>
            </a:r>
          </a:p>
          <a:p>
            <a:pPr marL="460375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Popsat detailně, konkrétně, strukturovaně, logicky</a:t>
            </a:r>
          </a:p>
          <a:p>
            <a:pPr marL="460375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Popis činností, nákladů, výstupů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6632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Příprava žádosti o podporu</a:t>
            </a:r>
            <a:r>
              <a:rPr lang="cs-CZ" b="1" dirty="0">
                <a:solidFill>
                  <a:schemeClr val="bg1"/>
                </a:solidFill>
              </a:rPr>
              <a:t> IV.</a:t>
            </a:r>
            <a:r>
              <a:rPr lang="pt-BR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Obdélník 2"/>
          <p:cNvSpPr/>
          <p:nvPr/>
        </p:nvSpPr>
        <p:spPr>
          <a:xfrm>
            <a:off x="466344" y="1444668"/>
            <a:ext cx="821131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A59253"/>
              </a:buClr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34529" y="1027900"/>
            <a:ext cx="887494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>
              <a:lnSpc>
                <a:spcPct val="150000"/>
              </a:lnSpc>
              <a:spcAft>
                <a:spcPts val="1800"/>
              </a:spcAft>
              <a:buClr>
                <a:srgbClr val="A59253"/>
              </a:buClr>
            </a:pPr>
            <a:r>
              <a:rPr lang="cs-CZ" b="1" u="sng" dirty="0"/>
              <a:t>Rozpočet  </a:t>
            </a:r>
          </a:p>
          <a:p>
            <a:pPr marL="460375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u="sng" dirty="0"/>
              <a:t>Hledisko hospodárnosti (doporučené ceny a mzdy) </a:t>
            </a:r>
          </a:p>
          <a:p>
            <a:pPr marL="460375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Dodržení limitů rozpočtu </a:t>
            </a:r>
          </a:p>
          <a:p>
            <a:pPr marL="460375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/>
              <a:t>kapitola Drobný hmotný neinvestiční majetek - zařízení a vybavení nesmí překročit 30 % celkového rozpočtu přímých způsobilých nákladů projektu</a:t>
            </a:r>
          </a:p>
          <a:p>
            <a:pPr marL="174625">
              <a:lnSpc>
                <a:spcPct val="150000"/>
              </a:lnSpc>
              <a:buClr>
                <a:srgbClr val="A59253"/>
              </a:buClr>
            </a:pPr>
            <a:r>
              <a:rPr lang="cs-CZ" sz="800" dirty="0"/>
              <a:t>  </a:t>
            </a:r>
          </a:p>
          <a:p>
            <a:pPr marL="460375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/>
              <a:t>  </a:t>
            </a:r>
          </a:p>
          <a:p>
            <a:pPr marL="460375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460375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/>
              <a:t>Provázanost cílů, klíčových aktivit, rozpočtu a výstupů projektu </a:t>
            </a:r>
          </a:p>
          <a:p>
            <a:pPr marL="460375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460375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dirty="0"/>
              <a:t>Pokyny a formuláře k vyplnění žádosti o podporu: </a:t>
            </a:r>
          </a:p>
          <a:p>
            <a:pPr marL="174625" indent="276225">
              <a:lnSpc>
                <a:spcPct val="150000"/>
              </a:lnSpc>
              <a:buClr>
                <a:srgbClr val="A59253"/>
              </a:buClr>
            </a:pPr>
            <a:r>
              <a:rPr lang="cs-CZ" sz="1600" dirty="0">
                <a:hlinkClick r:id="rId3"/>
              </a:rPr>
              <a:t>http://penizeproprahu.cz/pro-zadatele/</a:t>
            </a:r>
            <a:r>
              <a:rPr lang="cs-CZ" sz="1600" dirty="0"/>
              <a:t> 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20887" y="3591631"/>
            <a:ext cx="7258755" cy="361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V rámci této výzvy není podporováno kompletní vybavení učeben</a:t>
            </a:r>
          </a:p>
        </p:txBody>
      </p:sp>
    </p:spTree>
    <p:extLst>
      <p:ext uri="{BB962C8B-B14F-4D97-AF65-F5344CB8AC3E}">
        <p14:creationId xmlns:p14="http://schemas.microsoft.com/office/powerpoint/2010/main" val="2907194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Časté chyby</a:t>
            </a:r>
          </a:p>
        </p:txBody>
      </p:sp>
      <p:sp>
        <p:nvSpPr>
          <p:cNvPr id="3" name="Obdélník 2"/>
          <p:cNvSpPr/>
          <p:nvPr/>
        </p:nvSpPr>
        <p:spPr>
          <a:xfrm>
            <a:off x="475489" y="1595382"/>
            <a:ext cx="8211312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>
              <a:lnSpc>
                <a:spcPct val="150000"/>
              </a:lnSpc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Překročení data realizace (pro výzvu č. 58 platí datum 31. 10. 2023)</a:t>
            </a:r>
          </a:p>
          <a:p>
            <a:pPr marL="450850" indent="-450850">
              <a:lnSpc>
                <a:spcPct val="150000"/>
              </a:lnSpc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Neodevzdání či nepodepsání Informace o vlastnické struktuře</a:t>
            </a:r>
          </a:p>
          <a:p>
            <a:pPr marL="450850" indent="-450850">
              <a:lnSpc>
                <a:spcPct val="150000"/>
              </a:lnSpc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Partnerství (partner dodavatel služeb)</a:t>
            </a:r>
          </a:p>
          <a:p>
            <a:pPr lvl="1">
              <a:buClr>
                <a:srgbClr val="A59253"/>
              </a:buClr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449263" indent="-3619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/>
              <a:t>FAQ (časté dotazy):</a:t>
            </a:r>
          </a:p>
          <a:p>
            <a:pPr marL="449263" indent="1588">
              <a:lnSpc>
                <a:spcPct val="150000"/>
              </a:lnSpc>
              <a:spcBef>
                <a:spcPts val="1200"/>
              </a:spcBef>
              <a:buClr>
                <a:srgbClr val="A59253"/>
              </a:buClr>
            </a:pPr>
            <a:r>
              <a:rPr lang="cs-CZ" dirty="0">
                <a:hlinkClick r:id="rId3"/>
              </a:rPr>
              <a:t>http://penizeproprahu.cz/pro-zadatele/faq-pro-zadatele/</a:t>
            </a:r>
            <a:r>
              <a:rPr lang="cs-CZ" dirty="0"/>
              <a:t> 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8299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Příprava žádosti o podporu a výběrový proces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0958" y="1224421"/>
            <a:ext cx="7915841" cy="41039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</a:rPr>
              <a:t>Žádost o podporu musí být zpracována v aplikaci MS2014+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</a:rPr>
              <a:t>Do aplikace se vstupuje přes portál žadatele IS KP14+ </a:t>
            </a:r>
            <a:r>
              <a:rPr lang="cs-CZ" sz="1800" u="sng" dirty="0">
                <a:solidFill>
                  <a:srgbClr val="0070C0"/>
                </a:solidFill>
              </a:rPr>
              <a:t>https://mseu.mssf.cz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</a:rPr>
              <a:t>Zpřístupnění žádosti v MS2014+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15. 9. 2020, 9:00:00 hod.</a:t>
            </a:r>
          </a:p>
          <a:p>
            <a:pPr marL="457200" lvl="1" indent="0">
              <a:buNone/>
            </a:pPr>
            <a:endParaRPr lang="cs-CZ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chemeClr val="tx1"/>
                </a:solidFill>
              </a:rPr>
              <a:t>Příjem žádostí o podporu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Arial" charset="0"/>
              </a:rPr>
              <a:t>Od 16. 10. 2020 do 18</a:t>
            </a:r>
            <a:r>
              <a:rPr lang="nb-NO" sz="1800" b="1" dirty="0">
                <a:solidFill>
                  <a:schemeClr val="tx1"/>
                </a:solidFill>
                <a:latin typeface="Arial" charset="0"/>
              </a:rPr>
              <a:t>. </a:t>
            </a:r>
            <a:r>
              <a:rPr lang="cs-CZ" sz="1800" b="1" dirty="0">
                <a:solidFill>
                  <a:schemeClr val="tx1"/>
                </a:solidFill>
                <a:latin typeface="Arial" charset="0"/>
              </a:rPr>
              <a:t>1</a:t>
            </a:r>
            <a:r>
              <a:rPr lang="nb-NO" sz="1800" b="1" dirty="0">
                <a:solidFill>
                  <a:schemeClr val="tx1"/>
                </a:solidFill>
                <a:latin typeface="Arial" charset="0"/>
              </a:rPr>
              <a:t>. 20</a:t>
            </a:r>
            <a:r>
              <a:rPr lang="cs-CZ" sz="1800" b="1" dirty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nb-NO" sz="1800" b="1" dirty="0">
                <a:solidFill>
                  <a:schemeClr val="tx1"/>
                </a:solidFill>
                <a:latin typeface="Arial" charset="0"/>
              </a:rPr>
              <a:t>1, 16:00</a:t>
            </a:r>
            <a:endParaRPr lang="cs-CZ" sz="1800" dirty="0">
              <a:solidFill>
                <a:schemeClr val="tx1"/>
              </a:solidFill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</a:rPr>
              <a:t>	pouze elektronicky včetně příloh prostřednictvím MS2014+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	s elektronickým podpisem statutárního zástupce žadatele</a:t>
            </a:r>
          </a:p>
        </p:txBody>
      </p:sp>
      <p:sp>
        <p:nvSpPr>
          <p:cNvPr id="4" name="Obdélník 3"/>
          <p:cNvSpPr/>
          <p:nvPr/>
        </p:nvSpPr>
        <p:spPr>
          <a:xfrm>
            <a:off x="770958" y="3281328"/>
            <a:ext cx="7411897" cy="218510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263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8686" y="365126"/>
            <a:ext cx="7376663" cy="519111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Děkujeme za pozornost</a:t>
            </a:r>
            <a:endParaRPr lang="cs-CZ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41FE756A-8D63-4733-A7C8-7994104DC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406" y="1860164"/>
            <a:ext cx="3058737" cy="345637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0066CB4D-CE8D-4165-97D4-57BBC0D60ADF}"/>
              </a:ext>
            </a:extLst>
          </p:cNvPr>
          <p:cNvSpPr/>
          <p:nvPr/>
        </p:nvSpPr>
        <p:spPr>
          <a:xfrm>
            <a:off x="2915728" y="1372360"/>
            <a:ext cx="600398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r>
              <a:rPr lang="cs-CZ" sz="2800" b="1" dirty="0">
                <a:solidFill>
                  <a:srgbClr val="002060"/>
                </a:solidFill>
              </a:rPr>
              <a:t>  Tým prioritní osy 4	</a:t>
            </a:r>
            <a:endParaRPr lang="cs-CZ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Martina Vošvrdová</a:t>
            </a:r>
          </a:p>
          <a:p>
            <a:pPr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Jana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Olíková</a:t>
            </a: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Gabriela Valová</a:t>
            </a:r>
          </a:p>
          <a:p>
            <a:pPr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Jan Ryšavý</a:t>
            </a:r>
          </a:p>
          <a:p>
            <a:pPr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Pavla Netolická</a:t>
            </a:r>
          </a:p>
          <a:p>
            <a:pPr>
              <a:buClr>
                <a:srgbClr val="A59253"/>
              </a:buClr>
            </a:pPr>
            <a:r>
              <a:rPr lang="cs-CZ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>
              <a:spcBef>
                <a:spcPts val="24"/>
              </a:spcBef>
            </a:pPr>
            <a:r>
              <a:rPr lang="cs-CZ" altLang="cs-CZ" dirty="0">
                <a:solidFill>
                  <a:srgbClr val="002060"/>
                </a:solidFill>
              </a:rPr>
              <a:t>   </a:t>
            </a:r>
            <a:r>
              <a:rPr lang="en-GB" altLang="cs-CZ" dirty="0">
                <a:solidFill>
                  <a:srgbClr val="002060"/>
                </a:solidFill>
              </a:rPr>
              <a:t>ODBOR </a:t>
            </a:r>
            <a:r>
              <a:rPr lang="cs-CZ" altLang="cs-CZ" dirty="0">
                <a:solidFill>
                  <a:srgbClr val="002060"/>
                </a:solidFill>
              </a:rPr>
              <a:t>EVROPSKÝCH </a:t>
            </a:r>
            <a:r>
              <a:rPr lang="en-GB" altLang="cs-CZ" dirty="0">
                <a:solidFill>
                  <a:srgbClr val="002060"/>
                </a:solidFill>
              </a:rPr>
              <a:t>FONDŮ</a:t>
            </a:r>
            <a:br>
              <a:rPr lang="en-GB" altLang="cs-CZ" dirty="0">
                <a:solidFill>
                  <a:srgbClr val="002060"/>
                </a:solidFill>
              </a:rPr>
            </a:br>
            <a:r>
              <a:rPr lang="cs-CZ" altLang="cs-CZ" dirty="0">
                <a:solidFill>
                  <a:srgbClr val="002060"/>
                </a:solidFill>
              </a:rPr>
              <a:t>   </a:t>
            </a:r>
            <a:r>
              <a:rPr lang="en-GB" altLang="cs-CZ" dirty="0">
                <a:solidFill>
                  <a:srgbClr val="002060"/>
                </a:solidFill>
              </a:rPr>
              <a:t>MAGISTRÁT HL. M. PRAHY</a:t>
            </a:r>
            <a:br>
              <a:rPr lang="en-GB" altLang="cs-CZ" dirty="0">
                <a:solidFill>
                  <a:srgbClr val="002060"/>
                </a:solidFill>
              </a:rPr>
            </a:br>
            <a:r>
              <a:rPr lang="cs-CZ" altLang="cs-CZ" dirty="0">
                <a:solidFill>
                  <a:srgbClr val="002060"/>
                </a:solidFill>
              </a:rPr>
              <a:t>   Rytířská 406/10</a:t>
            </a:r>
          </a:p>
          <a:p>
            <a:pPr>
              <a:spcBef>
                <a:spcPts val="24"/>
              </a:spcBef>
            </a:pPr>
            <a:r>
              <a:rPr lang="cs-CZ" altLang="cs-CZ" dirty="0">
                <a:solidFill>
                  <a:srgbClr val="002060"/>
                </a:solidFill>
              </a:rPr>
              <a:t>   110 00 Praha 1</a:t>
            </a:r>
          </a:p>
          <a:p>
            <a:pPr>
              <a:spcBef>
                <a:spcPts val="24"/>
              </a:spcBef>
            </a:pPr>
            <a:endParaRPr lang="cs-CZ" altLang="cs-CZ" dirty="0">
              <a:solidFill>
                <a:srgbClr val="002060"/>
              </a:solidFill>
            </a:endParaRPr>
          </a:p>
          <a:p>
            <a:pPr>
              <a:spcBef>
                <a:spcPts val="24"/>
              </a:spcBef>
            </a:pPr>
            <a:r>
              <a:rPr lang="cs-CZ" altLang="cs-CZ" dirty="0">
                <a:solidFill>
                  <a:srgbClr val="002060"/>
                </a:solidFill>
              </a:rPr>
              <a:t>   www.penizeproprahu.cz/kontakty</a:t>
            </a:r>
          </a:p>
          <a:p>
            <a:pPr>
              <a:spcBef>
                <a:spcPts val="24"/>
              </a:spcBef>
              <a:buClr>
                <a:srgbClr val="A59253"/>
              </a:buClr>
            </a:pPr>
            <a:r>
              <a:rPr lang="cs-CZ" dirty="0">
                <a:solidFill>
                  <a:srgbClr val="002060"/>
                </a:solidFill>
              </a:rPr>
              <a:t>   jmeno.prijmeni@praha.eu</a:t>
            </a:r>
          </a:p>
        </p:txBody>
      </p:sp>
    </p:spTree>
    <p:extLst>
      <p:ext uri="{BB962C8B-B14F-4D97-AF65-F5344CB8AC3E}">
        <p14:creationId xmlns:p14="http://schemas.microsoft.com/office/powerpoint/2010/main" val="3414883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MS2014+ / ISKP14+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6510" y="1327760"/>
            <a:ext cx="7960290" cy="46460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</a:rPr>
              <a:t>Statutární zástupce / oprávněná osoba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</a:rPr>
              <a:t>Kontaktní osoba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oba musí být registrovanými uživateli MS2014+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kvalifikovaný elektronický podpis</a:t>
            </a:r>
          </a:p>
          <a:p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Ø"/>
            </a:pPr>
            <a:endParaRPr lang="cs-CZ" sz="1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1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16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328" y="2968668"/>
            <a:ext cx="5339354" cy="269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31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MS2014+ / ISKP14+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6682" y="1602336"/>
            <a:ext cx="7727950" cy="4373563"/>
          </a:xfrm>
        </p:spPr>
        <p:txBody>
          <a:bodyPr/>
          <a:lstStyle/>
          <a:p>
            <a:endParaRPr lang="cs-CZ" sz="2000" dirty="0"/>
          </a:p>
          <a:p>
            <a:r>
              <a:rPr lang="cs-CZ" sz="2000" dirty="0"/>
              <a:t>Každá žádost o podporu je vázána na konkrétní výzvu. V aplikaci MS2014+ je přehled všech aktuálně vyhlášených a otevřených výzev. Orientujte se podle Operačního programu Praha – pól růstu ČR a identifikace, která je v části 1 této výzvy. 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1600" b="1" dirty="0">
                <a:solidFill>
                  <a:schemeClr val="tx1"/>
                </a:solidFill>
              </a:rPr>
              <a:t>OP PPR - (07_20_079) - OPPPR_58. výzva SC 4.2 - Zvýšení kvality vzdělávání prostřednictvím posílení inkluze v multikulturní společnosti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5654D49-461F-4772-BA7F-0A9631926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82" y="882101"/>
            <a:ext cx="8354255" cy="4612007"/>
          </a:xfrm>
          <a:prstGeom prst="rect">
            <a:avLst/>
          </a:prstGeom>
        </p:spPr>
      </p:pic>
      <p:sp>
        <p:nvSpPr>
          <p:cNvPr id="5" name="Zaoblený obdélník 4"/>
          <p:cNvSpPr/>
          <p:nvPr/>
        </p:nvSpPr>
        <p:spPr>
          <a:xfrm>
            <a:off x="3673642" y="4041828"/>
            <a:ext cx="3384884" cy="31403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76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Postup zpracování žádosti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7497" y="1124211"/>
            <a:ext cx="8379304" cy="5015332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cs-CZ" sz="1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chemeClr val="tx1"/>
                </a:solidFill>
              </a:rPr>
              <a:t>Pokyny k vyplnění žádosti o podporu, verze 1.9</a:t>
            </a:r>
            <a:endParaRPr lang="cs-CZ" sz="2000" b="1" dirty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hlinkClick r:id="rId3"/>
              </a:rPr>
              <a:t>http://penizeproprahu.cz</a:t>
            </a:r>
            <a:endParaRPr lang="cs-CZ" sz="1800" dirty="0"/>
          </a:p>
          <a:p>
            <a:pPr marL="0" indent="0"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Tlačítko ŽADATEL – vstup na úvodní obrazovku modulu</a:t>
            </a:r>
          </a:p>
          <a:p>
            <a:pPr marL="457200" lvl="1" indent="0">
              <a:buNone/>
            </a:pPr>
            <a:endParaRPr lang="cs-CZ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Vyplnit v menu vlevo jednotlivé záložky (tzv. datové oblasti modulu) + přílohy</a:t>
            </a:r>
          </a:p>
          <a:p>
            <a:pPr marL="457200" lvl="1" indent="0">
              <a:buNone/>
            </a:pPr>
            <a:endParaRPr lang="cs-CZ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Některé záložky jsou provázané, budou aktivní až po vyplnění a uložení, resp. generování údajů na jiné záložce</a:t>
            </a:r>
          </a:p>
          <a:p>
            <a:pPr marL="457200" lvl="1" indent="0">
              <a:buNone/>
            </a:pPr>
            <a:endParaRPr lang="cs-CZ" sz="1800" dirty="0"/>
          </a:p>
          <a:p>
            <a:pPr marL="457200" lvl="1" indent="0" algn="ctr">
              <a:buNone/>
            </a:pPr>
            <a:r>
              <a:rPr lang="cs-CZ" sz="2400" dirty="0" err="1"/>
              <a:t>Helpdesk</a:t>
            </a:r>
            <a:r>
              <a:rPr lang="cs-CZ" sz="2400" dirty="0"/>
              <a:t>: </a:t>
            </a:r>
            <a:r>
              <a:rPr lang="cs-CZ" sz="2400" b="1" u="sng" dirty="0">
                <a:solidFill>
                  <a:schemeClr val="tx2">
                    <a:lumMod val="75000"/>
                  </a:schemeClr>
                </a:solidFill>
              </a:rPr>
              <a:t>iskp@praha.eu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68657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IDENTIFIKACE</a:t>
            </a:r>
            <a:r>
              <a:rPr lang="cs-CZ" dirty="0"/>
              <a:t> </a:t>
            </a:r>
            <a:r>
              <a:rPr lang="cs-CZ" b="1" dirty="0"/>
              <a:t>OPERACE</a:t>
            </a:r>
          </a:p>
        </p:txBody>
      </p:sp>
      <p:sp>
        <p:nvSpPr>
          <p:cNvPr id="5" name="Ovál 4"/>
          <p:cNvSpPr/>
          <p:nvPr/>
        </p:nvSpPr>
        <p:spPr>
          <a:xfrm>
            <a:off x="1999932" y="2045935"/>
            <a:ext cx="2068945" cy="5688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1896243" y="3939294"/>
            <a:ext cx="2068945" cy="5919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4328180" y="5016683"/>
            <a:ext cx="1051133" cy="4101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1B2E87-CE8B-4050-8045-2096DB7F4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16B863D-A767-4D1D-AC5B-032E7FD9C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42219"/>
            <a:ext cx="8470232" cy="4731544"/>
          </a:xfrm>
          <a:prstGeom prst="rect">
            <a:avLst/>
          </a:prstGeom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DB8EEE38-6F85-4F5F-A974-81CE16954298}"/>
              </a:ext>
            </a:extLst>
          </p:cNvPr>
          <p:cNvSpPr/>
          <p:nvPr/>
        </p:nvSpPr>
        <p:spPr>
          <a:xfrm>
            <a:off x="4339613" y="5425524"/>
            <a:ext cx="1220423" cy="5919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55A2672F-41AB-4BC8-8A9A-341F6D970018}"/>
              </a:ext>
            </a:extLst>
          </p:cNvPr>
          <p:cNvSpPr/>
          <p:nvPr/>
        </p:nvSpPr>
        <p:spPr>
          <a:xfrm>
            <a:off x="1896243" y="4289580"/>
            <a:ext cx="2068945" cy="5919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734F34BC-6F1B-4E64-ACB6-9873502F9E65}"/>
              </a:ext>
            </a:extLst>
          </p:cNvPr>
          <p:cNvSpPr/>
          <p:nvPr/>
        </p:nvSpPr>
        <p:spPr>
          <a:xfrm>
            <a:off x="1896242" y="1912620"/>
            <a:ext cx="2068945" cy="5919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86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PROJEKT</a:t>
            </a:r>
            <a:endParaRPr lang="pt-BR" b="1" dirty="0"/>
          </a:p>
        </p:txBody>
      </p:sp>
      <p:sp>
        <p:nvSpPr>
          <p:cNvPr id="3" name="Obdélník 2"/>
          <p:cNvSpPr/>
          <p:nvPr/>
        </p:nvSpPr>
        <p:spPr>
          <a:xfrm>
            <a:off x="475488" y="1209846"/>
            <a:ext cx="82113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A59253"/>
              </a:buClr>
            </a:pPr>
            <a:r>
              <a:rPr lang="cs-CZ" b="1" dirty="0"/>
              <a:t>Zahájení projektu</a:t>
            </a:r>
            <a:endParaRPr lang="cs-CZ" dirty="0"/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Datum ve Smlouvě o financování</a:t>
            </a:r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Předpokládané datum zahájení → do Žádosti o podporu</a:t>
            </a:r>
            <a:endParaRPr lang="cs-CZ" dirty="0"/>
          </a:p>
          <a:p>
            <a:pPr marL="285750" indent="-28575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Zohlednit délku procesu schvalování žádostí</a:t>
            </a:r>
          </a:p>
          <a:p>
            <a:pPr lvl="1">
              <a:lnSpc>
                <a:spcPct val="150000"/>
              </a:lnSpc>
              <a:buClr>
                <a:srgbClr val="A59253"/>
              </a:buClr>
            </a:pPr>
            <a:endParaRPr lang="cs-CZ" dirty="0"/>
          </a:p>
          <a:p>
            <a:pPr marL="342900" indent="-342900">
              <a:lnSpc>
                <a:spcPct val="150000"/>
              </a:lnSpc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71" y="3404824"/>
            <a:ext cx="8531400" cy="224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90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SUBJEKTY PROJEKTU, ADRESY SUBJEKTU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9370" y="2633000"/>
            <a:ext cx="6304465" cy="94566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850" y="845810"/>
            <a:ext cx="6177506" cy="1612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250" y="3574894"/>
            <a:ext cx="6134106" cy="27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212850" y="845809"/>
            <a:ext cx="1446208" cy="4671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922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5850" y="308871"/>
            <a:ext cx="7473950" cy="317500"/>
          </a:xfrm>
        </p:spPr>
        <p:txBody>
          <a:bodyPr/>
          <a:lstStyle/>
          <a:p>
            <a:r>
              <a:rPr lang="cs-CZ" b="1" dirty="0"/>
              <a:t>OSOBY SUBJEKTU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8" y="1056814"/>
            <a:ext cx="9097741" cy="312881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0" y="956606"/>
            <a:ext cx="1477741" cy="4193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4BF8632-7325-4BC6-8ED9-1A3B623923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609"/>
          <a:stretch/>
        </p:blipFill>
        <p:spPr>
          <a:xfrm>
            <a:off x="46258" y="4285840"/>
            <a:ext cx="9097742" cy="180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01261"/>
      </p:ext>
    </p:extLst>
  </p:cSld>
  <p:clrMapOvr>
    <a:masterClrMapping/>
  </p:clrMapOvr>
</p:sld>
</file>

<file path=ppt/theme/theme1.xml><?xml version="1.0" encoding="utf-8"?>
<a:theme xmlns:a="http://schemas.openxmlformats.org/drawingml/2006/main" name="11">
  <a:themeElements>
    <a:clrScheme name="Custom 1">
      <a:dk1>
        <a:srgbClr val="000000"/>
      </a:dk1>
      <a:lt1>
        <a:sysClr val="window" lastClr="FFFFFF"/>
      </a:lt1>
      <a:dk2>
        <a:srgbClr val="263B86"/>
      </a:dk2>
      <a:lt2>
        <a:srgbClr val="A98513"/>
      </a:lt2>
      <a:accent1>
        <a:srgbClr val="D52322"/>
      </a:accent1>
      <a:accent2>
        <a:srgbClr val="2A0AC2"/>
      </a:accent2>
      <a:accent3>
        <a:srgbClr val="000000"/>
      </a:accent3>
      <a:accent4>
        <a:srgbClr val="FFF5E5"/>
      </a:accent4>
      <a:accent5>
        <a:srgbClr val="B2A9E3"/>
      </a:accent5>
      <a:accent6>
        <a:srgbClr val="E396C6"/>
      </a:accent6>
      <a:hlink>
        <a:srgbClr val="B5E857"/>
      </a:hlink>
      <a:folHlink>
        <a:srgbClr val="81C9F8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MV3_prezentace mp</Template>
  <TotalTime>7257</TotalTime>
  <Words>913</Words>
  <Application>Microsoft Office PowerPoint</Application>
  <PresentationFormat>Předvádění na obrazovce (4:3)</PresentationFormat>
  <Paragraphs>205</Paragraphs>
  <Slides>20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11</vt:lpstr>
      <vt:lpstr>Prezentace aplikace PowerPoint</vt:lpstr>
      <vt:lpstr>Příprava žádosti o podporu a výběrový proces</vt:lpstr>
      <vt:lpstr>MS2014+ / ISKP14+</vt:lpstr>
      <vt:lpstr>MS2014+ / ISKP14+</vt:lpstr>
      <vt:lpstr>Postup zpracování žádosti</vt:lpstr>
      <vt:lpstr>IDENTIFIKACE OPERACE</vt:lpstr>
      <vt:lpstr>PROJEKT</vt:lpstr>
      <vt:lpstr>SUBJEKTY PROJEKTU, ADRESY SUBJEKTU</vt:lpstr>
      <vt:lpstr>OSOBY SUBJEKTU</vt:lpstr>
      <vt:lpstr>KLÍČOVÉ AKTIVITY</vt:lpstr>
      <vt:lpstr>INDIKÁTORY</vt:lpstr>
      <vt:lpstr>CÍLOVÉ SKUPINY</vt:lpstr>
      <vt:lpstr>DOKUMENTY</vt:lpstr>
      <vt:lpstr>Přílohy žádosti o podporu  </vt:lpstr>
      <vt:lpstr>Příprava žádosti o podporu I. </vt:lpstr>
      <vt:lpstr>Příprava žádosti o podporu II.  </vt:lpstr>
      <vt:lpstr>Příprava žádosti o podporu III. </vt:lpstr>
      <vt:lpstr>Příprava žádosti o podporu IV. </vt:lpstr>
      <vt:lpstr>Časté chyby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Sanjin Nesimi</dc:creator>
  <cp:lastModifiedBy>Vošvrdová Martina (MHMP, FON)</cp:lastModifiedBy>
  <cp:revision>562</cp:revision>
  <cp:lastPrinted>2017-12-13T08:01:26Z</cp:lastPrinted>
  <dcterms:created xsi:type="dcterms:W3CDTF">2015-08-07T17:40:25Z</dcterms:created>
  <dcterms:modified xsi:type="dcterms:W3CDTF">2020-11-18T20:35:49Z</dcterms:modified>
</cp:coreProperties>
</file>