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1" r:id="rId2"/>
    <p:sldId id="257" r:id="rId3"/>
    <p:sldId id="258" r:id="rId4"/>
    <p:sldId id="271" r:id="rId5"/>
    <p:sldId id="272" r:id="rId6"/>
    <p:sldId id="270" r:id="rId7"/>
    <p:sldId id="280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83" r:id="rId21"/>
    <p:sldId id="267" r:id="rId22"/>
    <p:sldId id="277" r:id="rId23"/>
    <p:sldId id="278" r:id="rId24"/>
    <p:sldId id="274" r:id="rId25"/>
    <p:sldId id="327" r:id="rId26"/>
  </p:sldIdLst>
  <p:sldSz cx="9144000" cy="6858000" type="screen4x3"/>
  <p:notesSz cx="7002463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52B"/>
    <a:srgbClr val="CCCC00"/>
    <a:srgbClr val="9E0000"/>
    <a:srgbClr val="FFCCCC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78" autoAdjust="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3712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64F1-4C18-47AC-AF55-BD34E3309C16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371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67163" y="8772525"/>
            <a:ext cx="3033712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8AF1F-5587-4D70-9041-EA527914A1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2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4401" cy="463408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66442" y="0"/>
            <a:ext cx="3034401" cy="463408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r">
              <a:defRPr sz="1200"/>
            </a:lvl1pPr>
          </a:lstStyle>
          <a:p>
            <a:fld id="{CE5F66F6-70DE-41BD-8083-DD53849A58C2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22400" y="1154113"/>
            <a:ext cx="4157663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4" tIns="46392" rIns="92784" bIns="4639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0247" y="4444861"/>
            <a:ext cx="5601970" cy="3636705"/>
          </a:xfrm>
          <a:prstGeom prst="rect">
            <a:avLst/>
          </a:prstGeom>
        </p:spPr>
        <p:txBody>
          <a:bodyPr vert="horz" lIns="92784" tIns="46392" rIns="92784" bIns="4639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4401" cy="463407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66442" y="8772669"/>
            <a:ext cx="3034401" cy="463407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r">
              <a:defRPr sz="1200"/>
            </a:lvl1pPr>
          </a:lstStyle>
          <a:p>
            <a:fld id="{01DF828E-0276-4923-8831-3E6C19253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5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14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217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47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151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777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834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067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90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Na</a:t>
            </a:r>
            <a:r>
              <a:rPr lang="cs-CZ" sz="1200" baseline="0" dirty="0"/>
              <a:t> záložce dokumenty se zobrazí jen přílohy, u kterých není dovětek – pokud je to relevantní. To neznamená, že další přílohy nejsou povinné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26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964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90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624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projektu</a:t>
            </a:r>
            <a:r>
              <a:rPr lang="cs-CZ" baseline="0" dirty="0"/>
              <a:t> musí být patrné, že jsou výdaje vynaloženy efektivně (při porovnání užitků s výdaji). </a:t>
            </a:r>
          </a:p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popisu aktivit a navázaných výdajů</a:t>
            </a:r>
            <a:r>
              <a:rPr lang="cs-CZ" baseline="0" dirty="0"/>
              <a:t> musí být patrné, že jsou výdaje vynaloženy efektivně(při porovnání užitků s výdaji).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i="1" dirty="0"/>
              <a:t>CBA, studie proveditelnosti</a:t>
            </a:r>
            <a:endParaRPr lang="cs-CZ" dirty="0"/>
          </a:p>
          <a:p>
            <a:r>
              <a:rPr lang="cs-CZ" i="1" dirty="0"/>
              <a:t>Žadatel prokáže finanční a ekonomickou bonitu projektu. K tomu použije hodnotící ukazatele, které napomohou k zobrazení celkové rentability projektu. Cílem je dokázat efektivnost projektu z finančního a ekonomického hlediska.</a:t>
            </a:r>
            <a:endParaRPr lang="cs-CZ" dirty="0"/>
          </a:p>
          <a:p>
            <a:endParaRPr lang="cs-CZ" i="1" dirty="0"/>
          </a:p>
          <a:p>
            <a:r>
              <a:rPr lang="cs-CZ" b="1" i="1" dirty="0"/>
              <a:t>Studie proveditelnosti, žádost o podporu</a:t>
            </a:r>
            <a:endParaRPr lang="cs-CZ" dirty="0"/>
          </a:p>
          <a:p>
            <a:r>
              <a:rPr lang="cs-CZ" i="1" dirty="0"/>
              <a:t>- provozovatelem zařízení nemusí být žadatel. </a:t>
            </a:r>
            <a:endParaRPr lang="cs-CZ" dirty="0"/>
          </a:p>
          <a:p>
            <a:r>
              <a:rPr lang="cs-CZ" i="1" dirty="0"/>
              <a:t>U nově vytvořených pracovních míst se jedná o počet nově vytvořených pracovních míst přepočtených na plný úvazek.</a:t>
            </a:r>
            <a:endParaRPr lang="cs-CZ" dirty="0"/>
          </a:p>
          <a:p>
            <a:r>
              <a:rPr lang="cs-CZ" i="1" dirty="0"/>
              <a:t>Žadatel prokáže efektivnost cílových hodnot zvolených indikátorů ve vazbě na finanční náklady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16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Doklady o právní subjektivitě – jen dle relevance – pokud nedojde k validaci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9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1" r:id="rId3"/>
    <p:sldLayoutId id="2147483677" r:id="rId4"/>
    <p:sldLayoutId id="2147483682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pokyny-pro-praci-v-is-kp14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iskp.opppr@praha.eu" TargetMode="Externa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izeproprahu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0" y="72192"/>
            <a:ext cx="9144000" cy="878305"/>
          </a:xfrm>
        </p:spPr>
        <p:txBody>
          <a:bodyPr>
            <a:noAutofit/>
          </a:bodyPr>
          <a:lstStyle/>
          <a:p>
            <a:r>
              <a:rPr lang="cs-CZ" sz="1600" dirty="0"/>
              <a:t>Výzva č. 57 – Navýšení kapacity předškolního vzdělávání a zařízení pro poskytování péče o děti III</a:t>
            </a:r>
          </a:p>
          <a:p>
            <a:pPr algn="ctr"/>
            <a:r>
              <a:rPr lang="pt-BR" sz="2400" b="1" dirty="0"/>
              <a:t>Příprava žádosti o podporu a výběrový proces </a:t>
            </a:r>
          </a:p>
        </p:txBody>
      </p:sp>
    </p:spTree>
    <p:extLst>
      <p:ext uri="{BB962C8B-B14F-4D97-AF65-F5344CB8AC3E}">
        <p14:creationId xmlns:p14="http://schemas.microsoft.com/office/powerpoint/2010/main" val="223825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5887" y="267855"/>
            <a:ext cx="7886700" cy="471054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SUBJEKTY PROJEKTU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273" y="1150534"/>
            <a:ext cx="8116784" cy="483972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31273" y="1150535"/>
            <a:ext cx="1305437" cy="370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77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850" y="88036"/>
            <a:ext cx="7886700" cy="90949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PŘÍSTUP K PROJEKTU PRO VÍCE OSOB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" y="1189702"/>
            <a:ext cx="9097741" cy="312881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8895" y="1189702"/>
            <a:ext cx="1260028" cy="467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b="9609"/>
          <a:stretch/>
        </p:blipFill>
        <p:spPr>
          <a:xfrm>
            <a:off x="46258" y="4366393"/>
            <a:ext cx="8799292" cy="18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850" y="0"/>
            <a:ext cx="7886700" cy="99752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ETAPY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64" y="1071419"/>
            <a:ext cx="8837478" cy="507745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127" y="1071419"/>
            <a:ext cx="1447093" cy="6360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38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4359" y="0"/>
            <a:ext cx="7886700" cy="99752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INDIKÁTORY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573" y="1028170"/>
            <a:ext cx="8621486" cy="574208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22427" y="5689600"/>
            <a:ext cx="8645236" cy="10806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65373" y="4238172"/>
            <a:ext cx="4418186" cy="5805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96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475" y="1"/>
            <a:ext cx="7886700" cy="1016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   CÍLOVÁ SKUPINA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4" y="1200728"/>
            <a:ext cx="8933292" cy="436031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2484" y="1200728"/>
            <a:ext cx="1311564" cy="6557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00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475" y="115353"/>
            <a:ext cx="7886700" cy="586612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ROZPOČET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418"/>
            <a:ext cx="9144000" cy="531889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178028" y="324433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ROZPOČET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95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5122" y="1"/>
            <a:ext cx="7886700" cy="106218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PŘEHLED ZDROJŮ FINANCOVÁNÍ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92" y="969364"/>
            <a:ext cx="8968730" cy="508707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043404" y="1800808"/>
            <a:ext cx="830425" cy="139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968759" y="1765919"/>
            <a:ext cx="1436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rgbClr val="5EA52B"/>
                </a:solidFill>
                <a:latin typeface="+mj-lt"/>
              </a:rPr>
              <a:t>Rekonstrukce MŠ</a:t>
            </a:r>
          </a:p>
        </p:txBody>
      </p:sp>
      <p:sp>
        <p:nvSpPr>
          <p:cNvPr id="9" name="Obdélník 8"/>
          <p:cNvSpPr/>
          <p:nvPr/>
        </p:nvSpPr>
        <p:spPr>
          <a:xfrm>
            <a:off x="44320" y="1811355"/>
            <a:ext cx="963386" cy="1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3092" y="1765919"/>
            <a:ext cx="1936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rgbClr val="5EA52B"/>
                </a:solidFill>
              </a:rPr>
              <a:t>Žádost o podporu</a:t>
            </a:r>
          </a:p>
        </p:txBody>
      </p:sp>
    </p:spTree>
    <p:extLst>
      <p:ext uri="{BB962C8B-B14F-4D97-AF65-F5344CB8AC3E}">
        <p14:creationId xmlns:p14="http://schemas.microsoft.com/office/powerpoint/2010/main" val="413788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523" y="-221673"/>
            <a:ext cx="7886700" cy="13255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PŘÍLOHY – ZÁLOŽKA DOKUMENTY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5" y="1038576"/>
            <a:ext cx="8630818" cy="50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5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523" y="0"/>
            <a:ext cx="7886700" cy="95134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PŘÍLOHY – ZÁLOŽKA DOKUMENTY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" y="926687"/>
            <a:ext cx="9051636" cy="3723821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4841" y="922069"/>
            <a:ext cx="1385453" cy="454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76877" y="1792638"/>
            <a:ext cx="6281305" cy="432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1" y="4114260"/>
            <a:ext cx="9144000" cy="1950638"/>
          </a:xfrm>
          <a:prstGeom prst="rect">
            <a:avLst/>
          </a:prstGeom>
        </p:spPr>
      </p:pic>
      <p:sp>
        <p:nvSpPr>
          <p:cNvPr id="14" name="Šipka dolů 13"/>
          <p:cNvSpPr/>
          <p:nvPr/>
        </p:nvSpPr>
        <p:spPr>
          <a:xfrm>
            <a:off x="6871855" y="2327954"/>
            <a:ext cx="286327" cy="2057434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98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300" y="143454"/>
            <a:ext cx="7886700" cy="89102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VLOŽENÍ PŘÍLOHY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77" y="1366982"/>
            <a:ext cx="9002368" cy="44704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6977" y="1246909"/>
            <a:ext cx="1410078" cy="6280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4719782"/>
            <a:ext cx="572655" cy="6003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74255" y="5523559"/>
            <a:ext cx="68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Elektronický podpis u příloh, kde je povinný/relevantní</a:t>
            </a:r>
          </a:p>
          <a:p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09958" y="5421744"/>
            <a:ext cx="213182" cy="292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3526971" y="4758708"/>
            <a:ext cx="914399" cy="561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487055" y="2220686"/>
            <a:ext cx="2009133" cy="23664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782016" y="4899230"/>
            <a:ext cx="244015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9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8605" y="-97718"/>
            <a:ext cx="78867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Časový plán </a:t>
            </a:r>
            <a:r>
              <a:rPr lang="pt-BR" b="1" dirty="0">
                <a:solidFill>
                  <a:schemeClr val="bg1"/>
                </a:solidFill>
              </a:rPr>
              <a:t>výběrového procesu</a:t>
            </a:r>
            <a:r>
              <a:rPr lang="cs-CZ" b="1" dirty="0">
                <a:solidFill>
                  <a:schemeClr val="bg1"/>
                </a:solidFill>
              </a:rPr>
              <a:t> V 57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889458"/>
              </p:ext>
            </p:extLst>
          </p:nvPr>
        </p:nvGraphicFramePr>
        <p:xfrm>
          <a:off x="366433" y="1130673"/>
          <a:ext cx="8502555" cy="3946356"/>
        </p:xfrm>
        <a:graphic>
          <a:graphicData uri="http://schemas.openxmlformats.org/drawingml/2006/table">
            <a:tbl>
              <a:tblPr/>
              <a:tblGrid>
                <a:gridCol w="481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15. 9. 2020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Vyhlášení výzvy č. 57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15. 3. 2021, 16:00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Ukončení příjmu žádostí výzvy č. 57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Do 2 - 3 měsíců po předložení žádosti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Formální posouzení 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Do 4</a:t>
                      </a:r>
                      <a:r>
                        <a:rPr kumimoji="0" lang="cs-CZ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- 7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měsíců po předložení žádosti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Expertní posouzení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Průběžně po ukončení všech kroků hodnocení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Schválení podpory v orgánech HMP (Výbor pro evropské fondy ZHMP,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RHMP, ZHMP)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Průběžně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Vyhlášení výsledků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Průběžně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42E1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Uzavírání smluv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95564" y="5284725"/>
            <a:ext cx="870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Jedná se o výzvu průběžnou – předložené projekty mezi sebou nesoutěží, budou administrovány postupně za sebou podle pořadí předložení, do vyčerpání alokace</a:t>
            </a:r>
          </a:p>
        </p:txBody>
      </p:sp>
    </p:spTree>
    <p:extLst>
      <p:ext uri="{BB962C8B-B14F-4D97-AF65-F5344CB8AC3E}">
        <p14:creationId xmlns:p14="http://schemas.microsoft.com/office/powerpoint/2010/main" val="3378466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MS 2014+ / ISKP14+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20132" y="1189586"/>
            <a:ext cx="8703735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Pokyny pro vyplnění žádosti o podporu v IS KP14+ </a:t>
            </a:r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r>
              <a:rPr lang="cs-CZ" dirty="0">
                <a:hlinkClick r:id="rId3"/>
              </a:rPr>
              <a:t>http://penizeproprahu.cz/pokyny-pro-praci-v-is-kp14/</a:t>
            </a:r>
            <a:r>
              <a:rPr lang="cs-CZ" dirty="0"/>
              <a:t> </a:t>
            </a:r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 rot="16200000">
            <a:off x="5159535" y="4603014"/>
            <a:ext cx="1072444" cy="8095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4" y="3625903"/>
            <a:ext cx="848839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31273" y="5543990"/>
            <a:ext cx="423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</a:rPr>
              <a:t>Hepldesk</a:t>
            </a:r>
            <a:r>
              <a:rPr lang="cs-CZ" dirty="0">
                <a:solidFill>
                  <a:srgbClr val="002060"/>
                </a:solidFill>
              </a:rPr>
              <a:t>: </a:t>
            </a:r>
            <a:r>
              <a:rPr lang="cs-CZ" dirty="0"/>
              <a:t>	 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iskp.opppr@praha.eu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022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 - Studie proveditelnosti (SP)</a:t>
            </a:r>
            <a:r>
              <a:rPr lang="cs-CZ" b="1" dirty="0">
                <a:solidFill>
                  <a:schemeClr val="bg1"/>
                </a:solidFill>
              </a:rPr>
              <a:t> I.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1585" y="1301005"/>
            <a:ext cx="8580829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Jádro žádosti o podporu – </a:t>
            </a:r>
            <a:r>
              <a:rPr lang="cs-CZ" b="1" dirty="0">
                <a:solidFill>
                  <a:srgbClr val="002060"/>
                </a:solidFill>
              </a:rPr>
              <a:t>zdůvodnění potřebnosti</a:t>
            </a:r>
            <a:r>
              <a:rPr lang="cs-CZ" dirty="0">
                <a:solidFill>
                  <a:srgbClr val="002060"/>
                </a:solidFill>
              </a:rPr>
              <a:t>, popis průběhu realizace a komentář k přílohám a součástem žádosti (projektová dokumentace, CBA, aj.)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Závazná osnova </a:t>
            </a:r>
            <a:r>
              <a:rPr lang="cs-CZ" dirty="0">
                <a:solidFill>
                  <a:srgbClr val="002060"/>
                </a:solidFill>
              </a:rPr>
              <a:t>(viz Metodika pro zpracování SP pro PO4 verze 1.3)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Popsat detailně, konkrétně, strukturovaně, logicky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u="sng" dirty="0">
                <a:solidFill>
                  <a:srgbClr val="002060"/>
                </a:solidFill>
              </a:rPr>
              <a:t>Podrobný komentář k údajům v těle žádosti a přílohách</a:t>
            </a:r>
            <a:r>
              <a:rPr lang="cs-CZ" dirty="0">
                <a:solidFill>
                  <a:srgbClr val="002060"/>
                </a:solidFill>
              </a:rPr>
              <a:t>: 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Rozpočet</a:t>
            </a:r>
            <a:r>
              <a:rPr lang="cs-CZ" dirty="0">
                <a:solidFill>
                  <a:srgbClr val="002060"/>
                </a:solidFill>
              </a:rPr>
              <a:t> - komentář ke způsobilým i nezpůsobilým nákladům (kap.7.1)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Cílová skupina </a:t>
            </a:r>
            <a:r>
              <a:rPr lang="cs-CZ" dirty="0">
                <a:solidFill>
                  <a:srgbClr val="002060"/>
                </a:solidFill>
              </a:rPr>
              <a:t>– popis analýzy lokality/CS, potřebnost (kap. 3)</a:t>
            </a:r>
          </a:p>
          <a:p>
            <a:pPr marL="742950" lvl="1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2060"/>
                </a:solidFill>
              </a:rPr>
              <a:t>Vstupní hodnoty </a:t>
            </a:r>
            <a:r>
              <a:rPr lang="cs-CZ" dirty="0">
                <a:solidFill>
                  <a:srgbClr val="002060"/>
                </a:solidFill>
              </a:rPr>
              <a:t>a </a:t>
            </a:r>
            <a:r>
              <a:rPr lang="cs-CZ" b="1" dirty="0">
                <a:solidFill>
                  <a:srgbClr val="002060"/>
                </a:solidFill>
              </a:rPr>
              <a:t>výsledky v CBA </a:t>
            </a:r>
            <a:r>
              <a:rPr lang="cs-CZ" dirty="0">
                <a:solidFill>
                  <a:srgbClr val="002060"/>
                </a:solidFill>
              </a:rPr>
              <a:t>(kap. 8-9)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748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</a:t>
            </a:r>
            <a:r>
              <a:rPr lang="cs-CZ" b="1" dirty="0">
                <a:solidFill>
                  <a:schemeClr val="bg1"/>
                </a:solidFill>
              </a:rPr>
              <a:t> - Rozpočet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91604" y="1483853"/>
            <a:ext cx="821131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 indent="-2635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Rozpočet projektu </a:t>
            </a:r>
          </a:p>
          <a:p>
            <a:pPr marL="0" lvl="1">
              <a:lnSpc>
                <a:spcPct val="150000"/>
              </a:lnSpc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(</a:t>
            </a:r>
            <a:r>
              <a:rPr lang="cs-CZ" b="1" dirty="0">
                <a:solidFill>
                  <a:srgbClr val="002060"/>
                </a:solidFill>
              </a:rPr>
              <a:t>rozklíčovat a popsat </a:t>
            </a:r>
            <a:r>
              <a:rPr lang="cs-CZ" dirty="0">
                <a:solidFill>
                  <a:srgbClr val="002060"/>
                </a:solidFill>
              </a:rPr>
              <a:t>jednotlivé položky ve Studii proveditelnosti pro PO4)</a:t>
            </a:r>
          </a:p>
          <a:p>
            <a:pPr marL="742950" lvl="2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Způsobilé náklady</a:t>
            </a:r>
          </a:p>
          <a:p>
            <a:pPr marL="742950" lvl="2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Nezpůsobilé náklady</a:t>
            </a:r>
          </a:p>
          <a:p>
            <a:pPr marL="263525" lvl="1" indent="-2635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Rozpočet stavebních výdajů (samostatně v *</a:t>
            </a:r>
            <a:r>
              <a:rPr lang="cs-CZ" dirty="0" err="1">
                <a:solidFill>
                  <a:srgbClr val="002060"/>
                </a:solidFill>
              </a:rPr>
              <a:t>xls</a:t>
            </a:r>
            <a:r>
              <a:rPr lang="cs-CZ" dirty="0">
                <a:solidFill>
                  <a:srgbClr val="002060"/>
                </a:solidFill>
              </a:rPr>
              <a:t>)</a:t>
            </a:r>
          </a:p>
          <a:p>
            <a:pPr marL="263525" lvl="1" indent="-2635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63525" lvl="1" indent="-2635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Hledisko hospodárnosti (doporučené ceny a mzdy, ÚRS) + odkaz na internet či nabídka dodavatele</a:t>
            </a:r>
          </a:p>
          <a:p>
            <a:pPr marL="263525" lvl="1" indent="-2635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Dodržení </a:t>
            </a:r>
            <a:r>
              <a:rPr lang="cs-CZ" b="1" dirty="0">
                <a:solidFill>
                  <a:srgbClr val="002060"/>
                </a:solidFill>
              </a:rPr>
              <a:t>limitů</a:t>
            </a:r>
            <a:r>
              <a:rPr lang="cs-CZ" dirty="0">
                <a:solidFill>
                  <a:srgbClr val="002060"/>
                </a:solidFill>
              </a:rPr>
              <a:t> rozpočtu podle pravidel stanovených ve výzvě </a:t>
            </a:r>
          </a:p>
          <a:p>
            <a:pPr lvl="1" indent="-193675">
              <a:lnSpc>
                <a:spcPct val="150000"/>
              </a:lnSpc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(upřesnění/ označení položek, které do limitu spadají)</a:t>
            </a:r>
            <a:br>
              <a:rPr lang="cs-CZ" dirty="0"/>
            </a:br>
            <a:br>
              <a:rPr lang="cs-CZ" dirty="0"/>
            </a:b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207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 - </a:t>
            </a:r>
            <a:r>
              <a:rPr lang="cs-CZ" b="1" dirty="0">
                <a:solidFill>
                  <a:schemeClr val="bg1"/>
                </a:solidFill>
              </a:rPr>
              <a:t>CBA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38375"/>
            <a:ext cx="821131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CBA - Finanční a ekonomická analýza projektu v modulu CBA v MS2014+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Finanční analýza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Ekonomická analýza </a:t>
            </a:r>
          </a:p>
          <a:p>
            <a:pPr indent="263525">
              <a:lnSpc>
                <a:spcPct val="150000"/>
              </a:lnSpc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(zahrnuje vyčíslené socioekonomické dopady – databáze)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Vstupní i výsledné hodnoty finanční  a  ekonomické analýzy v modulu CBA je třeba okomentovat (kap. 8-9)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01649" y="4727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207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Časté chyby </a:t>
            </a:r>
          </a:p>
        </p:txBody>
      </p:sp>
      <p:sp>
        <p:nvSpPr>
          <p:cNvPr id="3" name="Obdélník 2"/>
          <p:cNvSpPr/>
          <p:nvPr/>
        </p:nvSpPr>
        <p:spPr>
          <a:xfrm>
            <a:off x="667992" y="1471910"/>
            <a:ext cx="82113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Neodevzdání či nepodepsání </a:t>
            </a:r>
            <a:r>
              <a:rPr lang="cs-CZ" sz="1700" b="1" dirty="0">
                <a:solidFill>
                  <a:srgbClr val="002060"/>
                </a:solidFill>
              </a:rPr>
              <a:t>Informace o vlastnické a ovládací struktuře</a:t>
            </a:r>
          </a:p>
          <a:p>
            <a:pPr marL="450850" indent="-4508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b="1" dirty="0">
                <a:solidFill>
                  <a:srgbClr val="002060"/>
                </a:solidFill>
              </a:rPr>
              <a:t>Neúplný Doklad na prokázání vlastnického </a:t>
            </a:r>
            <a:r>
              <a:rPr lang="cs-CZ" sz="1700" dirty="0">
                <a:solidFill>
                  <a:srgbClr val="002060"/>
                </a:solidFill>
              </a:rPr>
              <a:t>nebo jiného (vymezeného) práva k majetku (výpis z katastru nemovitostí a snímek katastrální mapy)</a:t>
            </a:r>
          </a:p>
          <a:p>
            <a:pPr marL="450850" indent="-4508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b="1" dirty="0">
                <a:solidFill>
                  <a:srgbClr val="002060"/>
                </a:solidFill>
              </a:rPr>
              <a:t>Chybějící Územní souhlas, územní rozhodnutí a další dokumenty </a:t>
            </a:r>
            <a:r>
              <a:rPr lang="cs-CZ" sz="1700" dirty="0">
                <a:solidFill>
                  <a:srgbClr val="002060"/>
                </a:solidFill>
              </a:rPr>
              <a:t>(dokumenty vydané stavebním úřadem)</a:t>
            </a:r>
          </a:p>
          <a:p>
            <a:pPr marL="450850" indent="-4508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Nekompletně vyplněná </a:t>
            </a:r>
            <a:r>
              <a:rPr lang="cs-CZ" sz="1700" b="1" dirty="0">
                <a:solidFill>
                  <a:srgbClr val="002060"/>
                </a:solidFill>
              </a:rPr>
              <a:t>Studie proveditelnosti</a:t>
            </a:r>
          </a:p>
          <a:p>
            <a:pPr marL="449263" indent="-361950">
              <a:lnSpc>
                <a:spcPct val="20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Předložení </a:t>
            </a:r>
            <a:r>
              <a:rPr lang="cs-CZ" sz="1700" b="1" dirty="0">
                <a:solidFill>
                  <a:srgbClr val="002060"/>
                </a:solidFill>
              </a:rPr>
              <a:t>příloh žádosti </a:t>
            </a:r>
            <a:r>
              <a:rPr lang="cs-CZ" sz="1700" dirty="0">
                <a:solidFill>
                  <a:srgbClr val="002060"/>
                </a:solidFill>
              </a:rPr>
              <a:t>o podporu </a:t>
            </a:r>
            <a:r>
              <a:rPr lang="cs-CZ" sz="1700" b="1" dirty="0">
                <a:solidFill>
                  <a:srgbClr val="002060"/>
                </a:solidFill>
              </a:rPr>
              <a:t>v chybném formátu</a:t>
            </a:r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020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686" y="365126"/>
            <a:ext cx="7376663" cy="519111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Děkujeme za pozornost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1FE756A-8D63-4733-A7C8-7994104DC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6" y="1860164"/>
            <a:ext cx="3058737" cy="34563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66CB4D-CE8D-4165-97D4-57BBC0D60ADF}"/>
              </a:ext>
            </a:extLst>
          </p:cNvPr>
          <p:cNvSpPr/>
          <p:nvPr/>
        </p:nvSpPr>
        <p:spPr>
          <a:xfrm>
            <a:off x="2915728" y="1372360"/>
            <a:ext cx="60039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800" b="1" dirty="0">
                <a:solidFill>
                  <a:srgbClr val="002060"/>
                </a:solidFill>
              </a:rPr>
              <a:t>  Tým prioritní osy 4	</a:t>
            </a:r>
            <a:endParaRPr lang="cs-C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Martina Vošvrdová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Olíková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Gabriela Valová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 Ryšavý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Pavla Netolická</a:t>
            </a:r>
          </a:p>
          <a:p>
            <a:pPr>
              <a:buClr>
                <a:srgbClr val="A59253"/>
              </a:buClr>
            </a:pPr>
            <a:r>
              <a:rPr lang="cs-C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Rytířská 406/10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110 00 Praha 1</a:t>
            </a:r>
          </a:p>
          <a:p>
            <a:pPr>
              <a:spcBef>
                <a:spcPts val="24"/>
              </a:spcBef>
            </a:pP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www.penizeproprahu.cz/kontakty</a:t>
            </a:r>
          </a:p>
          <a:p>
            <a:pPr>
              <a:spcBef>
                <a:spcPts val="24"/>
              </a:spcBef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   jmeno.prijmeni@praha.eu</a:t>
            </a:r>
          </a:p>
        </p:txBody>
      </p:sp>
    </p:spTree>
    <p:extLst>
      <p:ext uri="{BB962C8B-B14F-4D97-AF65-F5344CB8AC3E}">
        <p14:creationId xmlns:p14="http://schemas.microsoft.com/office/powerpoint/2010/main" val="341488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Podmínk</a:t>
            </a:r>
            <a:r>
              <a:rPr lang="cs-CZ" b="1" dirty="0">
                <a:solidFill>
                  <a:schemeClr val="bg1"/>
                </a:solidFill>
              </a:rPr>
              <a:t>y výzvy č. 57.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5489" y="1726890"/>
            <a:ext cx="82113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</a:rPr>
              <a:t>Délka realizace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Maximální délka realizace projektu: 24 měsíců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Ukončení realizace nejpozději  31. 10. 2023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</a:rPr>
              <a:t>Časová způsobilost výdajů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Výdaje vznikly v průběhu realizace projektu 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Od 1. 1. 2014 do </a:t>
            </a:r>
            <a:r>
              <a:rPr lang="cs-CZ" sz="2000" b="1" dirty="0">
                <a:solidFill>
                  <a:srgbClr val="002060"/>
                </a:solidFill>
              </a:rPr>
              <a:t>30. 11. 2023</a:t>
            </a:r>
            <a:r>
              <a:rPr lang="cs-CZ" sz="2000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Realizace projektu (období investiční fáze) nesmí být ukončena </a:t>
            </a:r>
            <a:r>
              <a:rPr lang="cs-CZ" sz="2000" u="sng" dirty="0">
                <a:solidFill>
                  <a:srgbClr val="002060"/>
                </a:solidFill>
              </a:rPr>
              <a:t>před</a:t>
            </a:r>
            <a:r>
              <a:rPr lang="cs-CZ" sz="2000" dirty="0">
                <a:solidFill>
                  <a:srgbClr val="002060"/>
                </a:solidFill>
              </a:rPr>
              <a:t> datem předložení žádosti</a:t>
            </a:r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17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Přílohy žádosti o podporu I. </a:t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4283" y="1704740"/>
            <a:ext cx="83954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</a:pPr>
            <a:r>
              <a:rPr lang="cs-CZ" sz="2000" u="sng" dirty="0">
                <a:solidFill>
                  <a:srgbClr val="002060"/>
                </a:solidFill>
              </a:rPr>
              <a:t>Povinné přílohy V57</a:t>
            </a:r>
            <a:r>
              <a:rPr lang="cs-CZ" sz="2000" dirty="0">
                <a:solidFill>
                  <a:srgbClr val="002060"/>
                </a:solidFill>
              </a:rPr>
              <a:t>:</a:t>
            </a:r>
          </a:p>
          <a:p>
            <a:pPr marL="5381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2060"/>
                </a:solidFill>
              </a:rPr>
              <a:t>Studie proveditelnosti pro prioritní osu 4 </a:t>
            </a:r>
            <a:r>
              <a:rPr lang="cs-CZ" sz="2000" dirty="0">
                <a:solidFill>
                  <a:srgbClr val="002060"/>
                </a:solidFill>
              </a:rPr>
              <a:t>- pokyny ke zpracování této přílohy na webových stránkách </a:t>
            </a:r>
            <a:r>
              <a:rPr lang="cs-CZ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www.penizeproprahu.cz</a:t>
            </a:r>
            <a:r>
              <a:rPr lang="cs-CZ" sz="2000" dirty="0">
                <a:solidFill>
                  <a:srgbClr val="002060"/>
                </a:solidFill>
              </a:rPr>
              <a:t> (v sekci Pravidla pro žadatele a  příjemce OP PPR </a:t>
            </a:r>
          </a:p>
          <a:p>
            <a:pPr marL="538163" indent="-363538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Informace o vlastnické a ovládací struktuře žadatele (závazný vzor) </a:t>
            </a:r>
          </a:p>
          <a:p>
            <a:pPr marL="538163" indent="-363538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Podklady pro posouzení finančního zdraví (závazný vzor)</a:t>
            </a:r>
          </a:p>
          <a:p>
            <a:pPr marL="538163" indent="-363538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Doklad na prokázání vlastnického, nebo jiného (vymezeného) práva k majetku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32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Přílohy žádosti o podporu II. </a:t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21755"/>
            <a:ext cx="834514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sz="2000" u="sng" dirty="0">
                <a:solidFill>
                  <a:srgbClr val="002060"/>
                </a:solidFill>
              </a:rPr>
              <a:t>Povinné přílohy V 57 relevantní pouze pro některé projekty </a:t>
            </a:r>
          </a:p>
          <a:p>
            <a:pPr marL="6270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</a:endParaRPr>
          </a:p>
          <a:p>
            <a:pPr marL="6270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Finanční analýza a zjednodušená ekonomická analýza zpracovaná v modulu </a:t>
            </a:r>
            <a:r>
              <a:rPr lang="cs-CZ" sz="2000" b="1" dirty="0">
                <a:solidFill>
                  <a:srgbClr val="002060"/>
                </a:solidFill>
              </a:rPr>
              <a:t>CBA v MS2014+ pro projekty nad 5 mil. Kč, </a:t>
            </a:r>
            <a:r>
              <a:rPr lang="cs-CZ" sz="2000" dirty="0">
                <a:solidFill>
                  <a:srgbClr val="002060"/>
                </a:solidFill>
              </a:rPr>
              <a:t>zapracovaná do SP</a:t>
            </a:r>
            <a:endParaRPr lang="cs-CZ" sz="2000" b="1" dirty="0">
              <a:solidFill>
                <a:srgbClr val="002060"/>
              </a:solidFill>
            </a:endParaRPr>
          </a:p>
          <a:p>
            <a:pPr marL="6270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Projektová dokumentace</a:t>
            </a:r>
          </a:p>
          <a:p>
            <a:pPr marL="6270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Rozpočet stavebních výdajů projektu</a:t>
            </a:r>
          </a:p>
          <a:p>
            <a:pPr marL="627063" indent="-363538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Územní souhlas, územní rozhodnutí a další dokumenty – dle zákona č. 183/2006 Sb., stavební zákon, ve znění pozdějších předpisů</a:t>
            </a:r>
          </a:p>
          <a:p>
            <a:pPr marL="627063" indent="-363538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Stanovisko k posouzení vlivů na životní prostředí či vyjádření příslušného úřadu vylučující posuzování </a:t>
            </a:r>
          </a:p>
          <a:p>
            <a:pPr marL="627063" indent="-363538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</a:rPr>
              <a:t>Výpis z rejstříků škol (mateřské školy) </a:t>
            </a:r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2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MS 2014+ a příjem žádostí o podporu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100588"/>
            <a:ext cx="821131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Žádost o podporu musí být zpracována v aplikaci MS2014+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Aplikace je dostupná na </a:t>
            </a:r>
            <a:r>
              <a:rPr lang="cs-CZ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https://mseu.mssf.cz/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Zpřístupnění žádosti v MS2014+ </a:t>
            </a:r>
          </a:p>
          <a:p>
            <a:pPr marL="1200150" lvl="2" indent="-285750">
              <a:lnSpc>
                <a:spcPct val="150000"/>
              </a:lnSpc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15. 9. 2020, 9:00:00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66700" y="3260027"/>
            <a:ext cx="8664357" cy="282145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cs-CZ" sz="2000" dirty="0"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cs-CZ" sz="2000" dirty="0">
              <a:cs typeface="Arial" panose="020B0604020202020204" pitchFamily="34" charset="0"/>
            </a:endParaRPr>
          </a:p>
          <a:p>
            <a:pPr marL="363538" lvl="1" indent="-363538">
              <a:spcBef>
                <a:spcPct val="0"/>
              </a:spcBef>
              <a:spcAft>
                <a:spcPts val="600"/>
              </a:spcAft>
              <a:buClr>
                <a:srgbClr val="9EA11B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Od 16. 11. 2020, </a:t>
            </a:r>
            <a:r>
              <a:rPr lang="cs-CZ" sz="2000" dirty="0">
                <a:solidFill>
                  <a:srgbClr val="002060"/>
                </a:solidFill>
              </a:rPr>
              <a:t>9:00:00</a:t>
            </a: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 do 15. 3. 2021, 16</a:t>
            </a:r>
            <a:r>
              <a:rPr lang="cs-CZ" sz="2000" dirty="0">
                <a:solidFill>
                  <a:srgbClr val="002060"/>
                </a:solidFill>
              </a:rPr>
              <a:t>:00</a:t>
            </a:r>
            <a:endParaRPr lang="cs-CZ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63538" lvl="1" indent="-363538">
              <a:spcBef>
                <a:spcPct val="0"/>
              </a:spcBef>
              <a:spcAft>
                <a:spcPts val="600"/>
              </a:spcAft>
              <a:buClr>
                <a:srgbClr val="9EA11B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Pouze elektronicky prostřednictvím MS 2014+ (platí i pro přílohy)</a:t>
            </a:r>
          </a:p>
          <a:p>
            <a:pPr marL="363538" lvl="1" indent="-363538">
              <a:spcBef>
                <a:spcPct val="0"/>
              </a:spcBef>
              <a:spcAft>
                <a:spcPts val="600"/>
              </a:spcAft>
              <a:buClr>
                <a:srgbClr val="9EA11B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S elektronickým podpisem statutárního zástupce žadatele </a:t>
            </a: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rgbClr val="9EA11B"/>
              </a:buClr>
              <a:buSzPct val="100000"/>
              <a:buFont typeface="Wingdings" panose="05000000000000000000" pitchFamily="2" charset="2"/>
              <a:buChar char="Ø"/>
            </a:pPr>
            <a:endParaRPr lang="cs-CZ" sz="2400" dirty="0"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rgbClr val="9EA11B"/>
              </a:buClr>
              <a:buSzPct val="100000"/>
              <a:buFont typeface="Wingdings" panose="05000000000000000000" pitchFamily="2" charset="2"/>
              <a:buChar char="Ø"/>
            </a:pPr>
            <a:endParaRPr lang="cs-CZ" sz="2200" b="1" dirty="0">
              <a:cs typeface="Arial" panose="020B0604020202020204" pitchFamily="34" charset="0"/>
            </a:endParaRPr>
          </a:p>
          <a:p>
            <a:pPr marL="457200" lvl="1" indent="-4572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3466" y="3484623"/>
            <a:ext cx="3666433" cy="43702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rgbClr val="C00000"/>
                </a:solidFill>
              </a:rPr>
              <a:t>Příjem žádostí o podporu </a:t>
            </a:r>
          </a:p>
        </p:txBody>
      </p:sp>
    </p:spTree>
    <p:extLst>
      <p:ext uri="{BB962C8B-B14F-4D97-AF65-F5344CB8AC3E}">
        <p14:creationId xmlns:p14="http://schemas.microsoft.com/office/powerpoint/2010/main" val="166092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MS 2014+ / ISKP14+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4976" y="1246194"/>
            <a:ext cx="395111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Statutární zástupce/oprávněná osoba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Partner</a:t>
            </a:r>
          </a:p>
          <a:p>
            <a:pPr marL="982663" lvl="1" indent="-350838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u="sng" dirty="0">
                <a:solidFill>
                  <a:srgbClr val="002060"/>
                </a:solidFill>
              </a:rPr>
              <a:t>musí být </a:t>
            </a:r>
            <a:r>
              <a:rPr lang="cs-CZ" sz="1600" dirty="0">
                <a:solidFill>
                  <a:srgbClr val="002060"/>
                </a:solidFill>
              </a:rPr>
              <a:t>registrovanými uživateli MS2014+</a:t>
            </a:r>
          </a:p>
          <a:p>
            <a:pPr marL="982663" lvl="1" indent="-350838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kvalifikovaný </a:t>
            </a:r>
          </a:p>
          <a:p>
            <a:pPr marL="982663" lvl="1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</a:pPr>
            <a:r>
              <a:rPr lang="cs-CZ" sz="1600" b="1" dirty="0">
                <a:solidFill>
                  <a:srgbClr val="002060"/>
                </a:solidFill>
              </a:rPr>
              <a:t>elektronický podpis</a:t>
            </a:r>
            <a:endParaRPr lang="cs-CZ" sz="1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Kontaktní osoba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33" y="1246194"/>
            <a:ext cx="5190067" cy="26177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286000" y="4535597"/>
            <a:ext cx="582352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Vyplnit jednotlivé záložky v systému + přílohy</a:t>
            </a:r>
          </a:p>
          <a:p>
            <a:pPr marL="285750" indent="-2857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Validace příspěvkových organizací </a:t>
            </a:r>
          </a:p>
        </p:txBody>
      </p:sp>
    </p:spTree>
    <p:extLst>
      <p:ext uri="{BB962C8B-B14F-4D97-AF65-F5344CB8AC3E}">
        <p14:creationId xmlns:p14="http://schemas.microsoft.com/office/powerpoint/2010/main" val="13508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MS 2014+ / ISKP14+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20132" y="1189586"/>
            <a:ext cx="87037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43219" y="5328750"/>
            <a:ext cx="859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2060"/>
                </a:solidFill>
              </a:rPr>
              <a:t>OP PPR - (07_20_078) - OPPPR_57. výzva SC 4.1 - Navýšení kapacity předškolního vzdělávání a zařízení pro poskytování péče o děti III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84" y="1141721"/>
            <a:ext cx="7460797" cy="4118769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3742801" y="3993502"/>
            <a:ext cx="3255158" cy="2525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05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MS 2014+ / ISKP14+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20132" y="1189586"/>
            <a:ext cx="870373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b="1" dirty="0">
              <a:solidFill>
                <a:srgbClr val="FF0000"/>
              </a:solidFill>
            </a:endParaRPr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  <a:p>
            <a:pPr indent="2714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80" y="956575"/>
            <a:ext cx="8845420" cy="5204709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1960653" y="4552600"/>
            <a:ext cx="2068945" cy="5919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847932" y="2312967"/>
            <a:ext cx="2068945" cy="568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0549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2765</TotalTime>
  <Words>1006</Words>
  <Application>Microsoft Office PowerPoint</Application>
  <PresentationFormat>Předvádění na obrazovce (4:3)</PresentationFormat>
  <Paragraphs>196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Motiv Office</vt:lpstr>
      <vt:lpstr>Prezentace aplikace PowerPoint</vt:lpstr>
      <vt:lpstr>Časový plán výběrového procesu V 57</vt:lpstr>
      <vt:lpstr>Podmínky výzvy č. 57.</vt:lpstr>
      <vt:lpstr>Přílohy žádosti o podporu I.  </vt:lpstr>
      <vt:lpstr>Přílohy žádosti o podporu II.  </vt:lpstr>
      <vt:lpstr>MS 2014+ a příjem žádostí o podporu </vt:lpstr>
      <vt:lpstr>MS 2014+ / ISKP14+</vt:lpstr>
      <vt:lpstr>MS 2014+ / ISKP14+</vt:lpstr>
      <vt:lpstr>MS 2014+ / ISKP14+</vt:lpstr>
      <vt:lpstr>SUBJEKTY PROJEKTU</vt:lpstr>
      <vt:lpstr>PŘÍSTUP K PROJEKTU PRO VÍCE OSOB</vt:lpstr>
      <vt:lpstr>ETAPY PROJEKTU</vt:lpstr>
      <vt:lpstr>INDIKÁTORY</vt:lpstr>
      <vt:lpstr>   CÍLOVÁ SKUPINA</vt:lpstr>
      <vt:lpstr>ROZPOČET PROJEKTU</vt:lpstr>
      <vt:lpstr>PŘEHLED ZDROJŮ FINANCOVÁNÍ</vt:lpstr>
      <vt:lpstr>PŘÍLOHY – ZÁLOŽKA DOKUMENTY</vt:lpstr>
      <vt:lpstr>PŘÍLOHY – ZÁLOŽKA DOKUMENTY</vt:lpstr>
      <vt:lpstr>VLOŽENÍ PŘÍLOHY</vt:lpstr>
      <vt:lpstr>MS 2014+ / ISKP14+</vt:lpstr>
      <vt:lpstr>Příprava žádosti o podporu - Studie proveditelnosti (SP) I.</vt:lpstr>
      <vt:lpstr>Příprava žádosti o podporu - Rozpočet</vt:lpstr>
      <vt:lpstr>Příprava žádosti o podporu - CBA</vt:lpstr>
      <vt:lpstr>Časté chyby 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Vošvrdová Martina (MHMP, FON)</cp:lastModifiedBy>
  <cp:revision>176</cp:revision>
  <cp:lastPrinted>2017-11-14T13:53:25Z</cp:lastPrinted>
  <dcterms:created xsi:type="dcterms:W3CDTF">2016-10-18T09:15:21Z</dcterms:created>
  <dcterms:modified xsi:type="dcterms:W3CDTF">2020-11-18T21:17:26Z</dcterms:modified>
</cp:coreProperties>
</file>