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1" r:id="rId2"/>
    <p:sldId id="284" r:id="rId3"/>
    <p:sldId id="258" r:id="rId4"/>
    <p:sldId id="271" r:id="rId5"/>
    <p:sldId id="272" r:id="rId6"/>
    <p:sldId id="270" r:id="rId7"/>
    <p:sldId id="280" r:id="rId8"/>
    <p:sldId id="285" r:id="rId9"/>
    <p:sldId id="286" r:id="rId10"/>
    <p:sldId id="287" r:id="rId11"/>
    <p:sldId id="29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3" r:id="rId21"/>
    <p:sldId id="265" r:id="rId22"/>
    <p:sldId id="267" r:id="rId23"/>
    <p:sldId id="268" r:id="rId24"/>
    <p:sldId id="269" r:id="rId25"/>
    <p:sldId id="281" r:id="rId26"/>
    <p:sldId id="277" r:id="rId27"/>
    <p:sldId id="278" r:id="rId28"/>
    <p:sldId id="274" r:id="rId29"/>
    <p:sldId id="372" r:id="rId30"/>
  </p:sldIdLst>
  <p:sldSz cx="9144000" cy="6858000" type="screen4x3"/>
  <p:notesSz cx="7002463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E0000"/>
    <a:srgbClr val="FFCC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3712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64F1-4C18-47AC-AF55-BD34E3309C16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371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67163" y="8772525"/>
            <a:ext cx="3033712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8AF1F-5587-4D70-9041-EA527914A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2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4401" cy="463408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66442" y="0"/>
            <a:ext cx="3034401" cy="463408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CE5F66F6-70DE-41BD-8083-DD53849A58C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1154113"/>
            <a:ext cx="41576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0247" y="4444861"/>
            <a:ext cx="5601970" cy="3636705"/>
          </a:xfrm>
          <a:prstGeom prst="rect">
            <a:avLst/>
          </a:prstGeom>
        </p:spPr>
        <p:txBody>
          <a:bodyPr vert="horz" lIns="92784" tIns="46392" rIns="92784" bIns="4639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4401" cy="463407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66442" y="8772669"/>
            <a:ext cx="3034401" cy="463407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01DF828E-0276-4923-8831-3E6C19253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14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1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etapa projektu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vymezuje časově (datum zahájení a ukončení etapy)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věcně, vymezením aktivit a jednotlivých způsobilých výdajů v každé etapě s určením výše jejich hodnoty.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Etapa musí tvořit logický kontrolovatelný celek (např. výkopové zemní práce, položení povrchu, atd.) nebo ucelené aktivity. 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Žadatel je povinen projekt etapizovat, pokud se jedná o projekt financovaný z EFRR, který je delší než 6 měsíců. Maximální délka jedné etapy je 6 měsíců. Etapy se nesmí překrývat a musí na sebe přímo navazovat (mezi etapami nesmí být časová mezera)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5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777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83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06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903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Na</a:t>
            </a:r>
            <a:r>
              <a:rPr lang="cs-CZ" sz="1200" baseline="0" dirty="0"/>
              <a:t> záložce dokumenty se zobrazí jen přílohy, u kterých není dovětek – pokud je to relevantní. To neznamená, že další přílohy nejsou povinné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26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96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90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31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projektu</a:t>
            </a:r>
            <a:r>
              <a:rPr lang="cs-CZ" baseline="0" dirty="0"/>
              <a:t> musí být patrné, že jsou výdaje vynaloženy efektivně (při porovnání užitků s výdaji). </a:t>
            </a:r>
          </a:p>
          <a:p>
            <a:endParaRPr lang="cs-CZ" baseline="0" dirty="0"/>
          </a:p>
          <a:p>
            <a:r>
              <a:rPr lang="cs-CZ" i="1" dirty="0"/>
              <a:t>ROZPOČET</a:t>
            </a:r>
          </a:p>
          <a:p>
            <a:r>
              <a:rPr lang="cs-CZ" i="1" dirty="0"/>
              <a:t>Žadatel vyplní rozpočet dle struktury rozpočtu v žádosti/položkového rozpočtu, ke každé položce rozpočtu bude náležet komentář ve studii proveditelnosti.</a:t>
            </a:r>
            <a:endParaRPr lang="cs-CZ" baseline="0" dirty="0"/>
          </a:p>
          <a:p>
            <a:endParaRPr lang="cs-CZ" baseline="0" dirty="0"/>
          </a:p>
          <a:p>
            <a:r>
              <a:rPr lang="cs-CZ" baseline="0" dirty="0"/>
              <a:t>Pro posouzení hospodárnosti slouží tabulky obvyklých cen a mezd na webových stránkách programu</a:t>
            </a:r>
          </a:p>
          <a:p>
            <a:endParaRPr lang="cs-CZ" baseline="0" dirty="0"/>
          </a:p>
          <a:p>
            <a:pPr defTabSz="927842">
              <a:defRPr/>
            </a:pPr>
            <a:r>
              <a:rPr lang="cs-CZ" i="1" dirty="0"/>
              <a:t>Každá položka – přiměřenost</a:t>
            </a:r>
            <a:r>
              <a:rPr lang="cs-CZ" i="1" baseline="0" dirty="0"/>
              <a:t> k</a:t>
            </a:r>
            <a:r>
              <a:rPr lang="cs-CZ" i="1" dirty="0"/>
              <a:t> cenám na trhu = cenám obvyklým</a:t>
            </a:r>
            <a:r>
              <a:rPr lang="cs-CZ" b="1" i="1" dirty="0"/>
              <a:t>. </a:t>
            </a:r>
            <a:endParaRPr lang="cs-CZ" i="1" dirty="0"/>
          </a:p>
          <a:p>
            <a:pPr defTabSz="927842">
              <a:defRPr/>
            </a:pPr>
            <a:r>
              <a:rPr lang="cs-CZ" i="1" dirty="0"/>
              <a:t>U stavebních prací = </a:t>
            </a:r>
            <a:r>
              <a:rPr lang="cs-CZ" b="1" i="1" dirty="0"/>
              <a:t>cenová soustava ÚRS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1" r:id="rId3"/>
    <p:sldLayoutId id="2147483677" r:id="rId4"/>
    <p:sldLayoutId id="2147483682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okyny-pro-praci-v-is-kp14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iskp.opppr@praha.eu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vzory-priloh-zadosti-o-podporu-a-metodiky-pro-zpracovani-priloh-zadosti-o-podpo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penizeproprahu.cz/pro-zadatele/pravidla-pro-zadatele/" TargetMode="External"/><Relationship Id="rId5" Type="http://schemas.openxmlformats.org/officeDocument/2006/relationships/hyperlink" Target="http://penizeproprahu.cz/kriteria-pro-vecne-hodnoceni/" TargetMode="External"/><Relationship Id="rId4" Type="http://schemas.openxmlformats.org/officeDocument/2006/relationships/hyperlink" Target="http://penizeproprahu.cz/kriteria-pro-kontrolu-prijatelnosti-a-formalnich-nalezitosti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ro-zadatele/pravidla-pro-zadatel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72192"/>
            <a:ext cx="9144000" cy="878305"/>
          </a:xfrm>
        </p:spPr>
        <p:txBody>
          <a:bodyPr>
            <a:noAutofit/>
          </a:bodyPr>
          <a:lstStyle/>
          <a:p>
            <a:r>
              <a:rPr lang="cs-CZ" sz="2400" dirty="0"/>
              <a:t>Výzva č. 48 – Modernizace zařízení a vybavení pražských škol III</a:t>
            </a:r>
          </a:p>
          <a:p>
            <a:pPr algn="ctr"/>
            <a:r>
              <a:rPr lang="pt-BR" sz="2400" b="1" dirty="0"/>
              <a:t>Příprava žádosti o podporu a výběrový proces </a:t>
            </a:r>
          </a:p>
        </p:txBody>
      </p:sp>
    </p:spTree>
    <p:extLst>
      <p:ext uri="{BB962C8B-B14F-4D97-AF65-F5344CB8AC3E}">
        <p14:creationId xmlns:p14="http://schemas.microsoft.com/office/powerpoint/2010/main" val="223825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5887" y="267855"/>
            <a:ext cx="7886700" cy="471054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SUBJEKTY PROJEKTU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273" y="1150534"/>
            <a:ext cx="8116784" cy="483972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31273" y="1150534"/>
            <a:ext cx="1212131" cy="3237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7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850" y="-187767"/>
            <a:ext cx="7886700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PŘÍSTUP K PROJEKTU PRO VÍCE OSOB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8" y="1137797"/>
            <a:ext cx="8799292" cy="322859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6890" y="1119099"/>
            <a:ext cx="1335975" cy="5289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b="9609"/>
          <a:stretch/>
        </p:blipFill>
        <p:spPr>
          <a:xfrm>
            <a:off x="46258" y="4366393"/>
            <a:ext cx="8799292" cy="18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0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850" y="0"/>
            <a:ext cx="7886700" cy="99752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ETAPY PROJEKTU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64" y="1071419"/>
            <a:ext cx="8837478" cy="517126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5764" y="1071419"/>
            <a:ext cx="1335126" cy="5987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4359" y="0"/>
            <a:ext cx="7886700" cy="99752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INDIKÁTORY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018781"/>
            <a:ext cx="9144000" cy="575147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385455" y="4368800"/>
            <a:ext cx="4525818" cy="5805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7782" y="5689600"/>
            <a:ext cx="8645236" cy="1080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96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475" y="1"/>
            <a:ext cx="7886700" cy="1016000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   CÍLOVÁ SKUPINA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271280"/>
            <a:ext cx="9144000" cy="47231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1200727"/>
            <a:ext cx="1311564" cy="6557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00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475" y="115353"/>
            <a:ext cx="7886700" cy="586612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ROZPOČET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418"/>
            <a:ext cx="9144000" cy="531889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78028" y="324433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ROZPOČET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95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5122" y="1"/>
            <a:ext cx="7886700" cy="106218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PŘEHLED ZDROJŮ FINANCOVÁNÍ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92" y="1062183"/>
            <a:ext cx="8968730" cy="50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523" y="-221673"/>
            <a:ext cx="7886700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PŘÍLOHY – ZÁLOŽKA DOKUMENTY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215" y="1103890"/>
            <a:ext cx="8630818" cy="50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523" y="0"/>
            <a:ext cx="7886700" cy="95134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PŘÍLOHY – ZÁLOŽKA DOKUMENTY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" y="926687"/>
            <a:ext cx="9051636" cy="372382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4841" y="922069"/>
            <a:ext cx="1385453" cy="454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76877" y="1792638"/>
            <a:ext cx="6281305" cy="432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7" y="3678657"/>
            <a:ext cx="8905071" cy="2201148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6871855" y="2327954"/>
            <a:ext cx="286327" cy="1939637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98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00" y="143454"/>
            <a:ext cx="7886700" cy="89102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VLOŽENÍ PŘÍLOHY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77" y="1366982"/>
            <a:ext cx="9002368" cy="44704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977" y="1246909"/>
            <a:ext cx="1410078" cy="6280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4719782"/>
            <a:ext cx="572655" cy="600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74255" y="5523559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Elektronický podpis u příloh, kde je povinný/relevantní</a:t>
            </a:r>
          </a:p>
          <a:p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9958" y="5421744"/>
            <a:ext cx="213182" cy="292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526971" y="4758708"/>
            <a:ext cx="914399" cy="561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487055" y="2220686"/>
            <a:ext cx="2009133" cy="23664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2016" y="4899230"/>
            <a:ext cx="244015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9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605" y="-97718"/>
            <a:ext cx="78867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Časový plán </a:t>
            </a:r>
            <a:r>
              <a:rPr lang="pt-BR" b="1" dirty="0">
                <a:solidFill>
                  <a:schemeClr val="bg1"/>
                </a:solidFill>
              </a:rPr>
              <a:t>výběrového procesu</a:t>
            </a:r>
            <a:r>
              <a:rPr lang="cs-CZ" b="1" dirty="0">
                <a:solidFill>
                  <a:schemeClr val="bg1"/>
                </a:solidFill>
              </a:rPr>
              <a:t> V 48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42981"/>
              </p:ext>
            </p:extLst>
          </p:nvPr>
        </p:nvGraphicFramePr>
        <p:xfrm>
          <a:off x="366433" y="1509362"/>
          <a:ext cx="8502555" cy="3225286"/>
        </p:xfrm>
        <a:graphic>
          <a:graphicData uri="http://schemas.openxmlformats.org/drawingml/2006/table">
            <a:tbl>
              <a:tblPr/>
              <a:tblGrid>
                <a:gridCol w="481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15. 9. 2020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Vyhlášení výzvy č. 48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15. 2. 2021, 16:00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Ukončení příjmu žádostí výzvy č. 48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březen - duben 2021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Formální posouzení 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duben - září 2021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Expertní posouzení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říjen 2021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Vyhlášení výsledků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listopad - prosinec 2021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Ex-ante kontrola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95564" y="5580282"/>
            <a:ext cx="870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Jedná se o výzvu kolovou – předložené projekty mezi sebou soutěží</a:t>
            </a:r>
          </a:p>
        </p:txBody>
      </p:sp>
    </p:spTree>
    <p:extLst>
      <p:ext uri="{BB962C8B-B14F-4D97-AF65-F5344CB8AC3E}">
        <p14:creationId xmlns:p14="http://schemas.microsoft.com/office/powerpoint/2010/main" val="1975425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0132" y="1189586"/>
            <a:ext cx="8703735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Pokyny pro vyplnění žádosti o podporu v IS KP14+ verze 1.9</a:t>
            </a:r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dirty="0">
                <a:hlinkClick r:id="rId3"/>
              </a:rPr>
              <a:t>http://penizeproprahu.cz/pokyny-pro-praci-v-is-kp14/</a:t>
            </a:r>
            <a:r>
              <a:rPr lang="cs-CZ" dirty="0"/>
              <a:t> </a:t>
            </a:r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 rot="16200000">
            <a:off x="5159535" y="4603014"/>
            <a:ext cx="1072444" cy="8095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" y="3625903"/>
            <a:ext cx="848839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31273" y="5543990"/>
            <a:ext cx="423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Hepldesk</a:t>
            </a:r>
            <a:r>
              <a:rPr lang="cs-CZ" dirty="0">
                <a:solidFill>
                  <a:srgbClr val="002060"/>
                </a:solidFill>
              </a:rPr>
              <a:t>: </a:t>
            </a:r>
            <a:r>
              <a:rPr lang="cs-CZ" dirty="0"/>
              <a:t>	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iskp.opppr@praha.eu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022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5238" y="986150"/>
            <a:ext cx="894876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62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Žádost o podporu musí obsahovat </a:t>
            </a:r>
            <a:r>
              <a:rPr lang="cs-CZ" b="1" dirty="0">
                <a:solidFill>
                  <a:srgbClr val="002060"/>
                </a:solidFill>
              </a:rPr>
              <a:t>všechny</a:t>
            </a:r>
            <a:r>
              <a:rPr lang="cs-CZ" dirty="0">
                <a:solidFill>
                  <a:srgbClr val="002060"/>
                </a:solidFill>
              </a:rPr>
              <a:t> podstatné informace o projektu</a:t>
            </a:r>
          </a:p>
          <a:p>
            <a:pPr marL="450850" indent="-2762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2060"/>
              </a:solidFill>
            </a:endParaRPr>
          </a:p>
          <a:p>
            <a:pPr marL="450850" indent="-276225">
              <a:spcAft>
                <a:spcPts val="600"/>
              </a:spcAft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Základní dokumenty pro zpracování žádosti 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Text výzvy č. 48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Pokyny k vyplnění žádosti o podporu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Metodika</a:t>
            </a:r>
            <a:r>
              <a:rPr lang="cs-CZ" dirty="0">
                <a:solidFill>
                  <a:srgbClr val="002060"/>
                </a:solidFill>
              </a:rPr>
              <a:t> Studie proveditelnosti - pro PO4 (verze platná od 29. 9. 2020)</a:t>
            </a:r>
          </a:p>
          <a:p>
            <a:pPr marL="450850">
              <a:spcAft>
                <a:spcPts val="1800"/>
              </a:spcAft>
              <a:buClr>
                <a:srgbClr val="A59253"/>
              </a:buClr>
            </a:pPr>
            <a:r>
              <a:rPr lang="cs-CZ" sz="1700" dirty="0">
                <a:hlinkClick r:id="rId3"/>
              </a:rPr>
              <a:t>http://penizeproprahu.cz/vzory-priloh-zadosti-o-podporu-a-metodiky-pro-zpracovani-priloh-zadosti-o-podporu/</a:t>
            </a:r>
            <a:r>
              <a:rPr lang="cs-CZ" sz="1700" dirty="0"/>
              <a:t> </a:t>
            </a:r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Kritéria </a:t>
            </a:r>
            <a:r>
              <a:rPr lang="cs-CZ" dirty="0">
                <a:solidFill>
                  <a:srgbClr val="002060"/>
                </a:solidFill>
              </a:rPr>
              <a:t>pro výběr projektů</a:t>
            </a:r>
          </a:p>
          <a:p>
            <a:pPr marL="538163" indent="-274638">
              <a:spcAft>
                <a:spcPts val="18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hlinkClick r:id="rId4"/>
              </a:rPr>
              <a:t>http://penizeproprahu.cz/kriteria-pro-kontrolu-prijatelnosti-a-formalnich-nalezitosti/</a:t>
            </a:r>
            <a:r>
              <a:rPr lang="cs-CZ" sz="1700" dirty="0"/>
              <a:t> </a:t>
            </a:r>
          </a:p>
          <a:p>
            <a:pPr marL="538163" indent="-2746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hlinkClick r:id="rId5"/>
              </a:rPr>
              <a:t>http://penizeproprahu.cz/kriteria-pro-vecne-hodnoceni/</a:t>
            </a:r>
            <a:r>
              <a:rPr lang="cs-CZ" sz="1700" dirty="0"/>
              <a:t>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Pravidla</a:t>
            </a:r>
            <a:r>
              <a:rPr lang="cs-CZ" dirty="0">
                <a:solidFill>
                  <a:srgbClr val="002060"/>
                </a:solidFill>
              </a:rPr>
              <a:t> pro žadatele a příjemce</a:t>
            </a:r>
          </a:p>
          <a:p>
            <a:pPr marL="450850">
              <a:spcAft>
                <a:spcPts val="1800"/>
              </a:spcAft>
              <a:buClr>
                <a:srgbClr val="A59253"/>
              </a:buClr>
            </a:pPr>
            <a:r>
              <a:rPr lang="cs-CZ" dirty="0">
                <a:hlinkClick r:id="rId6"/>
              </a:rPr>
              <a:t>http://penizeproprahu.cz/pro-zadatele/pravidla-pro-zadatele/</a:t>
            </a:r>
            <a:r>
              <a:rPr lang="cs-CZ" dirty="0"/>
              <a:t>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- Studie proveditelnosti (SP)</a:t>
            </a:r>
            <a:r>
              <a:rPr lang="cs-CZ" b="1" dirty="0">
                <a:solidFill>
                  <a:schemeClr val="bg1"/>
                </a:solidFill>
              </a:rPr>
              <a:t> I.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1585" y="1301005"/>
            <a:ext cx="858082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Jádro žádosti o podporu – </a:t>
            </a:r>
            <a:r>
              <a:rPr lang="cs-CZ" b="1" dirty="0">
                <a:solidFill>
                  <a:srgbClr val="002060"/>
                </a:solidFill>
              </a:rPr>
              <a:t>zdůvodnění potřebnosti</a:t>
            </a:r>
            <a:r>
              <a:rPr lang="cs-CZ" dirty="0">
                <a:solidFill>
                  <a:srgbClr val="002060"/>
                </a:solidFill>
              </a:rPr>
              <a:t>, popis průběhu realizace a komentář k přílohám a součástem žádosti (projektová dokumentace, CBA, aj.)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Závazná osnova </a:t>
            </a:r>
            <a:r>
              <a:rPr lang="cs-CZ" dirty="0">
                <a:solidFill>
                  <a:srgbClr val="002060"/>
                </a:solidFill>
              </a:rPr>
              <a:t>(viz Metodika pro zpracování SP pro PO4 verze 1.3)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Popsat detailně, konkrétně, strukturovaně, logicky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u="sng" dirty="0">
                <a:solidFill>
                  <a:srgbClr val="002060"/>
                </a:solidFill>
              </a:rPr>
              <a:t>Podrobný komentář k údajům v těle žádosti a přílohách</a:t>
            </a:r>
            <a:r>
              <a:rPr lang="cs-CZ" dirty="0">
                <a:solidFill>
                  <a:srgbClr val="002060"/>
                </a:solidFill>
              </a:rPr>
              <a:t>: 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Rozpočet</a:t>
            </a:r>
            <a:r>
              <a:rPr lang="cs-CZ" dirty="0">
                <a:solidFill>
                  <a:srgbClr val="002060"/>
                </a:solidFill>
              </a:rPr>
              <a:t> - komentář ke způsobilým i nezpůsobilým nákladům (kap.7.1)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Cílová skupina </a:t>
            </a:r>
            <a:r>
              <a:rPr lang="cs-CZ" dirty="0">
                <a:solidFill>
                  <a:srgbClr val="002060"/>
                </a:solidFill>
              </a:rPr>
              <a:t>– popis analýzy lokality/CS, potřebnost (kap. 3)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Vstupní hodnoty </a:t>
            </a:r>
            <a:r>
              <a:rPr lang="cs-CZ" dirty="0">
                <a:solidFill>
                  <a:srgbClr val="002060"/>
                </a:solidFill>
              </a:rPr>
              <a:t>a </a:t>
            </a:r>
            <a:r>
              <a:rPr lang="cs-CZ" b="1" dirty="0">
                <a:solidFill>
                  <a:srgbClr val="002060"/>
                </a:solidFill>
              </a:rPr>
              <a:t>výsledky v CBA </a:t>
            </a:r>
            <a:r>
              <a:rPr lang="cs-CZ" dirty="0">
                <a:solidFill>
                  <a:srgbClr val="002060"/>
                </a:solidFill>
              </a:rPr>
              <a:t>(kap. 8-9)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- Studie proveditelnosti II.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530475"/>
            <a:ext cx="821131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Kap. 2.4. Fáze </a:t>
            </a:r>
            <a:r>
              <a:rPr lang="cs-CZ" b="1" dirty="0" err="1">
                <a:solidFill>
                  <a:srgbClr val="002060"/>
                </a:solidFill>
              </a:rPr>
              <a:t>projeku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002060"/>
                </a:solidFill>
              </a:rPr>
              <a:t>Předinvestiční</a:t>
            </a:r>
            <a:r>
              <a:rPr lang="cs-CZ" dirty="0">
                <a:solidFill>
                  <a:srgbClr val="002060"/>
                </a:solidFill>
              </a:rPr>
              <a:t> fáze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Investiční fáze (realizační)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Provozní fáze</a:t>
            </a:r>
          </a:p>
          <a:p>
            <a:pPr marL="544513" indent="-2730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popsat kritéria pro výběr a přijímání dětí do zařízení</a:t>
            </a:r>
          </a:p>
          <a:p>
            <a:pPr marL="271463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 (prokázání nediskriminačního a nesegregačního přístupu)</a:t>
            </a:r>
          </a:p>
          <a:p>
            <a:pPr marL="271463">
              <a:lnSpc>
                <a:spcPct val="150000"/>
              </a:lnSpc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544513" indent="-2730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speciální školy – popis návaznosti na aktivizační programy (využití zařízení/vybavení v rámci aktivizačních programů) nebo programů přechodu ze školy do práce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- Studie proveditelnosti III.</a:t>
            </a:r>
          </a:p>
        </p:txBody>
      </p:sp>
      <p:sp>
        <p:nvSpPr>
          <p:cNvPr id="3" name="Obdélník 2"/>
          <p:cNvSpPr/>
          <p:nvPr/>
        </p:nvSpPr>
        <p:spPr>
          <a:xfrm>
            <a:off x="366135" y="1263427"/>
            <a:ext cx="853987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Realizační tým (pro všechny fáze projektu) 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Rizika klíčová (ekonomická, finanční, logistická, obchodní a provozní)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Rizika ostatní (technická a technologická, projektová, aj.)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Harmonogram (s ohledem na sezónnost prací)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Udržitelnost (provoz a financování po dobu udržitelnosti)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Variantní řešení (nejen nulové, ale např. pronájem, aj.)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394" y="-33867"/>
            <a:ext cx="8287828" cy="10064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</a:rPr>
              <a:t>Příprava žádosti o podporu - Studie proveditelnosti I</a:t>
            </a:r>
            <a:r>
              <a:rPr lang="cs-CZ" b="1" dirty="0">
                <a:solidFill>
                  <a:schemeClr val="bg1"/>
                </a:solidFill>
              </a:rPr>
              <a:t>V.</a:t>
            </a:r>
            <a:br>
              <a:rPr lang="cs-CZ" b="1" dirty="0">
                <a:solidFill>
                  <a:schemeClr val="bg1"/>
                </a:solidFill>
              </a:rPr>
            </a:b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3067" y="1164527"/>
            <a:ext cx="8777865" cy="742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1700" b="1" dirty="0">
                <a:solidFill>
                  <a:srgbClr val="002060"/>
                </a:solidFill>
              </a:rPr>
              <a:t>Kap. 2.1. Souhrnná informace o projektu 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Rozepsání investičních aktivit pro jednotlivé školy  včetně názvu a celkových způsobilých výdajů na školu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002060"/>
                </a:solidFill>
              </a:rPr>
              <a:t>Jaké aktivity budou v projektu realizovány = </a:t>
            </a:r>
            <a:r>
              <a:rPr lang="cs-CZ" sz="1700" b="1" dirty="0">
                <a:solidFill>
                  <a:srgbClr val="002060"/>
                </a:solidFill>
              </a:rPr>
              <a:t>Popis využití vybavení ve výuce</a:t>
            </a:r>
          </a:p>
          <a:p>
            <a:pPr marL="285750" lvl="3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Adresa </a:t>
            </a:r>
            <a:r>
              <a:rPr lang="cs-CZ" sz="1700" b="1" dirty="0">
                <a:solidFill>
                  <a:srgbClr val="002060"/>
                </a:solidFill>
              </a:rPr>
              <a:t>webové stránky</a:t>
            </a:r>
            <a:r>
              <a:rPr lang="cs-CZ" sz="1700" dirty="0">
                <a:solidFill>
                  <a:srgbClr val="002060"/>
                </a:solidFill>
              </a:rPr>
              <a:t>, na které je umístěn dokument Strategický rámec investic </a:t>
            </a:r>
            <a:r>
              <a:rPr lang="cs-CZ" sz="1700" b="1" dirty="0">
                <a:solidFill>
                  <a:srgbClr val="002060"/>
                </a:solidFill>
              </a:rPr>
              <a:t>MAP/KAP</a:t>
            </a:r>
            <a:r>
              <a:rPr lang="cs-CZ" sz="1700" dirty="0">
                <a:solidFill>
                  <a:srgbClr val="002060"/>
                </a:solidFill>
              </a:rPr>
              <a:t> schválený Řídícím výborem MAP/KAP</a:t>
            </a:r>
          </a:p>
          <a:p>
            <a:pPr marL="0" lvl="3">
              <a:lnSpc>
                <a:spcPct val="150000"/>
              </a:lnSpc>
              <a:buClr>
                <a:srgbClr val="A59253"/>
              </a:buClr>
            </a:pPr>
            <a:endParaRPr lang="cs-CZ" sz="1700" b="1" dirty="0">
              <a:solidFill>
                <a:srgbClr val="002060"/>
              </a:solidFill>
            </a:endParaRPr>
          </a:p>
          <a:p>
            <a:pPr marL="0" lvl="3">
              <a:lnSpc>
                <a:spcPct val="150000"/>
              </a:lnSpc>
              <a:buClr>
                <a:srgbClr val="A59253"/>
              </a:buClr>
            </a:pPr>
            <a:r>
              <a:rPr lang="cs-CZ" sz="1700" b="1" dirty="0">
                <a:solidFill>
                  <a:srgbClr val="002060"/>
                </a:solidFill>
              </a:rPr>
              <a:t>Kap. 3.1 Cílové skupiny a analýza potřebnosti projektu z hlediska cílových skupin</a:t>
            </a:r>
            <a:endParaRPr lang="cs-CZ" sz="17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sz="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1700" b="1" dirty="0">
                <a:solidFill>
                  <a:srgbClr val="002060"/>
                </a:solidFill>
              </a:rPr>
              <a:t>Kap. 3.5  Komplementární projekty </a:t>
            </a:r>
            <a:endParaRPr lang="cs-CZ" sz="17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002060"/>
                </a:solidFill>
              </a:rPr>
              <a:t>p</a:t>
            </a:r>
            <a:r>
              <a:rPr lang="cs-CZ" sz="1700" dirty="0" err="1">
                <a:solidFill>
                  <a:srgbClr val="002060"/>
                </a:solidFill>
              </a:rPr>
              <a:t>odané</a:t>
            </a:r>
            <a:r>
              <a:rPr lang="cs-CZ" sz="1700" dirty="0">
                <a:solidFill>
                  <a:srgbClr val="002060"/>
                </a:solidFill>
              </a:rPr>
              <a:t> ve výzvách č. 49, 51, 54 a 58 (povinné pro skupinu aktivit C)</a:t>
            </a:r>
            <a:endParaRPr lang="cs-CZ" sz="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sz="800" dirty="0">
              <a:solidFill>
                <a:srgbClr val="002060"/>
              </a:solidFill>
            </a:endParaRPr>
          </a:p>
          <a:p>
            <a:pPr marL="0" lvl="1">
              <a:lnSpc>
                <a:spcPct val="150000"/>
              </a:lnSpc>
              <a:buClr>
                <a:srgbClr val="A59253"/>
              </a:buClr>
            </a:pPr>
            <a:r>
              <a:rPr lang="cs-CZ" sz="1700" b="1" dirty="0">
                <a:solidFill>
                  <a:srgbClr val="002060"/>
                </a:solidFill>
              </a:rPr>
              <a:t>Kap. 3.6 Nediskriminační a nesegregační přístup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800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499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</a:t>
            </a:r>
            <a:r>
              <a:rPr lang="cs-CZ" b="1" dirty="0">
                <a:solidFill>
                  <a:schemeClr val="bg1"/>
                </a:solidFill>
              </a:rPr>
              <a:t> - Rozpočet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1604" y="1483853"/>
            <a:ext cx="82113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Rozpočet projektu </a:t>
            </a:r>
          </a:p>
          <a:p>
            <a:pPr marL="0" lvl="1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(</a:t>
            </a:r>
            <a:r>
              <a:rPr lang="cs-CZ" b="1" dirty="0">
                <a:solidFill>
                  <a:srgbClr val="002060"/>
                </a:solidFill>
              </a:rPr>
              <a:t>rozklíčovat a popsat </a:t>
            </a:r>
            <a:r>
              <a:rPr lang="cs-CZ" dirty="0">
                <a:solidFill>
                  <a:srgbClr val="002060"/>
                </a:solidFill>
              </a:rPr>
              <a:t>jednotlivé položky ve Studii proveditelnosti pro PO4)</a:t>
            </a:r>
          </a:p>
          <a:p>
            <a:pPr marL="742950" lvl="2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Způsobilé náklady</a:t>
            </a:r>
          </a:p>
          <a:p>
            <a:pPr marL="742950" lvl="2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Nezpůsobilé náklady</a:t>
            </a: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Rozpočet stavebních výdajů (samostatně v *</a:t>
            </a:r>
            <a:r>
              <a:rPr lang="cs-CZ" dirty="0" err="1">
                <a:solidFill>
                  <a:srgbClr val="002060"/>
                </a:solidFill>
              </a:rPr>
              <a:t>xls</a:t>
            </a:r>
            <a:r>
              <a:rPr lang="cs-CZ" dirty="0">
                <a:solidFill>
                  <a:srgbClr val="002060"/>
                </a:solidFill>
              </a:rPr>
              <a:t>)</a:t>
            </a: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Hledisko hospodárnosti (doporučené ceny a mzdy, ÚRS) + odkaz na internet či nabídka dodavatele</a:t>
            </a: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Dodržení </a:t>
            </a:r>
            <a:r>
              <a:rPr lang="cs-CZ" b="1" dirty="0">
                <a:solidFill>
                  <a:srgbClr val="002060"/>
                </a:solidFill>
              </a:rPr>
              <a:t>limitů</a:t>
            </a:r>
            <a:r>
              <a:rPr lang="cs-CZ" dirty="0">
                <a:solidFill>
                  <a:srgbClr val="002060"/>
                </a:solidFill>
              </a:rPr>
              <a:t> rozpočtu podle pravidel stanovených ve výzvě </a:t>
            </a:r>
          </a:p>
          <a:p>
            <a:pPr lvl="1" indent="-193675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(upřesnění/ označení položek, které do limitu spadají)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07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- </a:t>
            </a:r>
            <a:r>
              <a:rPr lang="cs-CZ" b="1" dirty="0">
                <a:solidFill>
                  <a:schemeClr val="bg1"/>
                </a:solidFill>
              </a:rPr>
              <a:t>CBA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38375"/>
            <a:ext cx="821131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CBA - Finanční a ekonomická analýza projektu v modulu CBA v MS2014+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Finanční analýza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Ekonomická analýza </a:t>
            </a:r>
          </a:p>
          <a:p>
            <a:pPr indent="263525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(zahrnuje vyčíslené socioekonomické dopady – databáze)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Vstupní i výsledné hodnoty finanční  a  ekonomické analýzy v modulu CBA je třeba okomentovat (kap. 8-9)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01649" y="4727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07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Časté chyby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838771"/>
            <a:ext cx="821131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Neodevzdání či nepodepsání </a:t>
            </a:r>
            <a:r>
              <a:rPr lang="cs-CZ" sz="1700" b="1" dirty="0">
                <a:solidFill>
                  <a:srgbClr val="002060"/>
                </a:solidFill>
              </a:rPr>
              <a:t>Informace o vlastnické a ovládací struktuře</a:t>
            </a:r>
          </a:p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b="1" dirty="0">
                <a:solidFill>
                  <a:srgbClr val="002060"/>
                </a:solidFill>
              </a:rPr>
              <a:t>Neúplný Doklad na prokázání vlastnického </a:t>
            </a:r>
            <a:r>
              <a:rPr lang="cs-CZ" sz="1700" dirty="0">
                <a:solidFill>
                  <a:srgbClr val="002060"/>
                </a:solidFill>
              </a:rPr>
              <a:t>nebo jiného (vymezeného) práva k majetku (výpis z katastru nemovitostí a snímek katastrální mapy)</a:t>
            </a:r>
          </a:p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b="1" dirty="0">
                <a:solidFill>
                  <a:srgbClr val="002060"/>
                </a:solidFill>
              </a:rPr>
              <a:t>Chybějící Územní souhlas, územní rozhodnutí a další dokumenty </a:t>
            </a:r>
            <a:r>
              <a:rPr lang="cs-CZ" sz="1700" dirty="0">
                <a:solidFill>
                  <a:srgbClr val="002060"/>
                </a:solidFill>
              </a:rPr>
              <a:t>(dokumenty vydané stavebním úřadem)</a:t>
            </a:r>
          </a:p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Nekompletně vyplněná </a:t>
            </a:r>
            <a:r>
              <a:rPr lang="cs-CZ" sz="1700" b="1" dirty="0">
                <a:solidFill>
                  <a:srgbClr val="002060"/>
                </a:solidFill>
              </a:rPr>
              <a:t>Studie proveditelnosti</a:t>
            </a:r>
          </a:p>
          <a:p>
            <a:pPr marL="449263" indent="-3619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Předložení </a:t>
            </a:r>
            <a:r>
              <a:rPr lang="cs-CZ" sz="1700" b="1" dirty="0">
                <a:solidFill>
                  <a:srgbClr val="002060"/>
                </a:solidFill>
              </a:rPr>
              <a:t>příloh žádosti </a:t>
            </a:r>
            <a:r>
              <a:rPr lang="cs-CZ" sz="1700" dirty="0">
                <a:solidFill>
                  <a:srgbClr val="002060"/>
                </a:solidFill>
              </a:rPr>
              <a:t>o podporu </a:t>
            </a:r>
            <a:r>
              <a:rPr lang="cs-CZ" sz="1700" b="1" dirty="0">
                <a:solidFill>
                  <a:srgbClr val="002060"/>
                </a:solidFill>
              </a:rPr>
              <a:t>v chybném formátu</a:t>
            </a:r>
          </a:p>
          <a:p>
            <a:pPr marL="449263" indent="-3619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Závazný formát a rozsah předkládaných příloh je uveden v </a:t>
            </a:r>
            <a:r>
              <a:rPr lang="cs-CZ" sz="1700" b="1" dirty="0">
                <a:solidFill>
                  <a:srgbClr val="002060"/>
                </a:solidFill>
              </a:rPr>
              <a:t>Pravidlech pro žadatele a příjemce </a:t>
            </a:r>
          </a:p>
          <a:p>
            <a:pPr marL="449263" indent="-3619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hlinkClick r:id="rId3"/>
              </a:rPr>
              <a:t>http://penizeproprahu.cz/pro-zadatele/pravidla-pro-zadatele/</a:t>
            </a:r>
            <a:endParaRPr lang="cs-CZ" sz="1700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020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C340C-975A-43C4-A1E9-0CC33239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37" y="0"/>
            <a:ext cx="7886700" cy="132556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DĚKUJEME ZA POZORNOST</a:t>
            </a:r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7391C527-17B9-43B3-AF3D-1906CB1B1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" y="1857721"/>
            <a:ext cx="3556278" cy="401859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3949964-F056-47C5-B4F0-258558A57DDC}"/>
              </a:ext>
            </a:extLst>
          </p:cNvPr>
          <p:cNvSpPr/>
          <p:nvPr/>
        </p:nvSpPr>
        <p:spPr>
          <a:xfrm>
            <a:off x="4076978" y="1651026"/>
            <a:ext cx="50670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/>
              </a:rPr>
              <a:t>Tým prioritní osy 4	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Vošvrdová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ODBOR </a:t>
            </a: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EVROPSKÝCH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FONDŮ</a:t>
            </a:r>
            <a:br>
              <a:rPr lang="en-GB" altLang="cs-CZ" sz="2000" dirty="0">
                <a:solidFill>
                  <a:srgbClr val="002060"/>
                </a:solidFill>
                <a:latin typeface="Arial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MAGISTRÁT HL. M. PRAHY</a:t>
            </a:r>
            <a:br>
              <a:rPr lang="en-GB" altLang="cs-CZ" sz="2000" dirty="0">
                <a:solidFill>
                  <a:srgbClr val="002060"/>
                </a:solidFill>
                <a:latin typeface="Arial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Rytířská 406/10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110 00 Praha 1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endParaRPr lang="cs-CZ" altLang="cs-CZ" sz="2000" dirty="0">
              <a:solidFill>
                <a:srgbClr val="002060"/>
              </a:solidFill>
              <a:latin typeface="Arial"/>
            </a:endParaRP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www.penizeproprahu.cz/kontakty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/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293115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Podmínk</a:t>
            </a:r>
            <a:r>
              <a:rPr lang="cs-CZ" b="1" dirty="0">
                <a:solidFill>
                  <a:schemeClr val="bg1"/>
                </a:solidFill>
              </a:rPr>
              <a:t>y výzvy č. 48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726890"/>
            <a:ext cx="821131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Délka realizace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Maximální délka realizace projektu: 24 měsíců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Ukončení realizace nejpozději: 31. 10. 2023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Časová způsobilost výdajů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Výdaje vznikly v průběhu realizace projektu 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Od 1. 1. 2014 do </a:t>
            </a:r>
            <a:r>
              <a:rPr lang="cs-CZ" b="1" dirty="0">
                <a:solidFill>
                  <a:srgbClr val="002060"/>
                </a:solidFill>
              </a:rPr>
              <a:t>30. 11. 2023</a:t>
            </a:r>
            <a:r>
              <a:rPr lang="cs-CZ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Realizace projektu (období investiční fáze) nesmí být ukončena </a:t>
            </a:r>
            <a:r>
              <a:rPr lang="cs-CZ" u="sng" dirty="0">
                <a:solidFill>
                  <a:srgbClr val="002060"/>
                </a:solidFill>
              </a:rPr>
              <a:t>před</a:t>
            </a:r>
            <a:r>
              <a:rPr lang="cs-CZ" dirty="0">
                <a:solidFill>
                  <a:srgbClr val="002060"/>
                </a:solidFill>
              </a:rPr>
              <a:t> datem předložení žádosti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17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podporu I. 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4283" y="1058784"/>
            <a:ext cx="839543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endParaRPr lang="cs-CZ" sz="2000" u="sng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r>
              <a:rPr lang="cs-CZ" sz="2000" u="sng" dirty="0">
                <a:solidFill>
                  <a:srgbClr val="002060"/>
                </a:solidFill>
              </a:rPr>
              <a:t>Povinné přílohy V48</a:t>
            </a:r>
            <a:r>
              <a:rPr lang="cs-CZ" sz="2000" dirty="0">
                <a:solidFill>
                  <a:srgbClr val="002060"/>
                </a:solidFill>
              </a:rPr>
              <a:t>:</a:t>
            </a:r>
          </a:p>
          <a:p>
            <a:pPr marL="5381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Studie proveditelnosti pro prioritní osu 4 </a:t>
            </a:r>
            <a:r>
              <a:rPr lang="cs-CZ" sz="2000" dirty="0">
                <a:solidFill>
                  <a:srgbClr val="002060"/>
                </a:solidFill>
              </a:rPr>
              <a:t>- pokyny ke zpracování této přílohy na webových stránkách </a:t>
            </a:r>
            <a:r>
              <a:rPr lang="cs-CZ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www.penizeproprahu.cz</a:t>
            </a:r>
            <a:r>
              <a:rPr lang="cs-CZ" sz="2000" dirty="0">
                <a:solidFill>
                  <a:srgbClr val="002060"/>
                </a:solidFill>
              </a:rPr>
              <a:t> (v sekci Pravidla pro žadatele a  příjemce OP PPR </a:t>
            </a:r>
          </a:p>
          <a:p>
            <a:pPr marL="5381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Informace o vlastnické a ovládací struktuře žadatele (vzor verze 1.2) </a:t>
            </a:r>
          </a:p>
          <a:p>
            <a:pPr marL="5381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Podklady pro posouzení finančního zdraví (závazný vzor)</a:t>
            </a:r>
          </a:p>
          <a:p>
            <a:pPr marL="5381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Doklad na prokázání vlastnického, nebo jiného (vymezeného) práva k majetku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32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podporu II. 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21755"/>
            <a:ext cx="834514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Povinné přílohy V 48 relevantní pouze pro některé projekty </a:t>
            </a: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Finanční analýza a zjednodušená ekonomická analýza zpracovaná v modulu </a:t>
            </a:r>
            <a:r>
              <a:rPr lang="cs-CZ" b="1" dirty="0">
                <a:solidFill>
                  <a:srgbClr val="002060"/>
                </a:solidFill>
              </a:rPr>
              <a:t>CBA v MS2014+ pro projekty nad 5 mil. Kč, </a:t>
            </a:r>
            <a:r>
              <a:rPr lang="cs-CZ" dirty="0">
                <a:solidFill>
                  <a:srgbClr val="002060"/>
                </a:solidFill>
              </a:rPr>
              <a:t>zapracovaná do SP</a:t>
            </a:r>
            <a:endParaRPr lang="cs-CZ" b="1" dirty="0">
              <a:solidFill>
                <a:srgbClr val="002060"/>
              </a:solidFill>
            </a:endParaRP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Projektová dokumentace</a:t>
            </a: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Rozpočet stavebních výdajů projektu</a:t>
            </a: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Územní souhlas, územní rozhodnutí a další dokumenty </a:t>
            </a:r>
            <a:r>
              <a:rPr lang="cs-CZ" sz="1700" dirty="0">
                <a:solidFill>
                  <a:srgbClr val="002060"/>
                </a:solidFill>
              </a:rPr>
              <a:t>– dle zákona č. 183/2006 Sb., stavební zákon, ve znění pozdějších předpisů</a:t>
            </a:r>
          </a:p>
          <a:p>
            <a:pPr marL="6270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Stanovisko k posouzení vlivů na životní prostředí či vyjádření příslušného úřadu vylučující posuzování </a:t>
            </a:r>
          </a:p>
          <a:p>
            <a:pPr marL="6270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Doklady o právní subjektivitě žadatele (v případě, že nedojde k validaci přes IČ v MS2014+)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2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a příjem žádostí o podporu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100588"/>
            <a:ext cx="821131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Žádost o podporu musí být zpracována v aplikaci MS2014+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Aplikace je dostupná na </a:t>
            </a:r>
            <a:r>
              <a:rPr lang="cs-CZ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https://mseu.mssf.cz/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Zpřístupnění žádosti v MS2014+ </a:t>
            </a:r>
          </a:p>
          <a:p>
            <a:pPr marL="1200150" lvl="2" indent="-285750">
              <a:lnSpc>
                <a:spcPct val="150000"/>
              </a:lnSpc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15. 9. 2020, 9:00:00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66700" y="3260027"/>
            <a:ext cx="8664357" cy="282145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>
              <a:cs typeface="Arial" panose="020B0604020202020204" pitchFamily="34" charset="0"/>
            </a:endParaRPr>
          </a:p>
          <a:p>
            <a:pPr marL="363538" lvl="1" indent="-363538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Od 16. 10. 2020 do 15. 2. 2021 </a:t>
            </a:r>
          </a:p>
          <a:p>
            <a:pPr marL="363538" lvl="1" indent="-363538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Pouze elektronicky prostřednictvím MS 2014+ (platí i pro přílohy)</a:t>
            </a:r>
          </a:p>
          <a:p>
            <a:pPr marL="363538" lvl="1" indent="-363538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S elektronickým podpisem statutárního zástupce žadatele </a:t>
            </a: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endParaRPr lang="cs-CZ" sz="2400" dirty="0"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endParaRPr lang="cs-CZ" sz="2200" b="1" dirty="0"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3466" y="3484623"/>
            <a:ext cx="3666433" cy="43702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C00000"/>
                </a:solidFill>
              </a:rPr>
              <a:t>Příjem žádostí o podporu </a:t>
            </a:r>
          </a:p>
        </p:txBody>
      </p:sp>
    </p:spTree>
    <p:extLst>
      <p:ext uri="{BB962C8B-B14F-4D97-AF65-F5344CB8AC3E}">
        <p14:creationId xmlns:p14="http://schemas.microsoft.com/office/powerpoint/2010/main" val="166092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4976" y="1246194"/>
            <a:ext cx="39511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Statutární zástupce/oprávněná osoba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Partner</a:t>
            </a:r>
          </a:p>
          <a:p>
            <a:pPr marL="982663" lvl="1" indent="-350838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u="sng" dirty="0">
                <a:solidFill>
                  <a:srgbClr val="002060"/>
                </a:solidFill>
              </a:rPr>
              <a:t>musí být </a:t>
            </a:r>
            <a:r>
              <a:rPr lang="cs-CZ" sz="1600" dirty="0">
                <a:solidFill>
                  <a:srgbClr val="002060"/>
                </a:solidFill>
              </a:rPr>
              <a:t>registrovanými uživateli MS2014+</a:t>
            </a:r>
          </a:p>
          <a:p>
            <a:pPr marL="982663" lvl="1" indent="-350838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kvalifikovaný </a:t>
            </a:r>
          </a:p>
          <a:p>
            <a:pPr marL="982663" lvl="1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r>
              <a:rPr lang="cs-CZ" sz="1600" b="1" dirty="0">
                <a:solidFill>
                  <a:srgbClr val="002060"/>
                </a:solidFill>
              </a:rPr>
              <a:t>elektronický podpis</a:t>
            </a:r>
            <a:endParaRPr lang="cs-CZ" sz="1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Kontaktní osoba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33" y="1246194"/>
            <a:ext cx="5190067" cy="26177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21629" y="4557536"/>
            <a:ext cx="58235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Vyplnit jednotlivé záložky v systému + přílohy</a:t>
            </a:r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Odbornosti = Skupiny aktivit A, B, C </a:t>
            </a:r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Validace příspěvkových organizací </a:t>
            </a:r>
          </a:p>
        </p:txBody>
      </p:sp>
    </p:spTree>
    <p:extLst>
      <p:ext uri="{BB962C8B-B14F-4D97-AF65-F5344CB8AC3E}">
        <p14:creationId xmlns:p14="http://schemas.microsoft.com/office/powerpoint/2010/main" val="13508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0132" y="1189586"/>
            <a:ext cx="87037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64747" y="5119725"/>
            <a:ext cx="859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</a:rPr>
              <a:t>OP PPR - (07_20_073) - OPPPR_48. výzva SC 4.1 Modernizace zařízení a vybavení pražských škol III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47" y="1076037"/>
            <a:ext cx="6953250" cy="3838575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3677487" y="3716939"/>
            <a:ext cx="2751305" cy="2392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5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0132" y="1189586"/>
            <a:ext cx="870373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FF0000"/>
              </a:solidFill>
            </a:endParaRPr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436"/>
            <a:ext cx="8966718" cy="5276082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662073" y="4664568"/>
            <a:ext cx="2068945" cy="591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493370" y="2305534"/>
            <a:ext cx="1809668" cy="568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54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3041</TotalTime>
  <Words>1348</Words>
  <Application>Microsoft Office PowerPoint</Application>
  <PresentationFormat>Předvádění na obrazovce (4:3)</PresentationFormat>
  <Paragraphs>260</Paragraphs>
  <Slides>29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Motiv Office</vt:lpstr>
      <vt:lpstr>Prezentace aplikace PowerPoint</vt:lpstr>
      <vt:lpstr>Časový plán výběrového procesu V 48</vt:lpstr>
      <vt:lpstr>Podmínky výzvy č. 48</vt:lpstr>
      <vt:lpstr>Přílohy žádosti o podporu I.  </vt:lpstr>
      <vt:lpstr>Přílohy žádosti o podporu II.  </vt:lpstr>
      <vt:lpstr>MS 2014+ a příjem žádostí o podporu </vt:lpstr>
      <vt:lpstr>MS 2014+ / ISKP14+</vt:lpstr>
      <vt:lpstr>MS 2014+ / ISKP14+</vt:lpstr>
      <vt:lpstr>MS 2014+ / ISKP14+</vt:lpstr>
      <vt:lpstr>SUBJEKTY PROJEKTU</vt:lpstr>
      <vt:lpstr>PŘÍSTUP K PROJEKTU PRO VÍCE OSOB</vt:lpstr>
      <vt:lpstr>ETAPY PROJEKTU</vt:lpstr>
      <vt:lpstr>INDIKÁTORY</vt:lpstr>
      <vt:lpstr>   CÍLOVÁ SKUPINA</vt:lpstr>
      <vt:lpstr>ROZPOČET PROJEKTU</vt:lpstr>
      <vt:lpstr>PŘEHLED ZDROJŮ FINANCOVÁNÍ</vt:lpstr>
      <vt:lpstr>PŘÍLOHY – ZÁLOŽKA DOKUMENTY</vt:lpstr>
      <vt:lpstr>PŘÍLOHY – ZÁLOŽKA DOKUMENTY</vt:lpstr>
      <vt:lpstr>VLOŽENÍ PŘÍLOHY</vt:lpstr>
      <vt:lpstr>MS 2014+ / ISKP14+</vt:lpstr>
      <vt:lpstr>Příprava žádosti o podporu </vt:lpstr>
      <vt:lpstr>Příprava žádosti o podporu - Studie proveditelnosti (SP) I.</vt:lpstr>
      <vt:lpstr>Příprava žádosti o podporu - Studie proveditelnosti II.</vt:lpstr>
      <vt:lpstr>Příprava žádosti o podporu - Studie proveditelnosti III.</vt:lpstr>
      <vt:lpstr>Příprava žádosti o podporu - Studie proveditelnosti IV. </vt:lpstr>
      <vt:lpstr>Příprava žádosti o podporu - Rozpočet</vt:lpstr>
      <vt:lpstr>Příprava žádosti o podporu - CBA</vt:lpstr>
      <vt:lpstr>Časté chyby 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Vošvrdová Martina (MHMP, FON)</cp:lastModifiedBy>
  <cp:revision>188</cp:revision>
  <cp:lastPrinted>2017-11-14T13:53:25Z</cp:lastPrinted>
  <dcterms:created xsi:type="dcterms:W3CDTF">2016-10-18T09:15:21Z</dcterms:created>
  <dcterms:modified xsi:type="dcterms:W3CDTF">2020-11-18T21:43:55Z</dcterms:modified>
</cp:coreProperties>
</file>