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6" r:id="rId2"/>
    <p:sldId id="467" r:id="rId3"/>
    <p:sldId id="329" r:id="rId4"/>
    <p:sldId id="468" r:id="rId5"/>
    <p:sldId id="450" r:id="rId6"/>
    <p:sldId id="447" r:id="rId7"/>
    <p:sldId id="465" r:id="rId8"/>
    <p:sldId id="459" r:id="rId9"/>
    <p:sldId id="448" r:id="rId10"/>
    <p:sldId id="460" r:id="rId11"/>
    <p:sldId id="451" r:id="rId12"/>
    <p:sldId id="461" r:id="rId13"/>
    <p:sldId id="452" r:id="rId14"/>
    <p:sldId id="462" r:id="rId15"/>
    <p:sldId id="464" r:id="rId16"/>
    <p:sldId id="453" r:id="rId17"/>
    <p:sldId id="469" r:id="rId18"/>
    <p:sldId id="327" r:id="rId1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59253"/>
    <a:srgbClr val="FBFCFF"/>
    <a:srgbClr val="C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89239" autoAdjust="0"/>
  </p:normalViewPr>
  <p:slideViewPr>
    <p:cSldViewPr snapToGrid="0" snapToObjects="1">
      <p:cViewPr varScale="1">
        <p:scale>
          <a:sx n="64" d="100"/>
          <a:sy n="64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2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tx1"/>
                </a:solidFill>
              </a:rPr>
              <a:t>Předpokládá se, že převážná část aktivit bude realizována v rámci školní výuky. Aktivity mohou mít přesah do neformálního a volnočasového vzdělávání.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tx1"/>
                </a:solidFill>
              </a:rPr>
              <a:t>Způsobilými náklady budou také pomůcky pro cílovou skupinu, odborná literatura a nezbytné zařízení a vybavení.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/>
                </a:solidFill>
              </a:rPr>
              <a:t>Smyslem aktivit je přispět ke zkvalitnění podmínek pro vzdělávání v prostředí multikulturní třídy podporou demokratické kultury a demokratického klimatu  v pražských školách. Podporou aktivit dojde mimo jiné také k rozvoji občanských a sociálních kompetencí dětí a žáků, posílení komunitní role škol na základě spolupráce s relevantními organizacemi a podpoře pedagogických pracovníků pro inkluzivní, inovativní a kvalitní výuku.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/>
                </a:solidFill>
              </a:rPr>
              <a:t>Kompetence pro demokratickou kulturu jsou podrobněji specifikovány v dokumentu </a:t>
            </a:r>
            <a:r>
              <a:rPr lang="cs-CZ" sz="1200" dirty="0" err="1">
                <a:solidFill>
                  <a:schemeClr val="tx1"/>
                </a:solidFill>
              </a:rPr>
              <a:t>Competences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for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Democratic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Culture</a:t>
            </a:r>
            <a:r>
              <a:rPr lang="cs-CZ" sz="1200" dirty="0">
                <a:solidFill>
                  <a:schemeClr val="tx1"/>
                </a:solidFill>
              </a:rPr>
              <a:t> (www.coe.int/</a:t>
            </a:r>
            <a:r>
              <a:rPr lang="cs-CZ" sz="1200" dirty="0" err="1">
                <a:solidFill>
                  <a:schemeClr val="tx1"/>
                </a:solidFill>
              </a:rPr>
              <a:t>competences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solidFill>
                  <a:schemeClr val="tx1"/>
                </a:solidFill>
              </a:rPr>
              <a:t>Překlad lze najít na www.obcanskevzdelavani.cz/publikace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Předpokládá se, že převážná část aktivit bude realizována v rámci školní výuky. Aktivity mohou mít přesah do neformálního a volnočasového vzdělávání.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chemeClr val="tx1"/>
                </a:solidFill>
              </a:rPr>
              <a:t>Způsobilými náklady budou také pomůcky pro cílovou skupinu, odborná literatura a nezbytné zařízení a vybavení.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07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765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 jsou podporovány aktivity ve vztahu k sociálnímu pilíři udržitelného rozvoje.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 zaměřené výlučně na enviromentální a ekonomický pilíř podporovány nejsou (je možný pouze přesah do těchto oblastí, protože se všechny tři pilíře v určitých aspektech prolínají).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Cílem podporovaných aktivit je zvýšení praktických schopností dětí a žáků </a:t>
            </a:r>
            <a:r>
              <a:rPr lang="cs-CZ" b="1" dirty="0"/>
              <a:t>k soužití v prostředí metropole </a:t>
            </a:r>
            <a:r>
              <a:rPr lang="cs-CZ" dirty="0"/>
              <a:t>a multikulturní společnosti.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Témata sociálního pilíře jsou např.: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demografická struktura a vývoj, zdravotní stav, nemocnost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vzdělanostní struktura, kvalita vzdělávání, celoživotní učení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sociální prostředí, sociální a zdravotní služby, kriminalita, bezdomovectví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zaměstnanost, nezaměstnanost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rovnoprávnost žen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životní úroveň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kvalita bydlení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občanská společnost, spokojenost, participace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Předpokládá se, že převážná část aktivit bude realizována v rámci školní výuky. Aktivity mohou mít přesah do neformálního a volnočasového vzdělávání.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Způsobilými náklady budou také pomůcky pro cílovou skupinu, odborná literatura a nezbytné zařízení a vybavení. </a:t>
            </a:r>
          </a:p>
          <a:p>
            <a:r>
              <a:rPr lang="cs-CZ" dirty="0"/>
              <a:t>CS = především děti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38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1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16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54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33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Definice jednotlivých oprávněných žadatelů je uvedena v výzvě 58 v bodě 3.3, str. 2 - 3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44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 podporováno vytvoření nové příručky pro žáky s OMJ v konkrétní škole. Pro každou školu je nutné vytvořit vlastní příručku zohledňující specifika dané školy.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6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6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chemeClr val="tx1"/>
                </a:solidFill>
              </a:rPr>
              <a:t>Realizace aktivity je založena na spolupráci vzdělávacích zařízení (předškolních, základních a středních škol) s neziskovým sektorem, kulturními a sportovními institucemi a veřejnou správou a jejich zapojení do vzdělávacího procesu za účelem posílení komunitní role škol. </a:t>
            </a:r>
          </a:p>
          <a:p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89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0" y="64633"/>
            <a:ext cx="914400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Výzva č. 58 </a:t>
            </a:r>
          </a:p>
          <a:p>
            <a:pPr algn="ctr"/>
            <a:r>
              <a:rPr lang="cs-CZ" sz="2400" b="1" dirty="0"/>
              <a:t>Rozvoj vzdělávání v Praze II</a:t>
            </a:r>
            <a:endParaRPr lang="cs-CZ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4100" y="368300"/>
            <a:ext cx="8089900" cy="317500"/>
          </a:xfrm>
        </p:spPr>
        <p:txBody>
          <a:bodyPr/>
          <a:lstStyle/>
          <a:p>
            <a:r>
              <a:rPr lang="cs-CZ" b="1" dirty="0"/>
              <a:t>4.1.1.2. Komunitní aktivity a integrace dětí a žáků s OMJ v rámci volnočasových a neformálních aktivit na základě spolupráce škol s dalšími organizacemi a jejich zapojení do vzdělávacího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978" y="1153552"/>
            <a:ext cx="8067822" cy="4820212"/>
          </a:xfrm>
          <a:noFill/>
        </p:spPr>
        <p:txBody>
          <a:bodyPr/>
          <a:lstStyle/>
          <a:p>
            <a:pPr>
              <a:spcBef>
                <a:spcPts val="9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Do aktivit musí být zapojena cílová skupina děti, žáci s OMJ i majoritní populace dětí, žáků. </a:t>
            </a:r>
          </a:p>
          <a:p>
            <a:pPr>
              <a:spcBef>
                <a:spcPts val="9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Cílová skupina dětí, žáků s OMJ musí představovat minimálně 20 % a maximálně 60% z celkového počtu zapojených dětí. </a:t>
            </a:r>
          </a:p>
          <a:p>
            <a:pPr>
              <a:spcBef>
                <a:spcPts val="9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Jednorázové aktivity (např. besedy, výstavy či jiné kulturní aktivity) mohou probíhat se zapojením širší veřejnosti a s účastí obyvatel dané lokality.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Jedná se o skupinové aktivity. Nejsou podporovány běžné kroužky a individuální aktivity.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u="sng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13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4.1.2.1. Vytvoření školního plánu multikulturní výchovy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895" y="1260786"/>
            <a:ext cx="8595360" cy="4900867"/>
          </a:xfrm>
          <a:noFill/>
        </p:spPr>
        <p:txBody>
          <a:bodyPr/>
          <a:lstStyle/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Zmapování prostředí školy z hlediska míry inkluzivního klima (SWOT analýza, indikátor inkluze, dotazníkové šetření mezi personálem a dětmi a žáky).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Zpřesnění/rozpracování průřezových témat multikulturní výchova, osobnostní a sociální výchova, globální a rozvojové vzdělávání, občanské vzdělávání v ŠVP nad rámec zákonných povinností (tj. specifikace a nastavení míry konkrétních cílových kompetencí dětí a žáků pro jednotlivé ročníky a předměty), propojení mediální výchovy s tématy multikulturního vzdělávání.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Zmapování možnosti vybavení školy pro podporu rozvoje výše uvedených oblastí a návrh konkrétních opatření.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Inovace obsahů a metod konkrétních předmětů/programů školního kurikula s důrazem na zavádění moderních metod vzdělávání.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Zapracování multikulturního vzdělávání do dalších plánů školy (např. nastavení DVPP pro inovaci obsahů a metod výuky v rámci multikulturního vzdělávání, apod.). </a:t>
            </a: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309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4.1.2.1. Vytvoření školního plánu multikulturní výchovy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57" y="1210682"/>
            <a:ext cx="9154886" cy="4900867"/>
          </a:xfrm>
          <a:noFill/>
        </p:spPr>
        <p:txBody>
          <a:bodyPr/>
          <a:lstStyle/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Navázání spolupráce školy s neziskovým sektorem, kulturními a sportovními institucemi a městskou správou a jejich zapojení do přípravy, realizace a hodnocení vzdělávacích programů v oblasti multikulturní výchovy.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Do realizace aktivit lze zapojit odborníka - specialistu pro rozvoj multikulturní výchovy a vzdělávání, kompetencí pro demokratickou kulturu, který bude se školou spolupracovat v roli tzv. „průvodce“ na přípravě, realizaci a vyhodnocení aktivit.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u="sng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u="sng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u="sng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u="sng" dirty="0">
                <a:solidFill>
                  <a:srgbClr val="002060"/>
                </a:solidFill>
              </a:rPr>
              <a:t>Povinnou součástí</a:t>
            </a:r>
            <a:r>
              <a:rPr lang="cs-CZ" sz="1800" dirty="0">
                <a:solidFill>
                  <a:srgbClr val="002060"/>
                </a:solidFill>
              </a:rPr>
              <a:t> aktivity je: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</a:rPr>
              <a:t>Ověření platnosti vytvořeného plánu v praxi po dobu min. jednoho pololetí školního roku.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dirty="0">
                <a:solidFill>
                  <a:srgbClr val="002060"/>
                </a:solidFill>
              </a:rPr>
              <a:t>Vyhodnocení ověření plánu v praxi a jeho případná aktualizace.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26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4.1.2.2. Rozvoj demokratické kultury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895" y="1160578"/>
            <a:ext cx="8595360" cy="4900867"/>
          </a:xfrm>
          <a:noFill/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V rámci aktivity je možné zařadit: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Odborného průvodce - specialistu pro rozvoj kompetencí pro demokratickou kulturu, který bude se školou spolupracovat na přípravě, realizaci a vyhodnocení aktivit pro rozvoj aktivit na podporu demokratické kultury ve škole (příklady činností průvodce jsou uvedeny v příloze č. 1 Výzvy). 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Aktivity přispívající k rozvoji demokratické kultury a klimatu v celé škole. </a:t>
            </a:r>
          </a:p>
          <a:p>
            <a:pPr marL="0" indent="0"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Aktivity jsou sestaveny do pěti oblastí: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-	Vedení školy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-	Učitelé (pedagogičtí pracovníci a pracovníci ve vzdělávání)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-	Děti a žáci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-	Rodiče</a:t>
            </a:r>
          </a:p>
          <a:p>
            <a:pPr marL="0" indent="0">
              <a:spcBef>
                <a:spcPts val="0"/>
              </a:spcBef>
              <a:buClr>
                <a:schemeClr val="bg2"/>
              </a:buClr>
              <a:buNone/>
            </a:pPr>
            <a:r>
              <a:rPr lang="cs-CZ" sz="1800" dirty="0">
                <a:solidFill>
                  <a:srgbClr val="002060"/>
                </a:solidFill>
              </a:rPr>
              <a:t>		-	Komunita </a:t>
            </a:r>
          </a:p>
          <a:p>
            <a:pPr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Pro každou zapojenou školu musí být zvoleny aktivity minimálně ze dvou oblastí (např. jednu aktivitu z oblasti „Děti a žáci“ a jednu aktivitu z oblasti “Učitelé“).</a:t>
            </a: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58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4.1.2.2. Rozvoj demokratické kultury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895" y="1260786"/>
            <a:ext cx="8595360" cy="4900867"/>
          </a:xfrm>
          <a:noFill/>
        </p:spPr>
        <p:txBody>
          <a:bodyPr/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 případě současné realizace aktivit 4.1.2.1. Vytvoření školního plánu multikulturní výchovy a 4.1.2.2. Rozvoj demokratické kultury ve škole budou relevantní výstupy aktivity 4.1.2.1. promítnuty do realizace aktivit 4.1.2.2.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u="sng" dirty="0">
                <a:solidFill>
                  <a:srgbClr val="002060"/>
                </a:solidFill>
              </a:rPr>
              <a:t>Povinnou součástí</a:t>
            </a:r>
            <a:r>
              <a:rPr lang="cs-CZ" sz="1800" dirty="0">
                <a:solidFill>
                  <a:srgbClr val="002060"/>
                </a:solidFill>
              </a:rPr>
              <a:t> aktivity je:</a:t>
            </a:r>
          </a:p>
          <a:p>
            <a:pPr marL="685800" lvl="1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Implementace aktivit po dobu min. jednoho školního roku.</a:t>
            </a:r>
          </a:p>
          <a:p>
            <a:pPr marL="685800" lvl="1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Vyhodnocení realizace aktivit a příspěvku k rozvoji demokratického klimatu škol.</a:t>
            </a:r>
          </a:p>
          <a:p>
            <a:pPr marL="685800" lvl="1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Případná aktualizace vytvořených výstupů.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tx1"/>
              </a:solidFill>
            </a:endParaRP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2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02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1" y="500261"/>
            <a:ext cx="7473950" cy="317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dirty="0"/>
              <a:t>4.1.2.2. Rozvoj demokratické kultury ve škole</a:t>
            </a:r>
            <a:br>
              <a:rPr lang="cs-CZ" b="1" dirty="0"/>
            </a:br>
            <a:r>
              <a:rPr lang="cs-CZ" b="1" dirty="0"/>
              <a:t>Příloha výzvy č. 1 - Vymezení podporovaných aktivit 4.1.2.2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75489" y="1678770"/>
            <a:ext cx="8211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8" y="1068259"/>
            <a:ext cx="7276194" cy="517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9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2850" y="368300"/>
            <a:ext cx="7600950" cy="317500"/>
          </a:xfrm>
        </p:spPr>
        <p:txBody>
          <a:bodyPr/>
          <a:lstStyle/>
          <a:p>
            <a:r>
              <a:rPr lang="cs-CZ" b="1" dirty="0"/>
              <a:t>4.1.3.1. Vytvoření a realizace programů na rozvoj kompetencí k udržitelnému rozvoji ve vztahu k sociálnímu pilíři udržitelného rozvoje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4272" y="1039805"/>
            <a:ext cx="8999728" cy="527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V rámci aktivity je možné zařadit:</a:t>
            </a:r>
          </a:p>
          <a:p>
            <a:pPr marL="285750" indent="-285750">
              <a:spcBef>
                <a:spcPts val="3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Přípravu a zavedení efektivních metodik pro rozvoj kompetencí k udržitelnému rozvoji ve škole ve vztahu k sociálnímu pilíři.</a:t>
            </a:r>
          </a:p>
          <a:p>
            <a:pPr marL="285750" indent="-285750">
              <a:spcBef>
                <a:spcPts val="3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Provázání s průřezovými tématy a s nimi propojenými předměty.</a:t>
            </a:r>
          </a:p>
          <a:p>
            <a:pPr marL="285750" indent="-285750">
              <a:spcBef>
                <a:spcPts val="3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Vytvoření a realizaci školních výukových programů určených pro rozšíření praktické výuky (např. téma udržitelnosti měst a obcí, apod.) a podporu aktivní účasti v oblasti udržitelného rozvoje prostřednictvím reflexe, kritického myšlení a sociálního učení. Podporu vztahu k místu, místně orientovaného učení.</a:t>
            </a:r>
          </a:p>
          <a:p>
            <a:pPr marL="285750" indent="-285750">
              <a:spcBef>
                <a:spcPts val="3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Zavádění moderních aktivizujících metod výuky pro realizaci výše uvedených aktivit s důrazem na oblast kreativního vzdělávání, integrované tematické výuky, mezipředmětové spolupráce s cílem posilování kritického myšlení, sociálního učení, tvořivosti, iniciativy, schopnosti řešení problémů, reflexe, apod. </a:t>
            </a:r>
          </a:p>
          <a:p>
            <a:pPr marL="285750" indent="-285750">
              <a:spcBef>
                <a:spcPts val="300"/>
              </a:spcBef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Propojování aktivit ve třídě s dalšími aktivitami školy a komunity.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Aktivity lze realizovat i formou exkurzí, apod.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Povinnou součástí</a:t>
            </a:r>
            <a:r>
              <a:rPr lang="cs-CZ" dirty="0">
                <a:solidFill>
                  <a:srgbClr val="002060"/>
                </a:solidFill>
              </a:rPr>
              <a:t> aktivity je: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Ověření programů v praxi po dobu min. jednoho školního roku.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Vyhodnocení programu a jeho případná aktualizace.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496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Podporováno není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895" y="1260786"/>
            <a:ext cx="8595360" cy="4900867"/>
          </a:xfrm>
          <a:noFill/>
        </p:spPr>
        <p:txBody>
          <a:bodyPr/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Nejsou podporovány aktivity, které jsou financovány z OP VVV MŠMT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Nejsou podporovány aktivity, na jejichž financování mají školy nárok ze zákona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Nelze podporovat vybavení učeben pro výuku cizích jazyků, ICT, přírodovědných, technických či jiných odborných předmětů (tak, jak je to podporováno ve výzvě č. 48)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2000" dirty="0">
              <a:solidFill>
                <a:schemeClr val="tx1"/>
              </a:solidFill>
            </a:endParaRP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tx1"/>
              </a:solidFill>
            </a:endParaRPr>
          </a:p>
          <a:p>
            <a:pPr marL="685800" lvl="1">
              <a:buClr>
                <a:srgbClr val="A59253"/>
              </a:buClr>
              <a:buFont typeface="Courier New" panose="02070309020205020404" pitchFamily="49" charset="0"/>
              <a:buChar char="o"/>
            </a:pPr>
            <a:endParaRPr lang="cs-CZ" sz="1200" dirty="0">
              <a:solidFill>
                <a:schemeClr val="tx1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30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686" y="365126"/>
            <a:ext cx="7376663" cy="519111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Děkujeme za pozornost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1FE756A-8D63-4733-A7C8-7994104D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6" y="1860164"/>
            <a:ext cx="3058737" cy="345637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066CB4D-CE8D-4165-97D4-57BBC0D60ADF}"/>
              </a:ext>
            </a:extLst>
          </p:cNvPr>
          <p:cNvSpPr/>
          <p:nvPr/>
        </p:nvSpPr>
        <p:spPr>
          <a:xfrm>
            <a:off x="2915728" y="1372360"/>
            <a:ext cx="600398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</a:rPr>
              <a:t>  Tým prioritní osy 4	</a:t>
            </a:r>
            <a:endParaRPr lang="cs-C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Martina Vošvrdová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Jana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Olíková</a:t>
            </a:r>
            <a:endParaRPr lang="cs-CZ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Gabriela Valová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Jan Ryšavý</a:t>
            </a:r>
          </a:p>
          <a:p>
            <a:pPr>
              <a:buClr>
                <a:srgbClr val="A59253"/>
              </a:buClr>
            </a:pP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Pavla Netolická</a:t>
            </a:r>
          </a:p>
          <a:p>
            <a:pPr>
              <a:buClr>
                <a:srgbClr val="A59253"/>
              </a:buClr>
            </a:pPr>
            <a:r>
              <a:rPr lang="cs-C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</a:t>
            </a: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cs-CZ" altLang="cs-CZ" dirty="0">
                <a:solidFill>
                  <a:srgbClr val="002060"/>
                </a:solidFill>
              </a:rPr>
              <a:t>   Rytířská 406/10</a:t>
            </a: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110 00 Praha 1</a:t>
            </a:r>
          </a:p>
          <a:p>
            <a:pPr>
              <a:spcBef>
                <a:spcPts val="24"/>
              </a:spcBef>
            </a:pP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altLang="cs-CZ" dirty="0">
                <a:solidFill>
                  <a:srgbClr val="002060"/>
                </a:solidFill>
              </a:rPr>
              <a:t>   www.penizeproprahu.cz/kontakty</a:t>
            </a:r>
          </a:p>
          <a:p>
            <a:pPr>
              <a:spcBef>
                <a:spcPts val="24"/>
              </a:spcBef>
              <a:buClr>
                <a:srgbClr val="A59253"/>
              </a:buClr>
            </a:pPr>
            <a:r>
              <a:rPr lang="cs-CZ" dirty="0">
                <a:solidFill>
                  <a:srgbClr val="002060"/>
                </a:solidFill>
              </a:rPr>
              <a:t>   jmeno.prijmeni@praha.eu</a:t>
            </a:r>
          </a:p>
        </p:txBody>
      </p:sp>
    </p:spTree>
    <p:extLst>
      <p:ext uri="{BB962C8B-B14F-4D97-AF65-F5344CB8AC3E}">
        <p14:creationId xmlns:p14="http://schemas.microsoft.com/office/powerpoint/2010/main" val="341488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/>
              <a:t>Základní</a:t>
            </a:r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000" b="1" dirty="0"/>
              <a:t>informace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6344" y="1504338"/>
            <a:ext cx="857744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Celková alokace výzvy: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200 000 000 Kč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Druh výzvy: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kolová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Zahájení příjmu žádostí: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16. 10. 2020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Ukončení příjmu žádostí: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18. 1. 2021, 16:00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Maximální délka projektu: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24 měsíců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Minimální a maximální výše rozpočtu: </a:t>
            </a:r>
            <a:r>
              <a:rPr lang="cs-CZ" sz="2000" b="1" dirty="0">
                <a:solidFill>
                  <a:srgbClr val="002060"/>
                </a:solidFill>
              </a:rPr>
              <a:t>600 tis.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Kč – 7 mil. Kč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Předpokládané vyhlášení výsledků výběrového procesu je v září 2021.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59253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35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0728" y="1851416"/>
            <a:ext cx="8642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Podporované cílové skupiny</a:t>
            </a: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Děti, žáci MŠ, ZŠ a SŠ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Děti, žáci MŠ, ZŠ a SŠ s odlišným mateřským jazykem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Pedagogičtí pracovníci MŠ, ZŠ, SŠ a školských zařízení dle zákona 563/2004 Sb.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Odborní a terénní pracovníci a další pracovníci organizací působících ve vzdělávání (lektoři volnočasových aktivit, apod.)</a:t>
            </a:r>
          </a:p>
          <a:p>
            <a:pPr>
              <a:buClr>
                <a:srgbClr val="A59253"/>
              </a:buClr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</a:t>
            </a:r>
            <a:endParaRPr lang="cs-CZ" dirty="0"/>
          </a:p>
          <a:p>
            <a:pPr marL="742950" lvl="1" indent="-285750">
              <a:buFontTx/>
              <a:buChar char="-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200150" y="315595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cs-CZ" b="1" dirty="0"/>
              <a:t>Podporované cílové skupiny</a:t>
            </a:r>
          </a:p>
        </p:txBody>
      </p:sp>
    </p:spTree>
    <p:extLst>
      <p:ext uri="{BB962C8B-B14F-4D97-AF65-F5344CB8AC3E}">
        <p14:creationId xmlns:p14="http://schemas.microsoft.com/office/powerpoint/2010/main" val="410371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50728" y="1200064"/>
            <a:ext cx="867897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Oprávnění žadatelé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Hlavní město Praha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Městské části hl. m. Prahy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Organizace zřízené a založené hl. m. Prahou a městskými částmi hl. m. Prahy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MŠ, ZŠ a SŠ uskutečňující vzdělávání na území hl. m. Prahy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Vysoké školy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Nestátní neziskové organizace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>
                <a:solidFill>
                  <a:srgbClr val="002060"/>
                </a:solidFill>
              </a:rPr>
              <a:t>Partneři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Partnerství s finančním podílem i bez finančního podílu je přípustné (max. 10 partnerů).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 případě zapojení partnera </a:t>
            </a:r>
            <a:r>
              <a:rPr lang="cs-CZ" dirty="0">
                <a:solidFill>
                  <a:srgbClr val="002060"/>
                </a:solidFill>
              </a:rPr>
              <a:t>– partner musí patřit do některé z výše definovaných skupin oprávněných žadatelů</a:t>
            </a:r>
            <a:endParaRPr lang="cs-CZ" dirty="0"/>
          </a:p>
          <a:p>
            <a:pPr marL="742950" lvl="1" indent="-285750">
              <a:buFontTx/>
              <a:buChar char="-"/>
            </a:pPr>
            <a:endParaRPr lang="cs-CZ" dirty="0"/>
          </a:p>
          <a:p>
            <a:pPr marL="742950" lvl="1" indent="-285750">
              <a:buFontTx/>
              <a:buChar char="-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200150" y="315595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cs-CZ" sz="2000" b="1" dirty="0"/>
              <a:t>Oprávnění</a:t>
            </a:r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000" b="1" dirty="0"/>
              <a:t>žadatelé</a:t>
            </a:r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000" b="1" dirty="0"/>
              <a:t>a</a:t>
            </a:r>
            <a:r>
              <a:rPr lang="cs-CZ" sz="2000" b="1" dirty="0">
                <a:solidFill>
                  <a:prstClr val="white"/>
                </a:solidFill>
                <a:latin typeface="Calibri" panose="020F0502020204030204" pitchFamily="34" charset="0"/>
                <a:ea typeface="+mj-ea"/>
              </a:rPr>
              <a:t> </a:t>
            </a:r>
            <a:r>
              <a:rPr lang="cs-CZ" sz="2000" b="1" dirty="0"/>
              <a:t>partneři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830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65662" y="1031567"/>
            <a:ext cx="88126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50" b="1" dirty="0">
                <a:solidFill>
                  <a:srgbClr val="002060"/>
                </a:solidFill>
                <a:cs typeface="Arial" panose="020B0604020202020204" pitchFamily="34" charset="0"/>
              </a:rPr>
              <a:t>4.1.1. Podpora škol v přípravě a zavedení opatření pro začleňování dětí a žáků s odlišným mateřským jazykem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850" dirty="0">
                <a:solidFill>
                  <a:srgbClr val="002060"/>
                </a:solidFill>
                <a:cs typeface="Arial" panose="020B0604020202020204" pitchFamily="34" charset="0"/>
              </a:rPr>
              <a:t>4.1.1.1. Tvorba příručky školy pro začleňování dětí a žáků s odlišným mateřským jazykem (dále jen OMJ) </a:t>
            </a:r>
          </a:p>
          <a:p>
            <a:pPr marL="800100" lvl="1" indent="-342900"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850" dirty="0">
                <a:solidFill>
                  <a:srgbClr val="002060"/>
                </a:solidFill>
                <a:cs typeface="Arial" panose="020B0604020202020204" pitchFamily="34" charset="0"/>
              </a:rPr>
              <a:t>4.1.1.2. Komunitní aktivity a integrace dětí a žáků s OMJ v rámci volnočasových a neformálních aktivit na základě spolupráce škol s dalšími organizacemi a jejich zapojení do vzdělávacího procesu</a:t>
            </a:r>
          </a:p>
          <a:p>
            <a:pPr>
              <a:buClr>
                <a:srgbClr val="A59253"/>
              </a:buClr>
            </a:pPr>
            <a:endParaRPr lang="cs-CZ" sz="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50" b="1" dirty="0">
                <a:solidFill>
                  <a:srgbClr val="002060"/>
                </a:solidFill>
                <a:cs typeface="Arial" panose="020B0604020202020204" pitchFamily="34" charset="0"/>
              </a:rPr>
              <a:t>4.1.2. Posílení inkluze v multikulturní společnosti </a:t>
            </a:r>
            <a:endParaRPr lang="cs-CZ" sz="185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850" dirty="0">
                <a:solidFill>
                  <a:srgbClr val="002060"/>
                </a:solidFill>
                <a:cs typeface="Arial" panose="020B0604020202020204" pitchFamily="34" charset="0"/>
              </a:rPr>
              <a:t>4.1.2.1. Vytvoření školního plánu multikulturní výchovy </a:t>
            </a:r>
          </a:p>
          <a:p>
            <a:pPr marL="800100" lvl="1" indent="-342900">
              <a:spcBef>
                <a:spcPts val="600"/>
              </a:spcBef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da-DK" sz="1850" dirty="0">
                <a:solidFill>
                  <a:srgbClr val="002060"/>
                </a:solidFill>
                <a:cs typeface="Arial" panose="020B0604020202020204" pitchFamily="34" charset="0"/>
              </a:rPr>
              <a:t>4.1.2.2.</a:t>
            </a:r>
            <a:r>
              <a:rPr lang="cs-CZ" sz="185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da-DK" sz="1850" dirty="0">
                <a:solidFill>
                  <a:srgbClr val="002060"/>
                </a:solidFill>
                <a:cs typeface="Arial" panose="020B0604020202020204" pitchFamily="34" charset="0"/>
              </a:rPr>
              <a:t>Rozvoj demokratické kultury ve škole</a:t>
            </a:r>
            <a:endParaRPr lang="cs-CZ" sz="185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50" b="1" dirty="0">
                <a:solidFill>
                  <a:srgbClr val="002060"/>
                </a:solidFill>
              </a:rPr>
              <a:t>4.1.3. Tvorba a realizace programů na podporu rozvoje kompetencí k udržitelnému rozvoji </a:t>
            </a:r>
          </a:p>
          <a:p>
            <a:pPr marL="800100" lvl="1" indent="-34290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sz="1850" dirty="0">
                <a:solidFill>
                  <a:srgbClr val="002060"/>
                </a:solidFill>
              </a:rPr>
              <a:t>4.1.3.1. Vytvoření a realizace programů na rozvoj kompetencí k udržitelnému rozvoji ve vztahu k sociálnímu pilíři udržitelného rozvoje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200150" y="315595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cs-CZ" b="1" dirty="0"/>
              <a:t>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35429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4.1.1.1. Tvorba příručky školy pro začleňování dětí a žáků s odlišným mateřským jazykem (dále jen OMJ)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58368" y="1177962"/>
            <a:ext cx="8028432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Vytvoření operativního plánu školy pro adaptační období dětí a žáků s OMJ, jehož účelem je poskytnout pracovníkům školy dokument s přehledem konkrétních kroků, opatření, kontaktů a nástrojů pro úspěšné začleňování dětí a žáků s OMJ.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Obsahem příručky je postup pro vedení školy, (třídního) pedagoga, výchovného poradce a další pracovníky školy. Příručka reflektuje personální, technické a provozní podmínky konkrétní školy, dostupnost navazujících služeb a kontaktů pro začleňování dětí a žáků s OMJ a jejich rodiče. V rámci příručky budou zohledněny varianty/postupy s ohledem na jazykové znalosti dětí a žáků s OMJ.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Ve všech fázích přípravy, zpracování a ověření příručky budou do jejího vytvoření zapojeni relevantní pracovníci školy / pedagogický sbor.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Výstupem aktivity je dokument platný pro konkrétní školu, se kterým je seznámen pedagogický sbor a další relevantní pracovníci školy a rodiče.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Příručku lze kdykoli aktualizovat dle aktuálních podmínek ve škole.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Aktuální příručka bude k dispozici na webových stránkách školy.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4.1.1.1. Tvorba příručky školy pro začleňování dětí a žáků s odlišným mateřským jazykem (dále jen OMJ)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48343" y="1046738"/>
            <a:ext cx="865414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 rámci přípravy příručky škola provede:</a:t>
            </a:r>
          </a:p>
          <a:p>
            <a:pPr lvl="1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identifikaci vhodných opatření a zmapování možností podpory pro děti a žáky s OMJ, a to od prvních dnů po nástupu do školy, resp. i před nástupem do školy (např. při zápisu do školy, přijímacích zkouškách, podání přihlášky, práce s rodinou žáka, atp.) (přímo ve škole i mimo školu) a kdykoli v případě identifikace výchovných či vzdělávacích potíží,</a:t>
            </a:r>
          </a:p>
          <a:p>
            <a:pPr lvl="1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návrh konkrétních opatření pro začleňování dětí a žáků s OMJ (např. zavedení  předmětu Čeština jako druhý jazyk jako pevné součásti adaptačního období a nastavení vzdělávacího obsahu předmětu v ŠVP, aj.),</a:t>
            </a:r>
          </a:p>
          <a:p>
            <a:pPr lvl="1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zmapování možností zapojení interkulturního pracovníka, dvojjazyčného asistenta či „staršího kamaráda“ pro komunikaci, adaptaci ve škole i mimo školu, apod.,</a:t>
            </a:r>
          </a:p>
          <a:p>
            <a:pPr lvl="1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zmapování možnosti zapojení ostatních pracovníků školy (pedagogové, výchovní poradci, asistenti, aj. s ohledem na zkušenosti práce s dětmi a žáky s OMJ, jazykové znalosti, apod. včetně případných  kontaktů na tyto pracovníky),</a:t>
            </a:r>
          </a:p>
          <a:p>
            <a:pPr lvl="1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zmapování možností vybavení školy pro práci s dětmi a žáky s OMJ a návrh konkrétních opatření.</a:t>
            </a:r>
          </a:p>
        </p:txBody>
      </p:sp>
    </p:spTree>
    <p:extLst>
      <p:ext uri="{BB962C8B-B14F-4D97-AF65-F5344CB8AC3E}">
        <p14:creationId xmlns:p14="http://schemas.microsoft.com/office/powerpoint/2010/main" val="25530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4.1.1.1. Tvorba příručky školy pro začleňování dětí a žáků s odlišným mateřským jazykem (dále jen OMJ)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58368" y="1297109"/>
            <a:ext cx="8028432" cy="293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Clr>
                <a:srgbClr val="A59253"/>
              </a:buClr>
              <a:buNone/>
            </a:pP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V rámci aktivity </a:t>
            </a:r>
            <a:r>
              <a:rPr lang="cs-CZ" sz="2000" u="sng" dirty="0">
                <a:solidFill>
                  <a:srgbClr val="002060"/>
                </a:solidFill>
                <a:cs typeface="Arial" panose="020B0604020202020204" pitchFamily="34" charset="0"/>
              </a:rPr>
              <a:t>je možné</a:t>
            </a:r>
            <a:r>
              <a:rPr 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 zařadit</a:t>
            </a:r>
          </a:p>
          <a:p>
            <a:pPr marL="0" indent="0">
              <a:buClr>
                <a:srgbClr val="A59253"/>
              </a:buClr>
              <a:buNone/>
            </a:pPr>
            <a:endParaRPr lang="cs-CZ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Ověření platnosti vytvořené příručky v praxi po dobu min. jednoho pololetí školního roku (v rámci ověření nejsou uznatelné náklady na aktivity podporované ve výzvách č. 49 a č. 54 OP PPR). Způsobilými náklady budou také pomůcky pro cílovou skupinu, odborná literatura a nezbytné zařízení a vybavení.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  <a:cs typeface="Arial" panose="020B0604020202020204" pitchFamily="34" charset="0"/>
              </a:rPr>
              <a:t>Vyhodnocení ověření příručky v praxi a její případná aktualizaci.</a:t>
            </a:r>
          </a:p>
        </p:txBody>
      </p:sp>
    </p:spTree>
    <p:extLst>
      <p:ext uri="{BB962C8B-B14F-4D97-AF65-F5344CB8AC3E}">
        <p14:creationId xmlns:p14="http://schemas.microsoft.com/office/powerpoint/2010/main" val="2622089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4100" y="368300"/>
            <a:ext cx="8089900" cy="317500"/>
          </a:xfrm>
        </p:spPr>
        <p:txBody>
          <a:bodyPr/>
          <a:lstStyle/>
          <a:p>
            <a:r>
              <a:rPr lang="cs-CZ" b="1" dirty="0"/>
              <a:t>4.1.1.2. Komunitní aktivity a integrace dětí a žáků s OMJ v rámci volnočasových a neformálních aktivit na základě spolupráce škol s dalšími organizacemi a jejich zapojení do vzdělávacího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371" y="1202612"/>
            <a:ext cx="8795658" cy="4820212"/>
          </a:xfrm>
          <a:noFill/>
        </p:spPr>
        <p:txBody>
          <a:bodyPr/>
          <a:lstStyle/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Aktivity komunitního charakteru se zapojením škol zaměřené na podporu integrace dětí cizinců, jejich rodinných příslušníků a podpory jejich začleňování do většinové společnosti, přijímání odlišných kultur.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Realizace multikulturních výchovných a vzdělávacích programů primárně zaměřených na posilování soudržnosti místní komunity se zapojením dětí s odlišným mateřským jazykem.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Realizace hudebních, divadelních či jiných uměleckých aktivit, sportovně - multikulturních aktivit, besed apod. s akcentem na interkulturní dialog, podpory osobnostního a sociálního rozvoje dětí.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Aktivity na podporu posilování vztahu k místu – lokalitě, kde děti bydlí, podpora rozvoje aktivního občanství.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Rozvíjení partnerství a spolupráce vzdělávacích zařízení s relevantními partnery z oblasti neziskových organizací, místních iniciativ a veřejné správy za účelem realizace a hodnocení výše uvedených aktivit.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060"/>
                </a:solidFill>
              </a:rPr>
              <a:t>Realizace aktivit je možná i v průběhu školních prázdnin s ohledem na aktivní trávení volného času dětí s odlišným mateřským jazykem. </a:t>
            </a:r>
          </a:p>
          <a:p>
            <a:pPr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800" b="1" u="sng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27383076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7224</TotalTime>
  <Words>2098</Words>
  <Application>Microsoft Office PowerPoint</Application>
  <PresentationFormat>Předvádění na obrazovce (4:3)</PresentationFormat>
  <Paragraphs>228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11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4.1.1.1. Tvorba příručky školy pro začleňování dětí a žáků s odlišným mateřským jazykem (dále jen OMJ) </vt:lpstr>
      <vt:lpstr>4.1.1.1. Tvorba příručky školy pro začleňování dětí a žáků s odlišným mateřským jazykem (dále jen OMJ) </vt:lpstr>
      <vt:lpstr>4.1.1.1. Tvorba příručky školy pro začleňování dětí a žáků s odlišným mateřským jazykem (dále jen OMJ) </vt:lpstr>
      <vt:lpstr>4.1.1.2. Komunitní aktivity a integrace dětí a žáků s OMJ v rámci volnočasových a neformálních aktivit na základě spolupráce škol s dalšími organizacemi a jejich zapojení do vzdělávacího procesu</vt:lpstr>
      <vt:lpstr>4.1.1.2. Komunitní aktivity a integrace dětí a žáků s OMJ v rámci volnočasových a neformálních aktivit na základě spolupráce škol s dalšími organizacemi a jejich zapojení do vzdělávacího procesu</vt:lpstr>
      <vt:lpstr>4.1.2.1. Vytvoření školního plánu multikulturní výchovy </vt:lpstr>
      <vt:lpstr>4.1.2.1. Vytvoření školního plánu multikulturní výchovy </vt:lpstr>
      <vt:lpstr>4.1.2.2. Rozvoj demokratické kultury ve škole</vt:lpstr>
      <vt:lpstr>4.1.2.2. Rozvoj demokratické kultury ve škole</vt:lpstr>
      <vt:lpstr>4.1.2.2. Rozvoj demokratické kultury ve škole Příloha výzvy č. 1 - Vymezení podporovaných aktivit 4.1.2.2 </vt:lpstr>
      <vt:lpstr>4.1.3.1. Vytvoření a realizace programů na rozvoj kompetencí k udržitelnému rozvoji ve vztahu k sociálnímu pilíři udržitelného rozvoje </vt:lpstr>
      <vt:lpstr>Podporováno není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568</cp:revision>
  <cp:lastPrinted>2017-12-13T08:01:26Z</cp:lastPrinted>
  <dcterms:created xsi:type="dcterms:W3CDTF">2015-08-07T17:40:25Z</dcterms:created>
  <dcterms:modified xsi:type="dcterms:W3CDTF">2020-11-18T19:23:23Z</dcterms:modified>
</cp:coreProperties>
</file>