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7" r:id="rId2"/>
    <p:sldId id="325" r:id="rId3"/>
    <p:sldId id="318" r:id="rId4"/>
    <p:sldId id="326" r:id="rId5"/>
    <p:sldId id="319" r:id="rId6"/>
    <p:sldId id="321" r:id="rId7"/>
    <p:sldId id="322" r:id="rId8"/>
    <p:sldId id="324" r:id="rId9"/>
    <p:sldId id="327" r:id="rId10"/>
  </p:sldIdLst>
  <p:sldSz cx="9144000" cy="6858000" type="screen4x3"/>
  <p:notesSz cx="7002463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4093F60-6C83-408A-9CBB-052BF407FFAE}">
          <p14:sldIdLst>
            <p14:sldId id="317"/>
            <p14:sldId id="325"/>
            <p14:sldId id="318"/>
            <p14:sldId id="326"/>
            <p14:sldId id="319"/>
            <p14:sldId id="321"/>
            <p14:sldId id="322"/>
            <p14:sldId id="324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3712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1C46-91F1-457C-9C39-5E20F286BCA7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371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67163" y="8772525"/>
            <a:ext cx="3033712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F746-E957-48F8-9504-F7CF62655E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76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4401" cy="463408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66442" y="0"/>
            <a:ext cx="3034401" cy="463408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CE5F66F6-70DE-41BD-8083-DD53849A58C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1154113"/>
            <a:ext cx="41576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0247" y="4444861"/>
            <a:ext cx="5601970" cy="3636705"/>
          </a:xfrm>
          <a:prstGeom prst="rect">
            <a:avLst/>
          </a:prstGeom>
        </p:spPr>
        <p:txBody>
          <a:bodyPr vert="horz" lIns="92784" tIns="46392" rIns="92784" bIns="4639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4401" cy="463407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66442" y="8772669"/>
            <a:ext cx="3034401" cy="463407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01DF828E-0276-4923-8831-3E6C19253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42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Rozpočet včetně spolufinancování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15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Definice jednotlivých oprávněných žadatelů je uvedena ve výzvě 57 v bodě 3.3, str. 2 - 3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01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Soulad projektu s přehledem investičních priorit Strategického rámce bude ověřován v rámci kontroly kritérií přijatelnosti a formálních náležitostí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Projekt musí být jednoznačně identifikován v části název a popis projektu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Informace ke SR a adresa webu ve studii proveditelnosti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47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57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1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6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1" r:id="rId3"/>
    <p:sldLayoutId id="2147483677" r:id="rId4"/>
    <p:sldLayoutId id="2147483682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72192"/>
            <a:ext cx="9144000" cy="878305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VÝZVA č. 57 </a:t>
            </a:r>
          </a:p>
          <a:p>
            <a:pPr algn="ctr"/>
            <a:r>
              <a:rPr lang="cs-CZ" b="1" dirty="0"/>
              <a:t>Navýšení kapacity předškolního vzdělávání a zařízení pro poskytování péče o děti III</a:t>
            </a:r>
          </a:p>
        </p:txBody>
      </p:sp>
    </p:spTree>
    <p:extLst>
      <p:ext uri="{BB962C8B-B14F-4D97-AF65-F5344CB8AC3E}">
        <p14:creationId xmlns:p14="http://schemas.microsoft.com/office/powerpoint/2010/main" val="101597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303" y="52316"/>
            <a:ext cx="8398042" cy="1006468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Výzva č. 57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Navýšení kapacity předškolního vzdělávání a zařízení pro poskytování péče o děti III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498290"/>
            <a:ext cx="82113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2060"/>
                </a:solidFill>
              </a:rPr>
              <a:t>PRIORITNÍ OSA 4 </a:t>
            </a:r>
          </a:p>
          <a:p>
            <a:pPr marL="0" lvl="1">
              <a:buClr>
                <a:srgbClr val="C00000"/>
              </a:buClr>
              <a:buSzPct val="100000"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2060"/>
                </a:solidFill>
              </a:rPr>
              <a:t>VZDĚLÁNÍ A VZDĚLANOST A PODPORA ZAMĚSTNANOSTI</a:t>
            </a:r>
          </a:p>
          <a:p>
            <a:pPr marL="0" lvl="1">
              <a:buClr>
                <a:srgbClr val="C00000"/>
              </a:buClr>
              <a:buSzPct val="100000"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2060"/>
                </a:solidFill>
              </a:rPr>
              <a:t>Zaměření výzvy č. 57 pro prioritní osu 4, </a:t>
            </a:r>
          </a:p>
          <a:p>
            <a:pPr marL="0" lvl="1"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2060"/>
                </a:solidFill>
              </a:rPr>
              <a:t>specifický cíl 4.1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56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303" y="52316"/>
            <a:ext cx="8398042" cy="1006468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  Základní informace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498290"/>
            <a:ext cx="821131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Celková alokace výzvy: 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100 000 000 Kč </a:t>
            </a:r>
            <a:r>
              <a:rPr lang="cs-CZ" dirty="0">
                <a:solidFill>
                  <a:srgbClr val="002060"/>
                </a:solidFill>
                <a:latin typeface="Arial" charset="0"/>
              </a:rPr>
              <a:t>(skupina aktivit A: 40 mil. Kč, skupina aktivit B: 60 mil. Kč)</a:t>
            </a:r>
          </a:p>
          <a:p>
            <a:pPr marL="285750" lvl="0" indent="-285750" fontAlgn="base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Druh výzvy: 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průběžná</a:t>
            </a:r>
          </a:p>
          <a:p>
            <a:pPr marL="285750" lvl="0" indent="-285750" fontAlgn="base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Zahájení příjmu žádostí: 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16. 11. 2020</a:t>
            </a:r>
          </a:p>
          <a:p>
            <a:pPr marL="285750" lvl="0" indent="-285750" fontAlgn="base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Ukončení příjmu žádostí: 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15. 3. 2021, 16:00</a:t>
            </a:r>
          </a:p>
          <a:p>
            <a:pPr marL="285750" lvl="0" indent="-285750" fontAlgn="base"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Maximální délka projektu: 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24 měsíců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Minimální a maximální výše rozpočtu: 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5</a:t>
            </a:r>
            <a:r>
              <a:rPr lang="cs-CZ" b="1" dirty="0">
                <a:solidFill>
                  <a:srgbClr val="002060"/>
                </a:solidFill>
              </a:rPr>
              <a:t>00 tis.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 Kč – 20 mil. Kč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endParaRPr lang="cs-CZ" b="1" dirty="0">
              <a:solidFill>
                <a:srgbClr val="002060"/>
              </a:solidFill>
              <a:latin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Předpokládané vyhlášení výsledků výběrového procesu je průběžně do 7 měsíců od podání žádosti</a:t>
            </a:r>
            <a:endParaRPr lang="cs-CZ" dirty="0"/>
          </a:p>
          <a:p>
            <a:pPr>
              <a:buClr>
                <a:srgbClr val="A59253"/>
              </a:buClr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18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303" y="52316"/>
            <a:ext cx="8398042" cy="1006468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  Podporované cílové skupiny, oprávnění žadatelé a partneři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498290"/>
            <a:ext cx="821131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Podporované cílové skupiny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Rodiče, resp. zákonní zástupci dětí a žáků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Děti a žáci (včetně předškolní péče) včetně dětí se speciálními vzdělávacími potřebami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Oprávnění žadatelé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Hlavní město Praha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Městské části hl. m. Prahy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Organizace zřízené a založené hl. m. Prahou a městskými částmi hl. m. Prahy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Nestátní neziskové organizace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Mateřské a základní školy uskutečňující vzdělávání v hl. m. Praze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Veřejné vysoké školy a výzkumné organizace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Je možné zapojit partnery bez finančního podílu typem stejné jako oprávnění žadatelé (maximálně 10 partnerů na jednu žádost o podporu)</a:t>
            </a:r>
          </a:p>
          <a:p>
            <a:pPr>
              <a:buClr>
                <a:srgbClr val="A59253"/>
              </a:buClr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34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058780" y="899012"/>
            <a:ext cx="7628021" cy="1006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</a:rPr>
              <a:t>Výzva č. 20 Modernizace zařízení a vybavení pražských škol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75489" y="1221572"/>
            <a:ext cx="8211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Účel výzvy: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Rozšířit  potenciál zaměstnanosti rodičů s malými dětmi 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Navýšit kapacitu cenově dostupných zařízení péče o děti do zahájení povinné školní docházky a zajistit rovný přístup ke vzdělávání</a:t>
            </a:r>
          </a:p>
          <a:p>
            <a:pPr>
              <a:buClr>
                <a:srgbClr val="A59253"/>
              </a:buClr>
            </a:pPr>
            <a:endParaRPr lang="pl-PL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Nutné uvést ve SP údaje o výchozí a cílové kapacitě zařízení, o době provozu, o zajištění stravování a bezbariérovosti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charset="0"/>
            </a:endParaRPr>
          </a:p>
          <a:p>
            <a:pPr>
              <a:buClr>
                <a:srgbClr val="A59253"/>
              </a:buClr>
            </a:pPr>
            <a:r>
              <a:rPr lang="pl-PL" b="1" dirty="0">
                <a:solidFill>
                  <a:srgbClr val="002060"/>
                </a:solidFill>
                <a:latin typeface="Arial" charset="0"/>
              </a:rPr>
              <a:t>Soulad s </a:t>
            </a:r>
            <a:r>
              <a:rPr lang="cs-CZ" b="1" dirty="0">
                <a:solidFill>
                  <a:srgbClr val="002060"/>
                </a:solidFill>
                <a:latin typeface="Arial" charset="0"/>
              </a:rPr>
              <a:t>Místním akčním plánem (MAP) či Krajským akčním plánem vzdělávání (KAP)</a:t>
            </a:r>
            <a:endParaRPr lang="pl-PL" b="1" dirty="0">
              <a:solidFill>
                <a:srgbClr val="002060"/>
              </a:solidFill>
              <a:latin typeface="Arial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Žádost o podporu musí být v souladu se Strategickým rámcem MAP či KAP (pouze pro </a:t>
            </a:r>
            <a:r>
              <a:rPr lang="cs-CZ" u="sng" dirty="0">
                <a:solidFill>
                  <a:srgbClr val="002060"/>
                </a:solidFill>
                <a:latin typeface="Arial" charset="0"/>
              </a:rPr>
              <a:t>mateřské školy</a:t>
            </a:r>
            <a:r>
              <a:rPr lang="cs-CZ" dirty="0">
                <a:solidFill>
                  <a:srgbClr val="002060"/>
                </a:solidFill>
                <a:latin typeface="Arial" charset="0"/>
              </a:rPr>
              <a:t>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charset="0"/>
              </a:rPr>
              <a:t>Strategický rámec MAP/KAP schválený Řídícím výborem MAP/KAP musí být uveřejněn na webových stránkách zpracovatele MAP/KAP nejpozději do 15. 3. 2021</a:t>
            </a:r>
          </a:p>
          <a:p>
            <a:pPr>
              <a:buClr>
                <a:srgbClr val="A59253"/>
              </a:buClr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66271" y="52316"/>
            <a:ext cx="8398042" cy="1006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</a:rPr>
              <a:t>  Věcné zaměření</a:t>
            </a:r>
          </a:p>
        </p:txBody>
      </p:sp>
    </p:spTree>
    <p:extLst>
      <p:ext uri="{BB962C8B-B14F-4D97-AF65-F5344CB8AC3E}">
        <p14:creationId xmlns:p14="http://schemas.microsoft.com/office/powerpoint/2010/main" val="139387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058784"/>
            <a:ext cx="8211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b="1" u="sng" dirty="0">
                <a:solidFill>
                  <a:srgbClr val="002060"/>
                </a:solidFill>
              </a:rPr>
              <a:t>Skupina aktivit A: Zařízení péče o děti – dětské skupiny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Vytvoření nových míst ve stávajících zařízeních a budování nových zařízení pro poskytování péče o děti v denním režimu dle zákona o DS č. 247/2014 Sb.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Stavby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Přístavby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Stavební úpravy budov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 případě stavby nového objektu je podmínkou zřízení DS výhradně pro děti do 3 let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Projekty s CZV přes 10 mil. Kč – kapacita minimálně 10 míst s celodenním provozem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Lze podpořit i stávající zařízení provozovaná na základě živnostenského zákona č. 455/1991 Sb., pokud dojde v průběhu realizace projektu k transformaci na zařízení poskytující  službu péče o děti dle zákona č. 247/2016 Sb.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54239" y="52316"/>
            <a:ext cx="8398042" cy="79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</a:rPr>
              <a:t>  Podporované aktivity</a:t>
            </a:r>
          </a:p>
        </p:txBody>
      </p:sp>
    </p:spTree>
    <p:extLst>
      <p:ext uri="{BB962C8B-B14F-4D97-AF65-F5344CB8AC3E}">
        <p14:creationId xmlns:p14="http://schemas.microsoft.com/office/powerpoint/2010/main" val="118748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058784"/>
            <a:ext cx="82113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b="1" u="sng" dirty="0">
                <a:solidFill>
                  <a:srgbClr val="002060"/>
                </a:solidFill>
              </a:rPr>
              <a:t>Skupina aktivit B: Mateřské školy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Vytvoření nových tříd ve stávajících MŠ s cílem vytvoření nových kapacit vzdělávání dětí zpravidla od 3 let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Vytvoření nových tříd ve stávajících MŠ</a:t>
            </a:r>
          </a:p>
          <a:p>
            <a:pPr marL="1200150" lvl="2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Stavby nových pavilonů</a:t>
            </a:r>
          </a:p>
          <a:p>
            <a:pPr marL="1200150" lvl="2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Přístavby, nástavby</a:t>
            </a:r>
          </a:p>
          <a:p>
            <a:pPr marL="1200150" lvl="2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Stavební úpravy budov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Pro tyto účely je možné investice využít na přístavby, nástavby či stavební úpravy objektů ve vlastnictví školy či města a které nejsou stavebně propojeny se stávající budovou mateřské školy. Musí vzniknout detašované pracoviště stávající MŠ (stejné RED IZO).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Není podporován vznik nových MŠ (nové RED IZO)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Navýšení kapacity MŠ musí být promítnuto do navýšení kapacity v rejstříku škol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54239" y="52316"/>
            <a:ext cx="8398042" cy="79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</a:rPr>
              <a:t>  Podporované aktivity</a:t>
            </a:r>
          </a:p>
        </p:txBody>
      </p:sp>
    </p:spTree>
    <p:extLst>
      <p:ext uri="{BB962C8B-B14F-4D97-AF65-F5344CB8AC3E}">
        <p14:creationId xmlns:p14="http://schemas.microsoft.com/office/powerpoint/2010/main" val="80875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069" y="-188328"/>
            <a:ext cx="7886700" cy="13255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Financování výzvy č. 57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0408" y="975977"/>
            <a:ext cx="8163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Financování z Evropského fondu regionálního rozvoje (EFRR), ex-ante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01788" y="224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95563" y="1306480"/>
          <a:ext cx="8599055" cy="4890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0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 organizace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 podíl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Rozpočet hl. m. Prahy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Příjemce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Hlavní město Praha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Městské části hl. m. Prahy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41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Organizace zřízené a založené hl. m. Prahou a městskými částmi hl. m. Prahy (včetně právnických osob vykonávající činnost škol a školských zařízení zapsané ve školském rejstříku tj. MŠ, ZŠ, SŠ, ZUŠ, DDM apod.)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příspěvkové organizace hl. m. Prahy a městských částí hl. m. Prahy 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 organizace zřízené či založené hl. m. Prahou a městskými částmi hl. m. Prahy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1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Nestátní neziskové organizace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obecně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 případě veřejně prospěšných činností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 případě 4 konkrétních činností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2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Vzdělávací zařízení – dle typu: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soukromé a církevní MŠ, ZŠ, SŠ zapsané ve školském rejstříku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státní mateřské, základní, střední školy 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9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veřejné vysoké školy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40 %</a:t>
                      </a:r>
                      <a:endParaRPr lang="cs-CZ" sz="1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výzkumné organizace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10 %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640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0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686" y="365126"/>
            <a:ext cx="7376663" cy="51911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Děkujeme za pozornost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1FE756A-8D63-4733-A7C8-7994104D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6" y="1860164"/>
            <a:ext cx="3058737" cy="34563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66CB4D-CE8D-4165-97D4-57BBC0D60ADF}"/>
              </a:ext>
            </a:extLst>
          </p:cNvPr>
          <p:cNvSpPr/>
          <p:nvPr/>
        </p:nvSpPr>
        <p:spPr>
          <a:xfrm>
            <a:off x="2915728" y="1372360"/>
            <a:ext cx="6003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</a:rPr>
              <a:t>  Tým prioritní osy 4	</a:t>
            </a: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Vošvrdová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>
              <a:buClr>
                <a:srgbClr val="A59253"/>
              </a:buClr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110 00 Praha 1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www.penizeproprahu.cz/kontakty</a:t>
            </a:r>
          </a:p>
          <a:p>
            <a:pPr>
              <a:spcBef>
                <a:spcPts val="24"/>
              </a:spcBef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3414883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3971</TotalTime>
  <Words>811</Words>
  <Application>Microsoft Office PowerPoint</Application>
  <PresentationFormat>Předvádění na obrazovce (4:3)</PresentationFormat>
  <Paragraphs>171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Motiv Office</vt:lpstr>
      <vt:lpstr>Prezentace aplikace PowerPoint</vt:lpstr>
      <vt:lpstr>Výzva č. 57  Navýšení kapacity předškolního vzdělávání a zařízení pro poskytování péče o děti III</vt:lpstr>
      <vt:lpstr>  Základní informace</vt:lpstr>
      <vt:lpstr>  Podporované cílové skupiny, oprávnění žadatelé a partneři</vt:lpstr>
      <vt:lpstr>Prezentace aplikace PowerPoint</vt:lpstr>
      <vt:lpstr>Prezentace aplikace PowerPoint</vt:lpstr>
      <vt:lpstr>Prezentace aplikace PowerPoint</vt:lpstr>
      <vt:lpstr>Financování výzvy č. 57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Vošvrdová Martina (MHMP, FON)</cp:lastModifiedBy>
  <cp:revision>144</cp:revision>
  <cp:lastPrinted>2017-11-15T09:12:57Z</cp:lastPrinted>
  <dcterms:created xsi:type="dcterms:W3CDTF">2016-10-18T09:15:21Z</dcterms:created>
  <dcterms:modified xsi:type="dcterms:W3CDTF">2020-11-18T21:28:26Z</dcterms:modified>
</cp:coreProperties>
</file>