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90" r:id="rId3"/>
  </p:sldMasterIdLst>
  <p:notesMasterIdLst>
    <p:notesMasterId r:id="rId20"/>
  </p:notesMasterIdLst>
  <p:handoutMasterIdLst>
    <p:handoutMasterId r:id="rId21"/>
  </p:handoutMasterIdLst>
  <p:sldIdLst>
    <p:sldId id="310" r:id="rId4"/>
    <p:sldId id="331" r:id="rId5"/>
    <p:sldId id="332" r:id="rId6"/>
    <p:sldId id="362" r:id="rId7"/>
    <p:sldId id="334" r:id="rId8"/>
    <p:sldId id="363" r:id="rId9"/>
    <p:sldId id="335" r:id="rId10"/>
    <p:sldId id="364" r:id="rId11"/>
    <p:sldId id="365" r:id="rId12"/>
    <p:sldId id="366" r:id="rId13"/>
    <p:sldId id="368" r:id="rId14"/>
    <p:sldId id="369" r:id="rId15"/>
    <p:sldId id="367" r:id="rId16"/>
    <p:sldId id="370" r:id="rId17"/>
    <p:sldId id="371" r:id="rId18"/>
    <p:sldId id="372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6614" autoAdjust="0"/>
  </p:normalViewPr>
  <p:slideViewPr>
    <p:cSldViewPr snapToGrid="0" snapToObjects="1"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2816C-4820-455D-8E67-AD83344DEBB3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9A6DC-2D15-44B9-93A6-BB1E8BEF2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40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57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musí zaručit, že nebude podporována diskriminace a segregace dětí a žáků v souladu s bodem 4.5 výzvy.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249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76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5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musí zaručit, že nebude podporována diskriminace a segregace dětí a žáků v souladu s bodem 4.5 výzvy.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213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97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22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limitu na jednu školu jsou započítávány také náklady na administraci.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dirty="0"/>
              <a:t>Limit na jednu školy či stupeň vzdělávání musí být dodržen vždy i u sloučených škol.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dirty="0"/>
              <a:t>Jednotlivé investiční záměry musí být srozumitelně</a:t>
            </a:r>
            <a:r>
              <a:rPr lang="cs-CZ" baseline="0" dirty="0"/>
              <a:t> popsány v žádosti, ve studii proveditelnosti či v rozpočtu 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97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Definice jednotlivých oprávněných žadatelů je uvedena ve výzvě č. 48 v bodě 3.3, str. 2 - 3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80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Soulad projektu s přehledem investičních priorit Strategického rámce bude ověřován v rámci kontroly kritérií přijatelnosti a formálních náležitostí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Projekt musí být jednoznačně identifikován v části název a popis projektu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dirty="0"/>
              <a:t>Informace ke SR a adresa webu ve studii proveditelnosti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36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7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97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58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A0A8-2555-48D8-82E3-CD2F37AA88B3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EF5-A603-46C0-B413-373B65681A63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3ED1-41FB-4EB2-A897-3A7C0BF07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D739-2A52-4950-80E3-DE6B5C1171F6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A98A-863C-474B-99D8-E0C28ED26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100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42723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D11C-5DE8-41A5-90E6-3D634A93CF78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DAA7-C4C1-460A-815F-B83C526A7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4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4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2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9F16-2D90-472D-AEFA-7C9C748A13A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78B7-7D93-4C34-A55E-A9AD6B692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4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1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324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71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93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42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128D-559F-4B9A-B160-1FA31316511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0B14-8A19-4198-95A3-C1EDD2344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5347167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2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7333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42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9647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2423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B404-9D41-422E-82FF-C4E58C0413E5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7F3F-BB38-4CDC-A204-340429045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>
                <a:solidFill>
                  <a:srgbClr val="000000"/>
                </a:solidFill>
              </a:rPr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93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6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EC25-B3F8-47C0-A5B5-1230C8679857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EB76-115E-4605-BA0E-6145AFA9D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C8E4-D446-4E99-905D-FAC944FDCE75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0343-9126-4633-81D7-564CE3858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A7C-519C-4F5E-BA24-D1445E65BD76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D863-85FC-4A76-AEB1-E5F7EE8F5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7EA8-6247-4C0D-A574-50624488BA6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B393-F5EC-4104-87D1-B11113EEF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E20E4-68B1-43D1-ADD2-3B0ECD87DF29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47A090-23B6-4D41-9973-DB1FF2C5E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94335"/>
            <a:ext cx="8260080" cy="83892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VÝZVA Č. 48</a:t>
            </a:r>
          </a:p>
          <a:p>
            <a:pPr algn="ctr"/>
            <a:r>
              <a:rPr lang="cs-CZ" sz="2200" b="1" dirty="0"/>
              <a:t>Modernizace zařízení a vybavení pražských škol III</a:t>
            </a:r>
          </a:p>
        </p:txBody>
      </p:sp>
    </p:spTree>
    <p:extLst>
      <p:ext uri="{BB962C8B-B14F-4D97-AF65-F5344CB8AC3E}">
        <p14:creationId xmlns:p14="http://schemas.microsoft.com/office/powerpoint/2010/main" val="41532109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Podporované 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8280" y="1112884"/>
            <a:ext cx="821131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Skupina aktivit A: Modernizace zařízení a vybavení mateřských, základních škol a speciálních základních škol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Speciální základní školy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Odborné učebny pro rozvoj kompetencí v oblastech (včetně venkovních odborných učeben za předpokladu, že umožní celoroční výuku):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002060"/>
                </a:solidFill>
              </a:rPr>
              <a:t>komunikace v cizích jazycích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002060"/>
                </a:solidFill>
              </a:rPr>
              <a:t>přírodní vědy v oboru fyzika, chemie, přírodověda/biologie, zeměpis, matematika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Rozvoj polytechnických dovedností – stavební úpravy a vybavení podporující rozvoj zručnosti v oblasti pracovní výchovy, technického a přírodovědného vzdělávání, tj. stavebnice, nářadí, vybavení dílen a cvičných kuchyněk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Práce s digitálními technologiemi pouze v návaznosti na uvedené kompetence</a:t>
            </a:r>
          </a:p>
          <a:p>
            <a:pPr marL="742950" lvl="1" indent="-285750" algn="just">
              <a:spcAft>
                <a:spcPts val="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Součástí podpořených učeben mohou být v případě prokázání návaznosti na rozvoj podporovaných kompetencí také výdaje na zajištění vnitřní konektivity a připojení internetu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500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sz="1500" dirty="0">
                <a:solidFill>
                  <a:srgbClr val="002060"/>
                </a:solidFill>
              </a:rPr>
              <a:t>U speciálních ZŠ nutno prokázat, že plánované aktivity budou přímo využity v rámci </a:t>
            </a:r>
            <a:r>
              <a:rPr lang="cs-CZ" sz="1500" b="1" dirty="0">
                <a:solidFill>
                  <a:srgbClr val="002060"/>
                </a:solidFill>
              </a:rPr>
              <a:t>aktivizačních programů </a:t>
            </a:r>
            <a:r>
              <a:rPr lang="cs-CZ" sz="1500" dirty="0">
                <a:solidFill>
                  <a:srgbClr val="002060"/>
                </a:solidFill>
              </a:rPr>
              <a:t>(programy rozšiřujících kurikulum) nebo programu přechodu ze školy do práce.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27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Podporované 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8280" y="1112884"/>
            <a:ext cx="82113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Skupina aktivit B: Modernizace zařízení a vybavení středních škol a speciálních středních škol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Střední školy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Odborné učebny pro rozvoj kompetencí v oblastech (včetně venkovních odborných učeben za předpokladu, že umožní celoroční výuku):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002060"/>
                </a:solidFill>
              </a:rPr>
              <a:t>komunikace v cizích jazycích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002060"/>
                </a:solidFill>
              </a:rPr>
              <a:t>kompetence k podnikavosti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002060"/>
                </a:solidFill>
              </a:rPr>
              <a:t>rozvoj čtenářské gramotnosti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002060"/>
                </a:solidFill>
              </a:rPr>
              <a:t>přírodní vědy v oboru fyzika, chemie, biologie, zeměpis, matematika</a:t>
            </a:r>
          </a:p>
          <a:p>
            <a:pPr marL="1200150" lvl="2" indent="-285750" algn="just">
              <a:spcAft>
                <a:spcPts val="12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002060"/>
                </a:solidFill>
              </a:rPr>
              <a:t>odborné předměty dle profilace školy na SOŠ, učilištích a konzervatořích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Polytechnické vzdělávání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Fyzická dostupnost a bezbariérovost (zahrnuje i pořízení kompenzačních pomůcek pro práci s dětmi se SVP)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80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Podporované 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8280" y="1112884"/>
            <a:ext cx="821131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Skupina aktivit B: Modernizace zařízení a vybavení středních škol a speciálních středních škol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Střední školy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Práce s digitálními technologiemi pouze v návaznosti na uvedené kompetence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Součástí podpořených učeben mohou být v případě prokázání návaznosti na rozvoj podporovaných kompetencí také výdaje na zajištění vnitřní konektivity a připojení internetu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72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Podporované 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8280" y="1112884"/>
            <a:ext cx="8211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Skupina aktivit B: Modernizace zařízení a vybavení středních škol a speciálních středních škol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Speciální střední školy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Odborné učebny pro rozvoj kompetencí v oblastech (včetně venkovních odborných učeben za předpokladu, že umožní celoroční výuku):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002060"/>
                </a:solidFill>
              </a:rPr>
              <a:t>komunikace v cizích jazycích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002060"/>
                </a:solidFill>
              </a:rPr>
              <a:t>přírodní vědy v oboru fyzika, chemie, přírodověda/biologie, zeměpis, matematika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002060"/>
                </a:solidFill>
              </a:rPr>
              <a:t>odborné předměty dle profilace školy na SOŠ, učilištích a konzervatořích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Polytechnické vzdělávání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Práce s digitálními technologiemi pouze v návaznosti na uvedené kompetence</a:t>
            </a:r>
          </a:p>
          <a:p>
            <a:pPr marL="742950" lvl="1" indent="-285750" algn="just">
              <a:spcAft>
                <a:spcPts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Součástí podpořených učeben mohou být v případě prokázání návaznosti na rozvoj podporovaných kompetencí také výdaje na zajištění vnitřní konektivity a připojení internetu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500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sz="1500" dirty="0">
                <a:solidFill>
                  <a:srgbClr val="002060"/>
                </a:solidFill>
              </a:rPr>
              <a:t>U speciálních SŠ nutno prokázat, že plánované aktivity budou přímo využity v rámci </a:t>
            </a:r>
            <a:r>
              <a:rPr lang="cs-CZ" sz="1500" b="1" dirty="0">
                <a:solidFill>
                  <a:srgbClr val="002060"/>
                </a:solidFill>
              </a:rPr>
              <a:t>aktivizačních programů </a:t>
            </a:r>
            <a:r>
              <a:rPr lang="cs-CZ" sz="1500" dirty="0">
                <a:solidFill>
                  <a:srgbClr val="002060"/>
                </a:solidFill>
              </a:rPr>
              <a:t>(programy rozšiřujících kurikulum) nebo programu přechodu ze školy do práce.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16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Podporované 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8280" y="1112884"/>
            <a:ext cx="82113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Skupina aktivit C: Komplementární projekty k podpoře inkluze v MŠ, ZŠ A SŠ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Způsobilé pouze žádosti s přímou návazností na projekty podané v rámci výzvy č. 49, č. 51, č. 54 a č. 58 ve specifickém cíli 4.2 (ESF)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Realizace projektu podpořena za předpokladu schválení a realizace navazujícího projektu ve specifickém cíli 4.2 (ESF)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Podpora:</a:t>
            </a:r>
          </a:p>
          <a:p>
            <a:pPr marL="742950" lvl="1" indent="-285750" algn="just"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Stavební úpravy, rekonstrukce - např. rekonstrukce školní knihovny či sálu (auly) a jeho ozvučení pro realizaci divadelních, hudebních či jiných kulturních aktivit</a:t>
            </a:r>
          </a:p>
          <a:p>
            <a:pPr marL="742950" lvl="1" indent="-285750" algn="just">
              <a:spcAft>
                <a:spcPts val="12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Pořízení nezbytného zařízení a vybavení: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pro realizaci kulturně komunitních programů realizovaných školami,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pro podporu programů multikulturní výchovy, přijímání odlišných kultur, osobnostní a sociální rozvoj dětí 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pro podporu začleňování dětí s odlišným mateřským jazykem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19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3C267-FF0C-4087-826D-EA422516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15503"/>
            <a:ext cx="7886700" cy="88545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Financování výzvy č. 48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41EA6A-C369-4CE0-AEA9-C04E35C3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1240972"/>
            <a:ext cx="7727950" cy="47327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Financování z Evropského fondu regionálního rozvoje (EFRR)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Ex- ante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Partneři bez finančního podílu</a:t>
            </a: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C0E63B-F7B2-4D2E-919E-3C4E367B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2377440"/>
            <a:ext cx="7916799" cy="31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C340C-975A-43C4-A1E9-0CC3323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/>
              <a:t>DĚKUJEME ZA POZORNOST</a:t>
            </a:r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7391C527-17B9-43B3-AF3D-1906CB1B1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" y="1857721"/>
            <a:ext cx="3556278" cy="401859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3949964-F056-47C5-B4F0-258558A57DDC}"/>
              </a:ext>
            </a:extLst>
          </p:cNvPr>
          <p:cNvSpPr/>
          <p:nvPr/>
        </p:nvSpPr>
        <p:spPr>
          <a:xfrm>
            <a:off x="4076978" y="1651026"/>
            <a:ext cx="50670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Arial"/>
              </a:rPr>
              <a:t>Tým prioritní osy 4	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Vošvrdová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ODBOR </a:t>
            </a: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EVROPSKÝCH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FONDŮ</a:t>
            </a:r>
            <a:br>
              <a:rPr lang="en-GB" altLang="cs-CZ" sz="2000" dirty="0">
                <a:solidFill>
                  <a:srgbClr val="002060"/>
                </a:solidFill>
                <a:latin typeface="Arial"/>
              </a:rPr>
            </a:b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MAGISTRÁT HL. M. PRAHY</a:t>
            </a:r>
            <a:br>
              <a:rPr lang="en-GB" altLang="cs-CZ" sz="2000" dirty="0">
                <a:solidFill>
                  <a:srgbClr val="002060"/>
                </a:solidFill>
                <a:latin typeface="Arial"/>
              </a:rPr>
            </a:b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Rytířská 406/10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110 00 Praha 1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endParaRPr lang="cs-CZ" altLang="cs-CZ" sz="2000" dirty="0">
              <a:solidFill>
                <a:srgbClr val="002060"/>
              </a:solidFill>
              <a:latin typeface="Arial"/>
            </a:endParaRP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www.penizeproprahu.cz/kontakty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/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293115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400" b="1" dirty="0">
                <a:solidFill>
                  <a:srgbClr val="002060"/>
                </a:solidFill>
                <a:latin typeface="+mj-lt"/>
              </a:rPr>
              <a:t>PRIORITNÍ OSA 4 </a:t>
            </a:r>
            <a:br>
              <a:rPr lang="cs-CZ" sz="2400" b="1" dirty="0">
                <a:solidFill>
                  <a:srgbClr val="002060"/>
                </a:solidFill>
                <a:latin typeface="+mj-lt"/>
              </a:rPr>
            </a:br>
            <a:br>
              <a:rPr lang="cs-CZ" sz="2400" b="1" dirty="0">
                <a:solidFill>
                  <a:srgbClr val="002060"/>
                </a:solidFill>
                <a:latin typeface="+mj-lt"/>
              </a:rPr>
            </a:br>
            <a:r>
              <a:rPr lang="cs-CZ" sz="2400" b="1" dirty="0">
                <a:solidFill>
                  <a:srgbClr val="002060"/>
                </a:solidFill>
                <a:latin typeface="+mj-lt"/>
              </a:rPr>
              <a:t>MODERNIZACE ZAŘÍZENÍ A VYBAVENÍ PRAŽSKÝCH ŠKOL III</a:t>
            </a:r>
            <a:br>
              <a:rPr lang="cs-CZ" sz="2400" b="1" dirty="0">
                <a:solidFill>
                  <a:srgbClr val="002060"/>
                </a:solidFill>
                <a:latin typeface="+mj-lt"/>
              </a:rPr>
            </a:br>
            <a:br>
              <a:rPr lang="cs-CZ" sz="2400" b="1" dirty="0">
                <a:solidFill>
                  <a:srgbClr val="002060"/>
                </a:solidFill>
                <a:latin typeface="+mj-lt"/>
              </a:rPr>
            </a:br>
            <a:r>
              <a:rPr lang="cs-CZ" sz="2400" b="1" dirty="0">
                <a:solidFill>
                  <a:srgbClr val="002060"/>
                </a:solidFill>
                <a:latin typeface="+mj-lt"/>
              </a:rPr>
              <a:t>Zaměření výzvy č. 48 pro prioritní osu 4, </a:t>
            </a:r>
            <a:br>
              <a:rPr lang="cs-CZ" sz="2400" b="1" dirty="0">
                <a:solidFill>
                  <a:srgbClr val="002060"/>
                </a:solidFill>
                <a:latin typeface="+mj-lt"/>
              </a:rPr>
            </a:br>
            <a:r>
              <a:rPr lang="cs-CZ" sz="2400" b="1" dirty="0">
                <a:solidFill>
                  <a:srgbClr val="002060"/>
                </a:solidFill>
                <a:latin typeface="+mj-lt"/>
              </a:rPr>
              <a:t>specifický cíl 4.1 (ERDF)</a:t>
            </a:r>
            <a:endParaRPr lang="cs-CZ" sz="2400" dirty="0">
              <a:latin typeface="+mj-lt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52618" y="58846"/>
            <a:ext cx="762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+mj-lt"/>
              </a:rPr>
              <a:t>Výzva č. 48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  <a:latin typeface="+mj-lt"/>
              </a:rPr>
              <a:t>Modernizace zařízení a vybavení pražských škol III</a:t>
            </a:r>
          </a:p>
        </p:txBody>
      </p:sp>
    </p:spTree>
    <p:extLst>
      <p:ext uri="{BB962C8B-B14F-4D97-AF65-F5344CB8AC3E}">
        <p14:creationId xmlns:p14="http://schemas.microsoft.com/office/powerpoint/2010/main" val="300408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informace o výzvě č. 48</a:t>
            </a:r>
          </a:p>
        </p:txBody>
      </p:sp>
      <p:sp>
        <p:nvSpPr>
          <p:cNvPr id="3" name="Obdélník 2"/>
          <p:cNvSpPr/>
          <p:nvPr/>
        </p:nvSpPr>
        <p:spPr>
          <a:xfrm>
            <a:off x="940526" y="1265706"/>
            <a:ext cx="7737130" cy="425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Celková alokace výzvy: </a:t>
            </a:r>
            <a:r>
              <a:rPr lang="cs-CZ" b="1" dirty="0">
                <a:solidFill>
                  <a:srgbClr val="002060"/>
                </a:solidFill>
              </a:rPr>
              <a:t>150 000 000 Kč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Druh výzvy: </a:t>
            </a:r>
            <a:r>
              <a:rPr lang="cs-CZ" b="1" dirty="0">
                <a:solidFill>
                  <a:srgbClr val="002060"/>
                </a:solidFill>
              </a:rPr>
              <a:t>kolová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Zahájení příjmu žádostí: </a:t>
            </a:r>
            <a:r>
              <a:rPr lang="cs-CZ" b="1" dirty="0">
                <a:solidFill>
                  <a:srgbClr val="002060"/>
                </a:solidFill>
              </a:rPr>
              <a:t>16. 10. 2020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Ukončení příjmu žádostí: </a:t>
            </a:r>
            <a:r>
              <a:rPr lang="cs-CZ" b="1" dirty="0">
                <a:solidFill>
                  <a:srgbClr val="002060"/>
                </a:solidFill>
              </a:rPr>
              <a:t>15. 2. 2021, 16:00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Maximální délka projektu: </a:t>
            </a:r>
            <a:r>
              <a:rPr lang="cs-CZ" b="1" dirty="0">
                <a:solidFill>
                  <a:srgbClr val="002060"/>
                </a:solidFill>
              </a:rPr>
              <a:t>24 měsíců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Minimální a maximální výše rozpočtu: </a:t>
            </a:r>
            <a:r>
              <a:rPr lang="cs-CZ" b="1" dirty="0">
                <a:solidFill>
                  <a:srgbClr val="002060"/>
                </a:solidFill>
              </a:rPr>
              <a:t>600 tis. Kč – 15 mil. Kč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Skupiny aktivit: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A: Modernizace zařízení a vybavení MŠ, ZŠ a speciálních ZŠ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B: Modernizace zařízení a vybavení SŠ a speciálních SŠ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C: Komplementární projekty k podpoře inkluze</a:t>
            </a:r>
          </a:p>
          <a:p>
            <a:pPr lvl="1"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6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C92EC-0344-4642-8A8D-812449A6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10330"/>
            <a:ext cx="7473950" cy="773907"/>
          </a:xfrm>
        </p:spPr>
        <p:txBody>
          <a:bodyPr/>
          <a:lstStyle/>
          <a:p>
            <a:pPr lvl="0" algn="ctr"/>
            <a:r>
              <a:rPr lang="cs-CZ" b="1" dirty="0">
                <a:solidFill>
                  <a:prstClr val="white"/>
                </a:solidFill>
                <a:ea typeface="+mn-ea"/>
                <a:cs typeface="+mn-cs"/>
              </a:rPr>
              <a:t>Výzva č. 48</a:t>
            </a:r>
            <a:br>
              <a:rPr lang="cs-CZ" b="1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cs-CZ" b="1" dirty="0">
                <a:solidFill>
                  <a:prstClr val="white"/>
                </a:solidFill>
                <a:ea typeface="+mn-ea"/>
                <a:cs typeface="+mn-cs"/>
              </a:rPr>
              <a:t>Modernizace zařízení a vybavení pražských škol III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F2FA7-167A-4F14-9969-D9A697CAF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1242218"/>
            <a:ext cx="8185150" cy="4721260"/>
          </a:xfrm>
        </p:spPr>
        <p:txBody>
          <a:bodyPr/>
          <a:lstStyle/>
          <a:p>
            <a:pPr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Celková alokace výzvy je rozdělena mezi tyto tři skupiny aktivit následovně:</a:t>
            </a:r>
          </a:p>
          <a:p>
            <a:pPr lvl="1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Skupina aktivit A: 67,5 mil. Kč</a:t>
            </a:r>
          </a:p>
          <a:p>
            <a:pPr lvl="1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Skupina aktivit B: 67,5 mil. Kč</a:t>
            </a:r>
          </a:p>
          <a:p>
            <a:pPr lvl="1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Skupina aktivit C: 15 mil. Kč</a:t>
            </a:r>
          </a:p>
          <a:p>
            <a:pPr lvl="1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Limity výdajů:</a:t>
            </a:r>
          </a:p>
          <a:p>
            <a:pPr lvl="1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Skupina aktivit A, B: limit výdajů na jednu školu </a:t>
            </a:r>
            <a:r>
              <a:rPr lang="cs-CZ" sz="1800" b="1" dirty="0">
                <a:solidFill>
                  <a:srgbClr val="002060"/>
                </a:solidFill>
              </a:rPr>
              <a:t>2 mil. Kč</a:t>
            </a:r>
          </a:p>
          <a:p>
            <a:pPr lvl="1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Skupina aktivit C: limit výdajů na jednu školu </a:t>
            </a:r>
            <a:r>
              <a:rPr lang="cs-CZ" sz="1800" b="1" dirty="0">
                <a:solidFill>
                  <a:srgbClr val="002060"/>
                </a:solidFill>
              </a:rPr>
              <a:t>1 mil. Kč </a:t>
            </a:r>
          </a:p>
          <a:p>
            <a:pPr>
              <a:spcBef>
                <a:spcPts val="0"/>
              </a:spcBef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V případě sloučených MŠ, ZŠ a SŠ je možné čerpat 2 mil. Kč pro každý stupeň vzdělávání zvlášť (příklad: pro sloučenou MŠ a ZŠ lze čerpat 2 mil. Kč + 2 mil. Kč)</a:t>
            </a:r>
          </a:p>
          <a:p>
            <a:pPr>
              <a:spcBef>
                <a:spcPts val="0"/>
              </a:spcBef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Lze žádat o podporu pro více škol v rámci jedné žádosti</a:t>
            </a:r>
          </a:p>
        </p:txBody>
      </p:sp>
    </p:spTree>
    <p:extLst>
      <p:ext uri="{BB962C8B-B14F-4D97-AF65-F5344CB8AC3E}">
        <p14:creationId xmlns:p14="http://schemas.microsoft.com/office/powerpoint/2010/main" val="28775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Podporované cílové skupiny, oprávnění žadatelé a partneři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27462" y="1256467"/>
            <a:ext cx="80989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Podporované cílové skupiny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Žáci mateřských, základních či středních škol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Žáci se speciálními vzdělávacími potřebami, resp. s potřebou podpůrných opatření 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Pedagogičtí pracovníci mateřských, základních a středních škol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Oprávnění žadatelé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Hlavní město Praha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Městské části hl. m. Prahy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Mateřské, základní a střední školy uskutečňující vzdělávání v hl. m. Praze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Základní a střední školy samostatně zřízené pro žáky se speciálními vzdělávacími potřebami uskutečňující vzdělávání na území hl. m. Prahy (dále jen „speciální školy“)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Je možné zapojit partnery bez finančního podílu typem stejné jako oprávnění žadatelé (maximálně 10 partnerů na jednu žádost o podporu)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0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Věcné zaměření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32688" y="1165027"/>
            <a:ext cx="810680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Účelem výzvy je:</a:t>
            </a:r>
          </a:p>
          <a:p>
            <a:pPr marL="742950" lvl="2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přispět k řešení nerovnoměrné úrovně vybavení škol v Praze</a:t>
            </a:r>
          </a:p>
          <a:p>
            <a:pPr marL="742950" lvl="2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posílit rovný přístup ke kvalitní vzdělávací infrastruktuře </a:t>
            </a:r>
          </a:p>
          <a:p>
            <a:pPr marL="742950" lvl="2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podporovat společné vzdělávání</a:t>
            </a:r>
          </a:p>
          <a:p>
            <a:pPr marL="742950" lvl="2" indent="-285750"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rozvíjet klíčové kompetence žáků</a:t>
            </a:r>
          </a:p>
          <a:p>
            <a:pPr marL="742950" lvl="2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FF0000"/>
                </a:solidFill>
              </a:rPr>
              <a:t>Kombinace skupin aktivit v rámci jedné žádosti není možná.</a:t>
            </a: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Není podporováno vybavení kmenových učeben a vytvoření a vybavení mobilních učeben.</a:t>
            </a: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</a:rPr>
              <a:t>Soulad s </a:t>
            </a:r>
            <a:r>
              <a:rPr lang="cs-CZ" sz="1600" b="1" dirty="0">
                <a:solidFill>
                  <a:srgbClr val="002060"/>
                </a:solidFill>
              </a:rPr>
              <a:t>Místním akčním plánem (MAP) či Krajským akčním plánem vzdělávání (KAP)</a:t>
            </a: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Projektové aktivity musí být v jednoznačném souladu s aktivitami a kompetencemi podporovanými ve výzvě</a:t>
            </a: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Žádost o podporu musí být v souladu se Strategickým rámcem MAP či KAP </a:t>
            </a: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Strategický rámec MAP/KAP schválený Řídícím výborem MAP/KAP musí být uveřejněn na webových stránkách zpracovatele MAP/KAP nejpozději do 15. 2. 2021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33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Podporované 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957368" y="1123406"/>
            <a:ext cx="8186632" cy="44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Skupina aktivit A: Modernizace zařízení a vybavení mateřských, základních škol a speciálních základních škol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Mateřské školy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Vybavení učeben a nákup výukových pomůcek se zaměřením na výchovu k udržitelnému rozvoji, podporu environmentálního vzdělávání, výchovy a osvěty (EVVO), včetně venkovních učeben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Rozvoj polytechnických dovedností (včetně venkovních učeben) – pro rozvoj manuální zručnosti, jemné motoriky a práci s materiálem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Stavební úpravy prostor a pořízení vybavení pro dvouleté děti, zajištění bezpečnosti prostor pro pobyt dětí mladších tří let v MŠ (např. protiskluzové povrchy, stavební úpravy vnitřních prostor, pořízení nábytku)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Fyzická dostupnost a bezbariérovost (zahrnuje i pořízení kompenzačních pomůcek pro práci s dětmi se SVP)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75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Podporované 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8280" y="1112884"/>
            <a:ext cx="82113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Skupina aktivit A: Modernizace zařízení a vybavení mateřských, základních škol a speciálních základních škol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Základní školy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Odborné učebny pro rozvoj kompetencí v oblastech (včetně venkovních odborných učeben za předpokladu, že umožní </a:t>
            </a:r>
            <a:r>
              <a:rPr lang="cs-CZ" b="1" dirty="0">
                <a:solidFill>
                  <a:srgbClr val="002060"/>
                </a:solidFill>
              </a:rPr>
              <a:t>celoroční výuku</a:t>
            </a:r>
            <a:r>
              <a:rPr lang="cs-CZ" dirty="0">
                <a:solidFill>
                  <a:srgbClr val="002060"/>
                </a:solidFill>
              </a:rPr>
              <a:t>):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komunikace v cizích jazycích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přírodní vědy v oboru fyzika, chemie, přírodověda/biologie, zeměpis, matematika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rozvoj čtenářské gramotnosti 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Fyzická dostupnost a bezbariérovost škol (zahrnuje i pořízení kompenzačních pomůcek pro práci s dětmi se SVP)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Rozvoj polytechnických dovedností – stavební úpravy a vybavení podporující rozvoj zručnosti v oblasti pracovní výchovy, technického a přírodovědného vzdělávání, tj. stavebnice, nářadí, vybavení dílen a cvičných kuchyněk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26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Podporované aktivity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8280" y="1112884"/>
            <a:ext cx="8211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Skupina aktivit A: Modernizace zařízení a vybavení mateřských, základních škol a speciálních základních škol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Základní školy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Práce s digitálními technologiemi je podporována pouze v návaznosti na uvedené kompetence</a:t>
            </a:r>
          </a:p>
          <a:p>
            <a:pPr lvl="1" algn="just"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Součástí podpořených učeben mohou být v případě prokázání návaznosti na rozvoj podporovaných kompetencí také výdaje na zajištění vnitřní konektivity a připojení internetu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05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1144</Words>
  <Application>Microsoft Office PowerPoint</Application>
  <PresentationFormat>Předvádění na obrazovce (4:3)</PresentationFormat>
  <Paragraphs>175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Motiv Office</vt:lpstr>
      <vt:lpstr>11</vt:lpstr>
      <vt:lpstr>Prezentace aplikace PowerPoint</vt:lpstr>
      <vt:lpstr>Prezentace aplikace PowerPoint</vt:lpstr>
      <vt:lpstr>Základní informace o výzvě č. 48</vt:lpstr>
      <vt:lpstr>Výzva č. 48 Modernizace zařízení a vybavení pražských škol III</vt:lpstr>
      <vt:lpstr>Podporované cílové skupiny, oprávnění žadatelé a partneři</vt:lpstr>
      <vt:lpstr>Věcné zaměření</vt:lpstr>
      <vt:lpstr>Podporované aktivity</vt:lpstr>
      <vt:lpstr>Podporované aktivity</vt:lpstr>
      <vt:lpstr>Podporované aktivity</vt:lpstr>
      <vt:lpstr>Podporované aktivity</vt:lpstr>
      <vt:lpstr>Podporované aktivity</vt:lpstr>
      <vt:lpstr>Podporované aktivity</vt:lpstr>
      <vt:lpstr>Podporované aktivity</vt:lpstr>
      <vt:lpstr>Podporované aktivity</vt:lpstr>
      <vt:lpstr>Financování výzvy č. 48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336</cp:revision>
  <cp:lastPrinted>2020-03-11T14:09:36Z</cp:lastPrinted>
  <dcterms:created xsi:type="dcterms:W3CDTF">2015-08-07T17:40:25Z</dcterms:created>
  <dcterms:modified xsi:type="dcterms:W3CDTF">2020-11-18T15:51:19Z</dcterms:modified>
</cp:coreProperties>
</file>