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4" r:id="rId3"/>
    <p:sldId id="283" r:id="rId4"/>
    <p:sldId id="259" r:id="rId5"/>
    <p:sldId id="263" r:id="rId6"/>
    <p:sldId id="262" r:id="rId7"/>
    <p:sldId id="264" r:id="rId8"/>
    <p:sldId id="265" r:id="rId9"/>
    <p:sldId id="266" r:id="rId10"/>
    <p:sldId id="268" r:id="rId11"/>
    <p:sldId id="269" r:id="rId12"/>
    <p:sldId id="267" r:id="rId13"/>
    <p:sldId id="270" r:id="rId14"/>
    <p:sldId id="271" r:id="rId15"/>
    <p:sldId id="272" r:id="rId16"/>
    <p:sldId id="273" r:id="rId17"/>
    <p:sldId id="274" r:id="rId18"/>
    <p:sldId id="275" r:id="rId19"/>
    <p:sldId id="276" r:id="rId20"/>
    <p:sldId id="277" r:id="rId21"/>
    <p:sldId id="282" r:id="rId22"/>
    <p:sldId id="278" r:id="rId23"/>
    <p:sldId id="279" r:id="rId24"/>
    <p:sldId id="280" r:id="rId25"/>
    <p:sldId id="281" r:id="rId26"/>
    <p:sldId id="257" r:id="rId27"/>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úvod" id="{5D58E9EE-A70A-4278-AD02-9F3952BE4D1D}">
          <p14:sldIdLst>
            <p14:sldId id="256"/>
            <p14:sldId id="284"/>
            <p14:sldId id="283"/>
          </p14:sldIdLst>
        </p14:section>
        <p14:section name="obsah - vložte snímek ze šablony" id="{CEACA50A-CFD6-4DF1-8914-830FD1866B69}">
          <p14:sldIdLst>
            <p14:sldId id="259"/>
            <p14:sldId id="263"/>
            <p14:sldId id="262"/>
            <p14:sldId id="264"/>
            <p14:sldId id="265"/>
            <p14:sldId id="266"/>
            <p14:sldId id="268"/>
            <p14:sldId id="269"/>
            <p14:sldId id="267"/>
            <p14:sldId id="270"/>
            <p14:sldId id="271"/>
            <p14:sldId id="272"/>
            <p14:sldId id="273"/>
            <p14:sldId id="274"/>
            <p14:sldId id="275"/>
            <p14:sldId id="276"/>
            <p14:sldId id="277"/>
            <p14:sldId id="282"/>
            <p14:sldId id="278"/>
            <p14:sldId id="279"/>
            <p14:sldId id="280"/>
            <p14:sldId id="281"/>
          </p14:sldIdLst>
        </p14:section>
        <p14:section name="závěr" id="{557A05E8-9D0C-4364-9BFA-A8B0D18B2B04}">
          <p14:sldIdLst>
            <p14:sldId id="25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2CDE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180" autoAdjust="0"/>
  </p:normalViewPr>
  <p:slideViewPr>
    <p:cSldViewPr snapToGrid="0">
      <p:cViewPr varScale="1">
        <p:scale>
          <a:sx n="101" d="100"/>
          <a:sy n="101" d="100"/>
        </p:scale>
        <p:origin x="19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2465B60C-119F-40C0-A601-5B79F57D5F4A}" type="datetimeFigureOut">
              <a:rPr lang="cs-CZ" smtClean="0"/>
              <a:t>07.06.2021</a:t>
            </a:fld>
            <a:endParaRPr lang="cs-CZ"/>
          </a:p>
        </p:txBody>
      </p:sp>
      <p:sp>
        <p:nvSpPr>
          <p:cNvPr id="4" name="Zástupný symbol pro obrázek snímku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340F45E1-731B-4FE9-8CBE-6412916A512A}" type="slidenum">
              <a:rPr lang="cs-CZ" smtClean="0"/>
              <a:t>‹#›</a:t>
            </a:fld>
            <a:endParaRPr lang="cs-CZ"/>
          </a:p>
        </p:txBody>
      </p:sp>
    </p:spTree>
    <p:extLst>
      <p:ext uri="{BB962C8B-B14F-4D97-AF65-F5344CB8AC3E}">
        <p14:creationId xmlns:p14="http://schemas.microsoft.com/office/powerpoint/2010/main" val="386658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a:t>
            </a:fld>
            <a:endParaRPr lang="cs-CZ"/>
          </a:p>
        </p:txBody>
      </p:sp>
    </p:spTree>
    <p:extLst>
      <p:ext uri="{BB962C8B-B14F-4D97-AF65-F5344CB8AC3E}">
        <p14:creationId xmlns:p14="http://schemas.microsoft.com/office/powerpoint/2010/main" val="258521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Vysvětlení zadávacích podmínek, včetně přesného znění požadavku dodavatele, odešle zadavatel současně všem dodavatelům, které vyzval v rámci uzavřené výzvy nebo uveřejní vysvětlení zadávacích podmínek včetně přesného znění žádosti stejným způsobem, jakým uveřejnil oznámení otevřené výzvy, případně tyto připojí k zadávacím podmínkám na elektronickém tržišti.</a:t>
            </a:r>
          </a:p>
          <a:p>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Pokud zadavatel provede úpravu zadávacích podmínek a povaha úpravy zadávacích podmínek to vyžaduje, přiměřeně prodlouží lhůtu pro podání nabídek, a to podle povahy provedené úpravy. V případě takové změny zadávacích podmínek, která může rozšířit okruh možných dodavatelů, prodlouží zadavatel lhůtu tak, aby od okamžiku změny činila celou původní délku lhůty pro podání nabídek. </a:t>
            </a: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11</a:t>
            </a:fld>
            <a:endParaRPr lang="cs-CZ"/>
          </a:p>
        </p:txBody>
      </p:sp>
    </p:spTree>
    <p:extLst>
      <p:ext uri="{BB962C8B-B14F-4D97-AF65-F5344CB8AC3E}">
        <p14:creationId xmlns:p14="http://schemas.microsoft.com/office/powerpoint/2010/main" val="62638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1" i="0" u="none" strike="noStrike" kern="1200" baseline="0" dirty="0" smtClean="0">
              <a:solidFill>
                <a:schemeClr val="tx1"/>
              </a:solidFill>
              <a:latin typeface="+mn-lt"/>
              <a:ea typeface="+mn-ea"/>
              <a:cs typeface="+mn-cs"/>
            </a:endParaRPr>
          </a:p>
          <a:p>
            <a:endParaRPr lang="cs-CZ" sz="1200" b="1" i="0" u="none" strike="noStrike" kern="1200" baseline="0" dirty="0" smtClean="0">
              <a:solidFill>
                <a:schemeClr val="tx1"/>
              </a:solidFill>
              <a:latin typeface="+mn-lt"/>
              <a:ea typeface="+mn-ea"/>
              <a:cs typeface="+mn-cs"/>
            </a:endParaRPr>
          </a:p>
          <a:p>
            <a:endParaRPr lang="cs-CZ" dirty="0" smtClean="0"/>
          </a:p>
          <a:p>
            <a:endParaRPr lang="cs-CZ"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b="1" u="sng" dirty="0" smtClean="0"/>
              <a:t>Kritériem kvality nesmí být smluvní podmínky, jejichž účelem je potvrzení povinností dodavatele, nebo platební podmínky</a:t>
            </a:r>
            <a:r>
              <a:rPr lang="cs-CZ" dirty="0" smtClean="0"/>
              <a:t>. </a:t>
            </a:r>
          </a:p>
          <a:p>
            <a:endParaRPr lang="cs-CZ" b="1" dirty="0" smtClean="0"/>
          </a:p>
          <a:p>
            <a:endParaRPr lang="cs-CZ" sz="1200" b="1" i="0" u="none" strike="noStrike" kern="1200" baseline="0" dirty="0" smtClean="0">
              <a:solidFill>
                <a:schemeClr val="tx1"/>
              </a:solidFill>
              <a:latin typeface="+mn-lt"/>
              <a:ea typeface="+mn-ea"/>
              <a:cs typeface="+mn-cs"/>
            </a:endParaRPr>
          </a:p>
          <a:p>
            <a:endParaRPr lang="cs-CZ" dirty="0" smtClean="0"/>
          </a:p>
          <a:p>
            <a:endParaRPr lang="cs-CZ" sz="1200" b="0" i="0" u="none" strike="noStrike" kern="1200" baseline="0" dirty="0" smtClean="0">
              <a:solidFill>
                <a:schemeClr val="tx1"/>
              </a:solidFill>
              <a:latin typeface="+mn-lt"/>
              <a:ea typeface="+mn-ea"/>
              <a:cs typeface="+mn-cs"/>
            </a:endParaRPr>
          </a:p>
          <a:p>
            <a:endParaRPr lang="cs-CZ" sz="1200" b="1"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12</a:t>
            </a:fld>
            <a:endParaRPr lang="cs-CZ"/>
          </a:p>
        </p:txBody>
      </p:sp>
    </p:spTree>
    <p:extLst>
      <p:ext uri="{BB962C8B-B14F-4D97-AF65-F5344CB8AC3E}">
        <p14:creationId xmlns:p14="http://schemas.microsoft.com/office/powerpoint/2010/main" val="342472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Otevřením nabídky podané v elektronické podobě se rozumí zpřístupnění jejího obsahu. Nabídky podané v elektronické podobě nesmí být zpřístupněny před uplynutím lhůty pro podání nabídek. Zpřístupňují se pouze nabídky podané ve lhůtě pro podání nabídek, podepsané zaručeným elektronickým podpisem.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Pokud nabídka nesplňuje všechny požadavky stanovené ve výzvě či v zadávací dokumentaci, jedná se o nabídku neúplnou. </a:t>
            </a:r>
          </a:p>
          <a:p>
            <a:endParaRPr lang="cs-CZ"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Úplnost je posuzována z hlediska formálního i věcného. Např. neúplnou nabídkou je nabídka, která není podána v požadovaném jazyce, neobsahuje požadované dokumenty prokazující splnění kvalifikace dodavatele nebo tyto dokumenty prokazují požadovanou kvalifikaci, nabízené plnění neodpovídá plnění požadovanému atd.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sng" strike="noStrike" kern="1200" baseline="0" dirty="0" smtClean="0">
                <a:solidFill>
                  <a:schemeClr val="tx1"/>
                </a:solidFill>
                <a:latin typeface="+mn-lt"/>
                <a:ea typeface="+mn-ea"/>
                <a:cs typeface="+mn-cs"/>
              </a:rPr>
              <a:t>Neúplnou nabídkou ale na druhou stranu není nedodržení čistě formálních požadavků zadavatele, které nemají vliv na transparentnost zadávacího řízení. Takovými požadavky jsou např. požadavek na počet kopií nabídky, požadavek na pořadí jednotlivých částí nabídky, požadavek na podpis statutárního orgánu (postačuje podpis osoby oprávněné jednat za dodavatele).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u="sng"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Vzorový formulář pro jmenování hodnotící komise/Pověření k otevírání obálek, posouzení a hodnocení nabídek je přílohou těchto Pravidel.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Každá osoba, která se účastní posouzení či hodnocení nabídek, nesmí být vůči účastníkům, kteří předložili nabídku, ve střetu zájmů. </a:t>
            </a:r>
          </a:p>
          <a:p>
            <a:r>
              <a:rPr lang="cs-CZ" sz="1200" b="0" i="0" u="none" strike="noStrike" kern="1200" baseline="0" dirty="0" smtClean="0">
                <a:solidFill>
                  <a:schemeClr val="tx1"/>
                </a:solidFill>
                <a:latin typeface="+mn-lt"/>
                <a:ea typeface="+mn-ea"/>
                <a:cs typeface="+mn-cs"/>
              </a:rPr>
              <a:t>Dále platí, že osoby, které posuzují a hodnotí nabídky, musí zachovávat mlčenlivost o skutečnostech, které se dozvědí v průběhu posouzení a hodnocení nabídek. </a:t>
            </a:r>
          </a:p>
          <a:p>
            <a:r>
              <a:rPr lang="cs-CZ" sz="1200" b="0" i="0" u="none" strike="noStrike" kern="1200" baseline="0" dirty="0" smtClean="0">
                <a:solidFill>
                  <a:schemeClr val="tx1"/>
                </a:solidFill>
                <a:latin typeface="+mn-lt"/>
                <a:ea typeface="+mn-ea"/>
                <a:cs typeface="+mn-cs"/>
              </a:rPr>
              <a:t>Před zahájením posouzení a hodnocení nabídek musí tyto </a:t>
            </a:r>
            <a:r>
              <a:rPr lang="cs-CZ" sz="1200" b="0" i="0" u="sng" strike="noStrike" kern="1200" baseline="0" dirty="0" smtClean="0">
                <a:solidFill>
                  <a:schemeClr val="tx1"/>
                </a:solidFill>
                <a:latin typeface="+mn-lt"/>
                <a:ea typeface="+mn-ea"/>
                <a:cs typeface="+mn-cs"/>
              </a:rPr>
              <a:t>osoby potvrdit neexistenci střetu zájmů a převzetí závazku mlčenlivosti</a:t>
            </a:r>
            <a:r>
              <a:rPr lang="cs-CZ" sz="1200" b="0" i="0" u="none" strike="noStrike" kern="1200" baseline="0" dirty="0" smtClean="0">
                <a:solidFill>
                  <a:schemeClr val="tx1"/>
                </a:solidFill>
                <a:latin typeface="+mn-lt"/>
                <a:ea typeface="+mn-ea"/>
                <a:cs typeface="+mn-cs"/>
              </a:rPr>
              <a:t>. Formulář Prohlášení o neexistenci střetu zájmů je přílohou těchto Pravidel. </a:t>
            </a:r>
            <a:endParaRPr lang="cs-CZ" sz="1200" b="0" i="0" u="sng"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Hodnocení nabídek provádí zadavatel, hodnotící komise nebo pověřená osoba podle hodnotících kritérií uvedených v zadávacích podmínkách, Jako nejvhodnější nabídku vyhodnotí ekonomicky nejvýhodnější nabídku. Hodnocení nabídek může být provedeno před jejich posouzením, v takovém případě dojde k posouzení nabídky, která byla podána účastníkem, se kterým má být uzavřena smlouva. Tuto skutečnost je v takovém případě uvedena v protokolu o otevírání, posouzení a hodnocení nabídek  (viz níže)</a:t>
            </a:r>
          </a:p>
          <a:p>
            <a:r>
              <a:rPr lang="cs-CZ" sz="1200" b="0" i="0" u="none" strike="noStrike" kern="1200" baseline="0" dirty="0" smtClean="0">
                <a:solidFill>
                  <a:schemeClr val="tx1"/>
                </a:solidFill>
                <a:latin typeface="+mn-lt"/>
                <a:ea typeface="+mn-ea"/>
                <a:cs typeface="+mn-cs"/>
              </a:rPr>
              <a:t>Jestliže zadavatel není objektivně schopen stanovit váhu nebo jiný matematický vztah mezi jednotlivými kritérii hodnocení, uvede je v sestupném pořadí podle významu, který jim přisuzuje.</a:t>
            </a:r>
          </a:p>
          <a:p>
            <a:endParaRPr lang="cs-CZ" sz="1200" b="1"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13</a:t>
            </a:fld>
            <a:endParaRPr lang="cs-CZ"/>
          </a:p>
        </p:txBody>
      </p:sp>
    </p:spTree>
    <p:extLst>
      <p:ext uri="{BB962C8B-B14F-4D97-AF65-F5344CB8AC3E}">
        <p14:creationId xmlns:p14="http://schemas.microsoft.com/office/powerpoint/2010/main" val="1631033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Zadavatel </a:t>
            </a:r>
            <a:r>
              <a:rPr lang="cs-CZ" sz="1200" b="1" i="0" u="none" strike="noStrike" kern="1200" baseline="0" dirty="0" smtClean="0">
                <a:solidFill>
                  <a:schemeClr val="tx1"/>
                </a:solidFill>
                <a:latin typeface="+mn-lt"/>
                <a:ea typeface="+mn-ea"/>
                <a:cs typeface="+mn-cs"/>
              </a:rPr>
              <a:t>může vyloučit </a:t>
            </a:r>
            <a:r>
              <a:rPr lang="cs-CZ" sz="1200" b="0" i="0" u="none" strike="noStrike" kern="1200" baseline="0" dirty="0" smtClean="0">
                <a:solidFill>
                  <a:schemeClr val="tx1"/>
                </a:solidFill>
                <a:latin typeface="+mn-lt"/>
                <a:ea typeface="+mn-ea"/>
                <a:cs typeface="+mn-cs"/>
              </a:rPr>
              <a:t>účastníka pro nezpůsobilost také, pokud na základě věrohodných informací získá důvodné podezření, že dodavatel uzavřel s jinými osobami zakázanou dohodu v souvislosti se zadávanou zakázkou.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O vyřazení nabídky vyrozumí zadavatel účastníka, který nabídku podal, bezodkladně od této skutečnosti, a to písemně nebo oznámením na profilu zadavatele, pokud si tuto možnost informování zadavatel vymezil v zadávacích podmínkách. (Lhůta se považuje za splněnou odesláním informace ke zveřejnění.). </a:t>
            </a:r>
          </a:p>
          <a:p>
            <a:endParaRPr lang="cs-CZ" sz="1200" b="1"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14</a:t>
            </a:fld>
            <a:endParaRPr lang="cs-CZ"/>
          </a:p>
        </p:txBody>
      </p:sp>
    </p:spTree>
    <p:extLst>
      <p:ext uri="{BB962C8B-B14F-4D97-AF65-F5344CB8AC3E}">
        <p14:creationId xmlns:p14="http://schemas.microsoft.com/office/powerpoint/2010/main" val="932470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Hodnocení nabídek může být provedeno před jejich posouzením, v takovém případě dojde k posouzení nabídky, která byla podána účastníkem, se kterým má být uzavřena smlouva. </a:t>
            </a:r>
            <a:r>
              <a:rPr lang="cs-CZ" sz="1200" b="1" i="0" u="none" strike="noStrike" kern="1200" baseline="0" dirty="0" smtClean="0">
                <a:solidFill>
                  <a:schemeClr val="tx1"/>
                </a:solidFill>
                <a:latin typeface="+mn-lt"/>
                <a:ea typeface="+mn-ea"/>
                <a:cs typeface="+mn-cs"/>
              </a:rPr>
              <a:t>Tuto skutečnost je v takovém případě uvedena v protokolu o otevírání, posouzení a hodnocení nabídek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O otevírání nabídek, posouzení a hodnocení nabídek se pořizuje protokol obsahující rozhodné skutečnosti, týkající se posouzení a hodnocení nabídek: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a) jména a podpisy osob, které provedly posouzení a hodnocení nabídek; </a:t>
            </a:r>
          </a:p>
          <a:p>
            <a:r>
              <a:rPr lang="cs-CZ" sz="1200" b="0" i="0" u="none" strike="noStrike" kern="1200" baseline="0" dirty="0" smtClean="0">
                <a:solidFill>
                  <a:schemeClr val="tx1"/>
                </a:solidFill>
                <a:latin typeface="+mn-lt"/>
                <a:ea typeface="+mn-ea"/>
                <a:cs typeface="+mn-cs"/>
              </a:rPr>
              <a:t>b) seznam doručených nabídek, včetně identifikačních údajů účastníků, datum a čas doručení nabídek; </a:t>
            </a:r>
          </a:p>
          <a:p>
            <a:r>
              <a:rPr lang="cs-CZ" sz="1200" b="0" i="0" u="none" strike="noStrike" kern="1200" baseline="0" dirty="0" smtClean="0">
                <a:solidFill>
                  <a:schemeClr val="tx1"/>
                </a:solidFill>
                <a:latin typeface="+mn-lt"/>
                <a:ea typeface="+mn-ea"/>
                <a:cs typeface="+mn-cs"/>
              </a:rPr>
              <a:t>c) seznam účastníků vyzvaných k doplnění/objasnění nabídky, pokud byli vyzváni; </a:t>
            </a:r>
          </a:p>
          <a:p>
            <a:r>
              <a:rPr lang="cs-CZ" sz="1200" b="0" i="0" u="none" strike="noStrike" kern="1200" baseline="0" dirty="0" smtClean="0">
                <a:solidFill>
                  <a:schemeClr val="tx1"/>
                </a:solidFill>
                <a:latin typeface="+mn-lt"/>
                <a:ea typeface="+mn-ea"/>
                <a:cs typeface="+mn-cs"/>
              </a:rPr>
              <a:t>d) seznam vyřazených nabídek a zdůvodnění vyřazení nabídek, pokud byly nějaké nabídky vyřazeny; </a:t>
            </a:r>
          </a:p>
          <a:p>
            <a:r>
              <a:rPr lang="cs-CZ" sz="1200" b="0" i="0" u="none" strike="noStrike" kern="1200" baseline="0" dirty="0" smtClean="0">
                <a:solidFill>
                  <a:schemeClr val="tx1"/>
                </a:solidFill>
                <a:latin typeface="+mn-lt"/>
                <a:ea typeface="+mn-ea"/>
                <a:cs typeface="+mn-cs"/>
              </a:rPr>
              <a:t>e) popis způsobu a odůvodnění hodnocení nabídek, pokud nebyla hodnocena pouze cena; </a:t>
            </a:r>
          </a:p>
          <a:p>
            <a:r>
              <a:rPr lang="cs-CZ" sz="1200" b="0" i="0" u="none" strike="noStrike" kern="1200" baseline="0" dirty="0" smtClean="0">
                <a:solidFill>
                  <a:schemeClr val="tx1"/>
                </a:solidFill>
                <a:latin typeface="+mn-lt"/>
                <a:ea typeface="+mn-ea"/>
                <a:cs typeface="+mn-cs"/>
              </a:rPr>
              <a:t>f) výsledek hodnocení.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Protokol o otevírání nabídek, posouzení a hodnocení nabídek je přílohou těchto Pravidel OP PPR. Tento protokol má pouze doporučující charakter, nicméně vždy je nutné dodržet minimálně požadavky stanovené v této kapitole. </a:t>
            </a:r>
          </a:p>
          <a:p>
            <a:r>
              <a:rPr lang="cs-CZ" sz="1200" b="0" i="0" u="none" strike="noStrike" kern="1200" baseline="0" dirty="0" smtClean="0">
                <a:solidFill>
                  <a:schemeClr val="tx1"/>
                </a:solidFill>
                <a:latin typeface="+mn-lt"/>
                <a:ea typeface="+mn-ea"/>
                <a:cs typeface="+mn-cs"/>
              </a:rPr>
              <a:t>Protokol podepisují osoby, které se účastnily otevírání obálek a posouzení nabídek nebo hodnocení nabídek. Pokud je otevíráním obálek, posuzováním a hodnocením nabídek zadavatelem pověřena jiná osoba nebo hodnoticí komise, je vyhotovený Protokol předložen </a:t>
            </a:r>
            <a:r>
              <a:rPr lang="cs-CZ" sz="1200" b="1" i="0" u="none" strike="noStrike" kern="1200" baseline="0" dirty="0" smtClean="0">
                <a:solidFill>
                  <a:schemeClr val="tx1"/>
                </a:solidFill>
                <a:latin typeface="+mn-lt"/>
                <a:ea typeface="+mn-ea"/>
                <a:cs typeface="+mn-cs"/>
              </a:rPr>
              <a:t>zadavateli ke schválení. Uvedením souhlasu s doporučením hodnoticí komise/pověřené osoby a podpisem na Protokolu či samostatném dokumentu rozhoduje zadavatel o výběru dodavatele. </a:t>
            </a: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15</a:t>
            </a:fld>
            <a:endParaRPr lang="cs-CZ"/>
          </a:p>
        </p:txBody>
      </p:sp>
    </p:spTree>
    <p:extLst>
      <p:ext uri="{BB962C8B-B14F-4D97-AF65-F5344CB8AC3E}">
        <p14:creationId xmlns:p14="http://schemas.microsoft.com/office/powerpoint/2010/main" val="101663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 výsledku výběrového řízení musejí být bez zbytečného odkladu informováni všichni účastníci, kteří podali nabídky ve lhůtě pro podání nabídek a jejichž nabídka nebyla vyřazena z výběrového řízení. </a:t>
            </a:r>
          </a:p>
          <a:p>
            <a:r>
              <a:rPr lang="cs-CZ" sz="1200" b="0" i="0" u="none" strike="noStrike" kern="1200" baseline="0" dirty="0" smtClean="0">
                <a:solidFill>
                  <a:schemeClr val="tx1"/>
                </a:solidFill>
                <a:latin typeface="+mn-lt"/>
                <a:ea typeface="+mn-ea"/>
                <a:cs typeface="+mn-cs"/>
              </a:rPr>
              <a:t>Oznámení o výsledku výběrového řízení musí obsahovat alespoň následující informace: </a:t>
            </a:r>
          </a:p>
          <a:p>
            <a:r>
              <a:rPr lang="cs-CZ" sz="1200" b="0" i="0" u="none" strike="noStrike" kern="1200" baseline="0" dirty="0" smtClean="0">
                <a:solidFill>
                  <a:schemeClr val="tx1"/>
                </a:solidFill>
                <a:latin typeface="+mn-lt"/>
                <a:ea typeface="+mn-ea"/>
                <a:cs typeface="+mn-cs"/>
              </a:rPr>
              <a:t>a) identifikační údaje účastníků, jejichž nabídka byla hodnocena, </a:t>
            </a:r>
          </a:p>
          <a:p>
            <a:r>
              <a:rPr lang="cs-CZ" sz="1200" b="0" i="0" u="none" strike="noStrike" kern="1200" baseline="0" dirty="0" smtClean="0">
                <a:solidFill>
                  <a:schemeClr val="tx1"/>
                </a:solidFill>
                <a:latin typeface="+mn-lt"/>
                <a:ea typeface="+mn-ea"/>
                <a:cs typeface="+mn-cs"/>
              </a:rPr>
              <a:t>b) výsledek hodnocení nabídek, z něhož je zřejmé pořadí nabídek.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Tato informace musí být zaslána písemně, a to buď dopisem, nebo elektronicky (odeslání musí být schopen zadavatel prokázat – dodejka, podací lístek, předávací protokol, e-mailovou doručenkou spolu s odeslaným e-mailem apod.). </a:t>
            </a:r>
          </a:p>
          <a:p>
            <a:r>
              <a:rPr lang="cs-CZ" sz="1200" b="0" i="0" u="none" strike="noStrike" kern="1200" baseline="0" dirty="0" smtClean="0">
                <a:solidFill>
                  <a:schemeClr val="tx1"/>
                </a:solidFill>
                <a:latin typeface="+mn-lt"/>
                <a:ea typeface="+mn-ea"/>
                <a:cs typeface="+mn-cs"/>
              </a:rPr>
              <a:t>Pokud si to zadavatel v oznámení výběrového řízení vyhradil, může ve výběrovém řízení uveřejnit oznámení o výsledku výběrového řízení a případné oznámení o vyřazení nabídky stejným způsobem, jakým vyhlásil výběrové řízení. V takovém případě se oznámení o výsledku výběrového řízení a případné oznámení o vyřazení nabídky považuje za doručené všem dotčeným účastníkům okamžikem uveřejnění. </a:t>
            </a:r>
          </a:p>
          <a:p>
            <a:pPr marL="0" indent="0">
              <a:buNone/>
            </a:pPr>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16</a:t>
            </a:fld>
            <a:endParaRPr lang="cs-CZ"/>
          </a:p>
        </p:txBody>
      </p:sp>
    </p:spTree>
    <p:extLst>
      <p:ext uri="{BB962C8B-B14F-4D97-AF65-F5344CB8AC3E}">
        <p14:creationId xmlns:p14="http://schemas.microsoft.com/office/powerpoint/2010/main" val="1676054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Zadavatel je oprávněn výběrové řízení zrušit, nejpozději však do uzavření smlouvy. O zrušení výběrového řízení je zadavatel povinen bezodkladně písemně informovat všechny účastníky, kteří podali nabídku ve lhůtě pro podání nabídek. </a:t>
            </a:r>
          </a:p>
          <a:p>
            <a:r>
              <a:rPr lang="cs-CZ" sz="1200" b="0" i="0" u="none" strike="noStrike" kern="1200" baseline="0" dirty="0" smtClean="0">
                <a:solidFill>
                  <a:schemeClr val="tx1"/>
                </a:solidFill>
                <a:latin typeface="+mn-lt"/>
                <a:ea typeface="+mn-ea"/>
                <a:cs typeface="+mn-cs"/>
              </a:rPr>
              <a:t>V případě zrušení výběrového řízení v době běhu lhůty pro podávání nabídek, uveřejní a oznámí zadavatel informaci o zrušení výběrového řízení stejným způsobem, jakým toto výběrové řízení zahájil. </a:t>
            </a:r>
          </a:p>
          <a:p>
            <a:r>
              <a:rPr lang="cs-CZ" sz="1200" b="0" i="0" u="none" strike="noStrike" kern="1200" baseline="0" dirty="0" smtClean="0">
                <a:solidFill>
                  <a:schemeClr val="tx1"/>
                </a:solidFill>
                <a:latin typeface="+mn-lt"/>
                <a:ea typeface="+mn-ea"/>
                <a:cs typeface="+mn-cs"/>
              </a:rPr>
              <a:t>Zadavatel zruší výběrové řízení bez zbytečného odkladu, pokud: </a:t>
            </a:r>
          </a:p>
          <a:p>
            <a:r>
              <a:rPr lang="cs-CZ" sz="1200" b="0" i="0" u="none" strike="noStrike" kern="1200" baseline="0" dirty="0" smtClean="0">
                <a:solidFill>
                  <a:schemeClr val="tx1"/>
                </a:solidFill>
                <a:latin typeface="+mn-lt"/>
                <a:ea typeface="+mn-ea"/>
                <a:cs typeface="+mn-cs"/>
              </a:rPr>
              <a:t>a) nebyly ve stanovené lhůtě podány žádné nabídky, nebo </a:t>
            </a:r>
          </a:p>
          <a:p>
            <a:r>
              <a:rPr lang="cs-CZ" sz="1200" b="0" i="0" u="none" strike="noStrike" kern="1200" baseline="0" dirty="0" smtClean="0">
                <a:solidFill>
                  <a:schemeClr val="tx1"/>
                </a:solidFill>
                <a:latin typeface="+mn-lt"/>
                <a:ea typeface="+mn-ea"/>
                <a:cs typeface="+mn-cs"/>
              </a:rPr>
              <a:t>b) nebyly ve stanovené lhůtě podány žádné nabídky splňující požadavky zadavatele na předmět plnění zakázky, resp. byli z účasti ve výběrovém řízení vyloučeni všichni účastníci, </a:t>
            </a:r>
          </a:p>
          <a:p>
            <a:r>
              <a:rPr lang="cs-CZ" sz="1200" b="0" i="0" u="none" strike="noStrike" kern="1200" baseline="0" dirty="0" smtClean="0">
                <a:solidFill>
                  <a:schemeClr val="tx1"/>
                </a:solidFill>
                <a:latin typeface="+mn-lt"/>
                <a:ea typeface="+mn-ea"/>
                <a:cs typeface="+mn-cs"/>
              </a:rPr>
              <a:t>c) byly zjištěny vážné nesrovnalosti nebo chyby v zadávacích podmínkách, nebo </a:t>
            </a:r>
          </a:p>
          <a:p>
            <a:r>
              <a:rPr lang="cs-CZ" sz="1200" b="0" i="0" u="none" strike="noStrike" kern="1200" baseline="0" dirty="0" smtClean="0">
                <a:solidFill>
                  <a:schemeClr val="tx1"/>
                </a:solidFill>
                <a:latin typeface="+mn-lt"/>
                <a:ea typeface="+mn-ea"/>
                <a:cs typeface="+mn-cs"/>
              </a:rPr>
              <a:t>d) odmítl uzavřít smlouvu i účastník třetí v pořadí, s nímž bylo možné smlouvu uzavřít.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Zadavatel může výběrové řízení zrušit bez zbytečného odkladu, pokud: </a:t>
            </a:r>
          </a:p>
          <a:p>
            <a:r>
              <a:rPr lang="cs-CZ" sz="1200" b="0" i="0" u="none" strike="noStrike" kern="1200" baseline="0" dirty="0" smtClean="0">
                <a:solidFill>
                  <a:schemeClr val="tx1"/>
                </a:solidFill>
                <a:latin typeface="+mn-lt"/>
                <a:ea typeface="+mn-ea"/>
                <a:cs typeface="+mn-cs"/>
              </a:rPr>
              <a:t>a) se v průběhu výběrového řízení vyskytly důvody zvláštního zřetele113, pro které nelze na zadavateli požadovat, aby ve výběrovém řízení pokračoval, nebo </a:t>
            </a:r>
          </a:p>
          <a:p>
            <a:r>
              <a:rPr lang="cs-CZ" sz="1200" b="0" i="0" u="none" strike="noStrike" kern="1200" baseline="0" dirty="0" smtClean="0">
                <a:solidFill>
                  <a:schemeClr val="tx1"/>
                </a:solidFill>
                <a:latin typeface="+mn-lt"/>
                <a:ea typeface="+mn-ea"/>
                <a:cs typeface="+mn-cs"/>
              </a:rPr>
              <a:t>b) vybraný účastník, popřípadě účastník druhý v pořadí, odmítl uzavřít smlouvu nebo neposkytl zadavateli k jejímu uzavření dostatečnou součinnost. </a:t>
            </a:r>
          </a:p>
          <a:p>
            <a:pPr marL="0" indent="0">
              <a:buNone/>
            </a:pPr>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17</a:t>
            </a:fld>
            <a:endParaRPr lang="cs-CZ"/>
          </a:p>
        </p:txBody>
      </p:sp>
    </p:spTree>
    <p:extLst>
      <p:ext uri="{BB962C8B-B14F-4D97-AF65-F5344CB8AC3E}">
        <p14:creationId xmlns:p14="http://schemas.microsoft.com/office/powerpoint/2010/main" val="2149864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Zadavatel je povinen vybrat k uzavření smlouvy účastníka výběrového řízení, jehož nabídka byla vyhodnocena jako ekonomicky nejvýhodnější podle výsledku hodnocení nabídek nebo výsledku elektronické aukce, pokud byla použita. </a:t>
            </a:r>
          </a:p>
          <a:p>
            <a:endParaRPr lang="cs-CZ" dirty="0" smtClean="0"/>
          </a:p>
          <a:p>
            <a:r>
              <a:rPr lang="cs-CZ" dirty="0" smtClean="0"/>
              <a:t>Smlouva musí být uzavřena ve shodě s podmínkami výběrového řízení a vybranou nabídkou. </a:t>
            </a:r>
          </a:p>
          <a:p>
            <a:endParaRPr lang="cs-CZ" dirty="0" smtClean="0"/>
          </a:p>
          <a:p>
            <a:r>
              <a:rPr lang="cs-CZ" dirty="0" smtClean="0"/>
              <a:t>Pokud vybraný účastník odmítne uzavřít smlouvu nebo zadavateli neposkytne dostatečnou součinnost k jejímu uzavření, může zadavatel vyzvat k uzavření smlouvy dalšího účastníka výběrového řízení, a to v pořadí, které vyplývá z výsledku původního hodnocení nabídek nebo elektronické aukce nebo z výsledku nového hodnocení. </a:t>
            </a:r>
          </a:p>
          <a:p>
            <a:endParaRPr lang="cs-CZ" dirty="0" smtClean="0"/>
          </a:p>
          <a:p>
            <a:r>
              <a:rPr lang="cs-CZ" dirty="0" smtClean="0"/>
              <a:t>Za nedostatečnou součinnost je považována skutečnost, kdy vybraný účastník nereaguje žádným způsobem (tzn. listině nebo elektronicky) na výzvy zadavatele</a:t>
            </a:r>
            <a:r>
              <a:rPr lang="cs-CZ" b="1" dirty="0" smtClean="0"/>
              <a:t>. V případě, že účastník neposkytl zadavateli dostatečnou součinnost, doloží zadavatel tuto skutečnost písemně formou čestného prohlášení.</a:t>
            </a:r>
            <a:r>
              <a:rPr lang="cs-CZ" dirty="0" smtClean="0"/>
              <a:t> </a:t>
            </a:r>
          </a:p>
          <a:p>
            <a:endParaRPr lang="cs-CZ" dirty="0" smtClean="0"/>
          </a:p>
          <a:p>
            <a:r>
              <a:rPr lang="cs-CZ" dirty="0" smtClean="0"/>
              <a:t>Nové hodnocení zadavatel musí provést, pokud by vyloučení vybraného dodavatele znamenalo podstatné ovlivnění původního pořadí nabídek. Zadavatel nesmí uzavřít smlouvu s účastníkem, u něhož došlo ke střetu zájmů a není možné učinit jiné opatření k nápravě, kromě zrušení výběrového řízení. Smlouva musí mít písemnou formu</a:t>
            </a:r>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18</a:t>
            </a:fld>
            <a:endParaRPr lang="cs-CZ"/>
          </a:p>
        </p:txBody>
      </p:sp>
    </p:spTree>
    <p:extLst>
      <p:ext uri="{BB962C8B-B14F-4D97-AF65-F5344CB8AC3E}">
        <p14:creationId xmlns:p14="http://schemas.microsoft.com/office/powerpoint/2010/main" val="775970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Za podstatnou změnu závazku ze smlouvy na zakázku se nepovažuje změna, která nemění celkovou povahu zakázky a jejíž hodnota je nižší než </a:t>
            </a:r>
          </a:p>
          <a:p>
            <a:r>
              <a:rPr lang="cs-CZ" sz="1200" b="0" i="0" u="none" strike="noStrike" kern="1200" baseline="0" dirty="0" smtClean="0">
                <a:solidFill>
                  <a:schemeClr val="tx1"/>
                </a:solidFill>
                <a:latin typeface="+mn-lt"/>
                <a:ea typeface="+mn-ea"/>
                <a:cs typeface="+mn-cs"/>
              </a:rPr>
              <a:t>a) 10 % původní hodnoty závazku, nebo </a:t>
            </a:r>
          </a:p>
          <a:p>
            <a:r>
              <a:rPr lang="cs-CZ" sz="1200" b="0" i="0" u="none" strike="noStrike" kern="1200" baseline="0" dirty="0" smtClean="0">
                <a:solidFill>
                  <a:schemeClr val="tx1"/>
                </a:solidFill>
                <a:latin typeface="+mn-lt"/>
                <a:ea typeface="+mn-ea"/>
                <a:cs typeface="+mn-cs"/>
              </a:rPr>
              <a:t>b) 15 % původní hodnoty závazku ze smlouvy na zakázku na stavební práce.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Pokud bude provedeno více změn, je rozhodný součet absolutních hodnot všech těchto změn, (přičemž snížení původní hodnoty závazku se sčítají samostatně a zvýšení hodnoty závazku také samostatně)</a:t>
            </a:r>
          </a:p>
          <a:p>
            <a:endParaRPr lang="cs-CZ" sz="1200" b="1"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Za podstatnou změnu závazku ze smlouvy na zakázku se nepovažují dodatečné stavební práce, služby nebo dodávky od dodavatele původní zakázky, které nebyly zahrnuty v původním závazku ze smlouvy na zakázku, pokud jsou nezbytné, a změna v osobě dodavatele </a:t>
            </a:r>
          </a:p>
          <a:p>
            <a:r>
              <a:rPr lang="cs-CZ" sz="1200" b="0" i="0" u="none" strike="noStrike" kern="1200" baseline="0" dirty="0" smtClean="0">
                <a:solidFill>
                  <a:schemeClr val="tx1"/>
                </a:solidFill>
                <a:latin typeface="+mn-lt"/>
                <a:ea typeface="+mn-ea"/>
                <a:cs typeface="+mn-cs"/>
              </a:rPr>
              <a:t>a) není možná z ekonomických anebo technických důvodů spočívajících zejména v požadavcích na slučitelnost nebo interoperabilitu se stávajícím zařízením, službami nebo instalacemi pořízenými zadavatelem v původním výběrovém řízení, </a:t>
            </a:r>
          </a:p>
          <a:p>
            <a:r>
              <a:rPr lang="cs-CZ" sz="1200" b="0" i="0" u="none" strike="noStrike" kern="1200" baseline="0" dirty="0" smtClean="0">
                <a:solidFill>
                  <a:schemeClr val="tx1"/>
                </a:solidFill>
                <a:latin typeface="+mn-lt"/>
                <a:ea typeface="+mn-ea"/>
                <a:cs typeface="+mn-cs"/>
              </a:rPr>
              <a:t>b) by způsobila zadavateli značné obtíže nebo výrazné zvýšení nákladů a </a:t>
            </a:r>
          </a:p>
          <a:p>
            <a:r>
              <a:rPr lang="cs-CZ" sz="1200" b="0" i="0" u="none" strike="noStrike" kern="1200" baseline="0" dirty="0" smtClean="0">
                <a:solidFill>
                  <a:schemeClr val="tx1"/>
                </a:solidFill>
                <a:latin typeface="+mn-lt"/>
                <a:ea typeface="+mn-ea"/>
                <a:cs typeface="+mn-cs"/>
              </a:rPr>
              <a:t>c) hodnota dodatečných stavebních prací, služeb nebo dodávek nepřekročí 50 % původní hodnoty závazku; pokud bude provedeno více změn, je rozhodný </a:t>
            </a:r>
            <a:r>
              <a:rPr lang="cs-CZ" sz="1200" b="1" i="0" u="none" strike="noStrike" kern="1200" baseline="0" dirty="0" smtClean="0">
                <a:solidFill>
                  <a:schemeClr val="tx1"/>
                </a:solidFill>
                <a:latin typeface="+mn-lt"/>
                <a:ea typeface="+mn-ea"/>
                <a:cs typeface="+mn-cs"/>
              </a:rPr>
              <a:t>absolutní součet hodnoty všech změn </a:t>
            </a:r>
            <a:r>
              <a:rPr lang="cs-CZ" sz="1200" b="0" i="0" u="none" strike="noStrike" kern="1200" baseline="0" dirty="0" smtClean="0">
                <a:solidFill>
                  <a:schemeClr val="tx1"/>
                </a:solidFill>
                <a:latin typeface="+mn-lt"/>
                <a:ea typeface="+mn-ea"/>
                <a:cs typeface="+mn-cs"/>
              </a:rPr>
              <a:t>podle tohoto odstavce. </a:t>
            </a: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19</a:t>
            </a:fld>
            <a:endParaRPr lang="cs-CZ"/>
          </a:p>
        </p:txBody>
      </p:sp>
    </p:spTree>
    <p:extLst>
      <p:ext uri="{BB962C8B-B14F-4D97-AF65-F5344CB8AC3E}">
        <p14:creationId xmlns:p14="http://schemas.microsoft.com/office/powerpoint/2010/main" val="581712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pl-PL" sz="1200" b="0" i="0" u="none" strike="noStrike" kern="1200" baseline="0" dirty="0" smtClean="0">
                <a:solidFill>
                  <a:schemeClr val="tx1"/>
                </a:solidFill>
                <a:latin typeface="+mn-lt"/>
                <a:ea typeface="+mn-ea"/>
                <a:cs typeface="+mn-cs"/>
              </a:rPr>
              <a:t>Za podstatnou změnu závazku ze smlouvy na zakázku se nepovažuje změna, </a:t>
            </a:r>
          </a:p>
          <a:p>
            <a:r>
              <a:rPr lang="cs-CZ" sz="1200" b="0" i="0" u="none" strike="noStrike" kern="1200" baseline="0" dirty="0" smtClean="0">
                <a:solidFill>
                  <a:schemeClr val="tx1"/>
                </a:solidFill>
                <a:latin typeface="+mn-lt"/>
                <a:ea typeface="+mn-ea"/>
                <a:cs typeface="+mn-cs"/>
              </a:rPr>
              <a:t>a) jejíž potřeba vznikla v důsledku okolností, které zadavatel jednající s náležitou péčí nemohl předvídat, </a:t>
            </a:r>
          </a:p>
          <a:p>
            <a:r>
              <a:rPr lang="cs-CZ" sz="1200" b="0" i="0" u="none" strike="noStrike" kern="1200" baseline="0" dirty="0" smtClean="0">
                <a:solidFill>
                  <a:schemeClr val="tx1"/>
                </a:solidFill>
                <a:latin typeface="+mn-lt"/>
                <a:ea typeface="+mn-ea"/>
                <a:cs typeface="+mn-cs"/>
              </a:rPr>
              <a:t>b) nemění celkovou povahu zakázky a </a:t>
            </a:r>
          </a:p>
          <a:p>
            <a:r>
              <a:rPr lang="cs-CZ" sz="1200" b="0" i="0" u="none" strike="noStrike" kern="1200" baseline="0" dirty="0" smtClean="0">
                <a:solidFill>
                  <a:schemeClr val="tx1"/>
                </a:solidFill>
                <a:latin typeface="+mn-lt"/>
                <a:ea typeface="+mn-ea"/>
                <a:cs typeface="+mn-cs"/>
              </a:rPr>
              <a:t>c) hodnota změny nepřekročí 50 % původní hodnoty závazku; pokud bude provedeno více změn, je rozhodný </a:t>
            </a:r>
            <a:r>
              <a:rPr lang="cs-CZ" sz="1200" b="1" i="0" u="none" strike="noStrike" kern="1200" baseline="0" dirty="0" smtClean="0">
                <a:solidFill>
                  <a:schemeClr val="tx1"/>
                </a:solidFill>
                <a:latin typeface="+mn-lt"/>
                <a:ea typeface="+mn-ea"/>
                <a:cs typeface="+mn-cs"/>
              </a:rPr>
              <a:t>absolutní součet hodnoty</a:t>
            </a:r>
            <a:r>
              <a:rPr lang="cs-CZ" sz="1200" b="0" i="0" u="none" strike="noStrike" kern="1200" baseline="0" dirty="0" smtClean="0">
                <a:solidFill>
                  <a:schemeClr val="tx1"/>
                </a:solidFill>
                <a:latin typeface="+mn-lt"/>
                <a:ea typeface="+mn-ea"/>
                <a:cs typeface="+mn-cs"/>
              </a:rPr>
              <a:t> všech změn podle tohoto odstavce. </a:t>
            </a:r>
          </a:p>
          <a:p>
            <a:r>
              <a:rPr lang="cs-CZ" sz="1200" b="0" i="0" u="none" strike="noStrike" kern="1200" baseline="0" dirty="0" smtClean="0">
                <a:solidFill>
                  <a:schemeClr val="tx1"/>
                </a:solidFill>
                <a:latin typeface="+mn-lt"/>
                <a:ea typeface="+mn-ea"/>
                <a:cs typeface="+mn-cs"/>
              </a:rPr>
              <a:t>Za podstatnou změnu závazku ze smlouvy na zakázku, jejímž předmětem je provedení stavebních prací, se nepovažuje záměna jedné nebo více položek soupisu stavebních prací jednou nebo více položkami, za předpokladu, že </a:t>
            </a:r>
          </a:p>
          <a:p>
            <a:r>
              <a:rPr lang="cs-CZ" sz="1200" b="0" i="0" u="none" strike="noStrike" kern="1200" baseline="0" dirty="0" smtClean="0">
                <a:solidFill>
                  <a:schemeClr val="tx1"/>
                </a:solidFill>
                <a:latin typeface="+mn-lt"/>
                <a:ea typeface="+mn-ea"/>
                <a:cs typeface="+mn-cs"/>
              </a:rPr>
              <a:t>a) nové položky soupisu stavebních prací představují srovnatelný druh materiálu nebo prací ve vztahu k nahrazovaným položkám, </a:t>
            </a:r>
          </a:p>
          <a:p>
            <a:r>
              <a:rPr lang="cs-CZ" sz="1200" b="0" i="0" u="none" strike="noStrike" kern="1200" baseline="0" dirty="0" smtClean="0">
                <a:solidFill>
                  <a:schemeClr val="tx1"/>
                </a:solidFill>
                <a:latin typeface="+mn-lt"/>
                <a:ea typeface="+mn-ea"/>
                <a:cs typeface="+mn-cs"/>
              </a:rPr>
              <a:t>b) cena materiálu nebo prací podle nových položek soupisu stavebních prací je ve vztahu k nahrazovaným položkám stejná nebo nižší, </a:t>
            </a:r>
          </a:p>
          <a:p>
            <a:r>
              <a:rPr lang="cs-CZ" sz="1200" b="0" i="0" u="none" strike="noStrike" kern="1200" baseline="0" dirty="0" smtClean="0">
                <a:solidFill>
                  <a:schemeClr val="tx1"/>
                </a:solidFill>
                <a:latin typeface="+mn-lt"/>
                <a:ea typeface="+mn-ea"/>
                <a:cs typeface="+mn-cs"/>
              </a:rPr>
              <a:t>c) materiál nebo práce podle nových položek soupisu stavebních prací jsou ve vztahu k nahrazovaným položkám kvalitativně stejné nebo vyšší a </a:t>
            </a:r>
          </a:p>
          <a:p>
            <a:r>
              <a:rPr lang="cs-CZ" sz="1200" b="0" i="0" u="none" strike="noStrike" kern="1200" baseline="0" dirty="0" smtClean="0">
                <a:solidFill>
                  <a:schemeClr val="tx1"/>
                </a:solidFill>
                <a:latin typeface="+mn-lt"/>
                <a:ea typeface="+mn-ea"/>
                <a:cs typeface="+mn-cs"/>
              </a:rPr>
              <a:t>d) zadavatel vyhotoví o každé jednotlivé záměně přehled obsahující nové položky soupisu stavebních prací s vymezením položek v původním soupisu stavebních prací, které jsou takto nahrazovány, spolu s podrobným a srozumitelným odůvodněním srovnatelnosti materiálu nebo prací podle písmene a) a stejné nebo vyšší kvality podle písmene c).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Pro účely výpočtu hodnoty změny nebo cenového nárůstu se původní hodnotou závazku rozumí cena sjednaná ve smlouvě na zakázku upravená v souladu s ustanoveními o změně ceny, obsahuje-li smlouva na zakázku taková ustanovení. </a:t>
            </a:r>
          </a:p>
          <a:p>
            <a:r>
              <a:rPr lang="cs-CZ" sz="1200" b="0" i="0" u="none" strike="noStrike" kern="1200" baseline="0" dirty="0" smtClean="0">
                <a:solidFill>
                  <a:schemeClr val="tx1"/>
                </a:solidFill>
                <a:latin typeface="+mn-lt"/>
                <a:ea typeface="+mn-ea"/>
                <a:cs typeface="+mn-cs"/>
              </a:rPr>
              <a:t>Celkový cenový nárůst související s nepodstatnými změnami vymezený</a:t>
            </a:r>
            <a:r>
              <a:rPr lang="cs-CZ" sz="1200" b="1" i="0" u="none" strike="noStrike" kern="1200" baseline="0" dirty="0" smtClean="0">
                <a:solidFill>
                  <a:schemeClr val="tx1"/>
                </a:solidFill>
                <a:latin typeface="+mn-lt"/>
                <a:ea typeface="+mn-ea"/>
                <a:cs typeface="+mn-cs"/>
              </a:rPr>
              <a:t>mi </a:t>
            </a:r>
            <a:r>
              <a:rPr lang="cs-CZ" sz="1200" b="0" i="0" u="none" strike="noStrike" kern="1200" baseline="0" dirty="0" smtClean="0">
                <a:solidFill>
                  <a:schemeClr val="tx1"/>
                </a:solidFill>
                <a:latin typeface="+mn-lt"/>
                <a:ea typeface="+mn-ea"/>
                <a:cs typeface="+mn-cs"/>
              </a:rPr>
              <a:t>výše při odečtení stavebních prací, služeb nebo dodávek, které nebyly ohledem na tyto změny realizovány, </a:t>
            </a:r>
            <a:r>
              <a:rPr lang="cs-CZ" sz="1200" b="1" i="0" u="none" strike="noStrike" kern="1200" baseline="0" dirty="0" smtClean="0">
                <a:solidFill>
                  <a:schemeClr val="tx1"/>
                </a:solidFill>
                <a:latin typeface="+mn-lt"/>
                <a:ea typeface="+mn-ea"/>
                <a:cs typeface="+mn-cs"/>
              </a:rPr>
              <a:t>nesmí </a:t>
            </a:r>
            <a:r>
              <a:rPr lang="cs-CZ" sz="1200" b="0" i="0" u="none" strike="noStrike" kern="1200" baseline="0" dirty="0" smtClean="0">
                <a:solidFill>
                  <a:schemeClr val="tx1"/>
                </a:solidFill>
                <a:latin typeface="+mn-lt"/>
                <a:ea typeface="+mn-ea"/>
                <a:cs typeface="+mn-cs"/>
              </a:rPr>
              <a:t>přesáhn</a:t>
            </a:r>
            <a:r>
              <a:rPr lang="cs-CZ" sz="1200" b="1" i="0" u="none" strike="noStrike" kern="1200" baseline="0" dirty="0" smtClean="0">
                <a:solidFill>
                  <a:schemeClr val="tx1"/>
                </a:solidFill>
                <a:latin typeface="+mn-lt"/>
                <a:ea typeface="+mn-ea"/>
                <a:cs typeface="+mn-cs"/>
              </a:rPr>
              <a:t>out </a:t>
            </a:r>
            <a:r>
              <a:rPr lang="cs-CZ" sz="1200" b="0" i="0" u="none" strike="noStrike" kern="1200" baseline="0" dirty="0" smtClean="0">
                <a:solidFill>
                  <a:schemeClr val="tx1"/>
                </a:solidFill>
                <a:latin typeface="+mn-lt"/>
                <a:ea typeface="+mn-ea"/>
                <a:cs typeface="+mn-cs"/>
              </a:rPr>
              <a:t>30 % původní hodnoty závazku. </a:t>
            </a: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20</a:t>
            </a:fld>
            <a:endParaRPr lang="cs-CZ"/>
          </a:p>
        </p:txBody>
      </p:sp>
    </p:spTree>
    <p:extLst>
      <p:ext uri="{BB962C8B-B14F-4D97-AF65-F5344CB8AC3E}">
        <p14:creationId xmlns:p14="http://schemas.microsoft.com/office/powerpoint/2010/main" val="288143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Tato prezentace se věnuju</a:t>
            </a:r>
            <a:r>
              <a:rPr lang="cs-CZ" b="1" baseline="0" dirty="0" smtClean="0"/>
              <a:t> postupu dle Pravidel pro žadatele a příjemce!!!</a:t>
            </a:r>
          </a:p>
          <a:p>
            <a:endParaRPr lang="cs-CZ" b="1" baseline="0" dirty="0" smtClean="0"/>
          </a:p>
          <a:p>
            <a:r>
              <a:rPr lang="cs-CZ" b="1" baseline="0" dirty="0" smtClean="0"/>
              <a:t>V ostatních případech je nutné postupovat dle ZZVZ!!!!</a:t>
            </a:r>
            <a:endParaRPr lang="cs-CZ" b="1"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3</a:t>
            </a:fld>
            <a:endParaRPr lang="cs-CZ"/>
          </a:p>
        </p:txBody>
      </p:sp>
    </p:spTree>
    <p:extLst>
      <p:ext uri="{BB962C8B-B14F-4D97-AF65-F5344CB8AC3E}">
        <p14:creationId xmlns:p14="http://schemas.microsoft.com/office/powerpoint/2010/main" val="77291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21</a:t>
            </a:fld>
            <a:endParaRPr lang="cs-CZ"/>
          </a:p>
        </p:txBody>
      </p:sp>
    </p:spTree>
    <p:extLst>
      <p:ext uri="{BB962C8B-B14F-4D97-AF65-F5344CB8AC3E}">
        <p14:creationId xmlns:p14="http://schemas.microsoft.com/office/powerpoint/2010/main" val="391942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Nedostatečný počet dodavatelů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případě, že poptávané plnění může z technických nebo uměleckých důvodů, z důvodu ochrany výhradních práv, práv duševního vlastnictví k poptávanému plnění nebo z důvodu vyplývajícího ze zvláštního právního předpisu poskytnout pouze jeden určitý dodavatel, zadavatel může oslovit tohoto jediného dodavatele bez ohledu na skutečnost, že předpokládaná hodnota zakázky je rovna nebo přesahuje 400.000 Kč / 500.000 Kč bez DPH. V takovém případě zadavatel může zakázku zadat tomuto dodavateli postupem podle kap. 19.4.1.1. Pravidel OP PPR. </a:t>
            </a:r>
          </a:p>
          <a:p>
            <a:r>
              <a:rPr lang="cs-CZ" sz="1200" b="0" i="0" u="none" strike="noStrike" kern="1200" baseline="0" dirty="0" smtClean="0">
                <a:solidFill>
                  <a:schemeClr val="tx1"/>
                </a:solidFill>
                <a:latin typeface="+mn-lt"/>
                <a:ea typeface="+mn-ea"/>
                <a:cs typeface="+mn-cs"/>
              </a:rPr>
              <a:t>Možnost využít tento způsob zadání zakázky se týká pouze případů, kdy zadavatel písemně odůvodní a doloží, že na trhu existuje pouze jeden dodavatel poskytující požadované plnění (např. výhradní licence, analýza trhu, informace od příslušné profesní komory atd.) a zároveň odůvodní i skutečnost, že požadované plnění je pro projekt jediným možným způsobem realizace, resp. že jiný způsob realizace projektu by byl spojen s mimořádnými obtížemi. </a:t>
            </a:r>
          </a:p>
          <a:p>
            <a:r>
              <a:rPr lang="cs-CZ" sz="1200" b="1" i="0" u="none" strike="noStrike" kern="1200" baseline="0" dirty="0" smtClean="0">
                <a:solidFill>
                  <a:schemeClr val="tx1"/>
                </a:solidFill>
                <a:latin typeface="+mn-lt"/>
                <a:ea typeface="+mn-ea"/>
                <a:cs typeface="+mn-cs"/>
              </a:rPr>
              <a:t>Zadavateli byla podána pouze jedna úplná nabídka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Pokud nastane situace, že zadavatel sice řádně uveřejní/odešle výzvu, přesto úplnou nabídku obdrží pouze od jednoho dodavatele, může být zadavatelem vybrán bez provedení hodnocení (Protokol nebude obsahovat hodno</a:t>
            </a:r>
          </a:p>
          <a:p>
            <a:r>
              <a:rPr lang="cs-CZ" sz="1200" b="1" i="0" u="none" strike="noStrike" kern="1200" baseline="0" dirty="0" smtClean="0">
                <a:solidFill>
                  <a:schemeClr val="tx1"/>
                </a:solidFill>
                <a:latin typeface="+mn-lt"/>
                <a:ea typeface="+mn-ea"/>
                <a:cs typeface="+mn-cs"/>
              </a:rPr>
              <a:t>Opce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Zadavatel je oprávněn zadat zakázku s předpokládanou hodnotou od 400.000 Kč bez DPH / 500.000 Kč bez DPH na základě výzvy jednomu dodavateli za podmínky, že: </a:t>
            </a:r>
          </a:p>
          <a:p>
            <a:r>
              <a:rPr lang="cs-CZ" sz="1200" b="0" i="0" u="none" strike="noStrike" kern="1200" baseline="0" dirty="0" smtClean="0">
                <a:solidFill>
                  <a:schemeClr val="tx1"/>
                </a:solidFill>
                <a:latin typeface="+mn-lt"/>
                <a:ea typeface="+mn-ea"/>
                <a:cs typeface="+mn-cs"/>
              </a:rPr>
              <a:t>a) ve výzvě/zadávací dokumentaci původní zakázky měl obsaženo opční právo na nové plnění stejného či podobného druhu jako bylo plnění v původní zakázce, </a:t>
            </a:r>
          </a:p>
          <a:p>
            <a:r>
              <a:rPr lang="cs-CZ" sz="1200" b="0" i="0" u="none" strike="noStrike" kern="1200" baseline="0" dirty="0" smtClean="0">
                <a:solidFill>
                  <a:schemeClr val="tx1"/>
                </a:solidFill>
                <a:latin typeface="+mn-lt"/>
                <a:ea typeface="+mn-ea"/>
                <a:cs typeface="+mn-cs"/>
              </a:rPr>
              <a:t>b) předpokládaná hodnota zakázky na nové plnění byla zahrnuta do předpokládané hodnoty původní zakázky, </a:t>
            </a:r>
          </a:p>
          <a:p>
            <a:r>
              <a:rPr lang="cs-CZ" sz="1200" b="0" i="0" u="none" strike="noStrike" kern="1200" baseline="0" dirty="0" smtClean="0">
                <a:solidFill>
                  <a:schemeClr val="tx1"/>
                </a:solidFill>
                <a:latin typeface="+mn-lt"/>
                <a:ea typeface="+mn-ea"/>
                <a:cs typeface="+mn-cs"/>
              </a:rPr>
              <a:t>c) nové plnění bude zadáno dodavateli, který byl dodavatelem v původní zakázce. </a:t>
            </a:r>
          </a:p>
          <a:p>
            <a:r>
              <a:rPr lang="cs-CZ" sz="1200" b="1" i="0" u="none" strike="noStrike" kern="1200" baseline="0" dirty="0" smtClean="0">
                <a:solidFill>
                  <a:schemeClr val="tx1"/>
                </a:solidFill>
                <a:latin typeface="+mn-lt"/>
                <a:ea typeface="+mn-ea"/>
                <a:cs typeface="+mn-cs"/>
              </a:rPr>
              <a:t>Dříve uzavřené smlouvy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Příjemce není povinen postupy upravenými Pravidly OP PPR zadávat zakázky malého rozsahu na služby nebo dodávky (hodnota zakázky nepřesáhne 2.000.000 Kč bez DPH) v případech, kdy tyto zakázky zadal jako dlouhodobé, a to nikoli pro jednotlivý projekt, ale pro standardní činnosti zadavatele, pokud cena těchto zakázek odpovídá cenám v místě a čase obvyklým, smluvní podmínky se kvůli realizaci projektu nemění a zároveň tyto zakázky byly zadány alespoň 6 měsíců před zahájením realizace projektu, nebo podáním žádosti o podporu, podle toho, který z úkonů zadavatel učinil dříve. cení nabídek). </a:t>
            </a:r>
          </a:p>
          <a:p>
            <a:r>
              <a:rPr lang="cs-CZ" sz="1200" b="1" i="0" u="none" strike="noStrike" kern="1200" baseline="0" dirty="0" smtClean="0">
                <a:solidFill>
                  <a:schemeClr val="tx1"/>
                </a:solidFill>
                <a:latin typeface="+mn-lt"/>
                <a:ea typeface="+mn-ea"/>
                <a:cs typeface="+mn-cs"/>
              </a:rPr>
              <a:t>Elektronická aukce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Zadavatel může jako prostředek pro hodnocení nabídek využít elektronickou aukci, pokud si její využití vyhradí ve výzvě. Zadavatel je povinen určit, které z číselných hodnoticích kritérií bude předmětem elektronické aukce. Zadavatel v případě využití elektronické aukce postupuje v souladu s § 120 a § 121 ZZVZ, zároveň je povinen dodržet Pravidla OP PPR. </a:t>
            </a:r>
          </a:p>
          <a:p>
            <a:r>
              <a:rPr lang="cs-CZ" sz="1200" b="1" i="0" u="none" strike="noStrike" kern="1200" baseline="0" dirty="0" smtClean="0">
                <a:solidFill>
                  <a:schemeClr val="tx1"/>
                </a:solidFill>
                <a:latin typeface="+mn-lt"/>
                <a:ea typeface="+mn-ea"/>
                <a:cs typeface="+mn-cs"/>
              </a:rPr>
              <a:t>Zakázka pro OP PPR jako součást souhrnné zakázky organizace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Zakázky spojené s realizací projektu mohou být také součástí souhrnných zakázek, které příjemce či partner zadal či zadává před či během realizace projektu. Tyto souhrnné zakázky mohou kromě dodávky zboží či nákupu služeb pro potřeby projektu OP PPR zahrnovat i jiné předměty či služby, které daná organizace pro své </a:t>
            </a:r>
            <a:r>
              <a:rPr lang="cs-CZ" sz="1200" b="0" i="0" u="none" strike="noStrike" kern="1200" baseline="0" dirty="0" err="1" smtClean="0">
                <a:solidFill>
                  <a:schemeClr val="tx1"/>
                </a:solidFill>
                <a:latin typeface="+mn-lt"/>
                <a:ea typeface="+mn-ea"/>
                <a:cs typeface="+mn-cs"/>
              </a:rPr>
              <a:t>mimoprojektové</a:t>
            </a:r>
            <a:r>
              <a:rPr lang="cs-CZ" sz="1200" b="0" i="0" u="none" strike="noStrike" kern="1200" baseline="0" dirty="0" smtClean="0">
                <a:solidFill>
                  <a:schemeClr val="tx1"/>
                </a:solidFill>
                <a:latin typeface="+mn-lt"/>
                <a:ea typeface="+mn-ea"/>
                <a:cs typeface="+mn-cs"/>
              </a:rPr>
              <a:t> aktivity potřebuje. Aby ovšem byly výdaje s adekvátní částí souhrnné zakázky způsobilé v rámci projektu OP PPR, je nezbytné, aby zadávací řízení proběhlo podle ZZVZ, nebo aby výběrové řízení proběhlo postupem </a:t>
            </a:r>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22</a:t>
            </a:fld>
            <a:endParaRPr lang="cs-CZ"/>
          </a:p>
        </p:txBody>
      </p:sp>
    </p:spTree>
    <p:extLst>
      <p:ext uri="{BB962C8B-B14F-4D97-AF65-F5344CB8AC3E}">
        <p14:creationId xmlns:p14="http://schemas.microsoft.com/office/powerpoint/2010/main" val="2194404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 případě, že zadavatel zruší zadávací/výběrové řízení, předkládá poskytovateli dotace ke kontrole pouze dokumenty prokazující, že ke zrušení zadávacího/výběrového řízení došlo v souladu s Pravidly nebo ZZVZ. Kontrola ostatních parametrů zadávacího/výběrového řízení neprobíhá. </a:t>
            </a:r>
          </a:p>
          <a:p>
            <a:r>
              <a:rPr lang="cs-CZ" sz="1200" b="0" i="0" u="none" strike="noStrike" kern="1200" baseline="0" dirty="0" smtClean="0">
                <a:solidFill>
                  <a:schemeClr val="tx1"/>
                </a:solidFill>
                <a:latin typeface="+mn-lt"/>
                <a:ea typeface="+mn-ea"/>
                <a:cs typeface="+mn-cs"/>
              </a:rPr>
              <a:t>Poskytovatel dotace předloženou dokumentaci zkontroluje ve lhůtě 10 pracovních dnů a případné připomínky příjemci zašle prostřednictvím IS KP14+.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Případné připomínky k zaslané dokumentaci představují doporučení k úpravám a příjemce není povinen je zohlednit. V takovém případě se ovšem vystavuje riziku uložení sankce za porušení postupu pro výběr dodavatele. Kontrola provedená poskytovatelem dotace nemění nic na skutečnosti, že </a:t>
            </a:r>
            <a:r>
              <a:rPr lang="cs-CZ" sz="1200" b="1" i="0" u="none" strike="noStrike" kern="1200" baseline="0" dirty="0" smtClean="0">
                <a:solidFill>
                  <a:schemeClr val="tx1"/>
                </a:solidFill>
                <a:latin typeface="+mn-lt"/>
                <a:ea typeface="+mn-ea"/>
                <a:cs typeface="+mn-cs"/>
              </a:rPr>
              <a:t>odpovědným subjektem za řádné provedení zadávacího řízení je zadavatel</a:t>
            </a:r>
            <a:r>
              <a:rPr lang="cs-CZ" sz="1200" b="0" i="0" u="none" strike="noStrike" kern="1200" baseline="0" dirty="0" smtClean="0">
                <a:solidFill>
                  <a:schemeClr val="tx1"/>
                </a:solidFill>
                <a:latin typeface="+mn-lt"/>
                <a:ea typeface="+mn-ea"/>
                <a:cs typeface="+mn-cs"/>
              </a:rPr>
              <a:t>. </a:t>
            </a: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23</a:t>
            </a:fld>
            <a:endParaRPr lang="cs-CZ"/>
          </a:p>
        </p:txBody>
      </p:sp>
    </p:spTree>
    <p:extLst>
      <p:ext uri="{BB962C8B-B14F-4D97-AF65-F5344CB8AC3E}">
        <p14:creationId xmlns:p14="http://schemas.microsoft.com/office/powerpoint/2010/main" val="138736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 případě, že zadavatel zruší zadávací/výběrové řízení, předkládá poskytovateli dotace ke kontrole pouze dokumenty prokazující, že ke zrušení zadávacího/výběrového řízení došlo v souladu s Pravidly nebo ZZVZ. Kontrola ostatních parametrů zadávacího/výběrového řízení neprobíhá. </a:t>
            </a:r>
          </a:p>
          <a:p>
            <a:r>
              <a:rPr lang="cs-CZ" sz="1200" b="0" i="0" u="none" strike="noStrike" kern="1200" baseline="0" dirty="0" smtClean="0">
                <a:solidFill>
                  <a:schemeClr val="tx1"/>
                </a:solidFill>
                <a:latin typeface="+mn-lt"/>
                <a:ea typeface="+mn-ea"/>
                <a:cs typeface="+mn-cs"/>
              </a:rPr>
              <a:t>Poskytovatel dotace předloženou dokumentaci zkontroluje ve lhůtě 10 pracovních dnů a případné připomínky příjemci zašle prostřednictvím IS KP14+.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Případné připomínky k zaslané dokumentaci představují doporučení k úpravám a příjemce není povinen je zohlednit. V takovém případě se ovšem vystavuje riziku uložení sankce za porušení postupu pro výběr dodavatele. Kontrola provedená poskytovatelem dotace nemění nic na skutečnosti, že odpovědným subjektem za řádné provedení zadávacího řízení je zadavatel. </a:t>
            </a: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24</a:t>
            </a:fld>
            <a:endParaRPr lang="cs-CZ"/>
          </a:p>
        </p:txBody>
      </p:sp>
    </p:spTree>
    <p:extLst>
      <p:ext uri="{BB962C8B-B14F-4D97-AF65-F5344CB8AC3E}">
        <p14:creationId xmlns:p14="http://schemas.microsoft.com/office/powerpoint/2010/main" val="1841772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Výše finanční opravy se vypočítá z částky, která byla poskytovatelem dotace poskytnuta v souvislosti s výběrovým řízením, u kterého se porušení pravidla vyskytlo. </a:t>
            </a:r>
          </a:p>
          <a:p>
            <a:r>
              <a:rPr lang="cs-CZ" sz="1200" b="0" i="0" u="none" strike="noStrike" kern="1200" baseline="0" dirty="0" smtClean="0">
                <a:solidFill>
                  <a:schemeClr val="tx1"/>
                </a:solidFill>
                <a:latin typeface="+mn-lt"/>
                <a:ea typeface="+mn-ea"/>
                <a:cs typeface="+mn-cs"/>
              </a:rPr>
              <a:t>Při stanovení výše finanční opravy se přihlédne k ROZHODNUTÍ KOMISE C(2013) 9527, ze dne 19. 12. 2013, kterým se stanoví a schvalují pokyny ke stanovení finančních oprav, jež má Komise provést u výdajů financovaných Unií v rámci sdíleného řízení v případě nedodržení pravidel pro zadávání veřejných zakázek. </a:t>
            </a:r>
          </a:p>
          <a:p>
            <a:r>
              <a:rPr lang="cs-CZ" sz="1200" b="0" i="0" u="none" strike="noStrike" kern="1200" baseline="0" dirty="0" smtClean="0">
                <a:solidFill>
                  <a:schemeClr val="tx1"/>
                </a:solidFill>
                <a:latin typeface="+mn-lt"/>
                <a:ea typeface="+mn-ea"/>
                <a:cs typeface="+mn-cs"/>
              </a:rPr>
              <a:t>Při rozhodování o sazbě finanční opravy, jež má být uplatněna, bude zohledněna závažnost porušení pravidel uvedených v Pravidlech. </a:t>
            </a:r>
          </a:p>
          <a:p>
            <a:r>
              <a:rPr lang="cs-CZ" sz="1200" b="0" i="0" u="none" strike="noStrike" kern="1200" baseline="0" dirty="0" smtClean="0">
                <a:solidFill>
                  <a:schemeClr val="tx1"/>
                </a:solidFill>
                <a:latin typeface="+mn-lt"/>
                <a:ea typeface="+mn-ea"/>
                <a:cs typeface="+mn-cs"/>
              </a:rPr>
              <a:t>Řada oprav je stanovena v procentních sazbách, které se uplatní na výdaje v rámci zakázky. Tyto finanční opravy zohledňují závažnost porušení pravidel uvedených v Pravidlech a zásadu proporcionality. Použijí se v případech, kdy není možné přesně vyčíslit finanční důsledky pro danou zakázku. </a:t>
            </a:r>
          </a:p>
          <a:p>
            <a:r>
              <a:rPr lang="cs-CZ" sz="1200" b="0" i="0" u="none" strike="noStrike" kern="1200" baseline="0" dirty="0" smtClean="0">
                <a:solidFill>
                  <a:schemeClr val="tx1"/>
                </a:solidFill>
                <a:latin typeface="+mn-lt"/>
                <a:ea typeface="+mn-ea"/>
                <a:cs typeface="+mn-cs"/>
              </a:rPr>
              <a:t>Závažnost porušení Pravidel týkající se nedodržení pravidel o zadávání zakázek a související finanční dopad na rozpočet Unie se posuzuje s ohledem na následující faktory: úroveň hospodářské soutěže, transparentnost a rovné zacházení. Má-li dotčené nedodržení pravidel odrazující účinek na potenciální účastníky nebo vede-li toto nedodržení k zadání zakázky jinému účastníkovi, než kterému měla být zadána, je to silný ukazatel, že jde o porušení závažné. </a:t>
            </a:r>
          </a:p>
          <a:p>
            <a:r>
              <a:rPr lang="cs-CZ" sz="1200" b="0" i="0" u="none" strike="noStrike" kern="1200" baseline="0" dirty="0" smtClean="0">
                <a:solidFill>
                  <a:schemeClr val="tx1"/>
                </a:solidFill>
                <a:latin typeface="+mn-lt"/>
                <a:ea typeface="+mn-ea"/>
                <a:cs typeface="+mn-cs"/>
              </a:rPr>
              <a:t>Je-li porušení pravidel uvedených v Pravidlech pouze formální povahy bez skutečného nebo potenciálního finančního dopadu, nebude provedena žádná oprava. </a:t>
            </a:r>
          </a:p>
          <a:p>
            <a:r>
              <a:rPr lang="cs-CZ" sz="1200" b="0" i="0" u="none" strike="noStrike" kern="1200" baseline="0" dirty="0" smtClean="0">
                <a:solidFill>
                  <a:schemeClr val="tx1"/>
                </a:solidFill>
                <a:latin typeface="+mn-lt"/>
                <a:ea typeface="+mn-ea"/>
                <a:cs typeface="+mn-cs"/>
              </a:rPr>
              <a:t>Vyskytne-li se v jednom výběrovém řízení více porušení pravidel, sazby oprav se nesčítají, ale zohlední se při rozhodování o sazbě opravy nejzávažnější porušení. </a:t>
            </a:r>
          </a:p>
          <a:p>
            <a:r>
              <a:rPr lang="cs-CZ" sz="1200" b="0" i="0" u="none" strike="noStrike" kern="1200" baseline="0" dirty="0" smtClean="0">
                <a:solidFill>
                  <a:schemeClr val="tx1"/>
                </a:solidFill>
                <a:latin typeface="+mn-lt"/>
                <a:ea typeface="+mn-ea"/>
                <a:cs typeface="+mn-cs"/>
              </a:rPr>
              <a:t>Finanční opravu ve výši 100 % je možné uplatnit v nejzávažnějších případech, kdy porušení zvýhodňuje určité účastníky/zájemce nebo kdy se porušení týká podvodu, jak určí příslušný soud. </a:t>
            </a: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25</a:t>
            </a:fld>
            <a:endParaRPr lang="cs-CZ"/>
          </a:p>
        </p:txBody>
      </p:sp>
    </p:spTree>
    <p:extLst>
      <p:ext uri="{BB962C8B-B14F-4D97-AF65-F5344CB8AC3E}">
        <p14:creationId xmlns:p14="http://schemas.microsoft.com/office/powerpoint/2010/main" val="4177869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26</a:t>
            </a:fld>
            <a:endParaRPr lang="cs-CZ"/>
          </a:p>
        </p:txBody>
      </p:sp>
    </p:spTree>
    <p:extLst>
      <p:ext uri="{BB962C8B-B14F-4D97-AF65-F5344CB8AC3E}">
        <p14:creationId xmlns:p14="http://schemas.microsoft.com/office/powerpoint/2010/main" val="348896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Tyto zásady platí i pro zakázky zadávané mimo působnost ZZVZ!!!</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Zásada transparentnosti </a:t>
            </a:r>
            <a:endParaRPr lang="cs-CZ" sz="1200" b="0" i="0" u="none" strike="noStrike" kern="1200" baseline="0" dirty="0" smtClean="0">
              <a:solidFill>
                <a:schemeClr val="tx1"/>
              </a:solidFill>
              <a:latin typeface="+mn-lt"/>
              <a:ea typeface="+mn-ea"/>
              <a:cs typeface="+mn-cs"/>
            </a:endParaRPr>
          </a:p>
          <a:p>
            <a:pPr marL="171450" indent="-171450">
              <a:buFontTx/>
              <a:buChar char="-"/>
            </a:pPr>
            <a:r>
              <a:rPr lang="cs-CZ" sz="1200" b="0" i="0" u="none" strike="noStrike" kern="1200" baseline="0" dirty="0" smtClean="0">
                <a:solidFill>
                  <a:schemeClr val="tx1"/>
                </a:solidFill>
                <a:latin typeface="+mn-lt"/>
                <a:ea typeface="+mn-ea"/>
                <a:cs typeface="+mn-cs"/>
              </a:rPr>
              <a:t>stanovit jasně lhůty a postupy</a:t>
            </a:r>
          </a:p>
          <a:p>
            <a:pPr marL="171450" indent="-171450">
              <a:buFontTx/>
              <a:buChar char="-"/>
            </a:pPr>
            <a:r>
              <a:rPr lang="cs-CZ" sz="1200" b="0" i="0" u="none" strike="noStrike" kern="1200" baseline="0" dirty="0" smtClean="0">
                <a:solidFill>
                  <a:schemeClr val="tx1"/>
                </a:solidFill>
                <a:latin typeface="+mn-lt"/>
                <a:ea typeface="+mn-ea"/>
                <a:cs typeface="+mn-cs"/>
              </a:rPr>
              <a:t>o všech úkonech souvisejících s výběrem dodavatele pořizovat a uchovávat písemnou dokumentaci v dostatečném rozsahu, který umožní úkony zadavatele nezávisle přezkoumat; </a:t>
            </a:r>
          </a:p>
          <a:p>
            <a:pPr marL="171450" indent="-171450">
              <a:buFontTx/>
              <a:buChar char="-"/>
            </a:pPr>
            <a:r>
              <a:rPr lang="cs-CZ" sz="1200" b="0" i="0" u="none" strike="noStrike" kern="1200" baseline="0" dirty="0" smtClean="0">
                <a:solidFill>
                  <a:schemeClr val="tx1"/>
                </a:solidFill>
                <a:latin typeface="+mn-lt"/>
                <a:ea typeface="+mn-ea"/>
                <a:cs typeface="+mn-cs"/>
              </a:rPr>
              <a:t>jasně vymezit kritéria, dle kterých budou hodnoceny nabídky účastníků vždy v dostatečném předstihu před samotným vypracováním nabídek; opatřit všechna rozhodnutí řádným odůvodněním atd. </a:t>
            </a:r>
          </a:p>
          <a:p>
            <a:r>
              <a:rPr lang="cs-CZ" sz="1200" b="1" i="0" u="none" strike="noStrike" kern="1200" baseline="0" dirty="0" smtClean="0">
                <a:solidFill>
                  <a:schemeClr val="tx1"/>
                </a:solidFill>
                <a:latin typeface="+mn-lt"/>
                <a:ea typeface="+mn-ea"/>
                <a:cs typeface="+mn-cs"/>
              </a:rPr>
              <a:t>zásada přiměřenosti </a:t>
            </a:r>
            <a:r>
              <a:rPr lang="cs-CZ" sz="1200" b="0" i="0" u="none" strike="noStrike" kern="1200" baseline="0" dirty="0" smtClean="0">
                <a:solidFill>
                  <a:schemeClr val="tx1"/>
                </a:solidFill>
                <a:latin typeface="+mn-lt"/>
                <a:ea typeface="+mn-ea"/>
                <a:cs typeface="+mn-cs"/>
              </a:rPr>
              <a:t>–</a:t>
            </a:r>
          </a:p>
          <a:p>
            <a:r>
              <a:rPr lang="cs-CZ" sz="1200" b="0" i="0" u="none" strike="noStrike" kern="1200" baseline="0" dirty="0" smtClean="0">
                <a:solidFill>
                  <a:schemeClr val="tx1"/>
                </a:solidFill>
                <a:latin typeface="+mn-lt"/>
                <a:ea typeface="+mn-ea"/>
                <a:cs typeface="+mn-cs"/>
              </a:rPr>
              <a:t>přiměřenost požadavků zadavatele ve vztahu k předmětu zakázky. To platí například pro stanovení délky lhůt, které musí skutečně umožnit přihlášení všem zájemcům. Požadavky zadavatele by s ohledem na předmět veřejné zakázky neměly být nepřiměřeně přísné, formalistické nebo naopak nedostatečně definované. </a:t>
            </a:r>
          </a:p>
          <a:p>
            <a:r>
              <a:rPr lang="cs-CZ" sz="1200" b="1" i="0" u="none" strike="noStrike" kern="1200" baseline="0" dirty="0" smtClean="0">
                <a:solidFill>
                  <a:schemeClr val="tx1"/>
                </a:solidFill>
                <a:latin typeface="+mn-lt"/>
                <a:ea typeface="+mn-ea"/>
                <a:cs typeface="+mn-cs"/>
              </a:rPr>
              <a:t>Zásada rovného zacházení </a:t>
            </a:r>
            <a:r>
              <a:rPr lang="cs-CZ" sz="1200" b="0" i="0" u="none" strike="noStrike" kern="1200" baseline="0" dirty="0" smtClean="0">
                <a:solidFill>
                  <a:schemeClr val="tx1"/>
                </a:solidFill>
                <a:latin typeface="+mn-lt"/>
                <a:ea typeface="+mn-ea"/>
                <a:cs typeface="+mn-cs"/>
              </a:rPr>
              <a:t>- Zadavatel je v průběhu zadávání zakázky, resp. již od okamžiku přípravy řízení, povinen přistupovat stejným způsobem ke všem účastníkům, kteří mohou podat či podávají nabídky (zadavatel definuje ve výzvě k podání nabídky/zadávací dokumentaci přesné podmínky tak, aby všichni účastníci předem věděli, jak bude řízení probíhat, zejména jakým způsobem bude probíhat hodnocení nabídek atd.). </a:t>
            </a:r>
          </a:p>
          <a:p>
            <a:r>
              <a:rPr lang="cs-CZ" sz="1200" b="1" i="0" u="none" strike="noStrike" kern="1200" baseline="0" dirty="0" smtClean="0">
                <a:solidFill>
                  <a:schemeClr val="tx1"/>
                </a:solidFill>
                <a:latin typeface="+mn-lt"/>
                <a:ea typeface="+mn-ea"/>
                <a:cs typeface="+mn-cs"/>
              </a:rPr>
              <a:t>Zásada zákazu diskriminace </a:t>
            </a:r>
            <a:r>
              <a:rPr lang="cs-CZ" sz="1200" b="0" i="0" u="none" strike="noStrike" kern="1200" baseline="0" dirty="0" smtClean="0">
                <a:solidFill>
                  <a:schemeClr val="tx1"/>
                </a:solidFill>
                <a:latin typeface="+mn-lt"/>
                <a:ea typeface="+mn-ea"/>
                <a:cs typeface="+mn-cs"/>
              </a:rPr>
              <a:t>- Zadavatel je povinen v průběhu zadávání zakázky postupovat tak, aby jeho jednáním nedošlo k diskriminaci žádného z účastníků. To znamená, že podmínky pro zadání zakázky musí být zadavatelem stanoveny tak, aby zároveň umožňovaly výběr nejvhodnějšího dodavatele, ale na druhé straně neuzavíraly přístup jinému účastníkovi do řízení, např. z důvodů, které nesouvisejí s předmětem zakázky. Zadavatel musí zajistit zejména: </a:t>
            </a:r>
          </a:p>
          <a:p>
            <a:r>
              <a:rPr lang="cs-CZ" sz="1200" b="0" i="0" u="none" strike="noStrike" kern="1200" baseline="0" dirty="0" smtClean="0">
                <a:solidFill>
                  <a:schemeClr val="tx1"/>
                </a:solidFill>
                <a:latin typeface="+mn-lt"/>
                <a:ea typeface="+mn-ea"/>
                <a:cs typeface="+mn-cs"/>
              </a:rPr>
              <a:t> nediskriminační předmět plnění zakázky (tj. předmět zakázky nesmí obsahovat popis produktu příznačný pro jednoho či omezený okruh výrobců či dodavatelů); </a:t>
            </a:r>
          </a:p>
          <a:p>
            <a:r>
              <a:rPr lang="cs-CZ" sz="1200" b="0" i="0" u="none" strike="noStrike" kern="1200" baseline="0" dirty="0" smtClean="0">
                <a:solidFill>
                  <a:schemeClr val="tx1"/>
                </a:solidFill>
                <a:latin typeface="+mn-lt"/>
                <a:ea typeface="+mn-ea"/>
                <a:cs typeface="+mn-cs"/>
              </a:rPr>
              <a:t> nediskriminační stanovení parametrů předmětu zakázky – zejména platí zákaz stanovení požadavků na výkon výpočetní techniky formou stanovení taktovací frekvence v jednotce Hz (obvykle GHz)nálezu auditního týmu EK jednoznačně vyplývá, že stanovení minimálního výkonu počítače pomocí jednotky GHz je diskriminační, bez ohledu na konkrétní požadovanou výši tohoto parametru. </a:t>
            </a:r>
          </a:p>
          <a:p>
            <a:r>
              <a:rPr lang="cs-CZ" sz="1200" b="0" i="0" u="none" strike="noStrike" kern="1200" baseline="0" dirty="0" smtClean="0">
                <a:solidFill>
                  <a:schemeClr val="tx1"/>
                </a:solidFill>
                <a:latin typeface="+mn-lt"/>
                <a:ea typeface="+mn-ea"/>
                <a:cs typeface="+mn-cs"/>
              </a:rPr>
              <a:t> nediskriminační kvalifikační kritéria (tj. kvalifikační kritéria musí být přiměřená předmětu plnění zakázky a obvyklým požadavkům na trhu, např. nesmí být požadovaná nadměrná délka praxe, obrat přesahující výrazně objem plnění, nepřiměřené nároky na pojištění apod. či požadavky zcela nesouvisející s předmětem plnění); </a:t>
            </a:r>
          </a:p>
          <a:p>
            <a:r>
              <a:rPr lang="cs-CZ" sz="1200" b="0" i="0" u="none" strike="noStrike" kern="1200" baseline="0" dirty="0" smtClean="0">
                <a:solidFill>
                  <a:schemeClr val="tx1"/>
                </a:solidFill>
                <a:latin typeface="+mn-lt"/>
                <a:ea typeface="+mn-ea"/>
                <a:cs typeface="+mn-cs"/>
              </a:rPr>
              <a:t> nediskriminační hodnotící kritéria (tj. hodnotící kritéria by měla odpovídat a být přiměřená předmětu plnění zakázky nejen svým obsahem, ale také rozsahem, popř. váhou); </a:t>
            </a:r>
          </a:p>
          <a:p>
            <a:r>
              <a:rPr lang="cs-CZ" sz="1200" b="0" i="0" u="none" strike="noStrike" kern="1200" baseline="0" dirty="0" smtClean="0">
                <a:solidFill>
                  <a:schemeClr val="tx1"/>
                </a:solidFill>
                <a:latin typeface="+mn-lt"/>
                <a:ea typeface="+mn-ea"/>
                <a:cs typeface="+mn-cs"/>
              </a:rPr>
              <a:t> aby účast v zadávacím řízení nebyla podmíněna uvalením břemene (závazku) týkajícího se vítězného dodavatele ještě na účastníka před výběrem vítězného dodavatele (např. pojištění odpovědnosti)108; </a:t>
            </a:r>
          </a:p>
          <a:p>
            <a:r>
              <a:rPr lang="cs-CZ" sz="1200" b="0" i="0" u="none" strike="noStrike" kern="1200" baseline="0" dirty="0" smtClean="0">
                <a:solidFill>
                  <a:schemeClr val="tx1"/>
                </a:solidFill>
                <a:latin typeface="+mn-lt"/>
                <a:ea typeface="+mn-ea"/>
                <a:cs typeface="+mn-cs"/>
              </a:rPr>
              <a:t>Zadavatel postupuje tak, </a:t>
            </a:r>
            <a:r>
              <a:rPr lang="cs-CZ" sz="1200" b="1" i="0" u="none" strike="noStrike" kern="1200" baseline="0" dirty="0" smtClean="0">
                <a:solidFill>
                  <a:schemeClr val="tx1"/>
                </a:solidFill>
                <a:latin typeface="+mn-lt"/>
                <a:ea typeface="+mn-ea"/>
                <a:cs typeface="+mn-cs"/>
              </a:rPr>
              <a:t>aby nedocházelo ke střetu zájmů</a:t>
            </a:r>
            <a:r>
              <a:rPr lang="cs-CZ" sz="1200" b="0" i="0" u="none" strike="noStrike" kern="1200" baseline="0" dirty="0" smtClean="0">
                <a:solidFill>
                  <a:schemeClr val="tx1"/>
                </a:solidFill>
                <a:latin typeface="+mn-lt"/>
                <a:ea typeface="+mn-ea"/>
                <a:cs typeface="+mn-cs"/>
              </a:rPr>
              <a:t>. Zadavatel si vyžádá písemné čestné prohlášení všech osob, které posuzují nebo hodnotí nabídky, že nejsou ve střetu zájmů. Pokud zjistí, že ke střetu zájmů došlo, přijme k jeho odstranění opatření k nápravě. Za střet zájmů se považuje situace, kdy zájmy osob (zájem získat osobní výhodu nebo snížit majetkový nebo jiných prospěch zadavatele), které: </a:t>
            </a:r>
          </a:p>
          <a:p>
            <a:r>
              <a:rPr lang="cs-CZ" sz="1200" b="0" i="0" u="none" strike="noStrike" kern="1200" baseline="0" dirty="0" smtClean="0">
                <a:solidFill>
                  <a:schemeClr val="tx1"/>
                </a:solidFill>
                <a:latin typeface="+mn-lt"/>
                <a:ea typeface="+mn-ea"/>
                <a:cs typeface="+mn-cs"/>
              </a:rPr>
              <a:t>i. se podílejí na průběhu zadávacího/výběrového řízení, nebo </a:t>
            </a:r>
          </a:p>
          <a:p>
            <a:r>
              <a:rPr lang="cs-CZ" sz="1200" b="0" i="0" u="none" strike="noStrike" kern="1200" baseline="0" dirty="0" err="1" smtClean="0">
                <a:solidFill>
                  <a:schemeClr val="tx1"/>
                </a:solidFill>
                <a:latin typeface="+mn-lt"/>
                <a:ea typeface="+mn-ea"/>
                <a:cs typeface="+mn-cs"/>
              </a:rPr>
              <a:t>ii</a:t>
            </a:r>
            <a:r>
              <a:rPr lang="cs-CZ" sz="1200" b="0" i="0" u="none" strike="noStrike" kern="1200" baseline="0" dirty="0" smtClean="0">
                <a:solidFill>
                  <a:schemeClr val="tx1"/>
                </a:solidFill>
                <a:latin typeface="+mn-lt"/>
                <a:ea typeface="+mn-ea"/>
                <a:cs typeface="+mn-cs"/>
              </a:rPr>
              <a:t>. mají nebo by mohly mít vliv na výsledek zadávacího/výběrového řízení, </a:t>
            </a:r>
          </a:p>
          <a:p>
            <a:endParaRPr lang="cs-CZ" sz="1200" b="0" i="0" u="none" strike="noStrike"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4</a:t>
            </a:fld>
            <a:endParaRPr lang="cs-CZ"/>
          </a:p>
        </p:txBody>
      </p:sp>
    </p:spTree>
    <p:extLst>
      <p:ext uri="{BB962C8B-B14F-4D97-AF65-F5344CB8AC3E}">
        <p14:creationId xmlns:p14="http://schemas.microsoft.com/office/powerpoint/2010/main" val="270870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Zákaz omezení </a:t>
            </a:r>
            <a:r>
              <a:rPr lang="cs-CZ" sz="1200" b="0" i="0" u="none" strike="noStrike" kern="1200" baseline="0" dirty="0" smtClean="0">
                <a:solidFill>
                  <a:schemeClr val="tx1"/>
                </a:solidFill>
                <a:latin typeface="+mn-lt"/>
                <a:ea typeface="+mn-ea"/>
                <a:cs typeface="+mn-cs"/>
              </a:rPr>
              <a:t>Zadavatel nesmí omezovat účast ve výběrovém řízení těm dodavatelům, kteří mají sídlo v členském státě Evropské unie Evropského hospodářského prostoru nebo Švýcarské konfederaci (dále jen "členský stát"), nebo v jiném státě, který má s Českou republikou nebo s Evropskou unií uzavřenu mezinárodní smlouvu zaručující přístup dodavatelům z těchto států k zadávané zakázce. </a:t>
            </a:r>
          </a:p>
          <a:p>
            <a:r>
              <a:rPr lang="cs-CZ" sz="1200" b="1" i="0" u="none" strike="noStrike" kern="1200" baseline="0" dirty="0" smtClean="0">
                <a:solidFill>
                  <a:schemeClr val="tx1"/>
                </a:solidFill>
                <a:latin typeface="+mn-lt"/>
                <a:ea typeface="+mn-ea"/>
                <a:cs typeface="+mn-cs"/>
              </a:rPr>
              <a:t>Zadavatel je povinen písemně zaznamenávat </a:t>
            </a:r>
            <a:r>
              <a:rPr lang="cs-CZ" sz="1200" b="0" i="0" u="none" strike="noStrike" kern="1200" baseline="0" dirty="0" smtClean="0">
                <a:solidFill>
                  <a:schemeClr val="tx1"/>
                </a:solidFill>
                <a:latin typeface="+mn-lt"/>
                <a:ea typeface="+mn-ea"/>
                <a:cs typeface="+mn-cs"/>
              </a:rPr>
              <a:t>veškeré úkony spojené se zadávacím/výběrovým řízením. Zadavatel je povinen uchovávat veškerou dokumentaci vzniklou v souvislosti se zadáváním zakázky a záznamy o elektronických úkonech související s realizací zakázky po dobu uvedenou v právním aktu o poskytnutí podpory z OP PPR. Dokumentaci je zadavatel povinen uchovávat formou stejnopisu, příp. kopie předané dokumentace. Dokumentací o zakázce se rozumí souhrn všech dokumentů v listinné či elektronické podobě, jejichž pořízení v průběhu zadávání, popř. po jeho ukončení, vyžadují Pravidla, včetně úplného znění originálů nabídek všech dodavatelů a uzavřených smluv. </a:t>
            </a:r>
          </a:p>
          <a:p>
            <a:r>
              <a:rPr lang="cs-CZ" sz="1200" b="1" i="0" u="none" strike="noStrike" kern="1200" baseline="0" dirty="0" smtClean="0">
                <a:solidFill>
                  <a:schemeClr val="tx1"/>
                </a:solidFill>
                <a:latin typeface="+mn-lt"/>
                <a:ea typeface="+mn-ea"/>
                <a:cs typeface="+mn-cs"/>
              </a:rPr>
              <a:t>Zadavatel je povinen neprodleně informovat poskytovatele podpory o všech řízeních </a:t>
            </a:r>
            <a:r>
              <a:rPr lang="cs-CZ" sz="1200" b="0" i="0" u="none" strike="noStrike" kern="1200" baseline="0" dirty="0" smtClean="0">
                <a:solidFill>
                  <a:schemeClr val="tx1"/>
                </a:solidFill>
                <a:latin typeface="+mn-lt"/>
                <a:ea typeface="+mn-ea"/>
                <a:cs typeface="+mn-cs"/>
              </a:rPr>
              <a:t>o přezkoumání úkonů zadavatele zahájených Úřadem pro ochranu hospodářské soutěže (dále jen „ÚOHS“) a rozhodnutích ÚOHS o těchto řízeních, jejichž předmětem je zakázka spolufinancovaná ze zdrojů EU a popř. dalších řízeních, které se týkají předmětu zakázky spolufinancované z OP PPR. </a:t>
            </a:r>
          </a:p>
          <a:p>
            <a:endParaRPr lang="cs-CZ" sz="1200" b="0" i="0" u="none" strike="noStrike"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5</a:t>
            </a:fld>
            <a:endParaRPr lang="cs-CZ"/>
          </a:p>
        </p:txBody>
      </p:sp>
    </p:spTree>
    <p:extLst>
      <p:ext uri="{BB962C8B-B14F-4D97-AF65-F5344CB8AC3E}">
        <p14:creationId xmlns:p14="http://schemas.microsoft.com/office/powerpoint/2010/main" val="366331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Stanovení předmětu zakázky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Zadavatel stanoví předmět jedné zakázky tak, aby předmětem jedné zakázky byla: </a:t>
            </a:r>
          </a:p>
          <a:p>
            <a:r>
              <a:rPr lang="cs-CZ" sz="1200" b="0" i="0" u="none" strike="noStrike" kern="1200" baseline="0" dirty="0" smtClean="0">
                <a:solidFill>
                  <a:schemeClr val="tx1"/>
                </a:solidFill>
                <a:latin typeface="+mn-lt"/>
                <a:ea typeface="+mn-ea"/>
                <a:cs typeface="+mn-cs"/>
              </a:rPr>
              <a:t>a) všechna plnění, jejichž předměty plnění tvoří jeden funkční celek nebo </a:t>
            </a:r>
          </a:p>
          <a:p>
            <a:r>
              <a:rPr lang="cs-CZ" sz="1200" b="0" i="0" u="none" strike="noStrike" kern="1200" baseline="0" dirty="0" smtClean="0">
                <a:solidFill>
                  <a:schemeClr val="tx1"/>
                </a:solidFill>
                <a:latin typeface="+mn-lt"/>
                <a:ea typeface="+mn-ea"/>
                <a:cs typeface="+mn-cs"/>
              </a:rPr>
              <a:t>b) všechna obdobná a spolu související plnění, přičemž související plnění jsou ta, která spolu místně, věcně a časově souvisí.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Pokud je předmět zakázky určen pro několik organizací (např. pro příjemce a partnera), je nezbytné v popisu předmětu zakázky uvést, jaké služby či zboží jsou určeny pro jednotlivé organizace. Díky tomuto vymezení může dodání a fakturace probíhat odděleně. Nicméně potenciální dodavatelé předkládají jednu nabídku pro celý předmět zakázky a nabídky jsou hodnoceny jako jeden celek, nikoli zvlášť pro části zakázky určené jednotlivým organizacím. </a:t>
            </a:r>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6</a:t>
            </a:fld>
            <a:endParaRPr lang="cs-CZ"/>
          </a:p>
        </p:txBody>
      </p:sp>
    </p:spTree>
    <p:extLst>
      <p:ext uri="{BB962C8B-B14F-4D97-AF65-F5344CB8AC3E}">
        <p14:creationId xmlns:p14="http://schemas.microsoft.com/office/powerpoint/2010/main" val="302482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Předpokládanou hodnotou zakázky je zadavatelem předpokládaná výše úplaty za plnění zakázky vyjádřená v penězích. Do předpokládané hodnoty zakázky se zahrne hodnota všech plnění, která mohou vyplývat ze smlouvy na zakázku, není-li dále stanoveno jinak.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Předpokládaná hodnota zakázky se stanoví na základě údajů a informací o zakázkách stejného či podobného předmětu plnění; nemá-li zadavatel k dispozici takové údaje nebo informace, vychází z informací získaných průzkumem trhu, předběžnými tržními konzultacemi nebo jiným vhodným způsobem. </a:t>
            </a:r>
          </a:p>
          <a:p>
            <a:r>
              <a:rPr lang="cs-CZ" sz="1200" b="0" i="0" u="none" strike="noStrike" kern="1200" baseline="0" dirty="0" smtClean="0">
                <a:solidFill>
                  <a:schemeClr val="tx1"/>
                </a:solidFill>
                <a:latin typeface="+mn-lt"/>
                <a:ea typeface="+mn-ea"/>
                <a:cs typeface="+mn-cs"/>
              </a:rPr>
              <a:t>Je-li zakázka rozdělena na části, stanoví se předpokládaná hodnota podle součtu předpokládaných hodnot všech těchto částí bez ohledu na to, zda je zakázka zadávána v jednom nebo více výběrových řízeních, nebo zadavatelem samostatně nebo ve spolupráci s jiným zadavatelem nebo jinou osobou. Součet předpokládaných hodnot částí zakázky musí zahrnovat předpokládanou hodnotu všech plnění, která tvoří jeden funkční celek a jsou zadávána v časové souvislosti.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Každá část zakázky musí být zadávána postupy odpovídajícími celkové předpokládané hodnotě zakázky s výjimkou případů, kdy celková předpokládaná hodnota všech zadávaných částí zakázky nepřesáhne 20 % souhrnné předpokládané hodnoty a </a:t>
            </a:r>
            <a:r>
              <a:rPr lang="cs-CZ" sz="1200" b="0" i="0" kern="1200" dirty="0" smtClean="0">
                <a:solidFill>
                  <a:schemeClr val="tx1"/>
                </a:solidFill>
                <a:effectLst/>
                <a:latin typeface="+mn-lt"/>
                <a:ea typeface="+mn-ea"/>
                <a:cs typeface="+mn-cs"/>
              </a:rPr>
              <a:t>zároveň předpokládaná hodnota jednotlivé části veřejné zakázky je nižší než částka stanovená nařízením vlády</a:t>
            </a:r>
            <a:r>
              <a:rPr lang="cs-CZ" sz="1200" b="0" i="0" u="none" strike="noStrike" kern="1200" baseline="0" dirty="0" smtClean="0">
                <a:solidFill>
                  <a:schemeClr val="tx1"/>
                </a:solidFill>
                <a:latin typeface="+mn-lt"/>
                <a:ea typeface="+mn-ea"/>
                <a:cs typeface="+mn-cs"/>
              </a:rPr>
              <a:t>. V těchto případech může být jednotlivá část zakázky zadávána postupy odpovídajícími předpokládané hodnotě této části zakázky.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Předpokládaná hodnota zakázky, jejímž předmětem jsou pravidelně pořizované nebo trvající dodávky nebo služby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Předpokládaná hodnota zakázky, jejímž předmětem jsou pravidelně pořizované nebo trvající dodávky nebo služby, se stanoví jako </a:t>
            </a:r>
          </a:p>
          <a:p>
            <a:r>
              <a:rPr lang="cs-CZ" sz="1200" b="0" i="0" u="none" strike="noStrike" kern="1200" baseline="0" dirty="0" smtClean="0">
                <a:solidFill>
                  <a:schemeClr val="tx1"/>
                </a:solidFill>
                <a:latin typeface="+mn-lt"/>
                <a:ea typeface="+mn-ea"/>
                <a:cs typeface="+mn-cs"/>
              </a:rPr>
              <a:t>a) skutečná cena uhrazená zadavatelem za dodávky nebo služby stejného druhu během předcházejících 12 měsíců nebo předchozího účetního období, které je delší než 12 měsíců, upravená o změny v množství nebo cenách, které lze očekávat během následujících 12 měsíců, nebo </a:t>
            </a:r>
          </a:p>
          <a:p>
            <a:r>
              <a:rPr lang="cs-CZ" sz="1200" b="0" i="0" u="none" strike="noStrike" kern="1200" baseline="0" dirty="0" smtClean="0">
                <a:solidFill>
                  <a:schemeClr val="tx1"/>
                </a:solidFill>
                <a:latin typeface="+mn-lt"/>
                <a:ea typeface="+mn-ea"/>
                <a:cs typeface="+mn-cs"/>
              </a:rPr>
              <a:t>b) součet předpokládaných hodnot jednotlivých dodávek a služeb, které mají být zadavatelem zadány během následujících 12 měsíců nebo v účetním období, které je delší než 12 měsíců, pokud nemá k dispozici údaje podle písmene a).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Poskytuje-li zadavatel dodavateli dodávky, služby nebo stavební práce, které jsou nezbytné pro poskytnutí zadavatelem požadovaných stavebních prací, zahrne jejich hodnotu do předpokládané hodnoty zakázky. </a:t>
            </a:r>
          </a:p>
          <a:p>
            <a:r>
              <a:rPr lang="cs-CZ" sz="1200" b="0" i="0" u="none" strike="noStrike" kern="1200" baseline="0" dirty="0" smtClean="0">
                <a:solidFill>
                  <a:schemeClr val="tx1"/>
                </a:solidFill>
                <a:latin typeface="+mn-lt"/>
                <a:ea typeface="+mn-ea"/>
                <a:cs typeface="+mn-cs"/>
              </a:rPr>
              <a:t>Za zakázky, jejichž předmětem jsou pravidelně pořizované nebo trvající dodávky nebo služby, se nepovažují zakázky s takovým předmětem, jehož jednotková cena je v průběhu účetního období proměnlivá a zadavatel pořizuje takové dodávky či služby opakovaně podle svých aktuálních potřeb. </a:t>
            </a:r>
          </a:p>
          <a:p>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7</a:t>
            </a:fld>
            <a:endParaRPr lang="cs-CZ"/>
          </a:p>
        </p:txBody>
      </p:sp>
    </p:spTree>
    <p:extLst>
      <p:ext uri="{BB962C8B-B14F-4D97-AF65-F5344CB8AC3E}">
        <p14:creationId xmlns:p14="http://schemas.microsoft.com/office/powerpoint/2010/main" val="400762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1"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8</a:t>
            </a:fld>
            <a:endParaRPr lang="cs-CZ"/>
          </a:p>
        </p:txBody>
      </p:sp>
    </p:spTree>
    <p:extLst>
      <p:ext uri="{BB962C8B-B14F-4D97-AF65-F5344CB8AC3E}">
        <p14:creationId xmlns:p14="http://schemas.microsoft.com/office/powerpoint/2010/main" val="273348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Písemná výzva nejméně 3 zájemcům </a:t>
            </a:r>
            <a:r>
              <a:rPr lang="cs-CZ" sz="1200" b="0" i="0" u="none" strike="noStrike" kern="1200" baseline="0" dirty="0" smtClean="0">
                <a:solidFill>
                  <a:schemeClr val="tx1"/>
                </a:solidFill>
                <a:latin typeface="+mn-lt"/>
                <a:ea typeface="+mn-ea"/>
                <a:cs typeface="+mn-cs"/>
              </a:rPr>
              <a:t>k podání nabídky. </a:t>
            </a:r>
            <a:r>
              <a:rPr lang="cs-CZ" sz="1200" b="1" i="0" u="none" strike="noStrike" kern="1200" baseline="0" dirty="0" smtClean="0">
                <a:solidFill>
                  <a:schemeClr val="tx1"/>
                </a:solidFill>
                <a:latin typeface="+mn-lt"/>
                <a:ea typeface="+mn-ea"/>
                <a:cs typeface="+mn-cs"/>
              </a:rPr>
              <a:t>Zadavatel musí být schopen prokázat odeslání výzvy.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kern="1200" baseline="0" dirty="0" smtClean="0">
                <a:solidFill>
                  <a:schemeClr val="tx1"/>
                </a:solidFill>
                <a:latin typeface="+mn-lt"/>
                <a:ea typeface="+mn-ea"/>
                <a:cs typeface="+mn-cs"/>
              </a:rPr>
              <a:t>Lhůta </a:t>
            </a:r>
            <a:r>
              <a:rPr lang="cs-CZ" sz="1200" b="0" i="0" u="none" strike="noStrike" kern="1200" baseline="0" dirty="0" smtClean="0">
                <a:solidFill>
                  <a:schemeClr val="tx1"/>
                </a:solidFill>
                <a:latin typeface="+mn-lt"/>
                <a:ea typeface="+mn-ea"/>
                <a:cs typeface="+mn-cs"/>
              </a:rPr>
              <a:t>se počíná dnem, který následuje po dni odeslání výzvy k podání nabídky. </a:t>
            </a:r>
          </a:p>
          <a:p>
            <a:r>
              <a:rPr lang="cs-CZ" sz="1200" b="0" i="0" u="none" strike="noStrike" kern="1200" baseline="0" dirty="0" smtClean="0">
                <a:solidFill>
                  <a:schemeClr val="tx1"/>
                </a:solidFill>
                <a:latin typeface="+mn-lt"/>
                <a:ea typeface="+mn-ea"/>
                <a:cs typeface="+mn-cs"/>
              </a:rPr>
              <a:t>Zadavatel vyzve pouze takové zájemce, o kterých má informace, že jsou způsobilí požadované plnění poskytnout. </a:t>
            </a:r>
          </a:p>
          <a:p>
            <a:r>
              <a:rPr lang="cs-CZ" sz="1200" b="0" i="0" u="none" strike="noStrike" kern="1200" baseline="0" dirty="0" smtClean="0">
                <a:solidFill>
                  <a:schemeClr val="tx1"/>
                </a:solidFill>
                <a:latin typeface="+mn-lt"/>
                <a:ea typeface="+mn-ea"/>
                <a:cs typeface="+mn-cs"/>
              </a:rPr>
              <a:t>Zadavatel nesmí vyzývat opakovaně stejný okruh zájemců, není-li to odůvodněno předmětem plnění zakázky či jinými zvláštními okolnostmi, případně zrušením předcházejícího výběrového řízení. </a:t>
            </a:r>
          </a:p>
          <a:p>
            <a:r>
              <a:rPr lang="cs-CZ" sz="1200" b="1" i="0" u="sng" strike="noStrike" kern="1200" baseline="0" dirty="0" smtClean="0">
                <a:solidFill>
                  <a:schemeClr val="tx1"/>
                </a:solidFill>
                <a:latin typeface="+mn-lt"/>
                <a:ea typeface="+mn-ea"/>
                <a:cs typeface="+mn-cs"/>
              </a:rPr>
              <a:t>Umožňuje-li to předmět zakázky, může zadavatel zadat zakázku na elektronickém tržišti. Je-li zadavateli usnesením vlády uložena povinnost zadávat zakázky prostřednictvím elektronického tržiště, je povinen postupovat dle tohoto usnesení. </a:t>
            </a:r>
          </a:p>
          <a:p>
            <a:endParaRPr lang="cs-CZ" sz="1200" b="1" i="0" u="sng" strike="noStrike" kern="1200" baseline="0" dirty="0" smtClean="0">
              <a:solidFill>
                <a:schemeClr val="tx1"/>
              </a:solidFill>
              <a:latin typeface="+mn-lt"/>
              <a:ea typeface="+mn-ea"/>
              <a:cs typeface="+mn-cs"/>
            </a:endParaRPr>
          </a:p>
          <a:p>
            <a:r>
              <a:rPr lang="cs-CZ" sz="1200" b="1" i="0" u="sng" strike="noStrike" kern="1200" baseline="0" dirty="0" smtClean="0">
                <a:solidFill>
                  <a:schemeClr val="tx1"/>
                </a:solidFill>
                <a:latin typeface="+mn-lt"/>
                <a:ea typeface="+mn-ea"/>
                <a:cs typeface="+mn-cs"/>
              </a:rPr>
              <a:t> Tyto zakázky může zadavatel zadat v otevřené výzvě, kdy oznamuje oznámením výběrového řízení neomezenému počtu dodavatelů svůj úmysl zadat zakázku v tomto výběrovém řízení; oznámení otevřené výzvy je výzvou k podání nabídek dodavatelů. Oznámení výběrového řízení uveřejní zadavatel po celou dobu trvání lhůty pro podání nabídek</a:t>
            </a: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9</a:t>
            </a:fld>
            <a:endParaRPr lang="cs-CZ"/>
          </a:p>
        </p:txBody>
      </p:sp>
    </p:spTree>
    <p:extLst>
      <p:ext uri="{BB962C8B-B14F-4D97-AF65-F5344CB8AC3E}">
        <p14:creationId xmlns:p14="http://schemas.microsoft.com/office/powerpoint/2010/main" val="338532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Zadavatel může nad rámec uveřejnění oznámení výběrového řízení zároveň přímo vyzvat zájemce odesláním výzvy. Pokud zadavatel v rámci otevřené výzvy přímo vyzývá zájemce, musí vyzvat alespoň 3 dodavatele a musí být schopen prokázat odeslání této výzvy. Nesmí vyzývat opakovaně stejný okruh účastníků.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Umožňuje-li to předmět zakázky, může zadavatel zadat zakázku na elektronickém tržišti. Je-li zadavateli usnesením vlády uložena povinnost zadávat zakázky prostřednictvím elektronického tržiště, je povinen postupovat dle tohoto usnesení. </a:t>
            </a:r>
            <a:r>
              <a:rPr lang="cs-CZ" sz="1200" b="1" i="0" u="none" strike="noStrike" kern="1200" baseline="0" dirty="0" smtClean="0">
                <a:solidFill>
                  <a:schemeClr val="tx1"/>
                </a:solidFill>
                <a:latin typeface="+mn-lt"/>
                <a:ea typeface="+mn-ea"/>
                <a:cs typeface="+mn-cs"/>
              </a:rPr>
              <a:t>Zadání zakázky na elektronickém tržišti zadává zadavatel podle pravidel elektronického tržiště, v takovém případě ustanovení upravující zadávání zakázek Pravidly OP PPR se nepoužijí. Současně však musí být dodrženy Obecné zásady Smlouvy o fungování EU při zadávání zakázek. </a:t>
            </a:r>
          </a:p>
          <a:p>
            <a:endParaRPr lang="cs-CZ" dirty="0" smtClean="0"/>
          </a:p>
          <a:p>
            <a:r>
              <a:rPr lang="cs-CZ" dirty="0" smtClean="0"/>
              <a:t>Zakázky vyšší hodnoty vymezené v jsou realizovány formou otevřené výzvy. Zakázku na stavební práce, jejíž předpokládaná hodnota je rovna nebo nižší než 20.000.000 Kč bez DPH, je zadavatel mimo působnost ZZVZ (který není zadavatelem podle § 4 odst. 1 až 3 ZZVZ  a zároveň dotace poskytovaná na takovou zakázku není vyšší než 50 %), oprávněn zadat v uzavřené výzvě (viz. předchozí</a:t>
            </a:r>
            <a:r>
              <a:rPr lang="cs-CZ" baseline="0" dirty="0" smtClean="0"/>
              <a:t> snímek)</a:t>
            </a:r>
            <a:endParaRPr lang="cs-CZ" dirty="0"/>
          </a:p>
        </p:txBody>
      </p:sp>
      <p:sp>
        <p:nvSpPr>
          <p:cNvPr id="4" name="Zástupný symbol pro číslo snímku 3"/>
          <p:cNvSpPr>
            <a:spLocks noGrp="1"/>
          </p:cNvSpPr>
          <p:nvPr>
            <p:ph type="sldNum" sz="quarter" idx="10"/>
          </p:nvPr>
        </p:nvSpPr>
        <p:spPr/>
        <p:txBody>
          <a:bodyPr/>
          <a:lstStyle/>
          <a:p>
            <a:fld id="{340F45E1-731B-4FE9-8CBE-6412916A512A}" type="slidenum">
              <a:rPr lang="cs-CZ" smtClean="0"/>
              <a:t>10</a:t>
            </a:fld>
            <a:endParaRPr lang="cs-CZ"/>
          </a:p>
        </p:txBody>
      </p:sp>
    </p:spTree>
    <p:extLst>
      <p:ext uri="{BB962C8B-B14F-4D97-AF65-F5344CB8AC3E}">
        <p14:creationId xmlns:p14="http://schemas.microsoft.com/office/powerpoint/2010/main" val="3227588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descr="magne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76538" y="1912938"/>
            <a:ext cx="2909887" cy="374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20"/>
          <p:cNvSpPr>
            <a:spLocks noGrp="1"/>
          </p:cNvSpPr>
          <p:nvPr>
            <p:ph type="body" sz="quarter" idx="10" hasCustomPrompt="1"/>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dirty="0"/>
              <a:t>Název prezentace</a:t>
            </a:r>
          </a:p>
        </p:txBody>
      </p:sp>
      <p:sp>
        <p:nvSpPr>
          <p:cNvPr id="10" name="Text Placeholder 23"/>
          <p:cNvSpPr>
            <a:spLocks noGrp="1"/>
          </p:cNvSpPr>
          <p:nvPr>
            <p:ph type="body" sz="quarter" idx="11" hasCustomPrompt="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dirty="0"/>
              <a:t>Jméno zhotovitele</a:t>
            </a:r>
          </a:p>
        </p:txBody>
      </p:sp>
    </p:spTree>
    <p:extLst>
      <p:ext uri="{BB962C8B-B14F-4D97-AF65-F5344CB8AC3E}">
        <p14:creationId xmlns:p14="http://schemas.microsoft.com/office/powerpoint/2010/main" val="10405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20063" y="5762625"/>
            <a:ext cx="788987"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p:txBody>
      </p:sp>
    </p:spTree>
    <p:extLst>
      <p:ext uri="{BB962C8B-B14F-4D97-AF65-F5344CB8AC3E}">
        <p14:creationId xmlns:p14="http://schemas.microsoft.com/office/powerpoint/2010/main" val="14864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15300" y="5786438"/>
            <a:ext cx="79375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33999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32763" y="5864225"/>
            <a:ext cx="776287"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5022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67688" y="5911850"/>
            <a:ext cx="741362"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18623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7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5946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23577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O3">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17173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obrázek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12561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Záhlaví části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832104" y="1709739"/>
            <a:ext cx="7678484" cy="2852737"/>
          </a:xfrm>
        </p:spPr>
        <p:txBody>
          <a:bodyPr anchor="b"/>
          <a:lstStyle>
            <a:lvl1pPr>
              <a:defRPr sz="6000">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832104" y="4589464"/>
            <a:ext cx="7678484" cy="1500187"/>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23173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629842" y="1477566"/>
            <a:ext cx="3868340"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629842" y="2505075"/>
            <a:ext cx="3868340"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4629150" y="1477566"/>
            <a:ext cx="3887391"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09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Jenom nadpis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256032" y="365127"/>
            <a:ext cx="8259318" cy="905890"/>
          </a:xfrm>
        </p:spPr>
        <p:txBody>
          <a:bodyPr>
            <a:normAutofit/>
          </a:bodyPr>
          <a:lstStyle>
            <a:lvl1pPr>
              <a:defRPr sz="40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16891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univerzál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9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1825625"/>
            <a:ext cx="7886700" cy="4145407"/>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7"/>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188913" y="6210300"/>
            <a:ext cx="2351087"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17">
            <a:extLst>
              <a:ext uri="{28A0092B-C50C-407E-A947-70E740481C1C}">
                <a14:useLocalDpi xmlns:a14="http://schemas.microsoft.com/office/drawing/2010/main"/>
              </a:ext>
            </a:extLst>
          </a:blip>
          <a:srcRect/>
          <a:stretch>
            <a:fillRect/>
          </a:stretch>
        </p:blipFill>
        <p:spPr bwMode="auto">
          <a:xfrm>
            <a:off x="8450263" y="6210300"/>
            <a:ext cx="477837"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411617"/>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80" r:id="rId3"/>
    <p:sldLayoutId id="2147483676" r:id="rId4"/>
    <p:sldLayoutId id="2147483683" r:id="rId5"/>
    <p:sldLayoutId id="2147483663" r:id="rId6"/>
    <p:sldLayoutId id="2147483665" r:id="rId7"/>
    <p:sldLayoutId id="2147483666" r:id="rId8"/>
    <p:sldLayoutId id="2147483667" r:id="rId9"/>
    <p:sldLayoutId id="2147483686" r:id="rId10"/>
    <p:sldLayoutId id="2147483687" r:id="rId11"/>
    <p:sldLayoutId id="2147483688" r:id="rId12"/>
    <p:sldLayoutId id="2147483689" r:id="rId13"/>
    <p:sldLayoutId id="2147483690" r:id="rId14"/>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penizeproprahu.cz/wp-content/uploads/2016/02/OPPPR_Pokyny_modul-Ve%C5%99ejn%C3%A9-zak%C3%A1zky_ISKP_1.5.pdf"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a:bodyPr>
          <a:lstStyle/>
          <a:p>
            <a:r>
              <a:rPr lang="cs-CZ" sz="2400" b="1" dirty="0"/>
              <a:t>Veřejné </a:t>
            </a:r>
            <a:r>
              <a:rPr lang="cs-CZ" sz="2400" b="1" dirty="0" smtClean="0"/>
              <a:t>zakázky</a:t>
            </a:r>
            <a:endParaRPr lang="cs-CZ" sz="2400" b="1" dirty="0"/>
          </a:p>
        </p:txBody>
      </p:sp>
      <p:sp>
        <p:nvSpPr>
          <p:cNvPr id="3" name="Zástupný symbol pro text 2"/>
          <p:cNvSpPr>
            <a:spLocks noGrp="1"/>
          </p:cNvSpPr>
          <p:nvPr>
            <p:ph type="body" sz="quarter" idx="11"/>
          </p:nvPr>
        </p:nvSpPr>
        <p:spPr/>
        <p:txBody>
          <a:bodyPr>
            <a:normAutofit lnSpcReduction="10000"/>
          </a:bodyPr>
          <a:lstStyle/>
          <a:p>
            <a:r>
              <a:rPr lang="cs-CZ" dirty="0"/>
              <a:t>Prioritní osa 3 Podpora sociálního začleňování a boj proti chudobě</a:t>
            </a:r>
          </a:p>
          <a:p>
            <a:r>
              <a:rPr lang="cs-CZ" dirty="0"/>
              <a:t>OP </a:t>
            </a:r>
            <a:r>
              <a:rPr lang="cs-CZ" dirty="0" smtClean="0"/>
              <a:t>PPR</a:t>
            </a:r>
            <a:endParaRPr lang="cs-CZ" dirty="0"/>
          </a:p>
        </p:txBody>
      </p:sp>
    </p:spTree>
    <p:extLst>
      <p:ext uri="{BB962C8B-B14F-4D97-AF65-F5344CB8AC3E}">
        <p14:creationId xmlns:p14="http://schemas.microsoft.com/office/powerpoint/2010/main" val="3247655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lvl="0" indent="0">
              <a:buClr>
                <a:srgbClr val="C00000"/>
              </a:buClr>
              <a:buNone/>
            </a:pPr>
            <a:r>
              <a:rPr lang="cs-CZ" sz="1800" b="1" dirty="0"/>
              <a:t>Předpokládaná hodnota</a:t>
            </a:r>
          </a:p>
          <a:p>
            <a:pPr marL="0" lvl="0" indent="0">
              <a:buClr>
                <a:srgbClr val="C00000"/>
              </a:buClr>
              <a:buNone/>
            </a:pPr>
            <a:r>
              <a:rPr lang="cs-CZ" sz="1800" b="1" dirty="0" smtClean="0"/>
              <a:t>Pouze </a:t>
            </a:r>
            <a:r>
              <a:rPr lang="cs-CZ" sz="1800" b="1" dirty="0"/>
              <a:t>pro zadavatele mimo ZZVZ</a:t>
            </a:r>
          </a:p>
          <a:p>
            <a:pPr marL="0" lvl="0" indent="0">
              <a:buClr>
                <a:srgbClr val="C00000"/>
              </a:buClr>
              <a:buNone/>
            </a:pPr>
            <a:r>
              <a:rPr lang="cs-CZ" sz="1800" b="1" dirty="0"/>
              <a:t>          &gt; 2. mil. Kč bez DPH </a:t>
            </a:r>
            <a:r>
              <a:rPr lang="cs-CZ" sz="1800" dirty="0"/>
              <a:t>(služby a dodávky) </a:t>
            </a:r>
          </a:p>
          <a:p>
            <a:pPr marL="0" lvl="0" indent="0">
              <a:buClr>
                <a:srgbClr val="C00000"/>
              </a:buClr>
              <a:buNone/>
            </a:pPr>
            <a:r>
              <a:rPr lang="cs-CZ" sz="1800" b="1" dirty="0"/>
              <a:t>          &gt; 6. mil. Kč bez DPH </a:t>
            </a:r>
            <a:r>
              <a:rPr lang="cs-CZ" sz="1800" dirty="0"/>
              <a:t>(stavební práce) </a:t>
            </a:r>
          </a:p>
          <a:p>
            <a:pPr marL="0" lvl="0" indent="0">
              <a:buClr>
                <a:srgbClr val="C00000"/>
              </a:buClr>
              <a:buNone/>
            </a:pPr>
            <a:endParaRPr lang="cs-CZ" sz="1800" dirty="0"/>
          </a:p>
          <a:p>
            <a:pPr marL="342900" lvl="1" indent="-342900">
              <a:spcBef>
                <a:spcPct val="0"/>
              </a:spcBef>
              <a:buClr>
                <a:srgbClr val="C00000"/>
              </a:buClr>
              <a:buSzPct val="100000"/>
              <a:buFont typeface="Wingdings" panose="05000000000000000000" pitchFamily="2" charset="2"/>
              <a:buChar char="Ø"/>
            </a:pPr>
            <a:r>
              <a:rPr lang="cs-CZ" sz="2000" dirty="0">
                <a:cs typeface="Arial" panose="020B0604020202020204" pitchFamily="34" charset="0"/>
              </a:rPr>
              <a:t>Otevřená výzva:</a:t>
            </a:r>
          </a:p>
          <a:p>
            <a:pPr marL="742950" lvl="2" indent="-28575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Profil zadavatele, nebo</a:t>
            </a:r>
          </a:p>
          <a:p>
            <a:pPr marL="742950" lvl="2" indent="-285750">
              <a:spcBef>
                <a:spcPct val="0"/>
              </a:spcBef>
              <a:buClr>
                <a:srgbClr val="C00000"/>
              </a:buClr>
              <a:buSzPct val="100000"/>
              <a:buFont typeface="Wingdings" panose="05000000000000000000" pitchFamily="2" charset="2"/>
              <a:buChar char="§"/>
            </a:pPr>
            <a:r>
              <a:rPr lang="cs-CZ" sz="1800" dirty="0" smtClean="0">
                <a:cs typeface="Arial" panose="020B0604020202020204" pitchFamily="34" charset="0"/>
              </a:rPr>
              <a:t>NEN</a:t>
            </a:r>
            <a:endParaRPr lang="cs-CZ" sz="1600" dirty="0">
              <a:cs typeface="Arial" panose="020B0604020202020204" pitchFamily="34" charset="0"/>
            </a:endParaRPr>
          </a:p>
          <a:p>
            <a:pPr marL="457200" lvl="2" indent="0">
              <a:spcBef>
                <a:spcPct val="0"/>
              </a:spcBef>
              <a:buClr>
                <a:srgbClr val="C00000"/>
              </a:buClr>
              <a:buSzPct val="100000"/>
              <a:buNone/>
            </a:pPr>
            <a:endParaRPr lang="cs-CZ" sz="1400" dirty="0">
              <a:cs typeface="Arial" panose="020B0604020202020204" pitchFamily="34" charset="0"/>
            </a:endParaRPr>
          </a:p>
          <a:p>
            <a:pPr marL="342900" lvl="1" indent="-342900">
              <a:spcBef>
                <a:spcPct val="0"/>
              </a:spcBef>
              <a:buClr>
                <a:srgbClr val="C00000"/>
              </a:buClr>
              <a:buSzPct val="100000"/>
              <a:buFont typeface="Wingdings" panose="05000000000000000000" pitchFamily="2" charset="2"/>
              <a:buChar char="Ø"/>
            </a:pPr>
            <a:r>
              <a:rPr lang="cs-CZ" sz="2000" dirty="0">
                <a:cs typeface="Arial" panose="020B0604020202020204" pitchFamily="34" charset="0"/>
              </a:rPr>
              <a:t>Lhůta min. 15 kalendářních dní</a:t>
            </a:r>
          </a:p>
          <a:p>
            <a:pPr marL="285750" lvl="1">
              <a:spcBef>
                <a:spcPct val="0"/>
              </a:spcBef>
              <a:buClr>
                <a:srgbClr val="C00000"/>
              </a:buClr>
              <a:buSzPct val="100000"/>
              <a:buFont typeface="Wingdings" panose="05000000000000000000" pitchFamily="2" charset="2"/>
              <a:buChar char="Ø"/>
            </a:pPr>
            <a:endParaRPr lang="cs-CZ" sz="2000" dirty="0">
              <a:cs typeface="Arial" panose="020B0604020202020204" pitchFamily="34" charset="0"/>
            </a:endParaRPr>
          </a:p>
          <a:p>
            <a:pPr marL="342900" lvl="1" indent="-342900">
              <a:spcBef>
                <a:spcPct val="0"/>
              </a:spcBef>
              <a:buClr>
                <a:srgbClr val="C00000"/>
              </a:buClr>
              <a:buSzPct val="100000"/>
              <a:buFont typeface="Wingdings" panose="05000000000000000000" pitchFamily="2" charset="2"/>
              <a:buChar char="Ø"/>
            </a:pPr>
            <a:r>
              <a:rPr lang="cs-CZ" sz="2000" dirty="0">
                <a:cs typeface="Arial" panose="020B0604020202020204" pitchFamily="34" charset="0"/>
              </a:rPr>
              <a:t>Podrobné zadávací podmínky vč. dalších pokynů uvedeny v Pravidlech </a:t>
            </a:r>
          </a:p>
          <a:p>
            <a:endParaRPr lang="cs-CZ" dirty="0"/>
          </a:p>
        </p:txBody>
      </p:sp>
      <p:sp>
        <p:nvSpPr>
          <p:cNvPr id="3" name="Nadpis 2"/>
          <p:cNvSpPr>
            <a:spLocks noGrp="1"/>
          </p:cNvSpPr>
          <p:nvPr>
            <p:ph type="title"/>
          </p:nvPr>
        </p:nvSpPr>
        <p:spPr/>
        <p:txBody>
          <a:bodyPr/>
          <a:lstStyle/>
          <a:p>
            <a:r>
              <a:rPr lang="cs-CZ" b="1" dirty="0"/>
              <a:t>Výběr dodavatelů – zakázky vyššího rozsahu</a:t>
            </a:r>
            <a:endParaRPr lang="cs-CZ" dirty="0"/>
          </a:p>
        </p:txBody>
      </p:sp>
    </p:spTree>
    <p:extLst>
      <p:ext uri="{BB962C8B-B14F-4D97-AF65-F5344CB8AC3E}">
        <p14:creationId xmlns:p14="http://schemas.microsoft.com/office/powerpoint/2010/main" val="428560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r>
              <a:rPr lang="cs-CZ" sz="1800" dirty="0">
                <a:cs typeface="Arial" panose="020B0604020202020204" pitchFamily="34" charset="0"/>
              </a:rPr>
              <a:t>Zadavatel je povinen umožnit dodavateli podat žádost k vysvětlení ZD.</a:t>
            </a:r>
          </a:p>
          <a:p>
            <a:pPr marL="0" lvl="1" indent="0">
              <a:spcBef>
                <a:spcPct val="0"/>
              </a:spcBef>
              <a:buClr>
                <a:srgbClr val="C00000"/>
              </a:buClr>
              <a:buSzPct val="100000"/>
              <a:buNone/>
            </a:pPr>
            <a:endParaRPr lang="cs-CZ" sz="1800" dirty="0">
              <a:cs typeface="Arial" panose="020B0604020202020204" pitchFamily="34" charset="0"/>
            </a:endParaRPr>
          </a:p>
          <a:p>
            <a:pPr marL="285750" lvl="1">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žádost doručena nejpozději 4 PD před uplynutím lhůty pro podání nabídek</a:t>
            </a:r>
          </a:p>
          <a:p>
            <a:pPr marL="285750" lvl="1">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odpověď do 2 PD po doručení žádosti </a:t>
            </a:r>
          </a:p>
          <a:p>
            <a:pPr marL="285750" lvl="1">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odeslání/zveřejnění vč. úplného znění žádosti všem dodavatelům </a:t>
            </a:r>
          </a:p>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r>
              <a:rPr lang="cs-CZ" sz="1800" dirty="0" smtClean="0">
                <a:cs typeface="Arial" panose="020B0604020202020204" pitchFamily="34" charset="0"/>
              </a:rPr>
              <a:t>Zadavatel </a:t>
            </a:r>
            <a:r>
              <a:rPr lang="cs-CZ" sz="1800" dirty="0">
                <a:cs typeface="Arial" panose="020B0604020202020204" pitchFamily="34" charset="0"/>
              </a:rPr>
              <a:t>i bez žádosti může poskytnout vysvětlení ZD</a:t>
            </a:r>
            <a:r>
              <a:rPr lang="cs-CZ" sz="1800" dirty="0" smtClean="0">
                <a:cs typeface="Arial" panose="020B0604020202020204" pitchFamily="34" charset="0"/>
              </a:rPr>
              <a:t>.</a:t>
            </a:r>
          </a:p>
          <a:p>
            <a:pPr marL="0" lvl="1" indent="0">
              <a:spcBef>
                <a:spcPct val="0"/>
              </a:spcBef>
              <a:buClr>
                <a:srgbClr val="C00000"/>
              </a:buClr>
              <a:buSzPct val="100000"/>
              <a:buNone/>
            </a:pPr>
            <a:endParaRPr lang="cs-CZ" sz="1800" dirty="0">
              <a:cs typeface="Arial" panose="020B0604020202020204" pitchFamily="34" charset="0"/>
            </a:endParaRPr>
          </a:p>
        </p:txBody>
      </p:sp>
      <p:sp>
        <p:nvSpPr>
          <p:cNvPr id="3" name="Nadpis 2"/>
          <p:cNvSpPr>
            <a:spLocks noGrp="1"/>
          </p:cNvSpPr>
          <p:nvPr>
            <p:ph type="title"/>
          </p:nvPr>
        </p:nvSpPr>
        <p:spPr/>
        <p:txBody>
          <a:bodyPr/>
          <a:lstStyle/>
          <a:p>
            <a:r>
              <a:rPr lang="cs-CZ" b="1" dirty="0"/>
              <a:t>Výběr dodavatelů – Vysvětlení ZD</a:t>
            </a:r>
            <a:endParaRPr lang="cs-CZ" dirty="0"/>
          </a:p>
        </p:txBody>
      </p:sp>
      <p:sp>
        <p:nvSpPr>
          <p:cNvPr id="4" name="Obdélník 3"/>
          <p:cNvSpPr/>
          <p:nvPr/>
        </p:nvSpPr>
        <p:spPr>
          <a:xfrm>
            <a:off x="944880" y="4250987"/>
            <a:ext cx="7352814" cy="15175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buClr>
                <a:srgbClr val="C00000"/>
              </a:buClr>
              <a:buSzPct val="100000"/>
            </a:pPr>
            <a:endParaRPr lang="cs-CZ" dirty="0" smtClean="0">
              <a:cs typeface="Arial" panose="020B0604020202020204" pitchFamily="34" charset="0"/>
            </a:endParaRPr>
          </a:p>
          <a:p>
            <a:pPr marL="0" lvl="1" algn="ctr">
              <a:buClr>
                <a:srgbClr val="C00000"/>
              </a:buClr>
              <a:buSzPct val="100000"/>
            </a:pPr>
            <a:r>
              <a:rPr lang="cs-CZ" dirty="0" smtClean="0">
                <a:solidFill>
                  <a:schemeClr val="bg1"/>
                </a:solidFill>
                <a:cs typeface="Arial" panose="020B0604020202020204" pitchFamily="34" charset="0"/>
              </a:rPr>
              <a:t>V </a:t>
            </a:r>
            <a:r>
              <a:rPr lang="cs-CZ" dirty="0">
                <a:solidFill>
                  <a:schemeClr val="bg1"/>
                </a:solidFill>
                <a:cs typeface="Arial" panose="020B0604020202020204" pitchFamily="34" charset="0"/>
              </a:rPr>
              <a:t>případě změn, které rozšíří okruh možných dodavatelů, je povinnost prodloužit lhůtu tak, aby činila původní délku pro podání nabídek !</a:t>
            </a:r>
          </a:p>
          <a:p>
            <a:pPr marL="0" lvl="1" algn="ctr">
              <a:buClr>
                <a:srgbClr val="C00000"/>
              </a:buClr>
              <a:buSzPct val="100000"/>
            </a:pPr>
            <a:endParaRPr lang="cs-CZ" dirty="0">
              <a:solidFill>
                <a:schemeClr val="bg1"/>
              </a:solidFill>
              <a:cs typeface="Arial" panose="020B0604020202020204" pitchFamily="34" charset="0"/>
            </a:endParaRPr>
          </a:p>
          <a:p>
            <a:pPr marL="0" lvl="1" algn="ctr">
              <a:buClr>
                <a:srgbClr val="C00000"/>
              </a:buClr>
              <a:buSzPct val="100000"/>
            </a:pPr>
            <a:r>
              <a:rPr lang="cs-CZ" dirty="0" smtClean="0">
                <a:solidFill>
                  <a:schemeClr val="bg1"/>
                </a:solidFill>
                <a:cs typeface="Arial" panose="020B0604020202020204" pitchFamily="34" charset="0"/>
              </a:rPr>
              <a:t>Ostatní úpravy </a:t>
            </a:r>
            <a:r>
              <a:rPr lang="cs-CZ" dirty="0">
                <a:solidFill>
                  <a:schemeClr val="bg1"/>
                </a:solidFill>
                <a:cs typeface="Arial" panose="020B0604020202020204" pitchFamily="34" charset="0"/>
              </a:rPr>
              <a:t>ZD přiměřeně prodloužit lhůtu pro podání nabídek !</a:t>
            </a:r>
          </a:p>
          <a:p>
            <a:pPr algn="ctr"/>
            <a:endParaRPr lang="cs-CZ" dirty="0">
              <a:solidFill>
                <a:schemeClr val="tx1"/>
              </a:solidFill>
            </a:endParaRPr>
          </a:p>
        </p:txBody>
      </p:sp>
    </p:spTree>
    <p:extLst>
      <p:ext uri="{BB962C8B-B14F-4D97-AF65-F5344CB8AC3E}">
        <p14:creationId xmlns:p14="http://schemas.microsoft.com/office/powerpoint/2010/main" val="36513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lvl="1" indent="0">
              <a:spcBef>
                <a:spcPct val="0"/>
              </a:spcBef>
              <a:spcAft>
                <a:spcPts val="600"/>
              </a:spcAft>
              <a:buClr>
                <a:srgbClr val="C00000"/>
              </a:buClr>
              <a:buSzPct val="100000"/>
              <a:buNone/>
            </a:pPr>
            <a:r>
              <a:rPr lang="cs-CZ" sz="1600" b="1" dirty="0"/>
              <a:t>Hodnotící kritéria</a:t>
            </a:r>
          </a:p>
          <a:p>
            <a:pPr marL="285750" lvl="1">
              <a:spcBef>
                <a:spcPct val="0"/>
              </a:spcBef>
              <a:spcAft>
                <a:spcPts val="600"/>
              </a:spcAft>
              <a:buClr>
                <a:srgbClr val="C00000"/>
              </a:buClr>
              <a:buSzPct val="100000"/>
              <a:buFont typeface="Wingdings" panose="05000000000000000000" pitchFamily="2" charset="2"/>
              <a:buChar char="§"/>
            </a:pPr>
            <a:r>
              <a:rPr lang="cs-CZ" sz="1600" dirty="0"/>
              <a:t>zvolit nejvýhodnější poměr nabídkové ceny a kvality včetně poměru nákladů životního cyklu a kvality, popř. dle nejnižší nabídkové ceny nebo nejnižších nákladů životního cyklu</a:t>
            </a:r>
          </a:p>
          <a:p>
            <a:pPr marL="285750" lvl="1">
              <a:spcBef>
                <a:spcPct val="0"/>
              </a:spcBef>
              <a:spcAft>
                <a:spcPts val="600"/>
              </a:spcAft>
              <a:buClr>
                <a:srgbClr val="C00000"/>
              </a:buClr>
              <a:buSzPct val="100000"/>
              <a:buFont typeface="Wingdings" panose="05000000000000000000" pitchFamily="2" charset="2"/>
              <a:buChar char="§"/>
            </a:pPr>
            <a:r>
              <a:rPr lang="cs-CZ" sz="1600" dirty="0"/>
              <a:t>uvést v ZP kritéria, metodu hodnocení, váhu či jiný vztah kritérií </a:t>
            </a:r>
          </a:p>
          <a:p>
            <a:pPr marL="0" lvl="1" indent="0">
              <a:spcBef>
                <a:spcPct val="0"/>
              </a:spcBef>
              <a:spcAft>
                <a:spcPts val="600"/>
              </a:spcAft>
              <a:buClr>
                <a:srgbClr val="C00000"/>
              </a:buClr>
              <a:buSzPct val="100000"/>
              <a:buNone/>
            </a:pPr>
            <a:endParaRPr lang="cs-CZ" sz="1600" dirty="0"/>
          </a:p>
          <a:p>
            <a:pPr marL="0" lvl="1" indent="0">
              <a:spcBef>
                <a:spcPct val="0"/>
              </a:spcBef>
              <a:spcAft>
                <a:spcPts val="600"/>
              </a:spcAft>
              <a:buClr>
                <a:srgbClr val="C00000"/>
              </a:buClr>
              <a:buSzPct val="100000"/>
              <a:buNone/>
            </a:pPr>
            <a:r>
              <a:rPr lang="cs-CZ" sz="1600" u="sng" dirty="0"/>
              <a:t>Kritérium kvality </a:t>
            </a:r>
            <a:r>
              <a:rPr lang="cs-CZ" sz="1600" dirty="0"/>
              <a:t>- kvalitativní, environmentální nebo sociální hlediska spojená s předmětem zakázky – porovnatelné, ověřitelné. </a:t>
            </a:r>
            <a:r>
              <a:rPr lang="cs-CZ" sz="1600" u="sng" dirty="0"/>
              <a:t>NE smluvní podmínky a platební podmínky</a:t>
            </a:r>
          </a:p>
          <a:p>
            <a:pPr marL="0" lvl="1" indent="0">
              <a:spcBef>
                <a:spcPct val="0"/>
              </a:spcBef>
              <a:spcAft>
                <a:spcPts val="600"/>
              </a:spcAft>
              <a:buClr>
                <a:srgbClr val="C00000"/>
              </a:buClr>
              <a:buSzPct val="100000"/>
              <a:buNone/>
            </a:pPr>
            <a:r>
              <a:rPr lang="cs-CZ" sz="1600" u="sng" dirty="0"/>
              <a:t>Kritérium ceny </a:t>
            </a:r>
            <a:r>
              <a:rPr lang="cs-CZ" sz="1600" dirty="0"/>
              <a:t>- celkovou výši nabídkové ceny popř. jednotkovou cenu či jednotkové ceny </a:t>
            </a:r>
          </a:p>
          <a:p>
            <a:pPr marL="0" indent="0">
              <a:buNone/>
            </a:pPr>
            <a:endParaRPr lang="cs-CZ" dirty="0"/>
          </a:p>
        </p:txBody>
      </p:sp>
      <p:sp>
        <p:nvSpPr>
          <p:cNvPr id="3" name="Nadpis 2"/>
          <p:cNvSpPr>
            <a:spLocks noGrp="1"/>
          </p:cNvSpPr>
          <p:nvPr>
            <p:ph type="title"/>
          </p:nvPr>
        </p:nvSpPr>
        <p:spPr/>
        <p:txBody>
          <a:bodyPr/>
          <a:lstStyle/>
          <a:p>
            <a:r>
              <a:rPr lang="cs-CZ" b="1" dirty="0"/>
              <a:t>Výběr dodavatelů – Hodnotící kritéria</a:t>
            </a:r>
            <a:endParaRPr lang="cs-CZ" dirty="0"/>
          </a:p>
        </p:txBody>
      </p:sp>
      <p:sp>
        <p:nvSpPr>
          <p:cNvPr id="4" name="Obdélník 3"/>
          <p:cNvSpPr/>
          <p:nvPr/>
        </p:nvSpPr>
        <p:spPr>
          <a:xfrm>
            <a:off x="1081158" y="4751841"/>
            <a:ext cx="7711440" cy="8949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V Pravidlech uveden povinný postup pro hodnocení hodnotících kritérií (19.4.2)</a:t>
            </a:r>
            <a:endParaRPr lang="cs-CZ" dirty="0"/>
          </a:p>
        </p:txBody>
      </p:sp>
    </p:spTree>
    <p:extLst>
      <p:ext uri="{BB962C8B-B14F-4D97-AF65-F5344CB8AC3E}">
        <p14:creationId xmlns:p14="http://schemas.microsoft.com/office/powerpoint/2010/main" val="408196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58850" y="996951"/>
            <a:ext cx="7453630" cy="2889250"/>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Clr>
                <a:srgbClr val="C00000"/>
              </a:buClr>
              <a:buNone/>
            </a:pPr>
            <a:r>
              <a:rPr lang="cs-CZ" sz="1800" b="1" i="1" smtClean="0"/>
              <a:t>Provádí</a:t>
            </a:r>
            <a:r>
              <a:rPr lang="cs-CZ" sz="1800" smtClean="0"/>
              <a:t> – zadavatel, pověřená osoba či hodnotící komise</a:t>
            </a:r>
          </a:p>
          <a:p>
            <a:pPr marL="0" lvl="1" indent="0">
              <a:spcBef>
                <a:spcPct val="0"/>
              </a:spcBef>
              <a:spcAft>
                <a:spcPts val="600"/>
              </a:spcAft>
              <a:buClr>
                <a:srgbClr val="C00000"/>
              </a:buClr>
              <a:buSzPct val="100000"/>
              <a:buNone/>
            </a:pPr>
            <a:endParaRPr lang="cs-CZ" sz="1800" smtClean="0">
              <a:cs typeface="Arial" panose="020B0604020202020204" pitchFamily="34" charset="0"/>
            </a:endParaRPr>
          </a:p>
          <a:p>
            <a:pPr marL="0" lvl="1" indent="0">
              <a:spcBef>
                <a:spcPct val="0"/>
              </a:spcBef>
              <a:spcAft>
                <a:spcPts val="600"/>
              </a:spcAft>
              <a:buClr>
                <a:srgbClr val="C00000"/>
              </a:buClr>
              <a:buSzPct val="100000"/>
              <a:buNone/>
            </a:pPr>
            <a:r>
              <a:rPr lang="cs-CZ" sz="1800" b="1" smtClean="0">
                <a:cs typeface="Arial" panose="020B0604020202020204" pitchFamily="34" charset="0"/>
              </a:rPr>
              <a:t>Otevírání obálek</a:t>
            </a:r>
          </a:p>
          <a:p>
            <a:pPr marL="0" lvl="1" indent="0">
              <a:spcBef>
                <a:spcPct val="0"/>
              </a:spcBef>
              <a:spcAft>
                <a:spcPts val="600"/>
              </a:spcAft>
              <a:buClr>
                <a:srgbClr val="C00000"/>
              </a:buClr>
              <a:buSzPct val="100000"/>
              <a:buNone/>
            </a:pPr>
            <a:r>
              <a:rPr lang="cs-CZ" sz="1800" smtClean="0">
                <a:cs typeface="Arial" panose="020B0604020202020204" pitchFamily="34" charset="0"/>
              </a:rPr>
              <a:t>Nabídky otevřít nejdříve </a:t>
            </a:r>
            <a:r>
              <a:rPr lang="cs-CZ" sz="1800" u="sng" smtClean="0">
                <a:cs typeface="Arial" panose="020B0604020202020204" pitchFamily="34" charset="0"/>
              </a:rPr>
              <a:t>po lhůtě </a:t>
            </a:r>
            <a:r>
              <a:rPr lang="cs-CZ" sz="1800" smtClean="0">
                <a:cs typeface="Arial" panose="020B0604020202020204" pitchFamily="34" charset="0"/>
              </a:rPr>
              <a:t>pro podání nabídek</a:t>
            </a:r>
          </a:p>
          <a:p>
            <a:pPr marL="0" lvl="1" indent="0">
              <a:spcBef>
                <a:spcPct val="0"/>
              </a:spcBef>
              <a:spcAft>
                <a:spcPts val="600"/>
              </a:spcAft>
              <a:buClr>
                <a:srgbClr val="C00000"/>
              </a:buClr>
              <a:buSzPct val="100000"/>
              <a:buNone/>
            </a:pPr>
            <a:r>
              <a:rPr lang="cs-CZ" sz="1800" smtClean="0">
                <a:cs typeface="Arial" panose="020B0604020202020204" pitchFamily="34" charset="0"/>
              </a:rPr>
              <a:t>Nabídka podaná po lhůtě se neotvírá –  dodavatele vyrozumět</a:t>
            </a:r>
          </a:p>
          <a:p>
            <a:pPr marL="0" lvl="1" indent="0">
              <a:spcBef>
                <a:spcPct val="0"/>
              </a:spcBef>
              <a:spcAft>
                <a:spcPts val="600"/>
              </a:spcAft>
              <a:buClr>
                <a:srgbClr val="C00000"/>
              </a:buClr>
              <a:buSzPct val="100000"/>
              <a:buNone/>
            </a:pPr>
            <a:r>
              <a:rPr lang="cs-CZ" sz="1800" b="1" smtClean="0">
                <a:cs typeface="Arial" panose="020B0604020202020204" pitchFamily="34" charset="0"/>
              </a:rPr>
              <a:t>Posouzení nabídek</a:t>
            </a:r>
          </a:p>
          <a:p>
            <a:pPr marL="0" lvl="1" indent="0">
              <a:spcBef>
                <a:spcPct val="0"/>
              </a:spcBef>
              <a:spcAft>
                <a:spcPts val="600"/>
              </a:spcAft>
              <a:buClr>
                <a:srgbClr val="C00000"/>
              </a:buClr>
              <a:buSzPct val="100000"/>
              <a:buNone/>
            </a:pPr>
            <a:r>
              <a:rPr lang="cs-CZ" sz="1800" smtClean="0"/>
              <a:t>Posouzení - nabídky zpracovány v souladu se zadávacími podmínkami?</a:t>
            </a:r>
          </a:p>
          <a:p>
            <a:pPr marL="0" lvl="1" indent="0">
              <a:spcBef>
                <a:spcPct val="0"/>
              </a:spcBef>
              <a:spcAft>
                <a:spcPts val="600"/>
              </a:spcAft>
              <a:buClr>
                <a:srgbClr val="C00000"/>
              </a:buClr>
              <a:buSzPct val="100000"/>
              <a:buNone/>
            </a:pPr>
            <a:r>
              <a:rPr lang="cs-CZ" sz="1800" smtClean="0">
                <a:cs typeface="Arial" panose="020B0604020202020204" pitchFamily="34" charset="0"/>
              </a:rPr>
              <a:t>Úplné / Neúplné nabídky</a:t>
            </a:r>
          </a:p>
          <a:p>
            <a:pPr marL="0" lvl="1" indent="0">
              <a:spcBef>
                <a:spcPct val="0"/>
              </a:spcBef>
              <a:spcAft>
                <a:spcPts val="600"/>
              </a:spcAft>
              <a:buClr>
                <a:srgbClr val="C00000"/>
              </a:buClr>
              <a:buSzPct val="100000"/>
              <a:buNone/>
            </a:pPr>
            <a:endParaRPr lang="cs-CZ" sz="1800" smtClean="0">
              <a:cs typeface="Arial" panose="020B0604020202020204" pitchFamily="34" charset="0"/>
            </a:endParaRPr>
          </a:p>
          <a:p>
            <a:endParaRPr lang="cs-CZ" dirty="0"/>
          </a:p>
        </p:txBody>
      </p:sp>
      <p:sp>
        <p:nvSpPr>
          <p:cNvPr id="3" name="Nadpis 2"/>
          <p:cNvSpPr>
            <a:spLocks noGrp="1"/>
          </p:cNvSpPr>
          <p:nvPr>
            <p:ph type="title"/>
          </p:nvPr>
        </p:nvSpPr>
        <p:spPr/>
        <p:txBody>
          <a:bodyPr/>
          <a:lstStyle/>
          <a:p>
            <a:r>
              <a:rPr lang="cs-CZ" b="1" dirty="0"/>
              <a:t>Výběr dodavatelů – otevírání obálek, posouzení a hodnocení nabídek</a:t>
            </a:r>
            <a:endParaRPr lang="cs-CZ" dirty="0"/>
          </a:p>
        </p:txBody>
      </p:sp>
      <p:sp>
        <p:nvSpPr>
          <p:cNvPr id="4" name="Obdélník 3"/>
          <p:cNvSpPr/>
          <p:nvPr/>
        </p:nvSpPr>
        <p:spPr>
          <a:xfrm>
            <a:off x="775578" y="3886201"/>
            <a:ext cx="7820174" cy="1673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solidFill>
                  <a:schemeClr val="bg1"/>
                </a:solidFill>
              </a:rPr>
              <a:t>Zadavatel </a:t>
            </a:r>
            <a:r>
              <a:rPr lang="cs-CZ" dirty="0">
                <a:solidFill>
                  <a:schemeClr val="bg1"/>
                </a:solidFill>
              </a:rPr>
              <a:t>může vyzvat k doplnění nebo objasnění nabídky, pokud tím nedojde ke změně nabídkové ceny či údaje a informace, které jsou předmětem hodnocení. </a:t>
            </a:r>
            <a:endParaRPr lang="cs-CZ" dirty="0">
              <a:solidFill>
                <a:schemeClr val="bg1"/>
              </a:solidFill>
              <a:cs typeface="Arial" panose="020B0604020202020204" pitchFamily="34" charset="0"/>
            </a:endParaRPr>
          </a:p>
          <a:p>
            <a:pPr algn="ctr"/>
            <a:endParaRPr lang="cs-CZ" dirty="0"/>
          </a:p>
        </p:txBody>
      </p:sp>
    </p:spTree>
    <p:extLst>
      <p:ext uri="{BB962C8B-B14F-4D97-AF65-F5344CB8AC3E}">
        <p14:creationId xmlns:p14="http://schemas.microsoft.com/office/powerpoint/2010/main" val="182020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58850" y="1344169"/>
            <a:ext cx="7453630" cy="4353828"/>
          </a:xfrm>
        </p:spPr>
        <p:txBody>
          <a:bodyPr>
            <a:normAutofit fontScale="92500" lnSpcReduction="20000"/>
          </a:bodyPr>
          <a:lstStyle/>
          <a:p>
            <a:pPr marL="0" indent="0">
              <a:buClr>
                <a:srgbClr val="C00000"/>
              </a:buClr>
              <a:buNone/>
            </a:pPr>
            <a:r>
              <a:rPr lang="cs-CZ" sz="2100" b="1" dirty="0"/>
              <a:t>Zadavatel vyloučí účastníka:</a:t>
            </a:r>
          </a:p>
          <a:p>
            <a:pPr>
              <a:buClr>
                <a:srgbClr val="C00000"/>
              </a:buClr>
              <a:buFont typeface="Wingdings" panose="05000000000000000000" pitchFamily="2" charset="2"/>
              <a:buChar char="§"/>
            </a:pPr>
            <a:r>
              <a:rPr lang="cs-CZ" sz="2100" dirty="0">
                <a:cs typeface="Arial" panose="020B0604020202020204" pitchFamily="34" charset="0"/>
              </a:rPr>
              <a:t>nesplnění ZP</a:t>
            </a:r>
          </a:p>
          <a:p>
            <a:pPr>
              <a:buClr>
                <a:srgbClr val="C00000"/>
              </a:buClr>
              <a:buFont typeface="Wingdings" panose="05000000000000000000" pitchFamily="2" charset="2"/>
              <a:buChar char="§"/>
            </a:pPr>
            <a:r>
              <a:rPr lang="cs-CZ" sz="2100" dirty="0">
                <a:cs typeface="Arial" panose="020B0604020202020204" pitchFamily="34" charset="0"/>
              </a:rPr>
              <a:t>účastník neobjasnil/nedoložil požadované skutečnosti</a:t>
            </a:r>
          </a:p>
          <a:p>
            <a:pPr>
              <a:buClr>
                <a:srgbClr val="C00000"/>
              </a:buClr>
              <a:buFont typeface="Wingdings" panose="05000000000000000000" pitchFamily="2" charset="2"/>
              <a:buChar char="§"/>
            </a:pPr>
            <a:r>
              <a:rPr lang="cs-CZ" sz="2100" dirty="0">
                <a:cs typeface="Arial" panose="020B0604020202020204" pitchFamily="34" charset="0"/>
              </a:rPr>
              <a:t>neodpovídající skutečnosti – vliv na posouzení ZP či na naplnění kritérií</a:t>
            </a:r>
          </a:p>
          <a:p>
            <a:pPr marL="0" indent="0">
              <a:buNone/>
            </a:pPr>
            <a:endParaRPr lang="cs-CZ" sz="2100" dirty="0"/>
          </a:p>
          <a:p>
            <a:pPr marL="0" indent="0">
              <a:buNone/>
            </a:pPr>
            <a:r>
              <a:rPr lang="cs-CZ" sz="2100" b="1" dirty="0"/>
              <a:t>Zadavatel může vyloučit, pokud prokáže účastníkovi:</a:t>
            </a:r>
          </a:p>
          <a:p>
            <a:pPr>
              <a:buClr>
                <a:srgbClr val="C00000"/>
              </a:buClr>
              <a:buFont typeface="Wingdings" panose="05000000000000000000" pitchFamily="2" charset="2"/>
              <a:buChar char="§"/>
            </a:pPr>
            <a:r>
              <a:rPr lang="cs-CZ" sz="2100" dirty="0">
                <a:cs typeface="Arial" panose="020B0604020202020204" pitchFamily="34" charset="0"/>
              </a:rPr>
              <a:t>nedodržení norem vyplývajících z právní předpisů </a:t>
            </a:r>
          </a:p>
          <a:p>
            <a:pPr>
              <a:buClr>
                <a:srgbClr val="C00000"/>
              </a:buClr>
              <a:buFont typeface="Wingdings" panose="05000000000000000000" pitchFamily="2" charset="2"/>
              <a:buChar char="§"/>
            </a:pPr>
            <a:r>
              <a:rPr lang="cs-CZ" sz="2100" dirty="0">
                <a:cs typeface="Arial" panose="020B0604020202020204" pitchFamily="34" charset="0"/>
              </a:rPr>
              <a:t>střet zájmů – bez možné nápravy</a:t>
            </a:r>
          </a:p>
          <a:p>
            <a:pPr>
              <a:buClr>
                <a:srgbClr val="C00000"/>
              </a:buClr>
              <a:buFont typeface="Wingdings" panose="05000000000000000000" pitchFamily="2" charset="2"/>
              <a:buChar char="§"/>
            </a:pPr>
            <a:r>
              <a:rPr lang="cs-CZ" sz="2100" dirty="0">
                <a:cs typeface="Arial" panose="020B0604020202020204" pitchFamily="34" charset="0"/>
              </a:rPr>
              <a:t>narušení hospodářské soutěže  - bez možné nápravy</a:t>
            </a:r>
          </a:p>
          <a:p>
            <a:pPr>
              <a:buClr>
                <a:srgbClr val="C00000"/>
              </a:buClr>
              <a:buFont typeface="Wingdings" panose="05000000000000000000" pitchFamily="2" charset="2"/>
              <a:buChar char="§"/>
            </a:pPr>
            <a:r>
              <a:rPr lang="cs-CZ" sz="2100" dirty="0">
                <a:cs typeface="Arial" panose="020B0604020202020204" pitchFamily="34" charset="0"/>
              </a:rPr>
              <a:t>účastník se dopustil závažného či dlouhodobého pochybení  </a:t>
            </a:r>
          </a:p>
          <a:p>
            <a:pPr>
              <a:buClr>
                <a:srgbClr val="C00000"/>
              </a:buClr>
              <a:buFont typeface="Wingdings" panose="05000000000000000000" pitchFamily="2" charset="2"/>
              <a:buChar char="§"/>
            </a:pPr>
            <a:r>
              <a:rPr lang="cs-CZ" sz="2100" dirty="0">
                <a:cs typeface="Arial" panose="020B0604020202020204" pitchFamily="34" charset="0"/>
              </a:rPr>
              <a:t>účastník ovlivňoval rozhodnutí zadavatele – neoprávněná výhoda</a:t>
            </a:r>
          </a:p>
          <a:p>
            <a:pPr>
              <a:buClr>
                <a:srgbClr val="C00000"/>
              </a:buClr>
              <a:buFont typeface="Wingdings" panose="05000000000000000000" pitchFamily="2" charset="2"/>
              <a:buChar char="§"/>
            </a:pPr>
            <a:r>
              <a:rPr lang="cs-CZ" sz="2100" dirty="0">
                <a:cs typeface="Arial" panose="020B0604020202020204" pitchFamily="34" charset="0"/>
              </a:rPr>
              <a:t>ztráta důvěryhodnosti </a:t>
            </a:r>
          </a:p>
          <a:p>
            <a:pPr marL="0" indent="0">
              <a:buNone/>
            </a:pPr>
            <a:endParaRPr lang="cs-CZ" dirty="0"/>
          </a:p>
        </p:txBody>
      </p:sp>
      <p:sp>
        <p:nvSpPr>
          <p:cNvPr id="3" name="Nadpis 2"/>
          <p:cNvSpPr>
            <a:spLocks noGrp="1"/>
          </p:cNvSpPr>
          <p:nvPr>
            <p:ph type="title"/>
          </p:nvPr>
        </p:nvSpPr>
        <p:spPr/>
        <p:txBody>
          <a:bodyPr/>
          <a:lstStyle/>
          <a:p>
            <a:r>
              <a:rPr lang="cs-CZ" b="1" dirty="0"/>
              <a:t>Výběr dodavatelů – Vyloučení dodavatele</a:t>
            </a:r>
            <a:endParaRPr lang="cs-CZ" dirty="0"/>
          </a:p>
        </p:txBody>
      </p:sp>
    </p:spTree>
    <p:extLst>
      <p:ext uri="{BB962C8B-B14F-4D97-AF65-F5344CB8AC3E}">
        <p14:creationId xmlns:p14="http://schemas.microsoft.com/office/powerpoint/2010/main" val="76708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endParaRPr lang="cs-CZ" dirty="0" smtClean="0"/>
          </a:p>
          <a:p>
            <a:endParaRPr lang="cs-CZ" dirty="0"/>
          </a:p>
          <a:p>
            <a:endParaRPr lang="cs-CZ" dirty="0" smtClean="0"/>
          </a:p>
          <a:p>
            <a:endParaRPr lang="cs-CZ" dirty="0"/>
          </a:p>
          <a:p>
            <a:endParaRPr lang="cs-CZ" dirty="0" smtClean="0"/>
          </a:p>
          <a:p>
            <a:pPr marL="0" indent="0" algn="ctr">
              <a:buNone/>
            </a:pPr>
            <a:r>
              <a:rPr lang="cs-CZ" sz="1900" dirty="0"/>
              <a:t>Hodnocení nabídek </a:t>
            </a:r>
            <a:r>
              <a:rPr lang="cs-CZ" sz="1900" u="sng" dirty="0"/>
              <a:t>může</a:t>
            </a:r>
            <a:r>
              <a:rPr lang="cs-CZ" sz="1900" dirty="0"/>
              <a:t> být provedeno </a:t>
            </a:r>
            <a:r>
              <a:rPr lang="cs-CZ" sz="1900" u="sng" dirty="0"/>
              <a:t>před</a:t>
            </a:r>
            <a:r>
              <a:rPr lang="cs-CZ" sz="1900" dirty="0"/>
              <a:t> posouzením. </a:t>
            </a:r>
          </a:p>
          <a:p>
            <a:pPr marL="0" indent="0" algn="ctr">
              <a:buNone/>
            </a:pPr>
            <a:r>
              <a:rPr lang="cs-CZ" sz="1900" dirty="0"/>
              <a:t>Posouzení bude provedeno až u vítězného účastníka. </a:t>
            </a:r>
          </a:p>
          <a:p>
            <a:pPr marL="0" indent="0">
              <a:buClr>
                <a:srgbClr val="C00000"/>
              </a:buClr>
              <a:buNone/>
            </a:pPr>
            <a:endParaRPr lang="cs-CZ" sz="1900" dirty="0"/>
          </a:p>
          <a:p>
            <a:pPr marL="0" indent="0">
              <a:buClr>
                <a:srgbClr val="C00000"/>
              </a:buClr>
              <a:buNone/>
            </a:pPr>
            <a:endParaRPr lang="cs-CZ" sz="1900" dirty="0"/>
          </a:p>
          <a:p>
            <a:pPr marL="0" indent="0">
              <a:buClr>
                <a:srgbClr val="C00000"/>
              </a:buClr>
              <a:buNone/>
            </a:pPr>
            <a:r>
              <a:rPr lang="cs-CZ" sz="1900" dirty="0"/>
              <a:t>Povinnost sepsat Protokol o otevírání nabídek, posouzení a hodnocení nabídek při dodržení minimálních požadavků uvedených v Pravidlech/vzor.</a:t>
            </a:r>
          </a:p>
          <a:p>
            <a:endParaRPr lang="cs-CZ" dirty="0"/>
          </a:p>
        </p:txBody>
      </p:sp>
      <p:sp>
        <p:nvSpPr>
          <p:cNvPr id="3" name="Nadpis 2"/>
          <p:cNvSpPr>
            <a:spLocks noGrp="1"/>
          </p:cNvSpPr>
          <p:nvPr>
            <p:ph type="title"/>
          </p:nvPr>
        </p:nvSpPr>
        <p:spPr/>
        <p:txBody>
          <a:bodyPr/>
          <a:lstStyle/>
          <a:p>
            <a:r>
              <a:rPr lang="cs-CZ" b="1" dirty="0"/>
              <a:t>Výběr dodavatelů – Hodnocení</a:t>
            </a:r>
            <a:endParaRPr lang="cs-CZ" dirty="0"/>
          </a:p>
        </p:txBody>
      </p:sp>
      <p:sp>
        <p:nvSpPr>
          <p:cNvPr id="6" name="Obdélník 5"/>
          <p:cNvSpPr/>
          <p:nvPr/>
        </p:nvSpPr>
        <p:spPr>
          <a:xfrm>
            <a:off x="1212850" y="1961717"/>
            <a:ext cx="6997295" cy="849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Hodnocení pouze dle hodnotících kritérií uvedených v </a:t>
            </a:r>
            <a:r>
              <a:rPr lang="cs-CZ" dirty="0" smtClean="0">
                <a:solidFill>
                  <a:schemeClr val="bg1"/>
                </a:solidFill>
              </a:rPr>
              <a:t>ZD!!!</a:t>
            </a:r>
            <a:endParaRPr lang="cs-CZ" dirty="0">
              <a:solidFill>
                <a:schemeClr val="bg1"/>
              </a:solidFill>
            </a:endParaRPr>
          </a:p>
          <a:p>
            <a:pPr algn="ctr"/>
            <a:endParaRPr lang="cs-CZ" dirty="0"/>
          </a:p>
        </p:txBody>
      </p:sp>
    </p:spTree>
    <p:extLst>
      <p:ext uri="{BB962C8B-B14F-4D97-AF65-F5344CB8AC3E}">
        <p14:creationId xmlns:p14="http://schemas.microsoft.com/office/powerpoint/2010/main" val="47963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0" indent="0">
              <a:buClr>
                <a:srgbClr val="C00000"/>
              </a:buClr>
              <a:buNone/>
            </a:pPr>
            <a:r>
              <a:rPr lang="cs-CZ" sz="1800" dirty="0"/>
              <a:t>Zadavatel neodkladně informuje všechny účastníky o výsledku VŘ, které musí min. obsahovat:</a:t>
            </a:r>
          </a:p>
          <a:p>
            <a:pPr marL="0" indent="0">
              <a:buClr>
                <a:srgbClr val="C00000"/>
              </a:buClr>
              <a:buNone/>
            </a:pPr>
            <a:endParaRPr lang="cs-CZ" sz="1800" dirty="0"/>
          </a:p>
          <a:p>
            <a:pPr>
              <a:buClr>
                <a:srgbClr val="C00000"/>
              </a:buClr>
              <a:buFont typeface="Wingdings" panose="05000000000000000000" pitchFamily="2" charset="2"/>
              <a:buChar char="Ø"/>
            </a:pPr>
            <a:r>
              <a:rPr lang="cs-CZ" sz="1800" dirty="0"/>
              <a:t>identifikační údaje účastníků, jejichž nabídka byla hodnocena,</a:t>
            </a:r>
          </a:p>
          <a:p>
            <a:pPr>
              <a:buClr>
                <a:srgbClr val="C00000"/>
              </a:buClr>
              <a:buFont typeface="Wingdings" panose="05000000000000000000" pitchFamily="2" charset="2"/>
              <a:buChar char="Ø"/>
            </a:pPr>
            <a:r>
              <a:rPr lang="cs-CZ" sz="1800" dirty="0"/>
              <a:t>výsledek hodnocení nabídek, z něhož je zřejmé pořadí nabídek.</a:t>
            </a:r>
          </a:p>
          <a:p>
            <a:pPr>
              <a:buClr>
                <a:srgbClr val="C00000"/>
              </a:buClr>
              <a:buFont typeface="Wingdings" panose="05000000000000000000" pitchFamily="2" charset="2"/>
              <a:buChar char="ü"/>
            </a:pPr>
            <a:endParaRPr lang="cs-CZ" sz="1800" dirty="0"/>
          </a:p>
          <a:p>
            <a:pPr marL="0" indent="0" algn="ctr">
              <a:buClr>
                <a:srgbClr val="C00000"/>
              </a:buClr>
              <a:buNone/>
            </a:pPr>
            <a:endParaRPr lang="cs-CZ" sz="1800" dirty="0"/>
          </a:p>
          <a:p>
            <a:pPr marL="0" indent="0">
              <a:buClr>
                <a:srgbClr val="C00000"/>
              </a:buClr>
              <a:buNone/>
            </a:pPr>
            <a:r>
              <a:rPr lang="cs-CZ" sz="1800" dirty="0"/>
              <a:t>Pokud si to zadavatel v oznámení výběrového řízení vyhradil, může ve výběrovém řízení uveřejnit oznámení o výsledku výběrového řízení a případné oznámení o vyřazení nabídky stejným způsobem, jakým vyhlásil výběrové řízení. </a:t>
            </a:r>
          </a:p>
          <a:p>
            <a:endParaRPr lang="cs-CZ" dirty="0"/>
          </a:p>
        </p:txBody>
      </p:sp>
      <p:sp>
        <p:nvSpPr>
          <p:cNvPr id="3" name="Nadpis 2"/>
          <p:cNvSpPr>
            <a:spLocks noGrp="1"/>
          </p:cNvSpPr>
          <p:nvPr>
            <p:ph type="title"/>
          </p:nvPr>
        </p:nvSpPr>
        <p:spPr/>
        <p:txBody>
          <a:bodyPr/>
          <a:lstStyle/>
          <a:p>
            <a:r>
              <a:rPr lang="cs-CZ" b="1" dirty="0"/>
              <a:t>Výběr dodavatelů – Oznámení o výsledku</a:t>
            </a:r>
            <a:endParaRPr lang="cs-CZ" dirty="0"/>
          </a:p>
        </p:txBody>
      </p:sp>
    </p:spTree>
    <p:extLst>
      <p:ext uri="{BB962C8B-B14F-4D97-AF65-F5344CB8AC3E}">
        <p14:creationId xmlns:p14="http://schemas.microsoft.com/office/powerpoint/2010/main" val="35338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pPr marL="0" indent="0">
              <a:buClr>
                <a:srgbClr val="C00000"/>
              </a:buClr>
              <a:buNone/>
            </a:pPr>
            <a:r>
              <a:rPr lang="cs-CZ" u="sng" dirty="0"/>
              <a:t>Zrušení VŘ</a:t>
            </a:r>
          </a:p>
          <a:p>
            <a:pPr>
              <a:buClr>
                <a:srgbClr val="C00000"/>
              </a:buClr>
              <a:buFont typeface="Wingdings" panose="05000000000000000000" pitchFamily="2" charset="2"/>
              <a:buChar char="§"/>
            </a:pPr>
            <a:r>
              <a:rPr lang="cs-CZ" dirty="0"/>
              <a:t>nejpozději do uzavření smlouvy</a:t>
            </a:r>
          </a:p>
          <a:p>
            <a:pPr>
              <a:buClr>
                <a:srgbClr val="C00000"/>
              </a:buClr>
              <a:buFont typeface="Wingdings" panose="05000000000000000000" pitchFamily="2" charset="2"/>
              <a:buChar char="§"/>
            </a:pPr>
            <a:r>
              <a:rPr lang="cs-CZ" dirty="0"/>
              <a:t>bezodkladně písemně informovat účastníky </a:t>
            </a:r>
          </a:p>
          <a:p>
            <a:pPr>
              <a:buClr>
                <a:srgbClr val="C00000"/>
              </a:buClr>
              <a:buFont typeface="Wingdings" panose="05000000000000000000" pitchFamily="2" charset="2"/>
              <a:buChar char="§"/>
            </a:pPr>
            <a:r>
              <a:rPr lang="cs-CZ" dirty="0"/>
              <a:t>zrušení v době lhůty pro podání nabídek zveřejnit stejným způsobem jako vyhlášení</a:t>
            </a:r>
          </a:p>
          <a:p>
            <a:pPr marL="0" indent="0">
              <a:buClr>
                <a:srgbClr val="C00000"/>
              </a:buClr>
              <a:buNone/>
            </a:pPr>
            <a:endParaRPr lang="cs-CZ" dirty="0"/>
          </a:p>
          <a:p>
            <a:pPr marL="0" indent="0">
              <a:buClr>
                <a:srgbClr val="C00000"/>
              </a:buClr>
              <a:buNone/>
            </a:pPr>
            <a:r>
              <a:rPr lang="cs-CZ" b="1" u="sng" dirty="0"/>
              <a:t>Vždy zrušit VŘ</a:t>
            </a:r>
            <a:r>
              <a:rPr lang="cs-CZ" u="sng" dirty="0"/>
              <a:t>:</a:t>
            </a:r>
          </a:p>
          <a:p>
            <a:pPr>
              <a:buClr>
                <a:srgbClr val="C00000"/>
              </a:buClr>
              <a:buFont typeface="Wingdings" panose="05000000000000000000" pitchFamily="2" charset="2"/>
              <a:buChar char="§"/>
            </a:pPr>
            <a:r>
              <a:rPr lang="cs-CZ" dirty="0"/>
              <a:t>bez nabídek či nesplňující požadavky</a:t>
            </a:r>
          </a:p>
          <a:p>
            <a:pPr>
              <a:buClr>
                <a:srgbClr val="C00000"/>
              </a:buClr>
              <a:buFont typeface="Wingdings" panose="05000000000000000000" pitchFamily="2" charset="2"/>
              <a:buChar char="§"/>
            </a:pPr>
            <a:r>
              <a:rPr lang="cs-CZ" dirty="0"/>
              <a:t>vážné chyby či nesrovnalosti v zadávacích podmínkách</a:t>
            </a:r>
          </a:p>
          <a:p>
            <a:pPr>
              <a:buClr>
                <a:srgbClr val="C00000"/>
              </a:buClr>
              <a:buFont typeface="Wingdings" panose="05000000000000000000" pitchFamily="2" charset="2"/>
              <a:buChar char="§"/>
            </a:pPr>
            <a:r>
              <a:rPr lang="cs-CZ" dirty="0"/>
              <a:t>odmítnutí uzavření smlouvy i třetího účastníka v pořadí</a:t>
            </a:r>
          </a:p>
          <a:p>
            <a:pPr marL="0" indent="0">
              <a:buClr>
                <a:srgbClr val="C00000"/>
              </a:buClr>
              <a:buNone/>
            </a:pPr>
            <a:endParaRPr lang="cs-CZ" dirty="0"/>
          </a:p>
          <a:p>
            <a:pPr marL="0" indent="0">
              <a:buClr>
                <a:srgbClr val="C00000"/>
              </a:buClr>
              <a:buNone/>
            </a:pPr>
            <a:r>
              <a:rPr lang="cs-CZ" u="sng" dirty="0"/>
              <a:t>Zadavatel může zrušit VŘ</a:t>
            </a:r>
          </a:p>
          <a:p>
            <a:pPr>
              <a:buClr>
                <a:srgbClr val="C00000"/>
              </a:buClr>
              <a:buFont typeface="Wingdings" panose="05000000000000000000" pitchFamily="2" charset="2"/>
              <a:buChar char="§"/>
            </a:pPr>
            <a:r>
              <a:rPr lang="cs-CZ" dirty="0"/>
              <a:t>důvody zvláštního zřetele (objektivní skutečnosti)</a:t>
            </a:r>
          </a:p>
          <a:p>
            <a:pPr>
              <a:buClr>
                <a:srgbClr val="C00000"/>
              </a:buClr>
              <a:buFont typeface="Wingdings" panose="05000000000000000000" pitchFamily="2" charset="2"/>
              <a:buChar char="§"/>
            </a:pPr>
            <a:r>
              <a:rPr lang="cs-CZ" dirty="0"/>
              <a:t>odmítnutí uzavření smlouvy vybraným účastníkem či druhým v pořadí popř. neposkytnutí součinnosti</a:t>
            </a:r>
          </a:p>
          <a:p>
            <a:endParaRPr lang="cs-CZ" dirty="0"/>
          </a:p>
        </p:txBody>
      </p:sp>
      <p:sp>
        <p:nvSpPr>
          <p:cNvPr id="3" name="Nadpis 2"/>
          <p:cNvSpPr>
            <a:spLocks noGrp="1"/>
          </p:cNvSpPr>
          <p:nvPr>
            <p:ph type="title"/>
          </p:nvPr>
        </p:nvSpPr>
        <p:spPr/>
        <p:txBody>
          <a:bodyPr/>
          <a:lstStyle/>
          <a:p>
            <a:r>
              <a:rPr lang="cs-CZ" b="1" dirty="0"/>
              <a:t>Výběr dodavatelů – Zrušení VŘ</a:t>
            </a:r>
            <a:endParaRPr lang="cs-CZ" dirty="0"/>
          </a:p>
        </p:txBody>
      </p:sp>
    </p:spTree>
    <p:extLst>
      <p:ext uri="{BB962C8B-B14F-4D97-AF65-F5344CB8AC3E}">
        <p14:creationId xmlns:p14="http://schemas.microsoft.com/office/powerpoint/2010/main" val="94479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0" indent="0">
              <a:buClr>
                <a:srgbClr val="C00000"/>
              </a:buClr>
              <a:buNone/>
            </a:pPr>
            <a:r>
              <a:rPr lang="cs-CZ" sz="1400" dirty="0"/>
              <a:t>Povinnost vybrat  k uzavření smlouvy vítězného účastníka dle hodnocení</a:t>
            </a:r>
          </a:p>
          <a:p>
            <a:pPr marL="0" indent="0">
              <a:buClr>
                <a:srgbClr val="C00000"/>
              </a:buClr>
              <a:buNone/>
            </a:pPr>
            <a:r>
              <a:rPr lang="cs-CZ" sz="1400" b="1" dirty="0"/>
              <a:t>Smlouva musí být uzavřena v souladu s podmínkami VŘ a nabídkou!</a:t>
            </a:r>
          </a:p>
          <a:p>
            <a:pPr marL="0" indent="0">
              <a:buClr>
                <a:srgbClr val="C00000"/>
              </a:buClr>
              <a:buNone/>
            </a:pPr>
            <a:endParaRPr lang="cs-CZ" sz="1400" dirty="0"/>
          </a:p>
          <a:p>
            <a:pPr marL="0" indent="0">
              <a:buClr>
                <a:srgbClr val="C00000"/>
              </a:buClr>
              <a:buNone/>
            </a:pPr>
            <a:r>
              <a:rPr lang="cs-CZ" sz="1400" dirty="0"/>
              <a:t>Možnost uzavřít s dalším účastníkem v pořadí pokud:</a:t>
            </a:r>
          </a:p>
          <a:p>
            <a:pPr>
              <a:buClr>
                <a:srgbClr val="C00000"/>
              </a:buClr>
              <a:buFont typeface="Wingdings" panose="05000000000000000000" pitchFamily="2" charset="2"/>
              <a:buChar char="Ø"/>
            </a:pPr>
            <a:r>
              <a:rPr lang="cs-CZ" sz="1400" dirty="0"/>
              <a:t>vítězný účastník odmítne uzavřít smlouvu</a:t>
            </a:r>
          </a:p>
          <a:p>
            <a:pPr>
              <a:buClr>
                <a:srgbClr val="C00000"/>
              </a:buClr>
              <a:buFont typeface="Wingdings" panose="05000000000000000000" pitchFamily="2" charset="2"/>
              <a:buChar char="Ø"/>
            </a:pPr>
            <a:r>
              <a:rPr lang="cs-CZ" sz="1400" dirty="0"/>
              <a:t>neposkytnutí součinnosti k uzavření smlouvy – bez reakce </a:t>
            </a:r>
          </a:p>
          <a:p>
            <a:pPr marL="0" indent="0">
              <a:buClr>
                <a:srgbClr val="C00000"/>
              </a:buClr>
              <a:buNone/>
            </a:pPr>
            <a:endParaRPr lang="cs-CZ" sz="1400" dirty="0"/>
          </a:p>
          <a:p>
            <a:pPr marL="0" indent="0">
              <a:buClr>
                <a:srgbClr val="C00000"/>
              </a:buClr>
              <a:buNone/>
            </a:pPr>
            <a:r>
              <a:rPr lang="cs-CZ" sz="1400" dirty="0"/>
              <a:t>Minimální požadavky na smlouvu </a:t>
            </a:r>
          </a:p>
          <a:p>
            <a:pPr>
              <a:buClr>
                <a:srgbClr val="C00000"/>
              </a:buClr>
              <a:buFont typeface="Wingdings" panose="05000000000000000000" pitchFamily="2" charset="2"/>
              <a:buChar char="Ø"/>
            </a:pPr>
            <a:r>
              <a:rPr lang="cs-CZ" sz="1400" dirty="0"/>
              <a:t>označení smluvních strany vč. IČO a DIČ, předmět plnění, cena, platební podmínky, doba a místo plnění, povinnost vystavit Fa s číslem projektu, povinnosti dle zákona č. 89/2012 Sb. </a:t>
            </a:r>
            <a:r>
              <a:rPr lang="cs-CZ" sz="1400" dirty="0" smtClean="0"/>
              <a:t>(viz kapitola 19.4.5)</a:t>
            </a:r>
          </a:p>
          <a:p>
            <a:pPr>
              <a:buClr>
                <a:srgbClr val="C00000"/>
              </a:buClr>
              <a:buFont typeface="Wingdings" panose="05000000000000000000" pitchFamily="2" charset="2"/>
              <a:buChar char="Ø"/>
            </a:pPr>
            <a:endParaRPr lang="cs-CZ" sz="2000" dirty="0"/>
          </a:p>
          <a:p>
            <a:pPr marL="0" indent="0">
              <a:buClr>
                <a:srgbClr val="C00000"/>
              </a:buClr>
              <a:buNone/>
            </a:pPr>
            <a:endParaRPr lang="cs-CZ" dirty="0"/>
          </a:p>
          <a:p>
            <a:endParaRPr lang="cs-CZ" dirty="0"/>
          </a:p>
        </p:txBody>
      </p:sp>
      <p:sp>
        <p:nvSpPr>
          <p:cNvPr id="3" name="Nadpis 2"/>
          <p:cNvSpPr>
            <a:spLocks noGrp="1"/>
          </p:cNvSpPr>
          <p:nvPr>
            <p:ph type="title"/>
          </p:nvPr>
        </p:nvSpPr>
        <p:spPr/>
        <p:txBody>
          <a:bodyPr/>
          <a:lstStyle/>
          <a:p>
            <a:r>
              <a:rPr lang="cs-CZ" b="1" dirty="0"/>
              <a:t>Výběr dodavatelů – Smlouva s dodavatelem</a:t>
            </a:r>
            <a:endParaRPr lang="cs-CZ" dirty="0"/>
          </a:p>
        </p:txBody>
      </p:sp>
      <p:sp>
        <p:nvSpPr>
          <p:cNvPr id="4" name="Obdélník 3"/>
          <p:cNvSpPr/>
          <p:nvPr/>
        </p:nvSpPr>
        <p:spPr>
          <a:xfrm>
            <a:off x="958850" y="4746956"/>
            <a:ext cx="7829901" cy="1196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solidFill>
                  <a:schemeClr val="bg1"/>
                </a:solidFill>
              </a:rPr>
              <a:t>Zadavatel dle </a:t>
            </a:r>
            <a:r>
              <a:rPr lang="cs-CZ" dirty="0">
                <a:solidFill>
                  <a:schemeClr val="bg1"/>
                </a:solidFill>
              </a:rPr>
              <a:t>§ 4, odst. 1 ZZVZ, je povinen postupovat dle § 219 ZZVZ a zveřejnit na profilu zadavatele celé znění smlouvy, u níž cena jejího plnění přesahuje 500.000 Kč bez </a:t>
            </a:r>
            <a:r>
              <a:rPr lang="cs-CZ" dirty="0" smtClean="0">
                <a:solidFill>
                  <a:schemeClr val="bg1"/>
                </a:solidFill>
              </a:rPr>
              <a:t>DPH, </a:t>
            </a:r>
            <a:r>
              <a:rPr lang="cs-CZ" dirty="0">
                <a:solidFill>
                  <a:schemeClr val="bg1"/>
                </a:solidFill>
              </a:rPr>
              <a:t>a následně i skutečně uhrazené ceny. </a:t>
            </a:r>
          </a:p>
        </p:txBody>
      </p:sp>
    </p:spTree>
    <p:extLst>
      <p:ext uri="{BB962C8B-B14F-4D97-AF65-F5344CB8AC3E}">
        <p14:creationId xmlns:p14="http://schemas.microsoft.com/office/powerpoint/2010/main" val="235538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pPr marL="0" indent="0">
              <a:buClr>
                <a:srgbClr val="C00000"/>
              </a:buClr>
              <a:buNone/>
            </a:pPr>
            <a:r>
              <a:rPr lang="cs-CZ" sz="3200" b="1" dirty="0"/>
              <a:t>Zákaz umožnit podstatnou změnu závazků ze smlouvy</a:t>
            </a:r>
          </a:p>
          <a:p>
            <a:pPr>
              <a:buClr>
                <a:srgbClr val="C00000"/>
              </a:buClr>
              <a:buFont typeface="Wingdings" panose="05000000000000000000" pitchFamily="2" charset="2"/>
              <a:buChar char="Ø"/>
            </a:pPr>
            <a:r>
              <a:rPr lang="cs-CZ" dirty="0"/>
              <a:t>umožnění účasti dalších dodavatelů</a:t>
            </a:r>
          </a:p>
          <a:p>
            <a:pPr>
              <a:buClr>
                <a:srgbClr val="C00000"/>
              </a:buClr>
              <a:buFont typeface="Wingdings" panose="05000000000000000000" pitchFamily="2" charset="2"/>
              <a:buChar char="Ø"/>
            </a:pPr>
            <a:r>
              <a:rPr lang="cs-CZ" dirty="0"/>
              <a:t>ovlivnění výběru dodavatele </a:t>
            </a:r>
          </a:p>
          <a:p>
            <a:pPr>
              <a:buClr>
                <a:srgbClr val="C00000"/>
              </a:buClr>
              <a:buFont typeface="Wingdings" panose="05000000000000000000" pitchFamily="2" charset="2"/>
              <a:buChar char="Ø"/>
            </a:pPr>
            <a:r>
              <a:rPr lang="cs-CZ" dirty="0"/>
              <a:t>změna ekonomické rovnováhy ve prospěch vybraného dodavatele</a:t>
            </a:r>
          </a:p>
          <a:p>
            <a:pPr>
              <a:buClr>
                <a:srgbClr val="C00000"/>
              </a:buClr>
              <a:buFont typeface="Wingdings" panose="05000000000000000000" pitchFamily="2" charset="2"/>
              <a:buChar char="Ø"/>
            </a:pPr>
            <a:r>
              <a:rPr lang="cs-CZ" dirty="0"/>
              <a:t>významné rozšíření rozsahu plnění </a:t>
            </a:r>
            <a:endParaRPr lang="cs-CZ" dirty="0" smtClean="0"/>
          </a:p>
          <a:p>
            <a:pPr marL="0" indent="0">
              <a:buClr>
                <a:srgbClr val="C00000"/>
              </a:buClr>
              <a:buNone/>
            </a:pPr>
            <a:endParaRPr lang="cs-CZ" dirty="0"/>
          </a:p>
          <a:p>
            <a:pPr marL="0" indent="0">
              <a:buClr>
                <a:srgbClr val="C00000"/>
              </a:buClr>
              <a:buNone/>
            </a:pPr>
            <a:r>
              <a:rPr lang="cs-CZ" dirty="0"/>
              <a:t>Podstatná změna závazku </a:t>
            </a:r>
            <a:r>
              <a:rPr lang="cs-CZ" u="sng" dirty="0"/>
              <a:t>není: </a:t>
            </a:r>
          </a:p>
          <a:p>
            <a:pPr marL="0" indent="0">
              <a:buClr>
                <a:srgbClr val="C00000"/>
              </a:buClr>
              <a:buNone/>
            </a:pPr>
            <a:endParaRPr lang="cs-CZ" u="sng" dirty="0"/>
          </a:p>
          <a:p>
            <a:pPr>
              <a:buClr>
                <a:srgbClr val="C00000"/>
              </a:buClr>
              <a:buFont typeface="Wingdings" panose="05000000000000000000" pitchFamily="2" charset="2"/>
              <a:buChar char="Ø"/>
            </a:pPr>
            <a:r>
              <a:rPr lang="cs-CZ" dirty="0"/>
              <a:t>Pokud změna nemění povahu zakázky a hodnota je nižší než 10 % původní hodnoty zakázky (15 % u stavby) – absolutní hodnota</a:t>
            </a:r>
          </a:p>
          <a:p>
            <a:pPr marL="0" indent="0">
              <a:buClr>
                <a:srgbClr val="C00000"/>
              </a:buClr>
              <a:buNone/>
            </a:pPr>
            <a:endParaRPr lang="cs-CZ" dirty="0"/>
          </a:p>
          <a:p>
            <a:pPr>
              <a:buClr>
                <a:srgbClr val="C00000"/>
              </a:buClr>
              <a:buFont typeface="Wingdings" panose="05000000000000000000" pitchFamily="2" charset="2"/>
              <a:buChar char="Ø"/>
            </a:pPr>
            <a:r>
              <a:rPr lang="cs-CZ" u="sng" dirty="0"/>
              <a:t>Nezbytné</a:t>
            </a:r>
            <a:r>
              <a:rPr lang="cs-CZ" dirty="0"/>
              <a:t> dodatečné stavební práce, služby, dodávky, kde by změna v osobě dodavatele</a:t>
            </a:r>
          </a:p>
          <a:p>
            <a:pPr marL="630238" indent="-274638">
              <a:buClr>
                <a:srgbClr val="C00000"/>
              </a:buClr>
              <a:buFont typeface="Wingdings" panose="05000000000000000000" pitchFamily="2" charset="2"/>
              <a:buChar char="§"/>
            </a:pPr>
            <a:r>
              <a:rPr lang="cs-CZ" dirty="0"/>
              <a:t>nebyla z ekonomických či technických důvodů možná</a:t>
            </a:r>
          </a:p>
          <a:p>
            <a:pPr marL="630238" indent="-274638">
              <a:buClr>
                <a:srgbClr val="C00000"/>
              </a:buClr>
              <a:buFont typeface="Wingdings" panose="05000000000000000000" pitchFamily="2" charset="2"/>
              <a:buChar char="§"/>
            </a:pPr>
            <a:r>
              <a:rPr lang="cs-CZ" dirty="0"/>
              <a:t>Způsobila zadavateli značné potíže či zvýšení nákladů</a:t>
            </a:r>
          </a:p>
          <a:p>
            <a:pPr marL="630238" indent="-274638">
              <a:buClr>
                <a:srgbClr val="C00000"/>
              </a:buClr>
              <a:buFont typeface="Wingdings" panose="05000000000000000000" pitchFamily="2" charset="2"/>
              <a:buChar char="§"/>
            </a:pPr>
            <a:r>
              <a:rPr lang="cs-CZ" dirty="0"/>
              <a:t>Hodnota dodatečných prací nepřekročí 50 % původní hodnoty závazku </a:t>
            </a:r>
          </a:p>
          <a:p>
            <a:endParaRPr lang="cs-CZ" dirty="0"/>
          </a:p>
        </p:txBody>
      </p:sp>
      <p:sp>
        <p:nvSpPr>
          <p:cNvPr id="3" name="Nadpis 2"/>
          <p:cNvSpPr>
            <a:spLocks noGrp="1"/>
          </p:cNvSpPr>
          <p:nvPr>
            <p:ph type="title"/>
          </p:nvPr>
        </p:nvSpPr>
        <p:spPr/>
        <p:txBody>
          <a:bodyPr/>
          <a:lstStyle/>
          <a:p>
            <a:r>
              <a:rPr lang="cs-CZ" b="1" dirty="0"/>
              <a:t>Výběr dodavatelů – Změna smlouvy</a:t>
            </a:r>
            <a:endParaRPr lang="cs-CZ" dirty="0"/>
          </a:p>
        </p:txBody>
      </p:sp>
    </p:spTree>
    <p:extLst>
      <p:ext uri="{BB962C8B-B14F-4D97-AF65-F5344CB8AC3E}">
        <p14:creationId xmlns:p14="http://schemas.microsoft.com/office/powerpoint/2010/main" val="232409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Jak zadat veřejnou zakázku do systému ISKP?</a:t>
            </a:r>
          </a:p>
          <a:p>
            <a:pPr lvl="1"/>
            <a:r>
              <a:rPr lang="cs-CZ" dirty="0">
                <a:hlinkClick r:id="rId2"/>
              </a:rPr>
              <a:t>https://</a:t>
            </a:r>
            <a:r>
              <a:rPr lang="cs-CZ" dirty="0" smtClean="0">
                <a:hlinkClick r:id="rId2"/>
              </a:rPr>
              <a:t>www.penizeproprahu.cz/wp-content/uploads/2016/02/OPPPR_Pokyny_modul-Ve%C5%99ejn%C3%A9-zak%C3%A1zky_ISKP_1.5.pdf</a:t>
            </a:r>
            <a:endParaRPr lang="cs-CZ" dirty="0"/>
          </a:p>
          <a:p>
            <a:r>
              <a:rPr lang="cs-CZ" dirty="0" smtClean="0"/>
              <a:t>Kde </a:t>
            </a:r>
            <a:r>
              <a:rPr lang="cs-CZ" dirty="0"/>
              <a:t>najdu informace o Zadávání zakázek v rámci OP </a:t>
            </a:r>
            <a:r>
              <a:rPr lang="cs-CZ" dirty="0" smtClean="0"/>
              <a:t>PPR?</a:t>
            </a:r>
          </a:p>
          <a:p>
            <a:pPr lvl="1"/>
            <a:r>
              <a:rPr lang="cs-CZ" dirty="0" smtClean="0"/>
              <a:t>V aktuální </a:t>
            </a:r>
            <a:r>
              <a:rPr lang="cs-CZ" dirty="0"/>
              <a:t>verzi </a:t>
            </a:r>
            <a:r>
              <a:rPr lang="cs-CZ" dirty="0" smtClean="0"/>
              <a:t>Pravidel pro žadatele a příjemce, kapitola19. https</a:t>
            </a:r>
            <a:r>
              <a:rPr lang="cs-CZ" dirty="0"/>
              <a:t>://www.penizeproprahu.cz/pravidla-pro-zadatele-a-prijemce/</a:t>
            </a:r>
          </a:p>
        </p:txBody>
      </p:sp>
      <p:sp>
        <p:nvSpPr>
          <p:cNvPr id="2" name="Nadpis 1"/>
          <p:cNvSpPr>
            <a:spLocks noGrp="1"/>
          </p:cNvSpPr>
          <p:nvPr>
            <p:ph type="title"/>
          </p:nvPr>
        </p:nvSpPr>
        <p:spPr/>
        <p:txBody>
          <a:bodyPr/>
          <a:lstStyle/>
          <a:p>
            <a:r>
              <a:rPr lang="cs-CZ" dirty="0" smtClean="0"/>
              <a:t>Užitečné odkazy</a:t>
            </a:r>
            <a:endParaRPr lang="cs-CZ" dirty="0"/>
          </a:p>
        </p:txBody>
      </p:sp>
    </p:spTree>
    <p:extLst>
      <p:ext uri="{BB962C8B-B14F-4D97-AF65-F5344CB8AC3E}">
        <p14:creationId xmlns:p14="http://schemas.microsoft.com/office/powerpoint/2010/main" val="93001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0" indent="0">
              <a:buClr>
                <a:srgbClr val="C00000"/>
              </a:buClr>
              <a:buNone/>
            </a:pPr>
            <a:r>
              <a:rPr lang="cs-CZ" sz="1200" dirty="0"/>
              <a:t>Podstatná změna závazku </a:t>
            </a:r>
            <a:r>
              <a:rPr lang="cs-CZ" sz="1200" u="sng" dirty="0"/>
              <a:t>není: </a:t>
            </a:r>
            <a:endParaRPr lang="cs-CZ" sz="1200" dirty="0"/>
          </a:p>
          <a:p>
            <a:pPr>
              <a:buClr>
                <a:srgbClr val="C00000"/>
              </a:buClr>
              <a:buFont typeface="Wingdings" panose="05000000000000000000" pitchFamily="2" charset="2"/>
              <a:buChar char="§"/>
            </a:pPr>
            <a:r>
              <a:rPr lang="cs-CZ" sz="1200" dirty="0"/>
              <a:t>jejíž potřeba vznikla v důsledku okolností, které zadavatel jednající s náležitou péčí nemohl předvídat,</a:t>
            </a:r>
          </a:p>
          <a:p>
            <a:pPr>
              <a:buClr>
                <a:srgbClr val="C00000"/>
              </a:buClr>
              <a:buFont typeface="Wingdings" panose="05000000000000000000" pitchFamily="2" charset="2"/>
              <a:buChar char="§"/>
            </a:pPr>
            <a:r>
              <a:rPr lang="cs-CZ" sz="1200" dirty="0"/>
              <a:t>nemění celkovou povahu zakázky a </a:t>
            </a:r>
          </a:p>
          <a:p>
            <a:pPr>
              <a:buClr>
                <a:srgbClr val="C00000"/>
              </a:buClr>
              <a:buFont typeface="Wingdings" panose="05000000000000000000" pitchFamily="2" charset="2"/>
              <a:buChar char="§"/>
            </a:pPr>
            <a:r>
              <a:rPr lang="cs-CZ" sz="1200" dirty="0"/>
              <a:t>hodnota změny nepřekročí 50 % původní hodnoty závazku.</a:t>
            </a:r>
          </a:p>
          <a:p>
            <a:pPr>
              <a:buClr>
                <a:srgbClr val="C00000"/>
              </a:buClr>
            </a:pPr>
            <a:endParaRPr lang="cs-CZ" sz="1200" dirty="0"/>
          </a:p>
          <a:p>
            <a:pPr marL="0" indent="0">
              <a:buClr>
                <a:srgbClr val="C00000"/>
              </a:buClr>
              <a:buNone/>
            </a:pPr>
            <a:r>
              <a:rPr lang="cs-CZ" sz="1200" dirty="0"/>
              <a:t>Podstatná změna závazku u stavebních prací (záměna jedné či více položek) </a:t>
            </a:r>
            <a:r>
              <a:rPr lang="cs-CZ" sz="1200" u="sng" dirty="0"/>
              <a:t>není</a:t>
            </a:r>
            <a:r>
              <a:rPr lang="cs-CZ" sz="1200" dirty="0"/>
              <a:t>:</a:t>
            </a:r>
          </a:p>
          <a:p>
            <a:pPr>
              <a:buClr>
                <a:srgbClr val="C00000"/>
              </a:buClr>
              <a:buFont typeface="Wingdings" panose="05000000000000000000" pitchFamily="2" charset="2"/>
              <a:buChar char="§"/>
            </a:pPr>
            <a:r>
              <a:rPr lang="cs-CZ" sz="1200" dirty="0"/>
              <a:t>srovnatelný druh materiálu nebo prací,</a:t>
            </a:r>
          </a:p>
          <a:p>
            <a:pPr>
              <a:buClr>
                <a:srgbClr val="C00000"/>
              </a:buClr>
              <a:buFont typeface="Wingdings" panose="05000000000000000000" pitchFamily="2" charset="2"/>
              <a:buChar char="§"/>
            </a:pPr>
            <a:r>
              <a:rPr lang="cs-CZ" sz="1200" dirty="0"/>
              <a:t>nová cena stejná či nižší,</a:t>
            </a:r>
          </a:p>
          <a:p>
            <a:pPr>
              <a:buClr>
                <a:srgbClr val="C00000"/>
              </a:buClr>
              <a:buFont typeface="Wingdings" panose="05000000000000000000" pitchFamily="2" charset="2"/>
              <a:buChar char="§"/>
            </a:pPr>
            <a:r>
              <a:rPr lang="cs-CZ" sz="1200" dirty="0"/>
              <a:t>kvalita stejná či vyšší,</a:t>
            </a:r>
          </a:p>
          <a:p>
            <a:pPr>
              <a:buClr>
                <a:srgbClr val="C00000"/>
              </a:buClr>
              <a:buFont typeface="Wingdings" panose="05000000000000000000" pitchFamily="2" charset="2"/>
              <a:buChar char="§"/>
            </a:pPr>
            <a:r>
              <a:rPr lang="cs-CZ" sz="1200" dirty="0"/>
              <a:t>podrobné a srozumitelné odůvodnění.</a:t>
            </a:r>
          </a:p>
          <a:p>
            <a:endParaRPr lang="cs-CZ" dirty="0"/>
          </a:p>
        </p:txBody>
      </p:sp>
      <p:sp>
        <p:nvSpPr>
          <p:cNvPr id="3" name="Nadpis 2"/>
          <p:cNvSpPr>
            <a:spLocks noGrp="1"/>
          </p:cNvSpPr>
          <p:nvPr>
            <p:ph type="title"/>
          </p:nvPr>
        </p:nvSpPr>
        <p:spPr/>
        <p:txBody>
          <a:bodyPr/>
          <a:lstStyle/>
          <a:p>
            <a:r>
              <a:rPr lang="cs-CZ" b="1" dirty="0"/>
              <a:t>Výběr dodavatelů – Změna smlouvy</a:t>
            </a:r>
            <a:endParaRPr lang="cs-CZ" dirty="0"/>
          </a:p>
        </p:txBody>
      </p:sp>
      <p:sp>
        <p:nvSpPr>
          <p:cNvPr id="4" name="Obdélník 3"/>
          <p:cNvSpPr/>
          <p:nvPr/>
        </p:nvSpPr>
        <p:spPr>
          <a:xfrm>
            <a:off x="965200" y="4679004"/>
            <a:ext cx="7848060" cy="15077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Celkový cenový nárůst související s nepodstatnými změnami vymezenými výše </a:t>
            </a:r>
            <a:r>
              <a:rPr lang="cs-CZ" u="sng" dirty="0">
                <a:solidFill>
                  <a:schemeClr val="bg1"/>
                </a:solidFill>
              </a:rPr>
              <a:t>při odečtení stavebních prací, služeb nebo dodávek</a:t>
            </a:r>
            <a:r>
              <a:rPr lang="cs-CZ" dirty="0">
                <a:solidFill>
                  <a:schemeClr val="bg1"/>
                </a:solidFill>
              </a:rPr>
              <a:t>, které nebyly s ohledem na tyto změny realizovány, </a:t>
            </a:r>
            <a:r>
              <a:rPr lang="cs-CZ" u="sng" dirty="0">
                <a:solidFill>
                  <a:schemeClr val="bg1"/>
                </a:solidFill>
              </a:rPr>
              <a:t>nesmí přesáhnout 30 % původní hodnoty závazku. </a:t>
            </a:r>
          </a:p>
          <a:p>
            <a:pPr algn="ctr"/>
            <a:endParaRPr lang="cs-CZ" dirty="0"/>
          </a:p>
        </p:txBody>
      </p:sp>
    </p:spTree>
    <p:extLst>
      <p:ext uri="{BB962C8B-B14F-4D97-AF65-F5344CB8AC3E}">
        <p14:creationId xmlns:p14="http://schemas.microsoft.com/office/powerpoint/2010/main" val="434782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a:spcBef>
                <a:spcPts val="3600"/>
              </a:spcBef>
              <a:buClr>
                <a:srgbClr val="C00000"/>
              </a:buClr>
              <a:buFont typeface="Wingdings" panose="05000000000000000000" pitchFamily="2" charset="2"/>
              <a:buChar char="Ø"/>
            </a:pPr>
            <a:r>
              <a:rPr lang="cs-CZ" sz="1600" dirty="0"/>
              <a:t>Slučování nesouvisejících plnění</a:t>
            </a:r>
          </a:p>
          <a:p>
            <a:pPr>
              <a:spcBef>
                <a:spcPts val="3600"/>
              </a:spcBef>
              <a:buClr>
                <a:srgbClr val="C00000"/>
              </a:buClr>
              <a:buFont typeface="Wingdings" panose="05000000000000000000" pitchFamily="2" charset="2"/>
              <a:buChar char="Ø"/>
            </a:pPr>
            <a:r>
              <a:rPr lang="cs-CZ" sz="1600" dirty="0"/>
              <a:t>Neřešení </a:t>
            </a:r>
            <a:r>
              <a:rPr lang="cs-CZ" sz="1600" dirty="0" smtClean="0"/>
              <a:t>možného střetu </a:t>
            </a:r>
            <a:r>
              <a:rPr lang="cs-CZ" sz="1600" dirty="0"/>
              <a:t>zájmu </a:t>
            </a:r>
          </a:p>
          <a:p>
            <a:pPr>
              <a:spcBef>
                <a:spcPts val="3600"/>
              </a:spcBef>
              <a:buClr>
                <a:srgbClr val="C00000"/>
              </a:buClr>
              <a:buFont typeface="Wingdings" panose="05000000000000000000" pitchFamily="2" charset="2"/>
              <a:buChar char="Ø"/>
            </a:pPr>
            <a:r>
              <a:rPr lang="cs-CZ" sz="1600" dirty="0"/>
              <a:t>Informace o výsledku – nezasílána či neúplná informace</a:t>
            </a:r>
          </a:p>
          <a:p>
            <a:pPr>
              <a:spcBef>
                <a:spcPts val="3600"/>
              </a:spcBef>
              <a:buClr>
                <a:srgbClr val="C00000"/>
              </a:buClr>
              <a:buFont typeface="Wingdings" panose="05000000000000000000" pitchFamily="2" charset="2"/>
              <a:buChar char="Ø"/>
            </a:pPr>
            <a:r>
              <a:rPr lang="cs-CZ" sz="1600" dirty="0"/>
              <a:t>Zasílání nabídek emailem </a:t>
            </a:r>
          </a:p>
          <a:p>
            <a:pPr>
              <a:spcBef>
                <a:spcPts val="3600"/>
              </a:spcBef>
              <a:buClr>
                <a:srgbClr val="C00000"/>
              </a:buClr>
              <a:buFont typeface="Wingdings" panose="05000000000000000000" pitchFamily="2" charset="2"/>
              <a:buChar char="Ø"/>
            </a:pPr>
            <a:r>
              <a:rPr lang="cs-CZ" sz="1600" dirty="0"/>
              <a:t>Zkracování lhůt pro podání nabídek – chybný výpočet </a:t>
            </a:r>
          </a:p>
          <a:p>
            <a:pPr>
              <a:spcBef>
                <a:spcPts val="3600"/>
              </a:spcBef>
              <a:buClr>
                <a:srgbClr val="C00000"/>
              </a:buClr>
              <a:buFont typeface="Wingdings" panose="05000000000000000000" pitchFamily="2" charset="2"/>
              <a:buChar char="Ø"/>
            </a:pPr>
            <a:r>
              <a:rPr lang="cs-CZ" sz="1600" dirty="0"/>
              <a:t>Podstatné změny závazku – termíny, změny v předmětu plnění</a:t>
            </a:r>
          </a:p>
          <a:p>
            <a:pPr marL="0" indent="0">
              <a:spcBef>
                <a:spcPts val="3600"/>
              </a:spcBef>
              <a:buClr>
                <a:srgbClr val="C00000"/>
              </a:buClr>
              <a:buNone/>
            </a:pPr>
            <a:endParaRPr lang="cs-CZ" dirty="0"/>
          </a:p>
        </p:txBody>
      </p:sp>
      <p:sp>
        <p:nvSpPr>
          <p:cNvPr id="3" name="Nadpis 2"/>
          <p:cNvSpPr>
            <a:spLocks noGrp="1"/>
          </p:cNvSpPr>
          <p:nvPr>
            <p:ph type="title"/>
          </p:nvPr>
        </p:nvSpPr>
        <p:spPr/>
        <p:txBody>
          <a:bodyPr/>
          <a:lstStyle/>
          <a:p>
            <a:r>
              <a:rPr lang="cs-CZ" b="1" dirty="0" smtClean="0"/>
              <a:t>Časté chyby</a:t>
            </a:r>
            <a:endParaRPr lang="cs-CZ" dirty="0"/>
          </a:p>
        </p:txBody>
      </p:sp>
    </p:spTree>
    <p:extLst>
      <p:ext uri="{BB962C8B-B14F-4D97-AF65-F5344CB8AC3E}">
        <p14:creationId xmlns:p14="http://schemas.microsoft.com/office/powerpoint/2010/main" val="1859801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pPr marL="0" indent="0">
              <a:buClr>
                <a:srgbClr val="C00000"/>
              </a:buClr>
              <a:buNone/>
            </a:pPr>
            <a:r>
              <a:rPr lang="cs-CZ" u="sng" dirty="0"/>
              <a:t>Zadání bez VŘ </a:t>
            </a:r>
            <a:r>
              <a:rPr lang="cs-CZ" dirty="0"/>
              <a:t>- v případě, že poptávané plnění může poskytnout pouze jeden určitý dodavatel/ písemné odůvodnění – průzkum trhu, výhradní licence apod.</a:t>
            </a:r>
          </a:p>
          <a:p>
            <a:pPr marL="0" indent="0">
              <a:buClr>
                <a:srgbClr val="C00000"/>
              </a:buClr>
              <a:buNone/>
            </a:pPr>
            <a:endParaRPr lang="cs-CZ" u="sng" dirty="0"/>
          </a:p>
          <a:p>
            <a:pPr marL="0" indent="0">
              <a:buClr>
                <a:srgbClr val="C00000"/>
              </a:buClr>
              <a:buNone/>
            </a:pPr>
            <a:r>
              <a:rPr lang="cs-CZ" u="sng" dirty="0"/>
              <a:t>Zadání bez hodnocení </a:t>
            </a:r>
            <a:r>
              <a:rPr lang="cs-CZ" dirty="0"/>
              <a:t>- pouze jedna úplná nabídka</a:t>
            </a:r>
          </a:p>
          <a:p>
            <a:pPr marL="0" indent="0">
              <a:buClr>
                <a:srgbClr val="C00000"/>
              </a:buClr>
              <a:buNone/>
            </a:pPr>
            <a:endParaRPr lang="cs-CZ" u="sng" dirty="0"/>
          </a:p>
          <a:p>
            <a:pPr marL="0" indent="0">
              <a:buClr>
                <a:srgbClr val="C00000"/>
              </a:buClr>
              <a:buNone/>
            </a:pPr>
            <a:r>
              <a:rPr lang="cs-CZ" u="sng" dirty="0"/>
              <a:t>Opce</a:t>
            </a:r>
            <a:r>
              <a:rPr lang="cs-CZ" dirty="0"/>
              <a:t> - Výzva jednomu dodavateli - ve výzvě/ZD původní zakázky obsaženo opční právo - částka zahrnuta do předpokládané hodnoty původní zakázky/stejný dodavatel jako v původní zakázce. </a:t>
            </a:r>
          </a:p>
          <a:p>
            <a:pPr marL="0" indent="0">
              <a:buClr>
                <a:srgbClr val="C00000"/>
              </a:buClr>
              <a:buNone/>
            </a:pPr>
            <a:endParaRPr lang="cs-CZ" u="sng" dirty="0"/>
          </a:p>
          <a:p>
            <a:pPr marL="0" indent="0">
              <a:buClr>
                <a:srgbClr val="C00000"/>
              </a:buClr>
              <a:buNone/>
            </a:pPr>
            <a:r>
              <a:rPr lang="cs-CZ" u="sng" dirty="0"/>
              <a:t>Dříve uzavřené smlouvy </a:t>
            </a:r>
            <a:r>
              <a:rPr lang="cs-CZ" dirty="0"/>
              <a:t>- pouze zakázky malého rozsahu/dlouhodobé zakázky pro organizaci – standardní činnosti/ceny v místě a čase obvyklé </a:t>
            </a:r>
          </a:p>
          <a:p>
            <a:pPr marL="0" indent="0">
              <a:buClr>
                <a:srgbClr val="C00000"/>
              </a:buClr>
              <a:buNone/>
            </a:pPr>
            <a:endParaRPr lang="cs-CZ" u="sng" dirty="0"/>
          </a:p>
          <a:p>
            <a:pPr marL="0" indent="0">
              <a:buClr>
                <a:srgbClr val="C00000"/>
              </a:buClr>
              <a:buNone/>
            </a:pPr>
            <a:r>
              <a:rPr lang="cs-CZ" u="sng" dirty="0"/>
              <a:t>Elektronické aukce</a:t>
            </a:r>
          </a:p>
          <a:p>
            <a:pPr marL="0" indent="0">
              <a:buClr>
                <a:srgbClr val="C00000"/>
              </a:buClr>
              <a:buNone/>
            </a:pPr>
            <a:endParaRPr lang="cs-CZ" u="sng" dirty="0"/>
          </a:p>
          <a:p>
            <a:pPr marL="0" indent="0">
              <a:buClr>
                <a:srgbClr val="C00000"/>
              </a:buClr>
              <a:buNone/>
            </a:pPr>
            <a:r>
              <a:rPr lang="cs-CZ" u="sng" dirty="0"/>
              <a:t>Souhrnná zakázka </a:t>
            </a:r>
            <a:r>
              <a:rPr lang="cs-CZ" dirty="0"/>
              <a:t>– zahrnující i jiné předměty či služby pro </a:t>
            </a:r>
            <a:r>
              <a:rPr lang="cs-CZ" dirty="0" err="1"/>
              <a:t>mimoprojektové</a:t>
            </a:r>
            <a:r>
              <a:rPr lang="cs-CZ" dirty="0"/>
              <a:t> aktivity – dle ZZVZ nebo VŘ odpovídá základním pravidlům OP PPR. </a:t>
            </a:r>
          </a:p>
          <a:p>
            <a:endParaRPr lang="cs-CZ" dirty="0"/>
          </a:p>
        </p:txBody>
      </p:sp>
      <p:sp>
        <p:nvSpPr>
          <p:cNvPr id="3" name="Nadpis 2"/>
          <p:cNvSpPr>
            <a:spLocks noGrp="1"/>
          </p:cNvSpPr>
          <p:nvPr>
            <p:ph type="title"/>
          </p:nvPr>
        </p:nvSpPr>
        <p:spPr/>
        <p:txBody>
          <a:bodyPr/>
          <a:lstStyle/>
          <a:p>
            <a:r>
              <a:rPr lang="cs-CZ" b="1" dirty="0"/>
              <a:t>Výběr dodavatelů – Výjimky</a:t>
            </a:r>
            <a:endParaRPr lang="cs-CZ" dirty="0"/>
          </a:p>
        </p:txBody>
      </p:sp>
    </p:spTree>
    <p:extLst>
      <p:ext uri="{BB962C8B-B14F-4D97-AF65-F5344CB8AC3E}">
        <p14:creationId xmlns:p14="http://schemas.microsoft.com/office/powerpoint/2010/main" val="191188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58850" y="1344169"/>
            <a:ext cx="7453630" cy="4860688"/>
          </a:xfrm>
        </p:spPr>
        <p:txBody>
          <a:bodyPr>
            <a:normAutofit fontScale="47500" lnSpcReduction="20000"/>
          </a:bodyPr>
          <a:lstStyle/>
          <a:p>
            <a:pPr marL="0" indent="0">
              <a:buClr>
                <a:srgbClr val="C00000"/>
              </a:buClr>
              <a:buNone/>
            </a:pPr>
            <a:r>
              <a:rPr lang="cs-CZ" dirty="0"/>
              <a:t>PŘED VYHLÁŠENÍM ZŘ, VŘ - Povinnost zaslat ke kontrole ZD </a:t>
            </a:r>
          </a:p>
          <a:p>
            <a:pPr marL="538163" indent="-274638">
              <a:buClr>
                <a:srgbClr val="C00000"/>
              </a:buClr>
              <a:buFont typeface="Wingdings" panose="05000000000000000000" pitchFamily="2" charset="2"/>
              <a:buChar char="§"/>
            </a:pPr>
            <a:r>
              <a:rPr lang="cs-CZ" dirty="0"/>
              <a:t>zakázky nad 2 mil. Kč bez DPH/6 mil. Kč bez </a:t>
            </a:r>
            <a:r>
              <a:rPr lang="cs-CZ" dirty="0" smtClean="0"/>
              <a:t>DPH</a:t>
            </a:r>
          </a:p>
          <a:p>
            <a:pPr marL="538163" indent="-274638">
              <a:buClr>
                <a:srgbClr val="C00000"/>
              </a:buClr>
              <a:buFont typeface="Wingdings" panose="05000000000000000000" pitchFamily="2" charset="2"/>
              <a:buChar char="§"/>
            </a:pPr>
            <a:r>
              <a:rPr lang="cs-CZ" dirty="0" smtClean="0"/>
              <a:t>Povinnost </a:t>
            </a:r>
            <a:r>
              <a:rPr lang="cs-CZ" dirty="0"/>
              <a:t>se nevztahuje na </a:t>
            </a:r>
            <a:r>
              <a:rPr lang="cs-CZ" dirty="0" smtClean="0"/>
              <a:t>zadávací/výběrová </a:t>
            </a:r>
            <a:r>
              <a:rPr lang="cs-CZ" dirty="0"/>
              <a:t>řízení vyhlášená před vydáním právního aktu o poskytnutí podpory z OP PPR</a:t>
            </a:r>
          </a:p>
          <a:p>
            <a:pPr marL="538163" indent="-274638">
              <a:buClr>
                <a:srgbClr val="C00000"/>
              </a:buClr>
              <a:buFont typeface="Wingdings" panose="05000000000000000000" pitchFamily="2" charset="2"/>
              <a:buChar char="§"/>
            </a:pPr>
            <a:r>
              <a:rPr lang="cs-CZ" dirty="0" smtClean="0"/>
              <a:t>pouze </a:t>
            </a:r>
            <a:r>
              <a:rPr lang="cs-CZ" dirty="0"/>
              <a:t>pro příjemce tj. po uzavření Smlouvy</a:t>
            </a:r>
          </a:p>
          <a:p>
            <a:pPr marL="538163" indent="-274638">
              <a:buClr>
                <a:srgbClr val="C00000"/>
              </a:buClr>
              <a:buFont typeface="Wingdings" panose="05000000000000000000" pitchFamily="2" charset="2"/>
              <a:buChar char="§"/>
            </a:pPr>
            <a:r>
              <a:rPr lang="cs-CZ" dirty="0"/>
              <a:t>dokumenty přes IS KP14+</a:t>
            </a:r>
          </a:p>
          <a:p>
            <a:pPr marL="538163" indent="-274638">
              <a:buClr>
                <a:srgbClr val="C00000"/>
              </a:buClr>
              <a:buFont typeface="Wingdings" panose="05000000000000000000" pitchFamily="2" charset="2"/>
              <a:buChar char="§"/>
            </a:pPr>
            <a:r>
              <a:rPr lang="cs-CZ" dirty="0"/>
              <a:t>připomínky od ŘO – doporučující </a:t>
            </a:r>
          </a:p>
          <a:p>
            <a:pPr marL="538163" indent="-274638">
              <a:spcAft>
                <a:spcPts val="600"/>
              </a:spcAft>
              <a:buClr>
                <a:srgbClr val="C00000"/>
              </a:buClr>
              <a:buFont typeface="Wingdings" panose="05000000000000000000" pitchFamily="2" charset="2"/>
              <a:buChar char="§"/>
            </a:pPr>
            <a:r>
              <a:rPr lang="cs-CZ" dirty="0"/>
              <a:t>odpovědnost za ZD – zadavatel</a:t>
            </a:r>
          </a:p>
          <a:p>
            <a:pPr marL="0" indent="0">
              <a:buClr>
                <a:srgbClr val="C00000"/>
              </a:buClr>
              <a:buNone/>
            </a:pPr>
            <a:r>
              <a:rPr lang="cs-CZ" dirty="0"/>
              <a:t>PŘED HODNOCENÍM NABÍDEK ZŘ, VŘ pozvat FM na jednání</a:t>
            </a:r>
          </a:p>
          <a:p>
            <a:pPr marL="538163" indent="-274638">
              <a:buClr>
                <a:srgbClr val="C00000"/>
              </a:buClr>
              <a:buFont typeface="Wingdings" panose="05000000000000000000" pitchFamily="2" charset="2"/>
              <a:buChar char="§"/>
            </a:pPr>
            <a:r>
              <a:rPr lang="cs-CZ" dirty="0"/>
              <a:t>zakázky nad 2 mil. Kč bez DPH/6 mil. Kč bez DPH</a:t>
            </a:r>
          </a:p>
          <a:p>
            <a:pPr marL="538163" indent="-274638">
              <a:buClr>
                <a:srgbClr val="C00000"/>
              </a:buClr>
              <a:buFont typeface="Wingdings" panose="05000000000000000000" pitchFamily="2" charset="2"/>
              <a:buChar char="§"/>
            </a:pPr>
            <a:r>
              <a:rPr lang="cs-CZ" dirty="0"/>
              <a:t>pouze pro příjemce tj. po uzavření Smlouvy</a:t>
            </a:r>
          </a:p>
          <a:p>
            <a:pPr marL="538163" indent="-274638">
              <a:spcAft>
                <a:spcPts val="600"/>
              </a:spcAft>
              <a:buClr>
                <a:srgbClr val="C00000"/>
              </a:buClr>
              <a:buFont typeface="Wingdings" panose="05000000000000000000" pitchFamily="2" charset="2"/>
              <a:buChar char="§"/>
            </a:pPr>
            <a:r>
              <a:rPr lang="cs-CZ" dirty="0"/>
              <a:t> </a:t>
            </a:r>
            <a:r>
              <a:rPr lang="cs-CZ" dirty="0" smtClean="0"/>
              <a:t>informovat o </a:t>
            </a:r>
            <a:r>
              <a:rPr lang="cs-CZ" dirty="0"/>
              <a:t>datu hodnocení nabídek/zasedání hodnoticí komise 7 KD před </a:t>
            </a:r>
            <a:r>
              <a:rPr lang="cs-CZ" dirty="0" smtClean="0"/>
              <a:t>hodnocením</a:t>
            </a:r>
          </a:p>
          <a:p>
            <a:pPr marL="538163" indent="-274638">
              <a:spcAft>
                <a:spcPts val="600"/>
              </a:spcAft>
              <a:buClr>
                <a:srgbClr val="C00000"/>
              </a:buClr>
              <a:buFont typeface="Wingdings" panose="05000000000000000000" pitchFamily="2" charset="2"/>
              <a:buChar char="§"/>
            </a:pPr>
            <a:r>
              <a:rPr lang="cs-CZ" dirty="0" smtClean="0"/>
              <a:t>poskytovatel má právo se zúčastnit hodnocení</a:t>
            </a:r>
            <a:endParaRPr lang="cs-CZ" dirty="0"/>
          </a:p>
          <a:p>
            <a:pPr marL="0" indent="0">
              <a:buClr>
                <a:srgbClr val="C00000"/>
              </a:buClr>
              <a:buNone/>
            </a:pPr>
            <a:r>
              <a:rPr lang="cs-CZ" dirty="0"/>
              <a:t>PŘED PODPISEM SMLOUVY/DODATKU – Kontrol průběhu ZŘ a VŘ</a:t>
            </a:r>
          </a:p>
          <a:p>
            <a:pPr marL="538163" indent="-274638">
              <a:buClr>
                <a:srgbClr val="C00000"/>
              </a:buClr>
              <a:buFont typeface="Wingdings" panose="05000000000000000000" pitchFamily="2" charset="2"/>
              <a:buChar char="§"/>
            </a:pPr>
            <a:r>
              <a:rPr lang="cs-CZ" dirty="0"/>
              <a:t>nadlimitní zakázky dle ZZVZ</a:t>
            </a:r>
          </a:p>
          <a:p>
            <a:pPr marL="538163" indent="-274638">
              <a:buClr>
                <a:srgbClr val="C00000"/>
              </a:buClr>
              <a:buFont typeface="Wingdings" panose="05000000000000000000" pitchFamily="2" charset="2"/>
              <a:buChar char="§"/>
            </a:pPr>
            <a:r>
              <a:rPr lang="cs-CZ" dirty="0"/>
              <a:t>vyšší hodnoty</a:t>
            </a:r>
          </a:p>
          <a:p>
            <a:pPr marL="538163" indent="-274638">
              <a:spcAft>
                <a:spcPts val="600"/>
              </a:spcAft>
              <a:buClr>
                <a:srgbClr val="C00000"/>
              </a:buClr>
              <a:buFont typeface="Wingdings" panose="05000000000000000000" pitchFamily="2" charset="2"/>
              <a:buChar char="§"/>
            </a:pPr>
            <a:r>
              <a:rPr lang="cs-CZ" dirty="0"/>
              <a:t>pouze pro příjemce tj. po uzavření </a:t>
            </a:r>
            <a:r>
              <a:rPr lang="cs-CZ" dirty="0" smtClean="0"/>
              <a:t>Smlouvy</a:t>
            </a:r>
            <a:endParaRPr lang="cs-CZ" dirty="0"/>
          </a:p>
        </p:txBody>
      </p:sp>
      <p:sp>
        <p:nvSpPr>
          <p:cNvPr id="3" name="Nadpis 2"/>
          <p:cNvSpPr>
            <a:spLocks noGrp="1"/>
          </p:cNvSpPr>
          <p:nvPr>
            <p:ph type="title"/>
          </p:nvPr>
        </p:nvSpPr>
        <p:spPr/>
        <p:txBody>
          <a:bodyPr/>
          <a:lstStyle/>
          <a:p>
            <a:r>
              <a:rPr lang="cs-CZ" b="1" dirty="0"/>
              <a:t>Výběr dodavatelů – Kontroly </a:t>
            </a:r>
            <a:br>
              <a:rPr lang="cs-CZ" b="1" dirty="0"/>
            </a:br>
            <a:r>
              <a:rPr lang="cs-CZ" b="1" dirty="0"/>
              <a:t>PRO VŠECHNY zadavatele</a:t>
            </a:r>
            <a:endParaRPr lang="cs-CZ" dirty="0"/>
          </a:p>
        </p:txBody>
      </p:sp>
    </p:spTree>
    <p:extLst>
      <p:ext uri="{BB962C8B-B14F-4D97-AF65-F5344CB8AC3E}">
        <p14:creationId xmlns:p14="http://schemas.microsoft.com/office/powerpoint/2010/main" val="296262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endParaRPr lang="cs-CZ" dirty="0" smtClean="0"/>
          </a:p>
          <a:p>
            <a:endParaRPr lang="cs-CZ" dirty="0"/>
          </a:p>
          <a:p>
            <a:endParaRPr lang="cs-CZ" dirty="0" smtClean="0"/>
          </a:p>
          <a:p>
            <a:endParaRPr lang="cs-CZ" dirty="0"/>
          </a:p>
          <a:p>
            <a:endParaRPr lang="cs-CZ" dirty="0" smtClean="0"/>
          </a:p>
          <a:p>
            <a:pPr marL="0" indent="0" algn="ctr">
              <a:buNone/>
            </a:pPr>
            <a:r>
              <a:rPr lang="cs-CZ" sz="2600" dirty="0"/>
              <a:t>Doba, po kterou musí mít příjemci veškeré originální dokumenty související s realizací zakázky uchovány, je stanovena v právním aktu o poskytnutí podpory z OP PPR nebo závazných právních předpisech upravujících oblast zadávání zakázek, nejméně však po dobu 10 let od finančního ukončení projektu, zároveň však alespoň do 31. 12. 2026. </a:t>
            </a:r>
          </a:p>
          <a:p>
            <a:pPr marL="0" indent="0">
              <a:buNone/>
            </a:pPr>
            <a:endParaRPr lang="cs-CZ" dirty="0"/>
          </a:p>
        </p:txBody>
      </p:sp>
      <p:sp>
        <p:nvSpPr>
          <p:cNvPr id="3" name="Nadpis 2"/>
          <p:cNvSpPr>
            <a:spLocks noGrp="1"/>
          </p:cNvSpPr>
          <p:nvPr>
            <p:ph type="title"/>
          </p:nvPr>
        </p:nvSpPr>
        <p:spPr/>
        <p:txBody>
          <a:bodyPr/>
          <a:lstStyle/>
          <a:p>
            <a:r>
              <a:rPr lang="cs-CZ" b="1" dirty="0"/>
              <a:t>Výběr dodavatelů – Kontroly </a:t>
            </a:r>
            <a:br>
              <a:rPr lang="cs-CZ" b="1" dirty="0"/>
            </a:br>
            <a:r>
              <a:rPr lang="cs-CZ" b="1" dirty="0"/>
              <a:t>PRO VŠECHNY zadavatele</a:t>
            </a:r>
            <a:endParaRPr lang="cs-CZ" dirty="0"/>
          </a:p>
        </p:txBody>
      </p:sp>
      <p:sp>
        <p:nvSpPr>
          <p:cNvPr id="4" name="Obdélník 3"/>
          <p:cNvSpPr/>
          <p:nvPr/>
        </p:nvSpPr>
        <p:spPr>
          <a:xfrm>
            <a:off x="958850" y="1492270"/>
            <a:ext cx="7615892" cy="14641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Zadavatel je povinen uchovávat dokumentaci o zakázce a záznamy o všech úkonech související se zadáním zakázky. Kontrola bude provedena v rámci kontrol na místě</a:t>
            </a:r>
          </a:p>
          <a:p>
            <a:pPr algn="ctr"/>
            <a:endParaRPr lang="cs-CZ" dirty="0"/>
          </a:p>
        </p:txBody>
      </p:sp>
    </p:spTree>
    <p:extLst>
      <p:ext uri="{BB962C8B-B14F-4D97-AF65-F5344CB8AC3E}">
        <p14:creationId xmlns:p14="http://schemas.microsoft.com/office/powerpoint/2010/main" val="1004126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0" indent="0">
              <a:buClr>
                <a:srgbClr val="C00000"/>
              </a:buClr>
              <a:buNone/>
            </a:pPr>
            <a:r>
              <a:rPr lang="cs-CZ" sz="2000" u="sng" dirty="0"/>
              <a:t>Porušení podmínek pro výběr dodavatele – finanční opravy</a:t>
            </a:r>
          </a:p>
          <a:p>
            <a:pPr marL="0" indent="0">
              <a:buClr>
                <a:srgbClr val="C00000"/>
              </a:buClr>
              <a:buNone/>
            </a:pPr>
            <a:endParaRPr lang="cs-CZ" sz="2000" dirty="0"/>
          </a:p>
          <a:p>
            <a:pPr>
              <a:buClr>
                <a:srgbClr val="C00000"/>
              </a:buClr>
              <a:buFont typeface="Wingdings" panose="05000000000000000000" pitchFamily="2" charset="2"/>
              <a:buChar char="§"/>
            </a:pPr>
            <a:r>
              <a:rPr lang="cs-CZ" sz="2000" dirty="0"/>
              <a:t>bude zohledněna závažnost porušení pravidel uvedených v Pravidlech </a:t>
            </a:r>
          </a:p>
          <a:p>
            <a:pPr>
              <a:buClr>
                <a:srgbClr val="C00000"/>
              </a:buClr>
              <a:buFont typeface="Wingdings" panose="05000000000000000000" pitchFamily="2" charset="2"/>
              <a:buChar char="§"/>
            </a:pPr>
            <a:r>
              <a:rPr lang="cs-CZ" sz="2000" dirty="0"/>
              <a:t>většina oprav v procentních sazbách</a:t>
            </a:r>
          </a:p>
          <a:p>
            <a:pPr>
              <a:buClr>
                <a:srgbClr val="C00000"/>
              </a:buClr>
              <a:buFont typeface="Wingdings" panose="05000000000000000000" pitchFamily="2" charset="2"/>
              <a:buChar char="§"/>
            </a:pPr>
            <a:r>
              <a:rPr lang="cs-CZ" sz="2000" dirty="0" smtClean="0"/>
              <a:t>U formálních pochybení bez finanční opravy</a:t>
            </a:r>
            <a:endParaRPr lang="cs-CZ" sz="2000" dirty="0"/>
          </a:p>
          <a:p>
            <a:pPr>
              <a:buClr>
                <a:srgbClr val="C00000"/>
              </a:buClr>
              <a:buFont typeface="Wingdings" panose="05000000000000000000" pitchFamily="2" charset="2"/>
              <a:buChar char="§"/>
            </a:pPr>
            <a:r>
              <a:rPr lang="cs-CZ" sz="2000" dirty="0" smtClean="0"/>
              <a:t>více </a:t>
            </a:r>
            <a:r>
              <a:rPr lang="cs-CZ" sz="2000" dirty="0"/>
              <a:t>porušení pravidel v jedné zakázce, sazby oprav se nesčítají, oprava dle nejzávažnějšího porušení</a:t>
            </a:r>
          </a:p>
          <a:p>
            <a:pPr>
              <a:buClr>
                <a:srgbClr val="C00000"/>
              </a:buClr>
              <a:buFont typeface="Wingdings" panose="05000000000000000000" pitchFamily="2" charset="2"/>
              <a:buChar char="§"/>
            </a:pPr>
            <a:r>
              <a:rPr lang="cs-CZ" sz="2000" dirty="0"/>
              <a:t>sazby finančních oprav jsou uvedeny ve Smlouvě (též www.penizeproprahu.cz) </a:t>
            </a:r>
          </a:p>
          <a:p>
            <a:endParaRPr lang="cs-CZ" sz="2000" dirty="0"/>
          </a:p>
        </p:txBody>
      </p:sp>
      <p:sp>
        <p:nvSpPr>
          <p:cNvPr id="3" name="Nadpis 2"/>
          <p:cNvSpPr>
            <a:spLocks noGrp="1"/>
          </p:cNvSpPr>
          <p:nvPr>
            <p:ph type="title"/>
          </p:nvPr>
        </p:nvSpPr>
        <p:spPr/>
        <p:txBody>
          <a:bodyPr/>
          <a:lstStyle/>
          <a:p>
            <a:r>
              <a:rPr lang="cs-CZ" b="1" dirty="0"/>
              <a:t>Výběr dodavatelů – Finanční opravy</a:t>
            </a:r>
            <a:endParaRPr lang="cs-CZ" dirty="0"/>
          </a:p>
        </p:txBody>
      </p:sp>
    </p:spTree>
    <p:extLst>
      <p:ext uri="{BB962C8B-B14F-4D97-AF65-F5344CB8AC3E}">
        <p14:creationId xmlns:p14="http://schemas.microsoft.com/office/powerpoint/2010/main" val="2779184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lumMod val="95000"/>
                  </a:schemeClr>
                </a:solidFill>
              </a:rPr>
              <a:t>Děkujeme za pozornost</a:t>
            </a:r>
            <a:endParaRPr lang="cs-CZ" dirty="0">
              <a:solidFill>
                <a:schemeClr val="bg1">
                  <a:lumMod val="95000"/>
                </a:schemeClr>
              </a:solidFill>
            </a:endParaRPr>
          </a:p>
        </p:txBody>
      </p:sp>
      <p:pic>
        <p:nvPicPr>
          <p:cNvPr id="3" name="Obrázek 2">
            <a:extLst>
              <a:ext uri="{FF2B5EF4-FFF2-40B4-BE49-F238E27FC236}">
                <a16:creationId xmlns:lc="http://schemas.openxmlformats.org/drawingml/2006/lockedCanvas" xmlns:a16="http://schemas.microsoft.com/office/drawing/2014/main" xmlns="" id="{386E11E7-F6D5-44BA-9F53-F0BB38EAF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526" y="6098887"/>
            <a:ext cx="3830413" cy="580581"/>
          </a:xfrm>
          <a:prstGeom prst="rect">
            <a:avLst/>
          </a:prstGeom>
        </p:spPr>
      </p:pic>
      <p:sp>
        <p:nvSpPr>
          <p:cNvPr id="4" name="Obdélník 3"/>
          <p:cNvSpPr/>
          <p:nvPr/>
        </p:nvSpPr>
        <p:spPr>
          <a:xfrm>
            <a:off x="3959882" y="2425805"/>
            <a:ext cx="4383074" cy="3139321"/>
          </a:xfrm>
          <a:prstGeom prst="rect">
            <a:avLst/>
          </a:prstGeom>
        </p:spPr>
        <p:txBody>
          <a:bodyPr wrap="square">
            <a:spAutoFit/>
          </a:bodyPr>
          <a:lstStyle/>
          <a:p>
            <a:r>
              <a:rPr lang="cs-CZ" b="1" dirty="0"/>
              <a:t>Linda </a:t>
            </a:r>
            <a:r>
              <a:rPr lang="cs-CZ" b="1" dirty="0" smtClean="0"/>
              <a:t>Sadílková</a:t>
            </a:r>
          </a:p>
          <a:p>
            <a:endParaRPr lang="cs-CZ" dirty="0" smtClean="0"/>
          </a:p>
          <a:p>
            <a:r>
              <a:rPr lang="cs-CZ" dirty="0" smtClean="0"/>
              <a:t>E-mail: Linda.Sadilkova@praha.eu</a:t>
            </a:r>
            <a:r>
              <a:rPr lang="cs-CZ" dirty="0"/>
              <a:t>, </a:t>
            </a:r>
            <a:endParaRPr lang="cs-CZ" dirty="0" smtClean="0"/>
          </a:p>
          <a:p>
            <a:r>
              <a:rPr lang="cs-CZ" dirty="0" smtClean="0"/>
              <a:t>Tel.: 236 </a:t>
            </a:r>
            <a:r>
              <a:rPr lang="cs-CZ" dirty="0"/>
              <a:t>005 </a:t>
            </a:r>
            <a:r>
              <a:rPr lang="cs-CZ" dirty="0" smtClean="0"/>
              <a:t>234, 731 612 131</a:t>
            </a:r>
            <a:endParaRPr lang="cs-CZ" dirty="0"/>
          </a:p>
          <a:p>
            <a:r>
              <a:rPr lang="cs-CZ" dirty="0"/>
              <a:t>	</a:t>
            </a:r>
          </a:p>
          <a:p>
            <a:endParaRPr lang="cs-CZ" b="1" dirty="0" smtClean="0"/>
          </a:p>
          <a:p>
            <a:r>
              <a:rPr lang="cs-CZ" b="1" dirty="0" smtClean="0"/>
              <a:t>ODBOR </a:t>
            </a:r>
            <a:r>
              <a:rPr lang="cs-CZ" b="1" dirty="0"/>
              <a:t>EVROPSKÝCH FONDŮ</a:t>
            </a:r>
            <a:br>
              <a:rPr lang="cs-CZ" b="1" dirty="0"/>
            </a:br>
            <a:r>
              <a:rPr lang="cs-CZ" b="1" dirty="0"/>
              <a:t>MAGISTRÁT HL. M. PRAHY</a:t>
            </a:r>
            <a:br>
              <a:rPr lang="cs-CZ" b="1" dirty="0"/>
            </a:br>
            <a:r>
              <a:rPr lang="cs-CZ" b="1" dirty="0" smtClean="0"/>
              <a:t>RYTÍŘSKÁ 406/10</a:t>
            </a:r>
            <a:r>
              <a:rPr lang="cs-CZ" b="1" dirty="0"/>
              <a:t/>
            </a:r>
            <a:br>
              <a:rPr lang="cs-CZ" b="1" dirty="0"/>
            </a:br>
            <a:r>
              <a:rPr lang="cs-CZ" b="1" dirty="0" smtClean="0"/>
              <a:t>110 00  </a:t>
            </a:r>
            <a:r>
              <a:rPr lang="cs-CZ" b="1" dirty="0"/>
              <a:t>PRAHA 1</a:t>
            </a:r>
          </a:p>
          <a:p>
            <a:endParaRPr lang="cs-CZ" dirty="0" smtClean="0"/>
          </a:p>
        </p:txBody>
      </p:sp>
    </p:spTree>
    <p:extLst>
      <p:ext uri="{BB962C8B-B14F-4D97-AF65-F5344CB8AC3E}">
        <p14:creationId xmlns:p14="http://schemas.microsoft.com/office/powerpoint/2010/main" val="429260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34440" y="1"/>
            <a:ext cx="7635240" cy="766353"/>
          </a:xfrm>
        </p:spPr>
        <p:txBody>
          <a:bodyPr/>
          <a:lstStyle/>
          <a:p>
            <a:r>
              <a:rPr lang="cs-CZ" dirty="0" smtClean="0"/>
              <a:t>Jak postupovat?</a:t>
            </a:r>
            <a:endParaRPr lang="cs-CZ" dirty="0"/>
          </a:p>
        </p:txBody>
      </p:sp>
      <p:pic>
        <p:nvPicPr>
          <p:cNvPr id="3" name="Obrázek 2"/>
          <p:cNvPicPr>
            <a:picLocks noChangeAspect="1"/>
          </p:cNvPicPr>
          <p:nvPr/>
        </p:nvPicPr>
        <p:blipFill>
          <a:blip r:embed="rId3"/>
          <a:stretch>
            <a:fillRect/>
          </a:stretch>
        </p:blipFill>
        <p:spPr>
          <a:xfrm>
            <a:off x="1968138" y="875029"/>
            <a:ext cx="4964660" cy="5273221"/>
          </a:xfrm>
          <a:prstGeom prst="rect">
            <a:avLst/>
          </a:prstGeom>
        </p:spPr>
      </p:pic>
    </p:spTree>
    <p:extLst>
      <p:ext uri="{BB962C8B-B14F-4D97-AF65-F5344CB8AC3E}">
        <p14:creationId xmlns:p14="http://schemas.microsoft.com/office/powerpoint/2010/main" val="206942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58850" y="1344169"/>
            <a:ext cx="7453630" cy="3900406"/>
          </a:xfrm>
        </p:spPr>
        <p:txBody>
          <a:bodyPr/>
          <a:lstStyle/>
          <a:p>
            <a:pPr marL="457200" lvl="1" indent="-457200">
              <a:spcBef>
                <a:spcPct val="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Zásada transparentnosti</a:t>
            </a: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Zásada přiměřenosti</a:t>
            </a: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Zásada rovného zacházení</a:t>
            </a: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Zásada zákazu diskriminace</a:t>
            </a: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Střet zájmů </a:t>
            </a:r>
            <a:r>
              <a:rPr lang="cs-CZ" sz="1800" dirty="0">
                <a:cs typeface="Arial" panose="020B0604020202020204" pitchFamily="34" charset="0"/>
              </a:rPr>
              <a:t>– ČP osob, které posuzují nebo hodnotí nabídky, že nejsou ve střetu zájmů. </a:t>
            </a:r>
            <a:endParaRPr lang="cs-CZ" sz="1800" b="1" dirty="0">
              <a:cs typeface="Arial" panose="020B0604020202020204" pitchFamily="34" charset="0"/>
            </a:endParaRPr>
          </a:p>
          <a:p>
            <a:endParaRPr lang="cs-CZ" dirty="0"/>
          </a:p>
        </p:txBody>
      </p:sp>
      <p:sp>
        <p:nvSpPr>
          <p:cNvPr id="3" name="Nadpis 2"/>
          <p:cNvSpPr>
            <a:spLocks noGrp="1"/>
          </p:cNvSpPr>
          <p:nvPr>
            <p:ph type="title"/>
          </p:nvPr>
        </p:nvSpPr>
        <p:spPr>
          <a:xfrm>
            <a:off x="1234440" y="-43131"/>
            <a:ext cx="7635240" cy="996949"/>
          </a:xfrm>
        </p:spPr>
        <p:txBody>
          <a:bodyPr/>
          <a:lstStyle/>
          <a:p>
            <a:r>
              <a:rPr lang="cs-CZ" b="1" dirty="0"/>
              <a:t>Výběr dodavatelů – základní zásady </a:t>
            </a:r>
            <a:endParaRPr lang="cs-CZ" dirty="0"/>
          </a:p>
        </p:txBody>
      </p:sp>
    </p:spTree>
    <p:extLst>
      <p:ext uri="{BB962C8B-B14F-4D97-AF65-F5344CB8AC3E}">
        <p14:creationId xmlns:p14="http://schemas.microsoft.com/office/powerpoint/2010/main" val="23052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Zákaz omezení účasti – </a:t>
            </a:r>
            <a:r>
              <a:rPr lang="cs-CZ" sz="1800" dirty="0">
                <a:cs typeface="Arial" panose="020B0604020202020204" pitchFamily="34" charset="0"/>
              </a:rPr>
              <a:t>země EU, EHS, dle mezinárodních smluv</a:t>
            </a: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Zákaz dělení zakázek </a:t>
            </a: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Úkony zadavatele – </a:t>
            </a:r>
            <a:r>
              <a:rPr lang="cs-CZ" sz="1800" dirty="0">
                <a:cs typeface="Arial" panose="020B0604020202020204" pitchFamily="34" charset="0"/>
              </a:rPr>
              <a:t>povinnost zaznamenávat a uchovávat</a:t>
            </a: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Informování poskytovatele dotace – </a:t>
            </a:r>
            <a:r>
              <a:rPr lang="cs-CZ" sz="1800" dirty="0">
                <a:cs typeface="Arial" panose="020B0604020202020204" pitchFamily="34" charset="0"/>
              </a:rPr>
              <a:t>ÚOHS, soud</a:t>
            </a: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Odpovědnost zadavatele</a:t>
            </a: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Výběr v souladu s pravidly platnými v den vyhlášení zakázky </a:t>
            </a:r>
          </a:p>
          <a:p>
            <a:endParaRPr lang="cs-CZ" dirty="0"/>
          </a:p>
        </p:txBody>
      </p:sp>
      <p:sp>
        <p:nvSpPr>
          <p:cNvPr id="3" name="Nadpis 2"/>
          <p:cNvSpPr>
            <a:spLocks noGrp="1"/>
          </p:cNvSpPr>
          <p:nvPr>
            <p:ph type="title"/>
          </p:nvPr>
        </p:nvSpPr>
        <p:spPr/>
        <p:txBody>
          <a:bodyPr/>
          <a:lstStyle/>
          <a:p>
            <a:r>
              <a:rPr lang="cs-CZ" b="1" dirty="0"/>
              <a:t>Výběr dodavatelů – základní zásady </a:t>
            </a:r>
            <a:endParaRPr lang="cs-CZ" dirty="0"/>
          </a:p>
        </p:txBody>
      </p:sp>
    </p:spTree>
    <p:extLst>
      <p:ext uri="{BB962C8B-B14F-4D97-AF65-F5344CB8AC3E}">
        <p14:creationId xmlns:p14="http://schemas.microsoft.com/office/powerpoint/2010/main" val="84321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lvl="1" indent="0">
              <a:spcBef>
                <a:spcPct val="0"/>
              </a:spcBef>
              <a:spcAft>
                <a:spcPts val="600"/>
              </a:spcAft>
              <a:buClr>
                <a:srgbClr val="C00000"/>
              </a:buClr>
              <a:buSzPct val="100000"/>
              <a:buNone/>
            </a:pPr>
            <a:r>
              <a:rPr lang="cs-CZ" sz="2000" b="1" dirty="0">
                <a:cs typeface="Arial" panose="020B0604020202020204" pitchFamily="34" charset="0"/>
              </a:rPr>
              <a:t>Předmět zakázky:</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tvoří jeden funkční celek, nebo</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se jedná o obdobná spolu související plnění – místně, věcně a časově </a:t>
            </a:r>
            <a:r>
              <a:rPr lang="cs-CZ" sz="2000" dirty="0" smtClean="0">
                <a:cs typeface="Arial" panose="020B0604020202020204" pitchFamily="34" charset="0"/>
              </a:rPr>
              <a:t>souvisí</a:t>
            </a:r>
          </a:p>
          <a:p>
            <a:pPr marL="285750" lvl="1">
              <a:spcBef>
                <a:spcPct val="0"/>
              </a:spcBef>
              <a:spcAft>
                <a:spcPts val="600"/>
              </a:spcAft>
              <a:buClr>
                <a:srgbClr val="C00000"/>
              </a:buClr>
              <a:buSzPct val="100000"/>
              <a:buFont typeface="Wingdings" panose="05000000000000000000" pitchFamily="2" charset="2"/>
              <a:buChar char="§"/>
            </a:pPr>
            <a:endParaRPr lang="cs-CZ" sz="2000" dirty="0">
              <a:cs typeface="Arial" panose="020B0604020202020204" pitchFamily="34" charset="0"/>
            </a:endParaRPr>
          </a:p>
          <a:p>
            <a:pPr marL="285750" lvl="1">
              <a:spcBef>
                <a:spcPct val="0"/>
              </a:spcBef>
              <a:spcAft>
                <a:spcPts val="600"/>
              </a:spcAft>
              <a:buClr>
                <a:srgbClr val="C00000"/>
              </a:buClr>
              <a:buSzPct val="100000"/>
              <a:buFont typeface="Wingdings" panose="05000000000000000000" pitchFamily="2" charset="2"/>
              <a:buChar char="§"/>
            </a:pPr>
            <a:endParaRPr lang="cs-CZ" sz="2000" dirty="0">
              <a:cs typeface="Arial" panose="020B0604020202020204" pitchFamily="34" charset="0"/>
            </a:endParaRPr>
          </a:p>
          <a:p>
            <a:endParaRPr lang="cs-CZ" dirty="0"/>
          </a:p>
        </p:txBody>
      </p:sp>
      <p:sp>
        <p:nvSpPr>
          <p:cNvPr id="3" name="Nadpis 2"/>
          <p:cNvSpPr>
            <a:spLocks noGrp="1"/>
          </p:cNvSpPr>
          <p:nvPr>
            <p:ph type="title"/>
          </p:nvPr>
        </p:nvSpPr>
        <p:spPr/>
        <p:txBody>
          <a:bodyPr/>
          <a:lstStyle/>
          <a:p>
            <a:r>
              <a:rPr lang="cs-CZ" b="1" dirty="0"/>
              <a:t>Výběr dodavatelů – Předmět zakázky</a:t>
            </a:r>
            <a:endParaRPr lang="cs-CZ" dirty="0"/>
          </a:p>
        </p:txBody>
      </p:sp>
      <p:sp>
        <p:nvSpPr>
          <p:cNvPr id="5" name="Obdélník 4"/>
          <p:cNvSpPr/>
          <p:nvPr/>
        </p:nvSpPr>
        <p:spPr>
          <a:xfrm>
            <a:off x="943583" y="3521413"/>
            <a:ext cx="7378429" cy="24805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Není-li to odůvodněno předmětem zakázky, zadavatel </a:t>
            </a:r>
            <a:r>
              <a:rPr lang="cs-CZ" b="1" dirty="0">
                <a:solidFill>
                  <a:schemeClr val="bg1"/>
                </a:solidFill>
              </a:rPr>
              <a:t>nesmí zvýhodnit nebo znevýhodnit určité dodavatele nebo výrobky </a:t>
            </a:r>
            <a:r>
              <a:rPr lang="cs-CZ" dirty="0">
                <a:solidFill>
                  <a:schemeClr val="bg1"/>
                </a:solidFill>
              </a:rPr>
              <a:t>tím, že technické podmínky v rámci zadávacích podmínek stanoví prostřednictvím přímého nebo nepřímého odkazu na: </a:t>
            </a:r>
            <a:endParaRPr lang="cs-CZ" dirty="0" smtClean="0">
              <a:solidFill>
                <a:schemeClr val="bg1"/>
              </a:solidFill>
            </a:endParaRPr>
          </a:p>
          <a:p>
            <a:pPr algn="ctr"/>
            <a:endParaRPr lang="cs-CZ" dirty="0">
              <a:solidFill>
                <a:schemeClr val="bg1"/>
              </a:solidFill>
            </a:endParaRPr>
          </a:p>
          <a:p>
            <a:r>
              <a:rPr lang="cs-CZ" dirty="0">
                <a:solidFill>
                  <a:schemeClr val="bg1"/>
                </a:solidFill>
              </a:rPr>
              <a:t>a) určité dodavatele nebo </a:t>
            </a:r>
            <a:r>
              <a:rPr lang="cs-CZ" dirty="0" smtClean="0">
                <a:solidFill>
                  <a:schemeClr val="bg1"/>
                </a:solidFill>
              </a:rPr>
              <a:t>výrobky, nebo</a:t>
            </a:r>
            <a:endParaRPr lang="cs-CZ" dirty="0">
              <a:solidFill>
                <a:schemeClr val="bg1"/>
              </a:solidFill>
            </a:endParaRPr>
          </a:p>
          <a:p>
            <a:pPr marL="263525" indent="-263525"/>
            <a:r>
              <a:rPr lang="cs-CZ" dirty="0">
                <a:solidFill>
                  <a:schemeClr val="bg1"/>
                </a:solidFill>
              </a:rPr>
              <a:t>b) patenty na vynálezy, užitné vzory, průmyslové vzory, ochranné známky nebo označení </a:t>
            </a:r>
            <a:r>
              <a:rPr lang="cs-CZ" dirty="0" smtClean="0">
                <a:solidFill>
                  <a:schemeClr val="bg1"/>
                </a:solidFill>
              </a:rPr>
              <a:t>původu </a:t>
            </a:r>
            <a:endParaRPr lang="cs-CZ" dirty="0">
              <a:solidFill>
                <a:schemeClr val="bg1"/>
              </a:solidFill>
            </a:endParaRPr>
          </a:p>
        </p:txBody>
      </p:sp>
    </p:spTree>
    <p:extLst>
      <p:ext uri="{BB962C8B-B14F-4D97-AF65-F5344CB8AC3E}">
        <p14:creationId xmlns:p14="http://schemas.microsoft.com/office/powerpoint/2010/main" val="244786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58850" y="1344169"/>
            <a:ext cx="7453630" cy="4841478"/>
          </a:xfrm>
        </p:spPr>
        <p:txBody>
          <a:bodyPr>
            <a:normAutofit fontScale="92500" lnSpcReduction="10000"/>
          </a:bodyPr>
          <a:lstStyle/>
          <a:p>
            <a:pPr marL="0" indent="0">
              <a:buNone/>
            </a:pPr>
            <a:r>
              <a:rPr lang="cs-CZ" sz="2000" u="sng" dirty="0"/>
              <a:t>Stanovení předpokládané hodnoty</a:t>
            </a:r>
          </a:p>
          <a:p>
            <a:pPr marL="0" indent="0">
              <a:buNone/>
            </a:pPr>
            <a:endParaRPr lang="cs-CZ" sz="2000" u="sng" dirty="0"/>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před zahájením VŘ/ZŘ</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hodnota všech plnění, která mohou vyplývat ze smlouvy na zakázku </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částka bez DPH</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stanovení dle údajů a </a:t>
            </a:r>
            <a:r>
              <a:rPr lang="cs-CZ" sz="2000" dirty="0" err="1">
                <a:cs typeface="Arial" panose="020B0604020202020204" pitchFamily="34" charset="0"/>
              </a:rPr>
              <a:t>info</a:t>
            </a:r>
            <a:r>
              <a:rPr lang="cs-CZ" sz="2000" dirty="0">
                <a:cs typeface="Arial" panose="020B0604020202020204" pitchFamily="34" charset="0"/>
              </a:rPr>
              <a:t> o zakázkách stejného či podobného předmětu popř</a:t>
            </a:r>
            <a:r>
              <a:rPr lang="cs-CZ" sz="2000" dirty="0"/>
              <a:t>.  průzkum trhu, předběžné tržní konzultace apod. </a:t>
            </a:r>
            <a:endParaRPr lang="cs-CZ" sz="2000" dirty="0" smtClean="0"/>
          </a:p>
          <a:p>
            <a:pPr marL="285750" lvl="1">
              <a:spcBef>
                <a:spcPct val="0"/>
              </a:spcBef>
              <a:spcAft>
                <a:spcPts val="600"/>
              </a:spcAft>
              <a:buClr>
                <a:srgbClr val="C00000"/>
              </a:buClr>
              <a:buSzPct val="100000"/>
              <a:buFont typeface="Wingdings" panose="05000000000000000000" pitchFamily="2" charset="2"/>
              <a:buChar char="§"/>
            </a:pPr>
            <a:r>
              <a:rPr lang="cs-CZ" sz="2000" dirty="0"/>
              <a:t>Zadavatel je povinen uchovávat veškerou dokumentaci vážící se ke stanovení předpokládané hodnoty zakázky a na žádost poskytovatele dotace doložit, jakým způsobem a na základě jakých informací byla předpokládaná hodnota zakázky stanovena</a:t>
            </a:r>
          </a:p>
          <a:p>
            <a:pPr marL="285750" lvl="1">
              <a:spcBef>
                <a:spcPct val="0"/>
              </a:spcBef>
              <a:spcAft>
                <a:spcPts val="600"/>
              </a:spcAft>
              <a:buClr>
                <a:srgbClr val="C00000"/>
              </a:buClr>
              <a:buSzPct val="100000"/>
              <a:buFont typeface="Wingdings" panose="05000000000000000000" pitchFamily="2" charset="2"/>
              <a:buChar char="§"/>
            </a:pPr>
            <a:r>
              <a:rPr lang="cs-CZ" sz="2000" dirty="0"/>
              <a:t>zakázka na části – PH součet za části</a:t>
            </a:r>
          </a:p>
          <a:p>
            <a:pPr marL="0" lvl="1" indent="0">
              <a:spcBef>
                <a:spcPct val="0"/>
              </a:spcBef>
              <a:spcAft>
                <a:spcPts val="600"/>
              </a:spcAft>
              <a:buClr>
                <a:srgbClr val="C00000"/>
              </a:buClr>
              <a:buSzPct val="100000"/>
              <a:buNone/>
            </a:pPr>
            <a:endParaRPr lang="cs-CZ" sz="2000" dirty="0"/>
          </a:p>
          <a:p>
            <a:pPr marL="0" lvl="1" indent="0">
              <a:spcBef>
                <a:spcPct val="0"/>
              </a:spcBef>
              <a:spcAft>
                <a:spcPts val="600"/>
              </a:spcAft>
              <a:buClr>
                <a:srgbClr val="C00000"/>
              </a:buClr>
              <a:buSzPct val="100000"/>
              <a:buNone/>
            </a:pPr>
            <a:r>
              <a:rPr lang="cs-CZ" sz="2000" dirty="0"/>
              <a:t>Na základě PH zadavatel zvolí režim dle kterého bude vypsána </a:t>
            </a:r>
            <a:r>
              <a:rPr lang="cs-CZ" sz="2000" dirty="0" smtClean="0"/>
              <a:t>zakázka</a:t>
            </a:r>
            <a:endParaRPr lang="cs-CZ" dirty="0"/>
          </a:p>
        </p:txBody>
      </p:sp>
      <p:sp>
        <p:nvSpPr>
          <p:cNvPr id="3" name="Nadpis 2"/>
          <p:cNvSpPr>
            <a:spLocks noGrp="1"/>
          </p:cNvSpPr>
          <p:nvPr>
            <p:ph type="title"/>
          </p:nvPr>
        </p:nvSpPr>
        <p:spPr/>
        <p:txBody>
          <a:bodyPr/>
          <a:lstStyle/>
          <a:p>
            <a:r>
              <a:rPr lang="cs-CZ" b="1" dirty="0"/>
              <a:t>Výběr dodavatelů – Předpokládaná hodnota</a:t>
            </a:r>
            <a:endParaRPr lang="cs-CZ" dirty="0"/>
          </a:p>
        </p:txBody>
      </p:sp>
    </p:spTree>
    <p:extLst>
      <p:ext uri="{BB962C8B-B14F-4D97-AF65-F5344CB8AC3E}">
        <p14:creationId xmlns:p14="http://schemas.microsoft.com/office/powerpoint/2010/main" val="131909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0" lvl="0" indent="0">
              <a:buClr>
                <a:srgbClr val="C00000"/>
              </a:buClr>
              <a:buNone/>
            </a:pPr>
            <a:r>
              <a:rPr lang="cs-CZ" sz="1800" b="1" dirty="0"/>
              <a:t>Předpokládaná hodnota </a:t>
            </a:r>
          </a:p>
          <a:p>
            <a:pPr marL="0" lvl="0" indent="0">
              <a:buClr>
                <a:srgbClr val="C00000"/>
              </a:buClr>
              <a:buNone/>
            </a:pPr>
            <a:r>
              <a:rPr lang="cs-CZ" sz="1800" b="1" dirty="0" smtClean="0"/>
              <a:t>&lt; </a:t>
            </a:r>
            <a:r>
              <a:rPr lang="cs-CZ" sz="1800" b="1" dirty="0"/>
              <a:t>500. tis. Kč bez </a:t>
            </a:r>
            <a:r>
              <a:rPr lang="cs-CZ" sz="1800" b="1" dirty="0" smtClean="0"/>
              <a:t>DPH</a:t>
            </a:r>
            <a:endParaRPr lang="cs-CZ" sz="1800" dirty="0"/>
          </a:p>
          <a:p>
            <a:pPr marL="0" indent="0">
              <a:buClr>
                <a:srgbClr val="C00000"/>
              </a:buClr>
              <a:buNone/>
            </a:pPr>
            <a:endParaRPr lang="cs-CZ" sz="1800" dirty="0"/>
          </a:p>
          <a:p>
            <a:pPr>
              <a:buClr>
                <a:srgbClr val="C00000"/>
              </a:buClr>
              <a:buFont typeface="Wingdings" panose="05000000000000000000" pitchFamily="2" charset="2"/>
              <a:buChar char="§"/>
            </a:pPr>
            <a:r>
              <a:rPr lang="cs-CZ" sz="1800" dirty="0"/>
              <a:t>možnost využít přímý </a:t>
            </a:r>
            <a:r>
              <a:rPr lang="cs-CZ" sz="1800" dirty="0" smtClean="0"/>
              <a:t>nákup nebo přímou objednávku/doložení </a:t>
            </a:r>
            <a:r>
              <a:rPr lang="cs-CZ" sz="1800" dirty="0"/>
              <a:t>účetních </a:t>
            </a:r>
            <a:r>
              <a:rPr lang="cs-CZ" sz="1800" dirty="0" smtClean="0"/>
              <a:t>dokladů (nesmí být v rozporu s interními předpisy)</a:t>
            </a:r>
            <a:endParaRPr lang="cs-CZ" sz="1800" dirty="0"/>
          </a:p>
          <a:p>
            <a:pPr>
              <a:buClr>
                <a:srgbClr val="C00000"/>
              </a:buClr>
              <a:buFont typeface="Wingdings" panose="05000000000000000000" pitchFamily="2" charset="2"/>
              <a:buChar char="§"/>
            </a:pPr>
            <a:r>
              <a:rPr lang="cs-CZ" sz="1800" dirty="0"/>
              <a:t>zřejmý předmět zakázky, množství dodaného plnění a cena plnění </a:t>
            </a:r>
          </a:p>
          <a:p>
            <a:pPr>
              <a:buClr>
                <a:srgbClr val="C00000"/>
              </a:buClr>
              <a:buFont typeface="Wingdings" panose="05000000000000000000" pitchFamily="2" charset="2"/>
              <a:buChar char="§"/>
            </a:pPr>
            <a:r>
              <a:rPr lang="cs-CZ" sz="1800" b="1" i="1" dirty="0"/>
              <a:t>i zde platí základní zásady výběru</a:t>
            </a:r>
          </a:p>
          <a:p>
            <a:endParaRPr lang="cs-CZ" dirty="0"/>
          </a:p>
        </p:txBody>
      </p:sp>
      <p:sp>
        <p:nvSpPr>
          <p:cNvPr id="3" name="Nadpis 2"/>
          <p:cNvSpPr>
            <a:spLocks noGrp="1"/>
          </p:cNvSpPr>
          <p:nvPr>
            <p:ph type="title"/>
          </p:nvPr>
        </p:nvSpPr>
        <p:spPr/>
        <p:txBody>
          <a:bodyPr/>
          <a:lstStyle/>
          <a:p>
            <a:r>
              <a:rPr lang="cs-CZ" b="1" dirty="0"/>
              <a:t>Výběr dodavatelů – zakázky malého rozsahu</a:t>
            </a:r>
            <a:endParaRPr lang="cs-CZ" dirty="0"/>
          </a:p>
        </p:txBody>
      </p:sp>
    </p:spTree>
    <p:extLst>
      <p:ext uri="{BB962C8B-B14F-4D97-AF65-F5344CB8AC3E}">
        <p14:creationId xmlns:p14="http://schemas.microsoft.com/office/powerpoint/2010/main" val="422152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pPr marL="0" lvl="0" indent="0">
              <a:buClr>
                <a:srgbClr val="C00000"/>
              </a:buClr>
              <a:buNone/>
            </a:pPr>
            <a:r>
              <a:rPr lang="cs-CZ" sz="1800" b="1" dirty="0"/>
              <a:t>Předpokládaná hodnota</a:t>
            </a:r>
          </a:p>
          <a:p>
            <a:pPr marL="0" lvl="0" indent="0">
              <a:buClr>
                <a:srgbClr val="C00000"/>
              </a:buClr>
              <a:buNone/>
            </a:pPr>
            <a:r>
              <a:rPr lang="cs-CZ" sz="1800" b="1" dirty="0"/>
              <a:t>     &gt; </a:t>
            </a:r>
            <a:r>
              <a:rPr lang="cs-CZ" sz="1800" b="1" dirty="0" smtClean="0"/>
              <a:t>500 </a:t>
            </a:r>
            <a:r>
              <a:rPr lang="cs-CZ" sz="1800" b="1" dirty="0"/>
              <a:t>tis. </a:t>
            </a:r>
            <a:r>
              <a:rPr lang="cs-CZ" sz="1800" dirty="0"/>
              <a:t>Kč bez DPH </a:t>
            </a:r>
            <a:r>
              <a:rPr lang="cs-CZ" sz="1800" b="1" dirty="0"/>
              <a:t> </a:t>
            </a:r>
          </a:p>
          <a:p>
            <a:pPr marL="0" lvl="0" indent="0">
              <a:buClr>
                <a:srgbClr val="C00000"/>
              </a:buClr>
              <a:buNone/>
            </a:pPr>
            <a:r>
              <a:rPr lang="cs-CZ" sz="1800" b="1" dirty="0"/>
              <a:t>     &lt;</a:t>
            </a:r>
            <a:r>
              <a:rPr lang="cs-CZ" sz="1800" dirty="0"/>
              <a:t> </a:t>
            </a:r>
            <a:r>
              <a:rPr lang="cs-CZ" sz="1800" b="1" dirty="0"/>
              <a:t>2. mil. Kč bez DPH </a:t>
            </a:r>
            <a:r>
              <a:rPr lang="cs-CZ" sz="1800" dirty="0"/>
              <a:t>(služby a dodávky) </a:t>
            </a:r>
            <a:r>
              <a:rPr lang="cs-CZ" sz="1800" b="1" dirty="0"/>
              <a:t>&lt;6. mil. Kč </a:t>
            </a:r>
            <a:r>
              <a:rPr lang="cs-CZ" sz="1800" dirty="0"/>
              <a:t>bez DPH (stav. práce) </a:t>
            </a:r>
          </a:p>
          <a:p>
            <a:pPr marL="0" lvl="0" indent="0">
              <a:buClr>
                <a:srgbClr val="C00000"/>
              </a:buClr>
              <a:buNone/>
            </a:pPr>
            <a:endParaRPr lang="cs-CZ" sz="1800" dirty="0"/>
          </a:p>
          <a:p>
            <a:pPr marL="342900" lvl="1" indent="-34290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Uzavřená výzva min. 3 účastníkům </a:t>
            </a:r>
          </a:p>
          <a:p>
            <a:pPr marL="342900" lvl="1" indent="-34290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Okruh vyzvaných účastníků - způsobilí zakázku poskytnout</a:t>
            </a:r>
          </a:p>
          <a:p>
            <a:pPr marL="342900" lvl="1" indent="-34290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Lhůta min. 10 kalendářních dní</a:t>
            </a:r>
          </a:p>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endParaRPr lang="cs-CZ" sz="1800" dirty="0">
              <a:cs typeface="Arial" panose="020B0604020202020204" pitchFamily="34" charset="0"/>
            </a:endParaRPr>
          </a:p>
          <a:p>
            <a:pPr marL="285750" lvl="1" indent="-285750">
              <a:spcBef>
                <a:spcPct val="0"/>
              </a:spcBef>
              <a:spcAft>
                <a:spcPts val="600"/>
              </a:spcAft>
              <a:buClr>
                <a:srgbClr val="C00000"/>
              </a:buClr>
              <a:buSzPct val="100000"/>
              <a:buFont typeface="Wingdings" panose="05000000000000000000" pitchFamily="2" charset="2"/>
              <a:buChar char="§"/>
            </a:pPr>
            <a:r>
              <a:rPr lang="cs-CZ" sz="1800" dirty="0" smtClean="0">
                <a:cs typeface="Arial" panose="020B0604020202020204" pitchFamily="34" charset="0"/>
              </a:rPr>
              <a:t>Otevřená výzva</a:t>
            </a:r>
          </a:p>
          <a:p>
            <a:pPr marL="285750" lvl="1" indent="-285750">
              <a:spcBef>
                <a:spcPct val="0"/>
              </a:spcBef>
              <a:spcAft>
                <a:spcPts val="600"/>
              </a:spcAft>
              <a:buClr>
                <a:srgbClr val="C00000"/>
              </a:buClr>
              <a:buSzPct val="100000"/>
              <a:buFont typeface="Wingdings" panose="05000000000000000000" pitchFamily="2" charset="2"/>
              <a:buChar char="§"/>
            </a:pPr>
            <a:r>
              <a:rPr lang="cs-CZ" sz="1800" dirty="0" smtClean="0">
                <a:cs typeface="Arial" panose="020B0604020202020204" pitchFamily="34" charset="0"/>
              </a:rPr>
              <a:t>Neomezený okruh účastníků</a:t>
            </a:r>
          </a:p>
          <a:p>
            <a:pPr marL="285750" lvl="1" indent="-285750">
              <a:spcBef>
                <a:spcPct val="0"/>
              </a:spcBef>
              <a:spcAft>
                <a:spcPts val="600"/>
              </a:spcAft>
              <a:buClr>
                <a:srgbClr val="C00000"/>
              </a:buClr>
              <a:buSzPct val="100000"/>
              <a:buFont typeface="Wingdings" panose="05000000000000000000" pitchFamily="2" charset="2"/>
              <a:buChar char="§"/>
            </a:pPr>
            <a:r>
              <a:rPr lang="cs-CZ" sz="1800" dirty="0" smtClean="0">
                <a:cs typeface="Arial" panose="020B0604020202020204" pitchFamily="34" charset="0"/>
              </a:rPr>
              <a:t>Uveřejnění na profilu zadavatele nebo v národním elektronickém nástroji</a:t>
            </a:r>
          </a:p>
          <a:p>
            <a:pPr marL="0" lvl="1" indent="0">
              <a:spcBef>
                <a:spcPct val="0"/>
              </a:spcBef>
              <a:spcAft>
                <a:spcPts val="600"/>
              </a:spcAft>
              <a:buClr>
                <a:srgbClr val="C00000"/>
              </a:buClr>
              <a:buSzPct val="100000"/>
              <a:buNone/>
            </a:pPr>
            <a:endParaRPr lang="cs-CZ" sz="1800" dirty="0" smtClean="0">
              <a:cs typeface="Arial" panose="020B0604020202020204" pitchFamily="34" charset="0"/>
            </a:endParaRPr>
          </a:p>
          <a:p>
            <a:pPr marL="285750" lvl="1" indent="-285750">
              <a:spcBef>
                <a:spcPct val="0"/>
              </a:spcBef>
              <a:spcAft>
                <a:spcPts val="600"/>
              </a:spcAft>
              <a:buClr>
                <a:srgbClr val="C00000"/>
              </a:buClr>
              <a:buSzPct val="100000"/>
              <a:buFont typeface="Wingdings" panose="05000000000000000000" pitchFamily="2" charset="2"/>
              <a:buChar char="§"/>
            </a:pPr>
            <a:r>
              <a:rPr lang="cs-CZ" sz="1800" dirty="0">
                <a:cs typeface="Arial" panose="020B0604020202020204" pitchFamily="34" charset="0"/>
              </a:rPr>
              <a:t>Náležitosti výzvy a postupy pro výběrové řízení jsou popsány v kapitole 19.4.2 </a:t>
            </a:r>
            <a:r>
              <a:rPr lang="cs-CZ" sz="1800" dirty="0" smtClean="0">
                <a:cs typeface="Arial" panose="020B0604020202020204" pitchFamily="34" charset="0"/>
              </a:rPr>
              <a:t>Pravidel. Doporučujeme používání příloh Pravidel (obchodní podmínky, formulář oznámení VŘ, protokoly, jmenování, prohlášení o neexistenci střetu zájmu)</a:t>
            </a:r>
            <a:endParaRPr lang="cs-CZ" sz="1800"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a:p>
            <a:endParaRPr lang="cs-CZ" dirty="0"/>
          </a:p>
        </p:txBody>
      </p:sp>
      <p:sp>
        <p:nvSpPr>
          <p:cNvPr id="3" name="Nadpis 2"/>
          <p:cNvSpPr>
            <a:spLocks noGrp="1"/>
          </p:cNvSpPr>
          <p:nvPr>
            <p:ph type="title"/>
          </p:nvPr>
        </p:nvSpPr>
        <p:spPr/>
        <p:txBody>
          <a:bodyPr/>
          <a:lstStyle/>
          <a:p>
            <a:r>
              <a:rPr lang="cs-CZ" b="1" dirty="0"/>
              <a:t>Výběr dodavatelů – zakázky malého rozsahu</a:t>
            </a:r>
            <a:endParaRPr lang="cs-CZ" dirty="0"/>
          </a:p>
        </p:txBody>
      </p:sp>
    </p:spTree>
    <p:extLst>
      <p:ext uri="{BB962C8B-B14F-4D97-AF65-F5344CB8AC3E}">
        <p14:creationId xmlns:p14="http://schemas.microsoft.com/office/powerpoint/2010/main" val="1954423602"/>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874</TotalTime>
  <Words>6445</Words>
  <Application>Microsoft Office PowerPoint</Application>
  <PresentationFormat>Předvádění na obrazovce (4:3)</PresentationFormat>
  <Paragraphs>470</Paragraphs>
  <Slides>26</Slides>
  <Notes>25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Arial</vt:lpstr>
      <vt:lpstr>Calibri</vt:lpstr>
      <vt:lpstr>Wingdings</vt:lpstr>
      <vt:lpstr>Motiv Office</vt:lpstr>
      <vt:lpstr>Prezentace aplikace PowerPoint</vt:lpstr>
      <vt:lpstr>Užitečné odkazy</vt:lpstr>
      <vt:lpstr>Jak postupovat?</vt:lpstr>
      <vt:lpstr>Výběr dodavatelů – základní zásady </vt:lpstr>
      <vt:lpstr>Výběr dodavatelů – základní zásady </vt:lpstr>
      <vt:lpstr>Výběr dodavatelů – Předmět zakázky</vt:lpstr>
      <vt:lpstr>Výběr dodavatelů – Předpokládaná hodnota</vt:lpstr>
      <vt:lpstr>Výběr dodavatelů – zakázky malého rozsahu</vt:lpstr>
      <vt:lpstr>Výběr dodavatelů – zakázky malého rozsahu</vt:lpstr>
      <vt:lpstr>Výběr dodavatelů – zakázky vyššího rozsahu</vt:lpstr>
      <vt:lpstr>Výběr dodavatelů – Vysvětlení ZD</vt:lpstr>
      <vt:lpstr>Výběr dodavatelů – Hodnotící kritéria</vt:lpstr>
      <vt:lpstr>Výběr dodavatelů – otevírání obálek, posouzení a hodnocení nabídek</vt:lpstr>
      <vt:lpstr>Výběr dodavatelů – Vyloučení dodavatele</vt:lpstr>
      <vt:lpstr>Výběr dodavatelů – Hodnocení</vt:lpstr>
      <vt:lpstr>Výběr dodavatelů – Oznámení o výsledku</vt:lpstr>
      <vt:lpstr>Výběr dodavatelů – Zrušení VŘ</vt:lpstr>
      <vt:lpstr>Výběr dodavatelů – Smlouva s dodavatelem</vt:lpstr>
      <vt:lpstr>Výběr dodavatelů – Změna smlouvy</vt:lpstr>
      <vt:lpstr>Výběr dodavatelů – Změna smlouvy</vt:lpstr>
      <vt:lpstr>Časté chyby</vt:lpstr>
      <vt:lpstr>Výběr dodavatelů – Výjimky</vt:lpstr>
      <vt:lpstr>Výběr dodavatelů – Kontroly  PRO VŠECHNY zadavatele</vt:lpstr>
      <vt:lpstr>Výběr dodavatelů – Kontroly  PRO VŠECHNY zadavatele</vt:lpstr>
      <vt:lpstr>Výběr dodavatelů – Finanční opravy</vt:lpstr>
      <vt:lpstr>Děkujeme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Michaela Hrabová</dc:creator>
  <cp:lastModifiedBy>Hamouz Jakub (MHMP, FON)</cp:lastModifiedBy>
  <cp:revision>46</cp:revision>
  <cp:lastPrinted>2019-02-07T11:52:27Z</cp:lastPrinted>
  <dcterms:created xsi:type="dcterms:W3CDTF">2016-10-18T09:15:21Z</dcterms:created>
  <dcterms:modified xsi:type="dcterms:W3CDTF">2021-06-07T08:15:14Z</dcterms:modified>
</cp:coreProperties>
</file>