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79" r:id="rId4"/>
    <p:sldId id="267" r:id="rId5"/>
    <p:sldId id="284" r:id="rId6"/>
    <p:sldId id="270" r:id="rId7"/>
    <p:sldId id="266" r:id="rId8"/>
    <p:sldId id="269" r:id="rId9"/>
    <p:sldId id="275" r:id="rId10"/>
    <p:sldId id="257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</p14:sldIdLst>
        </p14:section>
        <p14:section name="obsah - vložte snímek ze šablony" id="{CEACA50A-CFD6-4DF1-8914-830FD1866B69}">
          <p14:sldIdLst>
            <p14:sldId id="264"/>
            <p14:sldId id="279"/>
            <p14:sldId id="267"/>
            <p14:sldId id="284"/>
            <p14:sldId id="270"/>
            <p14:sldId id="266"/>
            <p14:sldId id="269"/>
            <p14:sldId id="275"/>
          </p14:sldIdLst>
        </p14:section>
        <p14:section name="závěr" id="{557A05E8-9D0C-4364-9BFA-A8B0D18B2B04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Čurdová Ivana (MHMP, FON)" initials="ČI(F" lastIdx="4" clrIdx="0">
    <p:extLst>
      <p:ext uri="{19B8F6BF-5375-455C-9EA6-DF929625EA0E}">
        <p15:presenceInfo xmlns:p15="http://schemas.microsoft.com/office/powerpoint/2012/main" userId="S-1-5-21-51522800-1458712415-681445708-51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DE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6866" autoAdjust="0"/>
  </p:normalViewPr>
  <p:slideViewPr>
    <p:cSldViewPr snapToGrid="0">
      <p:cViewPr varScale="1">
        <p:scale>
          <a:sx n="85" d="100"/>
          <a:sy n="85" d="100"/>
        </p:scale>
        <p:origin x="11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8.8.2017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316B8-00DD-4866-A0A5-74AB9CDEC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8183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8.8.2017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43F00-5DF8-4690-89E7-F279295EDC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4346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/>
              <a:t>8.8.2017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43F00-5DF8-4690-89E7-F279295EDCC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Příjemce má povinnost průběžně informovat ŘO o realizaci projektu, a to právě zprávami o realizaci. 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Cílem zpráv je poskytnout aktuální informace o stavu a pokroku realizace projektu, případně určit problémy, které se vyskytují v průběhu realizace. Pokud se v průběhu období realizace vyskytnou závažné okolnosti, týkající se projektu, jeho cílů a dokončení (např. s příjemcem je zahájeno insolvenční řízení), je příjemce povinen o nich informovat ŘO ihned, jakmile nastanou, a nikoliv až v nejbližší zprávě o realizaci projektu.  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předkládá příjemce prostřednictvím elektronického formuláře v ISKP14+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nejpozději do 30-ti kalendářních dnů od ukončení příslušného sledovaného období.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Vygenerovaný plán </a:t>
            </a:r>
            <a:r>
              <a:rPr lang="cs-CZ" sz="1200" dirty="0" err="1"/>
              <a:t>ZoR</a:t>
            </a:r>
            <a:r>
              <a:rPr lang="cs-CZ" sz="1200" dirty="0"/>
              <a:t> – pro založení </a:t>
            </a:r>
            <a:r>
              <a:rPr lang="cs-CZ" sz="1200" dirty="0" err="1"/>
              <a:t>ZoR</a:t>
            </a:r>
            <a:r>
              <a:rPr lang="cs-CZ" sz="1200" dirty="0"/>
              <a:t>/</a:t>
            </a:r>
            <a:r>
              <a:rPr lang="cs-CZ" sz="1200" dirty="0" err="1"/>
              <a:t>ŽoP</a:t>
            </a:r>
            <a:r>
              <a:rPr lang="cs-CZ" sz="1200" dirty="0"/>
              <a:t> v ISKP je potřeba,</a:t>
            </a:r>
            <a:r>
              <a:rPr lang="cs-CZ" sz="1200" baseline="0" dirty="0"/>
              <a:t> aby na projektu byl vygenerován plán </a:t>
            </a:r>
            <a:r>
              <a:rPr lang="cs-CZ" sz="1200" baseline="0" dirty="0" err="1"/>
              <a:t>ZoR</a:t>
            </a:r>
            <a:r>
              <a:rPr lang="cs-CZ" sz="1200" baseline="0" dirty="0"/>
              <a:t> – dělá FM po založení smlouvy</a:t>
            </a:r>
          </a:p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Data předložení </a:t>
            </a:r>
            <a:r>
              <a:rPr lang="cs-CZ" sz="1200" dirty="0" err="1"/>
              <a:t>ZoR</a:t>
            </a:r>
            <a:r>
              <a:rPr lang="cs-CZ" sz="1200" dirty="0"/>
              <a:t> lze měnit Žádostí o změnu (</a:t>
            </a:r>
            <a:r>
              <a:rPr lang="cs-CZ" sz="1200" dirty="0" err="1"/>
              <a:t>ŽoZ</a:t>
            </a:r>
            <a:r>
              <a:rPr lang="cs-CZ" sz="1200" dirty="0"/>
              <a:t>) do okamžiku stavu </a:t>
            </a:r>
            <a:r>
              <a:rPr lang="cs-CZ" sz="1200" dirty="0" err="1"/>
              <a:t>ZoR</a:t>
            </a:r>
            <a:r>
              <a:rPr lang="cs-CZ" sz="1200" dirty="0"/>
              <a:t> Rozpracovaná – pokud je </a:t>
            </a:r>
            <a:r>
              <a:rPr lang="cs-CZ" sz="1200" dirty="0" err="1"/>
              <a:t>ZoR</a:t>
            </a:r>
            <a:r>
              <a:rPr lang="cs-CZ" sz="1200" dirty="0"/>
              <a:t> založená dříve než </a:t>
            </a:r>
            <a:r>
              <a:rPr lang="cs-CZ" sz="1200" dirty="0" err="1"/>
              <a:t>ŽoZ</a:t>
            </a:r>
            <a:r>
              <a:rPr lang="cs-CZ" sz="1200" dirty="0"/>
              <a:t> </a:t>
            </a:r>
            <a:r>
              <a:rPr lang="cs-CZ" sz="1200" baseline="0" dirty="0"/>
              <a:t>se požadované změny na aktuální rozpracovanou </a:t>
            </a:r>
            <a:r>
              <a:rPr lang="cs-CZ" sz="1200" baseline="0" dirty="0" err="1"/>
              <a:t>ZoR</a:t>
            </a:r>
            <a:r>
              <a:rPr lang="cs-CZ" sz="1200" baseline="0" dirty="0"/>
              <a:t> nepromítnou. (Po schválení </a:t>
            </a:r>
            <a:r>
              <a:rPr lang="cs-CZ" sz="1200" baseline="0" dirty="0" err="1"/>
              <a:t>ŽoZ</a:t>
            </a:r>
            <a:r>
              <a:rPr lang="cs-CZ" sz="1200" baseline="0" dirty="0"/>
              <a:t> by bylo nutné </a:t>
            </a:r>
            <a:r>
              <a:rPr lang="cs-CZ" sz="1200" baseline="0" dirty="0" err="1"/>
              <a:t>ZoR</a:t>
            </a:r>
            <a:r>
              <a:rPr lang="cs-CZ" sz="1200" baseline="0" dirty="0"/>
              <a:t> smazat a založit znovu)</a:t>
            </a:r>
            <a:endParaRPr lang="cs-CZ" sz="1200" dirty="0"/>
          </a:p>
          <a:p>
            <a:endParaRPr lang="cs-CZ" dirty="0"/>
          </a:p>
          <a:p>
            <a:r>
              <a:rPr lang="cs-CZ" dirty="0"/>
              <a:t>V případě</a:t>
            </a:r>
            <a:r>
              <a:rPr lang="cs-CZ" baseline="0" dirty="0"/>
              <a:t> potřeby posunu termínu pro předložení, je ve stavu Rozpracována, je potřeba poslat písemnou (depeší) žádost o posun termínu. </a:t>
            </a:r>
          </a:p>
          <a:p>
            <a:endParaRPr lang="cs-CZ" baseline="0" dirty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7915-1507-450E-8026-7D09936D2471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8.8.2017</a:t>
            </a:r>
          </a:p>
        </p:txBody>
      </p:sp>
    </p:spTree>
    <p:extLst>
      <p:ext uri="{BB962C8B-B14F-4D97-AF65-F5344CB8AC3E}">
        <p14:creationId xmlns:p14="http://schemas.microsoft.com/office/powerpoint/2010/main" val="401912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vybraném projektu uživatel vstoupí do modulu „Informování o realizaci“, kde si otevře záložku „Zprávy o realizaci“.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Zobrazí se seznam Zpráv o realizaci (před vytvořením první Zprávy o realizaci je prázdný). V záložce Zprávy o realizaci uživatel založí novou Zprávu o realizaci.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nelze vygenerovat první zpráva, je důvodem zpravidla skutečnost, že Řídicí orgán nevygeneroval plán Zpráv o realizaci. V takovém případě příjemce kontaktuje Řídicí orgán prostřednictvím e-mailu na příslušeného finančního manažera projektu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/>
              <a:t>Po podepsání </a:t>
            </a:r>
            <a:r>
              <a:rPr lang="cs-CZ" altLang="cs-CZ" sz="1200" dirty="0" err="1"/>
              <a:t>ZoP</a:t>
            </a:r>
            <a:r>
              <a:rPr lang="cs-CZ" altLang="cs-CZ" sz="1200" dirty="0"/>
              <a:t> se zaktivuje na </a:t>
            </a:r>
            <a:r>
              <a:rPr lang="cs-CZ" altLang="cs-CZ" sz="1200" b="1" dirty="0" err="1"/>
              <a:t>ZoR</a:t>
            </a:r>
            <a:r>
              <a:rPr lang="cs-CZ" altLang="cs-CZ" sz="1200" b="1" dirty="0"/>
              <a:t> záložka Podpis dokumentu</a:t>
            </a:r>
            <a:r>
              <a:rPr lang="cs-CZ" altLang="cs-CZ" sz="1200" dirty="0"/>
              <a:t>, finalizací se vygeneruje dokument </a:t>
            </a:r>
            <a:r>
              <a:rPr lang="cs-CZ" altLang="cs-CZ" sz="1200" dirty="0" err="1"/>
              <a:t>ZoR</a:t>
            </a:r>
            <a:r>
              <a:rPr lang="cs-CZ" altLang="cs-CZ" sz="1200" dirty="0"/>
              <a:t> v </a:t>
            </a:r>
            <a:r>
              <a:rPr lang="cs-CZ" altLang="cs-CZ" sz="1200" dirty="0" err="1"/>
              <a:t>pdf</a:t>
            </a:r>
            <a:r>
              <a:rPr lang="cs-CZ" altLang="cs-CZ" sz="1200" dirty="0"/>
              <a:t>. Generování </a:t>
            </a:r>
            <a:r>
              <a:rPr lang="cs-CZ" altLang="cs-CZ" sz="1200" dirty="0" err="1"/>
              <a:t>finalizované</a:t>
            </a:r>
            <a:r>
              <a:rPr lang="cs-CZ" altLang="cs-CZ" sz="1200" dirty="0"/>
              <a:t> Zprávy o realizaci probíhá na pozadí, příjemce obdrží informaci o vygenerování interní depeší. Poté je možné Zprávu o realizaci podepsat.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43F00-5DF8-4690-89E7-F279295EDCC2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8.8.2017</a:t>
            </a:r>
          </a:p>
        </p:txBody>
      </p:sp>
    </p:spTree>
    <p:extLst>
      <p:ext uri="{BB962C8B-B14F-4D97-AF65-F5344CB8AC3E}">
        <p14:creationId xmlns:p14="http://schemas.microsoft.com/office/powerpoint/2010/main" val="327223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Vyplácení</a:t>
            </a:r>
            <a:r>
              <a:rPr lang="cs-CZ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probíhá do poloviny prosince (od poloviny prosince do cca března se uzavírá rozpočet Hl. města Prahy!).</a:t>
            </a:r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4000"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Celkový objem zálohových plateb může být poskytnut maximálně do výše 100 % schválené podpory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4000"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 musí být finalizována a podepsána před finalizací zprávy o realizaci.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i="1" dirty="0"/>
              <a:t>Změna stavu projektu na Projekt finančně ukončen nastavuje ŘO po</a:t>
            </a:r>
            <a:r>
              <a:rPr lang="cs-CZ" altLang="cs-CZ" sz="1200" i="1" baseline="0" dirty="0"/>
              <a:t> zaslání závěrečné platby nebo po navrácení dotace na účet HMP.</a:t>
            </a:r>
            <a:endParaRPr lang="cs-CZ" altLang="cs-CZ" sz="1200" i="1" dirty="0"/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7915-1507-450E-8026-7D09936D2471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8.8.2017</a:t>
            </a:r>
          </a:p>
        </p:txBody>
      </p:sp>
    </p:spTree>
    <p:extLst>
      <p:ext uri="{BB962C8B-B14F-4D97-AF65-F5344CB8AC3E}">
        <p14:creationId xmlns:p14="http://schemas.microsoft.com/office/powerpoint/2010/main" val="288759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Hláška ISUM-534889 je pouze měkká hláška, která vám umožní finalizaci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 přesto, že se částka 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na FP neshoduje.</a:t>
            </a:r>
          </a:p>
          <a:p>
            <a:endParaRPr lang="cs-CZ" dirty="0"/>
          </a:p>
          <a:p>
            <a:r>
              <a:rPr lang="cs-CZ" dirty="0"/>
              <a:t>V rámci </a:t>
            </a:r>
            <a:r>
              <a:rPr lang="cs-CZ" dirty="0" err="1"/>
              <a:t>zeefektivnění</a:t>
            </a:r>
            <a:r>
              <a:rPr lang="cs-CZ" dirty="0"/>
              <a:t> administrace žádostí vzhledem k připravenosti systému v OPPPR nepožadujeme soulad FP a žádostí o platbu, tedy vytváření nadbytečných Žádostí o</a:t>
            </a:r>
            <a:r>
              <a:rPr lang="cs-CZ" baseline="0" dirty="0"/>
              <a:t> změnu při každé </a:t>
            </a:r>
            <a:r>
              <a:rPr lang="cs-CZ" baseline="0" dirty="0" err="1"/>
              <a:t>ZoP</a:t>
            </a:r>
            <a:r>
              <a:rPr lang="cs-CZ" baseline="0" dirty="0"/>
              <a:t>/</a:t>
            </a:r>
            <a:r>
              <a:rPr lang="cs-CZ" baseline="0" dirty="0" err="1"/>
              <a:t>ZoR</a:t>
            </a:r>
            <a:r>
              <a:rPr lang="cs-CZ" baseline="0" dirty="0"/>
              <a:t>. FP se aktualizuje automaticky po schválení </a:t>
            </a:r>
            <a:r>
              <a:rPr lang="cs-CZ" baseline="0" dirty="0" err="1"/>
              <a:t>ZoP</a:t>
            </a:r>
            <a:r>
              <a:rPr lang="cs-CZ" baseline="0" dirty="0"/>
              <a:t>/</a:t>
            </a:r>
            <a:r>
              <a:rPr lang="cs-CZ" baseline="0" dirty="0" err="1"/>
              <a:t>ZoR</a:t>
            </a:r>
            <a:r>
              <a:rPr lang="cs-CZ" baseline="0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43F00-5DF8-4690-89E7-F279295EDCC2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8.8.2017</a:t>
            </a:r>
          </a:p>
        </p:txBody>
      </p:sp>
    </p:spTree>
    <p:extLst>
      <p:ext uri="{BB962C8B-B14F-4D97-AF65-F5344CB8AC3E}">
        <p14:creationId xmlns:p14="http://schemas.microsoft.com/office/powerpoint/2010/main" val="362599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pouze výdaj pod jednu soupisku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 částečné úvazky – psát jako celé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požadujete spolu s předloženým vyúčtováním způsobilých výdajů v dané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 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proplacení zálohy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(týká se ex-ante plateb), vyplňte na záložce Žádost o platbu rámeček „Částka na krytí výdajů“ v rozdělení na investice 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neinvestice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43F00-5DF8-4690-89E7-F279295EDCC2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8.8.2017</a:t>
            </a:r>
          </a:p>
        </p:txBody>
      </p:sp>
    </p:spTree>
    <p:extLst>
      <p:ext uri="{BB962C8B-B14F-4D97-AF65-F5344CB8AC3E}">
        <p14:creationId xmlns:p14="http://schemas.microsoft.com/office/powerpoint/2010/main" val="216352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altLang="cs-CZ" sz="1200" dirty="0">
              <a:latin typeface="+mn-lt"/>
            </a:endParaRPr>
          </a:p>
          <a:p>
            <a:r>
              <a:rPr lang="cs-CZ" altLang="cs-CZ" sz="1200" dirty="0">
                <a:latin typeface="+mn-lt"/>
              </a:rPr>
              <a:t>ŘO je povinen proplácet pouze faktury, které jsou označeny registračním číslem projektu. Částka nad 10 000 se nevztahuje k celé faktuře, ale k částce, která je nárokovaná z nákladů projektu (FA na 20 000, chtějí</a:t>
            </a:r>
            <a:r>
              <a:rPr lang="cs-CZ" altLang="cs-CZ" sz="1200" baseline="0" dirty="0">
                <a:latin typeface="+mn-lt"/>
              </a:rPr>
              <a:t> proplatit jen 5 000, nemusí se tedy předkládat).</a:t>
            </a:r>
          </a:p>
          <a:p>
            <a:r>
              <a:rPr lang="cs-CZ" altLang="cs-CZ" sz="1200" i="1" baseline="0" dirty="0">
                <a:latin typeface="+mn-lt"/>
              </a:rPr>
              <a:t>Účetní doklady lze v ISKP14+ zakládat jednotlivě nebo importovat soupiskou dokladů, viz. technická část odpoledne.</a:t>
            </a:r>
            <a:endParaRPr lang="cs-CZ" altLang="cs-CZ" sz="1200" i="1" dirty="0">
              <a:latin typeface="+mn-lt"/>
            </a:endParaRPr>
          </a:p>
          <a:p>
            <a:endParaRPr lang="cs-CZ" altLang="cs-CZ" sz="1200" dirty="0">
              <a:latin typeface="+mn-lt"/>
            </a:endParaRPr>
          </a:p>
          <a:p>
            <a:pPr lvl="0">
              <a:defRPr/>
            </a:pPr>
            <a:r>
              <a:rPr lang="cs-CZ" dirty="0">
                <a:solidFill>
                  <a:srgbClr val="000000"/>
                </a:solidFill>
              </a:rPr>
              <a:t>Povinnost předkládat výpisy z běžného účtu k dokladům nad 10 000 Kč příjemce/partnera s vyznačením příslušné platby včetně pořadového čísla v soupisce účetních dokladů; v případě úhrad mezd je možné výpis z účtu nahradit čestným prohlášením daného zaměstnance o obdržení mzdy).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případě povinné přenesené daňové povinnosti a v dalších případech, kdy je příjemce povinen odvést DPH přímo FÚ (např. nákup ze zahraničí), předloží příjemce daňové přiznání k DPH vč. přílohy, ve které je dané plnění vyznačeno a výpis z účtu o úhradě této daně.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baseline="0" dirty="0">
                <a:latin typeface="+mn-lt"/>
              </a:rPr>
              <a:t>Partner s finančním příspěvkem – dodá své doklady. </a:t>
            </a:r>
            <a:r>
              <a:rPr lang="cs-CZ" altLang="cs-CZ" sz="1200" i="1" baseline="0" dirty="0">
                <a:solidFill>
                  <a:srgbClr val="FF0000"/>
                </a:solidFill>
                <a:latin typeface="+mn-lt"/>
              </a:rPr>
              <a:t>Do ISKP vkládá příjemce nebo partner pokud má přidělený přístup k projektu</a:t>
            </a:r>
          </a:p>
          <a:p>
            <a:endParaRPr lang="cs-CZ" altLang="cs-CZ" sz="1200" dirty="0">
              <a:latin typeface="+mn-lt"/>
            </a:endParaRPr>
          </a:p>
          <a:p>
            <a:r>
              <a:rPr lang="cs-CZ" altLang="cs-CZ" sz="1200" dirty="0">
                <a:latin typeface="+mn-lt"/>
              </a:rPr>
              <a:t>např. certifikáty k použitým materiálům a technologiím, kolaudační souhlas, předávací protokoly o předání a převzetí díla, pokud je relevantní a vyplývá ze smlouvy s dodavatelem; datum podepsání protokolu o předání a převzetí díla nesmí překročit termín ukončení realizace předmětné akce uvedený ve Smlouvě o financování/Podmínkách realizace, ověření proveditelnosti,…</a:t>
            </a:r>
          </a:p>
          <a:p>
            <a:endParaRPr lang="cs-CZ" altLang="cs-CZ" sz="1200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7915-1507-450E-8026-7D09936D2471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dirty="0"/>
              <a:t>8.8.2017</a:t>
            </a:r>
          </a:p>
        </p:txBody>
      </p:sp>
    </p:spTree>
    <p:extLst>
      <p:ext uri="{BB962C8B-B14F-4D97-AF65-F5344CB8AC3E}">
        <p14:creationId xmlns:p14="http://schemas.microsoft.com/office/powerpoint/2010/main" val="400973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Poté, co příjemce podá zprávu o realizaci na ŘO, provede ŘO kontrolu zprávy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formou administrativního ověření.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Předmětem kontroly jsou formální náležitosti, věcný obsah zprávy a stav projektu.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Kontrolovány jsou zejména údaje uvedené ve zprávě a v dokumentech, které jsou přílohou zprávy, a dále data v MS2014+, která je příjemce povinen ŘO předkládat.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Kontrola od stolu je v podstatě kontrola na místě prováděná zde. ŘO si vyžádá podklady, vznikne protokol, příjemce může podat do 15 dnů námitky.</a:t>
            </a:r>
            <a:endParaRPr lang="cs-CZ" dirty="0"/>
          </a:p>
          <a:p>
            <a:endParaRPr lang="cs-CZ" dirty="0"/>
          </a:p>
          <a:p>
            <a:r>
              <a:rPr lang="cs-CZ" dirty="0"/>
              <a:t>-V případě zjištění nedostatků je příjemci zaslána žádost o odstranění nedostatků. V případě neuznatelných výdajů, je nutné</a:t>
            </a:r>
            <a:r>
              <a:rPr lang="cs-CZ" baseline="0" dirty="0"/>
              <a:t> je </a:t>
            </a:r>
            <a:r>
              <a:rPr lang="cs-CZ" dirty="0"/>
              <a:t>odstranit ze soupisek, jinak by se jednalo o porušení rozpočtové kázně a bylo by to krácení s dopadem na rozpočet</a:t>
            </a:r>
            <a:r>
              <a:rPr lang="cs-CZ" baseline="0" dirty="0"/>
              <a:t> (tzn. snížení rozpočtu).</a:t>
            </a:r>
          </a:p>
          <a:p>
            <a:pPr lvl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-FM vrátí příjemci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 opravě, aby upravil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tak aby neobsahovala nezpůsobilé výdaje. Pak se nejedná o PRK a rozpočet/dotace není snižován. Pokud příjemce odmítne přepracování, pak se jedná o PRK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je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nutné snížit též rozpočet (nemohou se použít zpět do projektu)/kontrola/vystavení platebního výměru. Příjemce tedy upozornit, že pokud neučiní nápravu, bude se jednat o porušení PRK (nyní do depeše), pak zpracovat přímo do výzvy.</a:t>
            </a:r>
          </a:p>
          <a:p>
            <a:pPr lvl="0"/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7915-1507-450E-8026-7D09936D2471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8.8.2017</a:t>
            </a:r>
          </a:p>
        </p:txBody>
      </p:sp>
    </p:spTree>
    <p:extLst>
      <p:ext uri="{BB962C8B-B14F-4D97-AF65-F5344CB8AC3E}">
        <p14:creationId xmlns:p14="http://schemas.microsoft.com/office/powerpoint/2010/main" val="373878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43F00-5DF8-4690-89E7-F279295EDCC2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8.8.2017</a:t>
            </a:r>
          </a:p>
        </p:txBody>
      </p:sp>
    </p:spTree>
    <p:extLst>
      <p:ext uri="{BB962C8B-B14F-4D97-AF65-F5344CB8AC3E}">
        <p14:creationId xmlns:p14="http://schemas.microsoft.com/office/powerpoint/2010/main" val="426522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Prioritní osa 3 Podpora sociálního začleňování a boj proti chudobě</a:t>
            </a:r>
          </a:p>
          <a:p>
            <a:r>
              <a:rPr lang="cs-CZ" dirty="0"/>
              <a:t>OP PPR</a:t>
            </a:r>
          </a:p>
        </p:txBody>
      </p:sp>
      <p:sp>
        <p:nvSpPr>
          <p:cNvPr id="4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ZPRÁVA O REALIZACI</a:t>
            </a:r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3790950" y="1997839"/>
            <a:ext cx="4105274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/>
              <a:t>Ing. Jakub Hamouz</a:t>
            </a:r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jakub.hamouz@praha.eu </a:t>
            </a:r>
          </a:p>
          <a:p>
            <a:pPr>
              <a:lnSpc>
                <a:spcPct val="114000"/>
              </a:lnSpc>
            </a:pPr>
            <a:r>
              <a:rPr lang="cs-CZ" dirty="0"/>
              <a:t>Tel.: 236 003 195</a:t>
            </a:r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/>
              <a:t>Rytířská 406/10, 110 00  PRAHA 1</a:t>
            </a:r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545021"/>
            <a:ext cx="7453630" cy="388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Předložení </a:t>
            </a:r>
            <a:r>
              <a:rPr lang="cs-CZ" sz="2000" b="1" dirty="0" err="1"/>
              <a:t>ZoR</a:t>
            </a:r>
            <a:r>
              <a:rPr lang="cs-CZ" sz="2000" b="1" dirty="0"/>
              <a:t>:</a:t>
            </a:r>
            <a:endParaRPr lang="cs-CZ" sz="2000" dirty="0"/>
          </a:p>
          <a:p>
            <a:pPr>
              <a:lnSpc>
                <a:spcPct val="114000"/>
              </a:lnSpc>
            </a:pPr>
            <a:r>
              <a:rPr lang="cs-CZ" sz="2000" dirty="0"/>
              <a:t>přes systém IS KP14+</a:t>
            </a:r>
          </a:p>
          <a:p>
            <a:pPr>
              <a:lnSpc>
                <a:spcPct val="114000"/>
              </a:lnSpc>
            </a:pPr>
            <a:r>
              <a:rPr lang="cs-CZ" sz="2000" dirty="0"/>
              <a:t>do 30 kalendářních dní od ukončení sledovaného období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000" dirty="0"/>
              <a:t>po schválení předchozí </a:t>
            </a:r>
            <a:r>
              <a:rPr lang="cs-CZ" sz="2000" dirty="0" err="1"/>
              <a:t>ZoR</a:t>
            </a:r>
            <a:r>
              <a:rPr lang="cs-CZ" sz="2000" dirty="0"/>
              <a:t>/</a:t>
            </a:r>
            <a:r>
              <a:rPr lang="cs-CZ" sz="2000" dirty="0" err="1"/>
              <a:t>ŽoP</a:t>
            </a:r>
            <a:r>
              <a:rPr lang="cs-CZ" sz="2000" dirty="0"/>
              <a:t> projektu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nedílnou součástí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žádost o platbu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A59253"/>
              </a:buClr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Zprávy o realizaci projektu (</a:t>
            </a:r>
            <a:r>
              <a:rPr lang="cs-CZ" b="1" dirty="0" err="1"/>
              <a:t>ZoR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92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Založení a zpracování Zprávy o realizaci (</a:t>
            </a:r>
            <a:r>
              <a:rPr lang="cs-CZ" b="1" dirty="0" err="1"/>
              <a:t>ZoR</a:t>
            </a:r>
            <a:r>
              <a:rPr lang="cs-CZ" b="1" dirty="0"/>
              <a:t>)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914400" y="1120347"/>
            <a:ext cx="7498080" cy="4539048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r>
              <a:rPr lang="cs-CZ" altLang="cs-CZ" sz="2000" dirty="0"/>
              <a:t>Povinnost vyplnit žlutá pole vč. dalších uvedených v manuálu (popis pokroku, identifikace problémů apod.)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2000" dirty="0"/>
              <a:t>Manuál pro vyplnění </a:t>
            </a:r>
            <a:r>
              <a:rPr lang="cs-CZ" altLang="cs-CZ" sz="2000" dirty="0" err="1"/>
              <a:t>ZoR,ŽoP</a:t>
            </a:r>
            <a:r>
              <a:rPr lang="cs-CZ" altLang="cs-CZ" sz="2000" dirty="0"/>
              <a:t>: https://www.penizeproprahu.cz/wp-content/uploads/2020/06/Zprava_o_realizaci_ISKP_OP-PPR_v_1_4_final.pdf</a:t>
            </a:r>
          </a:p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r>
              <a:rPr lang="cs-CZ" altLang="cs-CZ" sz="2000" dirty="0"/>
              <a:t>Záložka dokumenty – přiložit povinné přílohy dle </a:t>
            </a:r>
            <a:r>
              <a:rPr lang="cs-CZ" altLang="cs-CZ" sz="2000" dirty="0" err="1"/>
              <a:t>PpŽP</a:t>
            </a:r>
            <a:r>
              <a:rPr lang="cs-CZ" altLang="cs-CZ" sz="2000" dirty="0"/>
              <a:t> nejlépe po jednotlivých ZIP souborech</a:t>
            </a:r>
          </a:p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r>
              <a:rPr lang="cs-CZ" altLang="cs-CZ" sz="2000" dirty="0"/>
              <a:t>Klíčové aktivity – podrobněji popsat pokrok</a:t>
            </a:r>
          </a:p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r>
              <a:rPr lang="cs-CZ" altLang="cs-CZ" sz="2000" dirty="0"/>
              <a:t>Veřejné zakázky – založit, pokud je relevantní</a:t>
            </a:r>
          </a:p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r>
              <a:rPr lang="cs-CZ" altLang="cs-CZ" sz="2000" dirty="0"/>
              <a:t>Kontroly – pokud byla na projektu provedena kontrola mimo ŘO</a:t>
            </a:r>
          </a:p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r>
              <a:rPr lang="cs-CZ" altLang="cs-CZ" sz="2000" dirty="0"/>
              <a:t>Přečíst a potvrdit pravdivost čestného prohlášení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2000" b="1" dirty="0"/>
              <a:t>Před podpisem ZoR je nejprve potřeba podepsat </a:t>
            </a:r>
            <a:r>
              <a:rPr lang="cs-CZ" altLang="cs-CZ" sz="2000" b="1" dirty="0" err="1"/>
              <a:t>ŽoP</a:t>
            </a:r>
            <a:endParaRPr lang="cs-CZ" altLang="cs-CZ" sz="2000" b="1" dirty="0"/>
          </a:p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endParaRPr lang="cs-CZ" altLang="cs-CZ" sz="2000" dirty="0"/>
          </a:p>
          <a:p>
            <a:pPr marL="0" indent="0">
              <a:spcBef>
                <a:spcPts val="1000"/>
              </a:spcBef>
              <a:buNone/>
            </a:pPr>
            <a:endParaRPr lang="cs-CZ" altLang="cs-CZ" sz="2200" dirty="0"/>
          </a:p>
          <a:p>
            <a:pPr marL="0" indent="0">
              <a:spcBef>
                <a:spcPts val="1000"/>
              </a:spcBef>
              <a:buNone/>
            </a:pPr>
            <a:endParaRPr lang="cs-CZ" altLang="cs-CZ" sz="2200" dirty="0"/>
          </a:p>
          <a:p>
            <a:pPr>
              <a:spcBef>
                <a:spcPts val="1000"/>
              </a:spcBef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84902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91110" y="1232899"/>
            <a:ext cx="7621370" cy="49521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b="1" dirty="0"/>
              <a:t>První zálohová platba (bez vyúčtování):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po podpisu Smlouvy o financování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uvedena v právním aktu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administruje ŘO bez toho, aby příjemce žádal o platbu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U ESF projektů s rozpočtem nad  5 mil. Kč platí, že první záloha nesmí překročit výši 50 % způsobilých výdajů projektu 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600" b="1" dirty="0"/>
              <a:t>Další zálohová platba (s vyúčtováním):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dle finančního plánu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bude poskytnuta na základě </a:t>
            </a:r>
            <a:r>
              <a:rPr lang="cs-CZ" sz="1600" dirty="0" err="1"/>
              <a:t>ZoR</a:t>
            </a:r>
            <a:r>
              <a:rPr lang="cs-CZ" sz="1600" dirty="0"/>
              <a:t>/</a:t>
            </a:r>
            <a:r>
              <a:rPr lang="cs-CZ" sz="1600" dirty="0" err="1"/>
              <a:t>ŽoP</a:t>
            </a:r>
            <a:r>
              <a:rPr lang="cs-CZ" sz="1600" dirty="0"/>
              <a:t> projektu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1600" b="1" dirty="0"/>
              <a:t>Vyúčtování: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na základě vyúčtování Závěrečné </a:t>
            </a:r>
            <a:r>
              <a:rPr lang="cs-CZ" altLang="cs-CZ" sz="1600" dirty="0" err="1"/>
              <a:t>ZoR</a:t>
            </a:r>
            <a:r>
              <a:rPr lang="cs-CZ" altLang="cs-CZ" sz="1600" dirty="0"/>
              <a:t> projektu bude příjemci zaslána závěrečná platba nebo bude vyzván k navrácení nevyužité dotace na účet HMP</a:t>
            </a:r>
          </a:p>
          <a:p>
            <a:pPr>
              <a:lnSpc>
                <a:spcPct val="100000"/>
              </a:lnSpc>
            </a:pPr>
            <a:endParaRPr lang="cs-CZ" altLang="cs-CZ" sz="1400" dirty="0"/>
          </a:p>
          <a:p>
            <a:pPr>
              <a:lnSpc>
                <a:spcPct val="100000"/>
              </a:lnSpc>
            </a:pPr>
            <a:endParaRPr lang="cs-CZ" sz="14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endParaRPr lang="cs-CZ" sz="2000" u="sng" dirty="0"/>
          </a:p>
          <a:p>
            <a:pPr marL="0" indent="0">
              <a:lnSpc>
                <a:spcPct val="100000"/>
              </a:lnSpc>
              <a:buNone/>
            </a:pPr>
            <a:endParaRPr lang="cs-CZ" sz="2000" u="sng" dirty="0"/>
          </a:p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Žádost o platbu (</a:t>
            </a:r>
            <a:r>
              <a:rPr lang="cs-CZ" b="1" dirty="0" err="1"/>
              <a:t>ŽoP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6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Založení </a:t>
            </a:r>
            <a:r>
              <a:rPr lang="cs-CZ" b="1" dirty="0" err="1"/>
              <a:t>ŽoP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</a:pPr>
            <a:r>
              <a:rPr lang="cs-CZ" sz="2000" dirty="0" err="1"/>
              <a:t>ŽoP</a:t>
            </a:r>
            <a:r>
              <a:rPr lang="cs-CZ" sz="2000" dirty="0"/>
              <a:t> je součást každé </a:t>
            </a:r>
            <a:r>
              <a:rPr lang="cs-CZ" sz="2000" dirty="0" err="1"/>
              <a:t>ZoR</a:t>
            </a:r>
            <a:r>
              <a:rPr lang="cs-CZ" sz="2000" dirty="0"/>
              <a:t> (přes IS KP14+)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Před založením průběžné </a:t>
            </a:r>
            <a:r>
              <a:rPr lang="cs-CZ" sz="2000" dirty="0" err="1"/>
              <a:t>ŽoP</a:t>
            </a:r>
            <a:r>
              <a:rPr lang="cs-CZ" sz="2000" dirty="0"/>
              <a:t> aktualizovat finanční plán přes změnové řízení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Po založení </a:t>
            </a:r>
            <a:r>
              <a:rPr lang="cs-CZ" sz="2000" dirty="0" err="1"/>
              <a:t>ŽoP</a:t>
            </a:r>
            <a:r>
              <a:rPr lang="cs-CZ" sz="2000" dirty="0"/>
              <a:t> založit Souhrnnou soupisku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Možnost použít import výdajů do jednotlivých soupisek /Import XMLS soupisky dokladů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Nevkládat doklady pod jednotlivé výdaje soupisky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Nezapomenout vyplnit požadovanou zálohu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ČP pouze u </a:t>
            </a:r>
            <a:r>
              <a:rPr lang="cs-CZ" sz="2000" dirty="0" err="1"/>
              <a:t>ZoR</a:t>
            </a:r>
            <a:endParaRPr lang="cs-CZ" sz="2000" dirty="0"/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Po finalizaci </a:t>
            </a:r>
            <a:r>
              <a:rPr lang="cs-CZ" sz="2000" dirty="0" err="1"/>
              <a:t>ŽoP</a:t>
            </a:r>
            <a:r>
              <a:rPr lang="cs-CZ" sz="2000" dirty="0"/>
              <a:t> podepsat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8626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539750">
              <a:lnSpc>
                <a:spcPct val="150000"/>
              </a:lnSpc>
              <a:spcBef>
                <a:spcPts val="1200"/>
              </a:spcBef>
            </a:pPr>
            <a:r>
              <a:rPr lang="cs-CZ" dirty="0"/>
              <a:t>SD-1 Účetní/daňové doklady</a:t>
            </a:r>
          </a:p>
          <a:p>
            <a:pPr marL="539750" indent="-539750">
              <a:lnSpc>
                <a:spcPct val="150000"/>
              </a:lnSpc>
              <a:spcBef>
                <a:spcPts val="1200"/>
              </a:spcBef>
            </a:pPr>
            <a:r>
              <a:rPr lang="cs-CZ" dirty="0"/>
              <a:t>SD-2 Lidské zdroje</a:t>
            </a:r>
          </a:p>
          <a:p>
            <a:pPr marL="539750" indent="-539750">
              <a:lnSpc>
                <a:spcPct val="150000"/>
              </a:lnSpc>
              <a:spcBef>
                <a:spcPts val="1200"/>
              </a:spcBef>
            </a:pPr>
            <a:r>
              <a:rPr lang="cs-CZ" dirty="0"/>
              <a:t>SD-3 Cestovní náhrady</a:t>
            </a:r>
          </a:p>
          <a:p>
            <a:pPr marL="539750" indent="-539750">
              <a:lnSpc>
                <a:spcPct val="150000"/>
              </a:lnSpc>
              <a:spcBef>
                <a:spcPts val="1200"/>
              </a:spcBef>
            </a:pPr>
            <a:r>
              <a:rPr lang="cs-CZ" dirty="0"/>
              <a:t>SD-4 Soupiska příjmů</a:t>
            </a:r>
          </a:p>
          <a:p>
            <a:pPr marL="539750" indent="-539750">
              <a:lnSpc>
                <a:spcPct val="150000"/>
              </a:lnSpc>
              <a:spcBef>
                <a:spcPts val="1200"/>
              </a:spcBef>
            </a:pPr>
            <a:r>
              <a:rPr lang="cs-CZ" dirty="0"/>
              <a:t>SD-1 – SD-4 → import do systému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Soupisky dokladů</a:t>
            </a:r>
          </a:p>
        </p:txBody>
      </p:sp>
    </p:spTree>
    <p:extLst>
      <p:ext uri="{BB962C8B-B14F-4D97-AF65-F5344CB8AC3E}">
        <p14:creationId xmlns:p14="http://schemas.microsoft.com/office/powerpoint/2010/main" val="421721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07308" y="708455"/>
            <a:ext cx="7576219" cy="51074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dirty="0"/>
              <a:t>Popis vedení odděleného účetnictví (pouze v 1. </a:t>
            </a:r>
            <a:r>
              <a:rPr lang="cs-CZ" sz="1400" dirty="0" err="1"/>
              <a:t>ZoR</a:t>
            </a:r>
            <a:r>
              <a:rPr lang="cs-CZ" sz="1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Partnerské smlouvy pro projekty s finanční účastní partnera (pouze 1. </a:t>
            </a:r>
            <a:r>
              <a:rPr lang="cs-CZ" sz="1400" dirty="0" err="1"/>
              <a:t>ZoR</a:t>
            </a:r>
            <a:r>
              <a:rPr lang="cs-CZ" sz="1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Uzavřené smlouvy s dodavateli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Doklady prokazující plnění smluvních vztahů s dodavateli (předávací protokoly, certifikáty)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Účetní doklady včetně účetního záznamu a příloh – nad 10 000,- Kč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Výpisy z běžného účtu k dokladům nad 10 000,- Kč nebo ČP o úhradě mzdy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Pracovní náplně nových zaměstnanců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 Mzdové listy za sledované období, pokud způsobilá část mzdy/platu/odměny přesahuje  10 000 Kč včetně zákonných odvodů. </a:t>
            </a:r>
          </a:p>
          <a:p>
            <a:pPr>
              <a:lnSpc>
                <a:spcPct val="150000"/>
              </a:lnSpc>
            </a:pPr>
            <a:r>
              <a:rPr lang="cs-CZ" sz="1400" dirty="0"/>
              <a:t>Poklady o skutečné výši příjmů a provozních nákladech </a:t>
            </a:r>
            <a:r>
              <a:rPr lang="cs-CZ" sz="1400" u="sng" dirty="0"/>
              <a:t>u projektů vytvářejících příjmy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Přílohy zprávy o realizaci (</a:t>
            </a:r>
            <a:r>
              <a:rPr lang="cs-CZ" b="1" dirty="0" err="1"/>
              <a:t>ZoR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793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9263" indent="-449263">
              <a:lnSpc>
                <a:spcPct val="110000"/>
              </a:lnSpc>
            </a:pPr>
            <a:r>
              <a:rPr lang="cs-CZ" sz="2000" dirty="0"/>
              <a:t>Předmětem kontroly jsou formální náležitosti, věcný obsah zprávy a stav projektu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0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V případě zjištění nedostatků je příjemci zaslána žádost o doplnění (výzva k odstranění nedostatků)</a:t>
            </a:r>
          </a:p>
          <a:p>
            <a:pPr marL="449263" indent="-449263">
              <a:lnSpc>
                <a:spcPct val="110000"/>
              </a:lnSpc>
            </a:pPr>
            <a:endParaRPr lang="cs-CZ" sz="20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V případě potřeby navazuje na administrativní ověření veřejnosprávní kontrola</a:t>
            </a:r>
          </a:p>
          <a:p>
            <a:pPr marL="449263" indent="-449263">
              <a:lnSpc>
                <a:spcPct val="110000"/>
              </a:lnSpc>
              <a:buNone/>
            </a:pPr>
            <a:endParaRPr lang="cs-CZ" sz="20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Možnost příjemce vyjmout ze </a:t>
            </a:r>
            <a:r>
              <a:rPr lang="cs-CZ" sz="2000" dirty="0" err="1"/>
              <a:t>ŽoP</a:t>
            </a:r>
            <a:r>
              <a:rPr lang="cs-CZ" sz="2000" dirty="0"/>
              <a:t> identifikované nezpůsobilé výdaje (zamezení podezření na porušení rozpočtové kázně)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Administrace </a:t>
            </a:r>
            <a:r>
              <a:rPr lang="cs-CZ" b="1" dirty="0" err="1"/>
              <a:t>ZoR</a:t>
            </a:r>
            <a:r>
              <a:rPr lang="cs-CZ" b="1" dirty="0"/>
              <a:t> a </a:t>
            </a:r>
            <a:r>
              <a:rPr lang="cs-CZ" b="1" dirty="0" err="1"/>
              <a:t>ŽoP</a:t>
            </a:r>
            <a:r>
              <a:rPr lang="cs-CZ" b="1" dirty="0"/>
              <a:t> ze strany ŘO</a:t>
            </a:r>
          </a:p>
        </p:txBody>
      </p:sp>
    </p:spTree>
    <p:extLst>
      <p:ext uri="{BB962C8B-B14F-4D97-AF65-F5344CB8AC3E}">
        <p14:creationId xmlns:p14="http://schemas.microsoft.com/office/powerpoint/2010/main" val="334633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25898" y="916333"/>
            <a:ext cx="7453630" cy="522909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</a:pPr>
            <a:r>
              <a:rPr lang="cs-CZ" dirty="0"/>
              <a:t>Souběh podání Žádosti o změnu s podáním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ŽoP</a:t>
            </a:r>
            <a:r>
              <a:rPr lang="cs-CZ" dirty="0"/>
              <a:t> (požadovaná změna musí být schválena před podáním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ŽoP</a:t>
            </a:r>
            <a:r>
              <a:rPr lang="cs-CZ" dirty="0"/>
              <a:t>, jinak se do nich nepromítne)</a:t>
            </a:r>
          </a:p>
          <a:p>
            <a:pPr>
              <a:lnSpc>
                <a:spcPct val="134000"/>
              </a:lnSpc>
            </a:pPr>
            <a:r>
              <a:rPr lang="cs-CZ" dirty="0"/>
              <a:t>Překročení rozpočtu na jeho jednotlivých položkách</a:t>
            </a:r>
          </a:p>
          <a:p>
            <a:pPr>
              <a:lnSpc>
                <a:spcPct val="134000"/>
              </a:lnSpc>
            </a:pPr>
            <a:r>
              <a:rPr lang="cs-CZ" dirty="0"/>
              <a:t>Nepodepsaná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ŽoP</a:t>
            </a:r>
            <a:r>
              <a:rPr lang="cs-CZ" dirty="0"/>
              <a:t>, finalizace nestačí</a:t>
            </a:r>
          </a:p>
          <a:p>
            <a:pPr>
              <a:lnSpc>
                <a:spcPct val="134000"/>
              </a:lnSpc>
            </a:pPr>
            <a:r>
              <a:rPr lang="cs-CZ" dirty="0"/>
              <a:t>Doklady nahrané na dvou soupiskách</a:t>
            </a:r>
          </a:p>
          <a:p>
            <a:pPr>
              <a:lnSpc>
                <a:spcPct val="134000"/>
              </a:lnSpc>
            </a:pPr>
            <a:r>
              <a:rPr lang="cs-CZ" dirty="0"/>
              <a:t>Nevyplněné indikátory</a:t>
            </a:r>
          </a:p>
          <a:p>
            <a:pPr>
              <a:lnSpc>
                <a:spcPct val="134000"/>
              </a:lnSpc>
            </a:pPr>
            <a:r>
              <a:rPr lang="cs-CZ" dirty="0"/>
              <a:t>Publicita na webu</a:t>
            </a:r>
          </a:p>
          <a:p>
            <a:pPr>
              <a:lnSpc>
                <a:spcPct val="134000"/>
              </a:lnSpc>
            </a:pPr>
            <a:r>
              <a:rPr lang="cs-CZ" dirty="0"/>
              <a:t>Chybí likvidační listy/košilky s podpisy k fakturám </a:t>
            </a:r>
          </a:p>
          <a:p>
            <a:pPr>
              <a:lnSpc>
                <a:spcPct val="134000"/>
              </a:lnSpc>
            </a:pPr>
            <a:r>
              <a:rPr lang="cs-CZ" dirty="0"/>
              <a:t>Názvy pozic realizačního týmu na pracovních smlouvách a rozpočtu musí být v souladu, nepřekračovat úvazek 1,0</a:t>
            </a:r>
          </a:p>
          <a:p>
            <a:pPr>
              <a:lnSpc>
                <a:spcPct val="134000"/>
              </a:lnSpc>
            </a:pPr>
            <a:r>
              <a:rPr lang="cs-CZ" dirty="0"/>
              <a:t>Doporučení - Dokumenty na </a:t>
            </a:r>
            <a:r>
              <a:rPr lang="cs-CZ" dirty="0" err="1"/>
              <a:t>ZoR</a:t>
            </a:r>
            <a:r>
              <a:rPr lang="cs-CZ" dirty="0"/>
              <a:t> nahrávat ideálně v zipu, například všechny účetní doklady najednou, podklady ke mzdám najednou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Doporučení a časté chyby v </a:t>
            </a:r>
            <a:r>
              <a:rPr lang="cs-CZ" b="1" dirty="0" err="1"/>
              <a:t>ZoR</a:t>
            </a:r>
            <a:r>
              <a:rPr lang="cs-CZ" b="1" dirty="0"/>
              <a:t>/</a:t>
            </a:r>
            <a:r>
              <a:rPr lang="cs-CZ" b="1" dirty="0" err="1"/>
              <a:t>ŽoP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387277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1685</Words>
  <Application>Microsoft Office PowerPoint</Application>
  <PresentationFormat>Předvádění na obrazovce (4:3)</PresentationFormat>
  <Paragraphs>160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Office</vt:lpstr>
      <vt:lpstr>Prezentace aplikace PowerPoint</vt:lpstr>
      <vt:lpstr>Zprávy o realizaci projektu (ZoR)</vt:lpstr>
      <vt:lpstr>Založení a zpracování Zprávy o realizaci (ZoR)</vt:lpstr>
      <vt:lpstr>Žádost o platbu (ŽoP)</vt:lpstr>
      <vt:lpstr>Založení ŽoP</vt:lpstr>
      <vt:lpstr>Soupisky dokladů</vt:lpstr>
      <vt:lpstr>Přílohy zprávy o realizaci (ZoR)</vt:lpstr>
      <vt:lpstr>Administrace ZoR a ŽoP ze strany ŘO</vt:lpstr>
      <vt:lpstr>Doporučení a časté chyby v ZoR/ŽoP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Hamouz Jakub (MHMP, FON)</cp:lastModifiedBy>
  <cp:revision>119</cp:revision>
  <cp:lastPrinted>2017-08-07T08:55:29Z</cp:lastPrinted>
  <dcterms:created xsi:type="dcterms:W3CDTF">2016-10-18T09:15:21Z</dcterms:created>
  <dcterms:modified xsi:type="dcterms:W3CDTF">2021-05-24T11:43:05Z</dcterms:modified>
</cp:coreProperties>
</file>