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59" r:id="rId4"/>
    <p:sldId id="262" r:id="rId5"/>
    <p:sldId id="265" r:id="rId6"/>
    <p:sldId id="263" r:id="rId7"/>
    <p:sldId id="272" r:id="rId8"/>
    <p:sldId id="264" r:id="rId9"/>
    <p:sldId id="266" r:id="rId10"/>
    <p:sldId id="271" r:id="rId11"/>
    <p:sldId id="267" r:id="rId12"/>
    <p:sldId id="268" r:id="rId13"/>
    <p:sldId id="270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5D58E9EE-A70A-4278-AD02-9F3952BE4D1D}">
          <p14:sldIdLst>
            <p14:sldId id="256"/>
            <p14:sldId id="269"/>
          </p14:sldIdLst>
        </p14:section>
        <p14:section name="obsah - vložte snímek ze šablony" id="{CEACA50A-CFD6-4DF1-8914-830FD1866B69}">
          <p14:sldIdLst>
            <p14:sldId id="259"/>
            <p14:sldId id="262"/>
            <p14:sldId id="265"/>
            <p14:sldId id="263"/>
            <p14:sldId id="272"/>
            <p14:sldId id="264"/>
            <p14:sldId id="266"/>
            <p14:sldId id="271"/>
            <p14:sldId id="267"/>
            <p14:sldId id="268"/>
            <p14:sldId id="270"/>
          </p14:sldIdLst>
        </p14:section>
        <p14:section name="závěr" id="{557A05E8-9D0C-4364-9BFA-A8B0D18B2B04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DE0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986" autoAdjust="0"/>
  </p:normalViewPr>
  <p:slideViewPr>
    <p:cSldViewPr snapToGrid="0">
      <p:cViewPr varScale="1">
        <p:scale>
          <a:sx n="50" d="100"/>
          <a:sy n="50" d="100"/>
        </p:scale>
        <p:origin x="175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35AE5-5391-47AF-83D3-E277B443C515}" type="datetimeFigureOut">
              <a:rPr lang="cs-CZ" smtClean="0"/>
              <a:t>25.06.2021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6ACF6-3811-4AFB-8AB8-540E101097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ACF6-3811-4AFB-8AB8-540E1010979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6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ACF6-3811-4AFB-8AB8-540E1010979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1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ACF6-3811-4AFB-8AB8-540E1010979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56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ACF6-3811-4AFB-8AB8-540E1010979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643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ACF6-3811-4AFB-8AB8-540E1010979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37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ACF6-3811-4AFB-8AB8-540E1010979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2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ACF6-3811-4AFB-8AB8-540E1010979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97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0" r:id="rId3"/>
    <p:sldLayoutId id="2147483676" r:id="rId4"/>
    <p:sldLayoutId id="2147483683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b="1" dirty="0"/>
              <a:t>NÁSTROJE MONITOROVÁNÍ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Prioritní osa 3 Podpora sociálního začleňování a boj proti chudobě</a:t>
            </a:r>
          </a:p>
          <a:p>
            <a:r>
              <a:rPr lang="cs-CZ" dirty="0"/>
              <a:t>OP PPR</a:t>
            </a:r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1DCCCE1-D094-4420-A9DC-D6837B2F6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4000"/>
              </a:lnSpc>
            </a:pPr>
            <a:r>
              <a:rPr lang="cs-CZ" sz="2400" dirty="0"/>
              <a:t>Chybějící publicita na webu</a:t>
            </a:r>
          </a:p>
          <a:p>
            <a:pPr>
              <a:lnSpc>
                <a:spcPct val="134000"/>
              </a:lnSpc>
            </a:pPr>
            <a:r>
              <a:rPr lang="cs-CZ" sz="2400" dirty="0"/>
              <a:t>Chybí likvidační listy/košilky u faktur</a:t>
            </a:r>
          </a:p>
          <a:p>
            <a:pPr>
              <a:lnSpc>
                <a:spcPct val="134000"/>
              </a:lnSpc>
            </a:pPr>
            <a:r>
              <a:rPr lang="cs-CZ" sz="2400" dirty="0"/>
              <a:t>Chybná časová způsobilost výdaje</a:t>
            </a:r>
          </a:p>
          <a:p>
            <a:pPr>
              <a:lnSpc>
                <a:spcPct val="134000"/>
              </a:lnSpc>
            </a:pPr>
            <a:r>
              <a:rPr lang="cs-CZ" sz="2400" dirty="0"/>
              <a:t>Doporučení - Dokumenty na </a:t>
            </a:r>
            <a:r>
              <a:rPr lang="cs-CZ" sz="2400" dirty="0" err="1"/>
              <a:t>ZoR</a:t>
            </a:r>
            <a:r>
              <a:rPr lang="cs-CZ" sz="2400" dirty="0"/>
              <a:t> nahrávat ideálně v zipu, například všechny účetní doklady najednou, podklady ke mzdám najednou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CC1F3CE-3D5A-43AE-898B-AB409571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Doporučení a časté chyby v </a:t>
            </a:r>
            <a:r>
              <a:rPr lang="cs-CZ" b="1" dirty="0" err="1"/>
              <a:t>ZoR</a:t>
            </a:r>
            <a:r>
              <a:rPr lang="cs-CZ" b="1" dirty="0"/>
              <a:t>/</a:t>
            </a:r>
            <a:r>
              <a:rPr lang="cs-CZ" b="1" dirty="0" err="1"/>
              <a:t>ŽoP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1964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cs-CZ" dirty="0">
                <a:ea typeface="ＭＳ Ｐゴシック" pitchFamily="34" charset="-128"/>
              </a:rPr>
              <a:t>Doba udržitelnosti pro projekt - stanoveno ve Smlouvě o financování/Podmínkách realizace.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  <a:buSzPct val="74000"/>
            </a:pPr>
            <a:endParaRPr lang="cs-CZ" dirty="0">
              <a:ea typeface="ＭＳ Ｐゴシック" pitchFamily="34" charset="-128"/>
            </a:endParaRPr>
          </a:p>
          <a:p>
            <a:pPr lvl="0">
              <a:lnSpc>
                <a:spcPct val="120000"/>
              </a:lnSpc>
            </a:pPr>
            <a:r>
              <a:rPr lang="cs-CZ" dirty="0"/>
              <a:t>V rámci udržitelnosti budou kontrolovány cílové hodnoty indikátorů. V případě potřeby může být zahájena i kontrola na místě. 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V případě, že v průběhu udržitelnosti projektu nově vzniknou čisté příjmy - nahlásit poskytovateli dotace v nejbližší Zprávě o udržitelnosti.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Udržitelnost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97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cs-CZ" dirty="0"/>
              <a:t>Cílem </a:t>
            </a:r>
            <a:r>
              <a:rPr lang="cs-CZ" dirty="0" err="1"/>
              <a:t>ZoU</a:t>
            </a:r>
            <a:r>
              <a:rPr lang="cs-CZ" dirty="0"/>
              <a:t> je poskytnout ŘO aktuální informace o zajištění udržitelnosti daného projektu, případně o určení problémů, které se vyskytují ve sledovaném období,</a:t>
            </a:r>
          </a:p>
          <a:p>
            <a:pPr lvl="0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cs-CZ" dirty="0"/>
              <a:t>Zprávy o udržitelnosti projektu podává příjemce vždy za každých uplynulých 12 měsíců počítaných od poslední platby příjemci (od data, kdy projekt nabyl v MS2014+ stav „Projekt finančně ukončen ze strany ŘO“),</a:t>
            </a:r>
          </a:p>
          <a:p>
            <a:pPr marL="0" lvl="0" indent="0">
              <a:lnSpc>
                <a:spcPct val="120000"/>
              </a:lnSpc>
              <a:buClr>
                <a:srgbClr val="FF0000"/>
              </a:buClr>
              <a:buNone/>
            </a:pPr>
            <a:r>
              <a:rPr lang="cs-CZ" b="1" dirty="0"/>
              <a:t>Příjemce podává ŘO tyto zprávy o udržitelnosti projektu: </a:t>
            </a:r>
          </a:p>
          <a:p>
            <a:pPr lvl="0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cs-CZ" dirty="0"/>
              <a:t>Průběžná  zpráva o udržitelnosti projektu</a:t>
            </a:r>
          </a:p>
          <a:p>
            <a:pPr lvl="0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cs-CZ" dirty="0"/>
              <a:t>Závěrečná zpráva o udržitelnosti projektu 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Zprávy o udržitelnosti projektu (</a:t>
            </a:r>
            <a:r>
              <a:rPr lang="cs-CZ" b="1" dirty="0" err="1"/>
              <a:t>ZoU</a:t>
            </a:r>
            <a:r>
              <a:rPr lang="cs-CZ" b="1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91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99E1E1B-E4FC-41BD-9926-E1ABF1BEC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Pokud se v průběhu období udržitelnosti vyskytnou závažné okolnosti, týkající se projektu, jeho cílů a udržitelnosti (např. s příjemcem je zahájeno insolvenční řízení), je příjemce povinen o nich informovat ŘO ihned, jakmile nastanou, a nikoliv až v nejbližší zprávě o udržitelnosti. </a:t>
            </a:r>
          </a:p>
          <a:p>
            <a:endParaRPr lang="cs-CZ" sz="2400" dirty="0">
              <a:solidFill>
                <a:srgbClr val="000000"/>
              </a:solidFill>
              <a:latin typeface="Arial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Arial" charset="0"/>
              </a:rPr>
              <a:t>V případě, že v průběhu udržitelnosti projektu nově vznikne informace o čistých příjmech, je příjemce povinen tyto příjmy nahlásit poskytovateli dotace v nejbližší Zprávě o udržitelnosti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6A9E051-EDD0-4A9F-8E75-36090A55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Zprávy o udržitelnosti (</a:t>
            </a:r>
            <a:r>
              <a:rPr lang="cs-CZ" b="1" dirty="0" err="1"/>
              <a:t>ZoU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357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bg1"/>
                </a:solidFill>
              </a:rPr>
              <a:t>DĚKUJI ZA POZORNOST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6E11E7-F6D5-44BA-9F53-F0BB38EA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26" y="6098887"/>
            <a:ext cx="3830413" cy="58058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213042" y="2340425"/>
            <a:ext cx="4572000" cy="3250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dirty="0"/>
              <a:t>Ing. Ota Pačes</a:t>
            </a:r>
          </a:p>
          <a:p>
            <a:pPr>
              <a:lnSpc>
                <a:spcPct val="114000"/>
              </a:lnSpc>
            </a:pP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E-mail: ota.paces@praha.eu </a:t>
            </a:r>
          </a:p>
          <a:p>
            <a:pPr>
              <a:lnSpc>
                <a:spcPct val="114000"/>
              </a:lnSpc>
            </a:pPr>
            <a:r>
              <a:rPr lang="cs-CZ" dirty="0"/>
              <a:t>Tel.: 236 003 318</a:t>
            </a:r>
          </a:p>
          <a:p>
            <a:pPr>
              <a:lnSpc>
                <a:spcPct val="114000"/>
              </a:lnSpc>
            </a:pPr>
            <a:r>
              <a:rPr lang="cs-CZ" dirty="0"/>
              <a:t>	</a:t>
            </a:r>
          </a:p>
          <a:p>
            <a:pPr>
              <a:lnSpc>
                <a:spcPct val="114000"/>
              </a:lnSpc>
            </a:pPr>
            <a:endParaRPr lang="cs-CZ" b="1" dirty="0"/>
          </a:p>
          <a:p>
            <a:pPr>
              <a:lnSpc>
                <a:spcPct val="114000"/>
              </a:lnSpc>
            </a:pPr>
            <a:r>
              <a:rPr lang="cs-CZ" b="1" dirty="0"/>
              <a:t>ODBOR EVROPSKÝCH FONDŮ</a:t>
            </a:r>
            <a:br>
              <a:rPr lang="cs-CZ" b="1" dirty="0"/>
            </a:br>
            <a:r>
              <a:rPr lang="cs-CZ" b="1" dirty="0"/>
              <a:t>MAGISTRÁT HL. M. PRAHY</a:t>
            </a:r>
            <a:br>
              <a:rPr lang="cs-CZ" b="1" dirty="0"/>
            </a:br>
            <a:r>
              <a:rPr lang="cs-CZ" b="1" dirty="0"/>
              <a:t>RYTÍŘSKÁ 406/10</a:t>
            </a:r>
            <a:br>
              <a:rPr lang="cs-CZ" b="1" dirty="0"/>
            </a:br>
            <a:r>
              <a:rPr lang="cs-CZ" b="1" dirty="0"/>
              <a:t>110 00  PRAHA 1</a:t>
            </a:r>
          </a:p>
        </p:txBody>
      </p:sp>
    </p:spTree>
    <p:extLst>
      <p:ext uri="{BB962C8B-B14F-4D97-AF65-F5344CB8AC3E}">
        <p14:creationId xmlns:p14="http://schemas.microsoft.com/office/powerpoint/2010/main" val="429260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66FC20B-4835-4735-8071-726A49DFF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/>
          </a:p>
          <a:p>
            <a:r>
              <a:rPr lang="cs-CZ" sz="2400" dirty="0"/>
              <a:t>Slouží jako průběžný informační zdroj pro řídicí orgán o pokroku při realizaci projektu, případně o vzniklých problémech. </a:t>
            </a:r>
          </a:p>
          <a:p>
            <a:endParaRPr lang="cs-CZ" sz="2400" dirty="0"/>
          </a:p>
          <a:p>
            <a:r>
              <a:rPr lang="cs-CZ" sz="2400" dirty="0"/>
              <a:t>Příjemce má povinnost průběžně informovat ŘO o realizaci projektu, a to právě zprávami o realizaci.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18DFFC1-EF24-40E5-928E-A301F2D0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Zpráva o realizaci projektu</a:t>
            </a:r>
          </a:p>
        </p:txBody>
      </p:sp>
    </p:spTree>
    <p:extLst>
      <p:ext uri="{BB962C8B-B14F-4D97-AF65-F5344CB8AC3E}">
        <p14:creationId xmlns:p14="http://schemas.microsoft.com/office/powerpoint/2010/main" val="182722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Předložení </a:t>
            </a:r>
            <a:r>
              <a:rPr lang="cs-CZ" sz="2400" b="1" dirty="0" err="1"/>
              <a:t>ZoR</a:t>
            </a:r>
            <a:r>
              <a:rPr lang="cs-CZ" sz="2400" b="1" dirty="0"/>
              <a:t>:</a:t>
            </a:r>
          </a:p>
          <a:p>
            <a:pPr marL="0" indent="0">
              <a:buNone/>
            </a:pPr>
            <a:endParaRPr lang="cs-CZ" sz="2400" dirty="0"/>
          </a:p>
          <a:p>
            <a:pPr>
              <a:lnSpc>
                <a:spcPct val="114000"/>
              </a:lnSpc>
            </a:pPr>
            <a:r>
              <a:rPr lang="cs-CZ" sz="2400" dirty="0"/>
              <a:t>přes systém IS KP14+</a:t>
            </a:r>
          </a:p>
          <a:p>
            <a:pPr>
              <a:lnSpc>
                <a:spcPct val="114000"/>
              </a:lnSpc>
            </a:pPr>
            <a:r>
              <a:rPr lang="cs-CZ" sz="2400" dirty="0"/>
              <a:t>do 30 kalendářních dní od ukončení etapy</a:t>
            </a:r>
          </a:p>
          <a:p>
            <a:pPr>
              <a:lnSpc>
                <a:spcPct val="114000"/>
              </a:lnSpc>
              <a:buClr>
                <a:srgbClr val="A59253"/>
              </a:buClr>
            </a:pPr>
            <a:r>
              <a:rPr lang="cs-CZ" sz="2400" dirty="0"/>
              <a:t>po schválení předchozí </a:t>
            </a:r>
            <a:r>
              <a:rPr lang="cs-CZ" sz="2400" dirty="0" err="1"/>
              <a:t>ZoR</a:t>
            </a:r>
            <a:r>
              <a:rPr lang="cs-CZ" sz="2400" dirty="0"/>
              <a:t>/</a:t>
            </a:r>
            <a:r>
              <a:rPr lang="cs-CZ" sz="2400" dirty="0" err="1"/>
              <a:t>ŽoP</a:t>
            </a:r>
            <a:r>
              <a:rPr lang="cs-CZ" sz="2400" dirty="0"/>
              <a:t> projektu</a:t>
            </a:r>
          </a:p>
          <a:p>
            <a:pPr>
              <a:lnSpc>
                <a:spcPct val="114000"/>
              </a:lnSpc>
              <a:buClr>
                <a:srgbClr val="A59253"/>
              </a:buClr>
            </a:pPr>
            <a:r>
              <a:rPr lang="cs-CZ" sz="2400" dirty="0">
                <a:cs typeface="Arial" panose="020B0604020202020204" pitchFamily="34" charset="0"/>
              </a:rPr>
              <a:t>nedílnou součástí </a:t>
            </a:r>
            <a:r>
              <a:rPr lang="cs-CZ" sz="2400" dirty="0" err="1">
                <a:cs typeface="Arial" panose="020B0604020202020204" pitchFamily="34" charset="0"/>
              </a:rPr>
              <a:t>ZoR</a:t>
            </a:r>
            <a:r>
              <a:rPr lang="cs-CZ" sz="2400" dirty="0">
                <a:cs typeface="Arial" panose="020B0604020202020204" pitchFamily="34" charset="0"/>
              </a:rPr>
              <a:t> je žádost o platbu (</a:t>
            </a:r>
            <a:r>
              <a:rPr lang="cs-CZ" sz="2400" dirty="0" err="1">
                <a:cs typeface="Arial" panose="020B0604020202020204" pitchFamily="34" charset="0"/>
              </a:rPr>
              <a:t>ŽoP</a:t>
            </a:r>
            <a:r>
              <a:rPr lang="cs-CZ" sz="24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Zprávy o realizaci projektu (</a:t>
            </a:r>
            <a:r>
              <a:rPr lang="cs-CZ" b="1" dirty="0" err="1"/>
              <a:t>ZoR</a:t>
            </a:r>
            <a:r>
              <a:rPr lang="cs-CZ" b="1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2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0363" indent="-360363">
              <a:lnSpc>
                <a:spcPct val="114000"/>
              </a:lnSpc>
            </a:pPr>
            <a:r>
              <a:rPr lang="cs-CZ" altLang="cs-CZ" dirty="0"/>
              <a:t>Nutnost vyplnit povinná pole vč. dalších uvedených v manuálu (popis pokroku, identifikace problémů apod.)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dirty="0"/>
              <a:t>Záložka dokumenty (nepřenášené na projekt) – přiložit povinné přílohy dle </a:t>
            </a:r>
            <a:r>
              <a:rPr lang="cs-CZ" altLang="cs-CZ" dirty="0" err="1"/>
              <a:t>PpŽP</a:t>
            </a:r>
            <a:r>
              <a:rPr lang="cs-CZ" altLang="cs-CZ" dirty="0"/>
              <a:t> (kap. 11.2.1.) nejlépe po jednotlivých ZIP souborech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dirty="0"/>
              <a:t>Etapy – podrobněji popsat pokrok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dirty="0"/>
              <a:t>Veřejné zakázky – založit, pokud je relevantní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dirty="0"/>
              <a:t>Kontroly – pokud byla na projektu provedena kontrola mimo ŘO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dirty="0"/>
              <a:t>Přečíst a potvrdit pravdivost čestného prohlášení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b="1" dirty="0"/>
              <a:t>Před podpisem </a:t>
            </a:r>
            <a:r>
              <a:rPr lang="cs-CZ" altLang="cs-CZ" b="1" dirty="0" err="1"/>
              <a:t>ZoR</a:t>
            </a:r>
            <a:r>
              <a:rPr lang="cs-CZ" altLang="cs-CZ" b="1" dirty="0"/>
              <a:t> je nejprve potřeba podepsat </a:t>
            </a:r>
            <a:r>
              <a:rPr lang="cs-CZ" altLang="cs-CZ" b="1" dirty="0" err="1"/>
              <a:t>ŽoP</a:t>
            </a:r>
            <a:endParaRPr lang="cs-CZ" altLang="cs-CZ" sz="32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Založení a zpracování Zprávy o realizaci (</a:t>
            </a:r>
            <a:r>
              <a:rPr lang="cs-CZ" b="1" dirty="0" err="1"/>
              <a:t>ZoR</a:t>
            </a:r>
            <a:r>
              <a:rPr lang="cs-CZ" b="1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72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</a:pPr>
            <a:r>
              <a:rPr lang="cs-CZ" sz="2400" dirty="0" err="1"/>
              <a:t>ŽoP</a:t>
            </a:r>
            <a:r>
              <a:rPr lang="cs-CZ" sz="2400" dirty="0"/>
              <a:t> je součást každé </a:t>
            </a:r>
            <a:r>
              <a:rPr lang="cs-CZ" sz="2400" dirty="0" err="1"/>
              <a:t>ZoR</a:t>
            </a:r>
            <a:r>
              <a:rPr lang="cs-CZ" sz="2400" dirty="0"/>
              <a:t> (přes IS KP14+)</a:t>
            </a:r>
          </a:p>
          <a:p>
            <a:pPr marL="449263" indent="-449263">
              <a:spcBef>
                <a:spcPts val="1200"/>
              </a:spcBef>
            </a:pPr>
            <a:r>
              <a:rPr lang="cs-CZ" sz="2400" b="1" dirty="0"/>
              <a:t>Před založením průběžné </a:t>
            </a:r>
            <a:r>
              <a:rPr lang="cs-CZ" sz="2400" b="1" dirty="0" err="1"/>
              <a:t>ŽoP</a:t>
            </a:r>
            <a:r>
              <a:rPr lang="cs-CZ" sz="2400" b="1" dirty="0"/>
              <a:t> aktualizovat finanční plán přes změnové řízení</a:t>
            </a:r>
          </a:p>
          <a:p>
            <a:pPr marL="449263" indent="-449263">
              <a:spcBef>
                <a:spcPts val="1200"/>
              </a:spcBef>
            </a:pPr>
            <a:r>
              <a:rPr lang="cs-CZ" sz="2400" dirty="0"/>
              <a:t>Po založení </a:t>
            </a:r>
            <a:r>
              <a:rPr lang="cs-CZ" sz="2400" dirty="0" err="1"/>
              <a:t>ŽoP</a:t>
            </a:r>
            <a:r>
              <a:rPr lang="cs-CZ" sz="2400" dirty="0"/>
              <a:t> založit Souhrnnou soupisku</a:t>
            </a:r>
          </a:p>
          <a:p>
            <a:pPr marL="449263" indent="-449263">
              <a:spcBef>
                <a:spcPts val="1200"/>
              </a:spcBef>
            </a:pPr>
            <a:r>
              <a:rPr lang="cs-CZ" sz="2400" dirty="0"/>
              <a:t>Možnost použít import výdajů do jednotlivých soupisek /Import XMLS soupisky dokladů</a:t>
            </a:r>
          </a:p>
          <a:p>
            <a:pPr marL="449263" indent="-449263">
              <a:spcBef>
                <a:spcPts val="1200"/>
              </a:spcBef>
            </a:pPr>
            <a:r>
              <a:rPr lang="cs-CZ" sz="2400" dirty="0"/>
              <a:t>Nevkládat doklady pod jednotlivé řádky soupisky</a:t>
            </a:r>
          </a:p>
          <a:p>
            <a:pPr marL="449263" indent="-449263">
              <a:spcBef>
                <a:spcPts val="1200"/>
              </a:spcBef>
            </a:pPr>
            <a:r>
              <a:rPr lang="cs-CZ" sz="2400" dirty="0"/>
              <a:t>Nezapomenout vyplnit požadovanou zálohu </a:t>
            </a:r>
          </a:p>
          <a:p>
            <a:pPr marL="449263" indent="-449263">
              <a:spcBef>
                <a:spcPts val="1200"/>
              </a:spcBef>
            </a:pPr>
            <a:r>
              <a:rPr lang="cs-CZ" sz="2400" dirty="0"/>
              <a:t>ČP pouze u </a:t>
            </a:r>
            <a:r>
              <a:rPr lang="cs-CZ" sz="2400" dirty="0" err="1"/>
              <a:t>ZoR</a:t>
            </a:r>
            <a:endParaRPr lang="cs-CZ" sz="2400" dirty="0"/>
          </a:p>
          <a:p>
            <a:pPr marL="449263" indent="-449263">
              <a:spcBef>
                <a:spcPts val="1200"/>
              </a:spcBef>
            </a:pPr>
            <a:r>
              <a:rPr lang="cs-CZ" sz="2400" dirty="0"/>
              <a:t>Po finalizaci </a:t>
            </a:r>
            <a:r>
              <a:rPr lang="cs-CZ" sz="2400" dirty="0" err="1"/>
              <a:t>ŽoP</a:t>
            </a:r>
            <a:r>
              <a:rPr lang="cs-CZ" sz="2400" dirty="0"/>
              <a:t> podepsat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Založení </a:t>
            </a:r>
            <a:r>
              <a:rPr lang="cs-CZ" b="1" dirty="0" err="1"/>
              <a:t>ŽoP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4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400" dirty="0"/>
              <a:t>Doklady související se zadáváním zakázek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Uzavřené smlouvy s dodavateli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Doklady prokazující plnění smluvních vztahů s dodavateli (předávací protokoly, certifikáty)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Účetní doklady včetně účetního záznamu a příloh – nad 10 000,- Kč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Výpisy z běžného účtu k dokladům nad 10 000,- Kč (nebo ČP o úhradě mzdy)</a:t>
            </a:r>
          </a:p>
          <a:p>
            <a:r>
              <a:rPr lang="cs-CZ" sz="2400" dirty="0"/>
              <a:t>Pracovní smlouvy, dohody, náplně práce a mzdové výměry zaměstnanců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Přílohy zprávy o realizaci (</a:t>
            </a:r>
            <a:r>
              <a:rPr lang="cs-CZ" b="1" dirty="0" err="1"/>
              <a:t>ZoR</a:t>
            </a:r>
            <a:r>
              <a:rPr lang="cs-CZ" b="1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94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E5F83ED-570E-4490-8446-01FD9DD88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Mzdové listy, pokud způsobilá část mzdy/platu/odměny přesahuje 10 000 Kč </a:t>
            </a:r>
          </a:p>
          <a:p>
            <a:pPr>
              <a:lnSpc>
                <a:spcPct val="100000"/>
              </a:lnSpc>
            </a:pPr>
            <a:r>
              <a:rPr lang="cs-CZ" dirty="0"/>
              <a:t>Podklady k plnění indikátorů</a:t>
            </a:r>
          </a:p>
          <a:p>
            <a:pPr>
              <a:lnSpc>
                <a:spcPct val="110000"/>
              </a:lnSpc>
            </a:pPr>
            <a:r>
              <a:rPr lang="cs-CZ" dirty="0"/>
              <a:t>Popis vedení odděleného účetnictví (pouze v 1.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>
              <a:lnSpc>
                <a:spcPct val="110000"/>
              </a:lnSpc>
            </a:pPr>
            <a:r>
              <a:rPr lang="cs-CZ" dirty="0"/>
              <a:t>Výpis z katastru nemovitostí, nabývací smlouvy a doklad o zaplacení daně z nabytí nemovitosti (v případě nákupu nemovitostí).</a:t>
            </a:r>
          </a:p>
          <a:p>
            <a:pPr>
              <a:lnSpc>
                <a:spcPct val="110000"/>
              </a:lnSpc>
            </a:pPr>
            <a:r>
              <a:rPr lang="cs-CZ" dirty="0"/>
              <a:t>Partnerské smlouvy pro projekty s finanční účastní partnera (pouze 1.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>
              <a:lnSpc>
                <a:spcPct val="110000"/>
              </a:lnSpc>
            </a:pPr>
            <a:r>
              <a:rPr lang="cs-CZ" dirty="0"/>
              <a:t>Poklady o skutečné výši příjmů a provozních </a:t>
            </a:r>
            <a:r>
              <a:rPr lang="cs-CZ" sz="2400" dirty="0"/>
              <a:t>nákladech u projektů vytvářejících příjmy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9D32834-FD1C-4954-9D12-D3EAC15C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Přílohy zprávy o realizaci (</a:t>
            </a:r>
            <a:r>
              <a:rPr lang="cs-CZ" b="1" dirty="0" err="1"/>
              <a:t>ZoR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890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9263" indent="-449263">
              <a:lnSpc>
                <a:spcPct val="110000"/>
              </a:lnSpc>
            </a:pPr>
            <a:r>
              <a:rPr lang="cs-CZ" sz="2000" dirty="0"/>
              <a:t>Předmětem kontroly jsou formální náležitosti, věcný obsah zprávy a stav projektu.</a:t>
            </a:r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Kontrolovány jsou zejména údaje uvedené ve zprávě a v dokumentech, které jsou přílohou zprávy, a dále data v MS2014+, která je příjemce povinen ŘO předkládat.</a:t>
            </a:r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V případě potřeby navazuje na administrativní ověření veřejnosprávní kontrola.</a:t>
            </a:r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V případě zjištění nedostatků je příjemci zaslána žádost o doplnění (výzva k odstranění nedostatků), FM vrátí příjemci </a:t>
            </a:r>
            <a:r>
              <a:rPr lang="cs-CZ" sz="2000" dirty="0" err="1"/>
              <a:t>ZoR</a:t>
            </a:r>
            <a:r>
              <a:rPr lang="cs-CZ" sz="2000" dirty="0"/>
              <a:t> k opravě, aby upravil </a:t>
            </a:r>
            <a:r>
              <a:rPr lang="cs-CZ" sz="2000" dirty="0" err="1"/>
              <a:t>ZoR</a:t>
            </a:r>
            <a:r>
              <a:rPr lang="cs-CZ" sz="2000" dirty="0"/>
              <a:t>, tak aby neobsahovala nezpůsobilé výdaje. </a:t>
            </a:r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Možnost snížit </a:t>
            </a:r>
            <a:r>
              <a:rPr lang="cs-CZ" sz="2000" dirty="0" err="1"/>
              <a:t>ŽoP</a:t>
            </a:r>
            <a:r>
              <a:rPr lang="cs-CZ" sz="2000" dirty="0"/>
              <a:t> o nezpůsobilé výdaje za strany příjemce (zamezení podezření na porušení rozpočtové kázně).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Administrace </a:t>
            </a:r>
            <a:r>
              <a:rPr lang="cs-CZ" b="1" dirty="0" err="1"/>
              <a:t>ZoR</a:t>
            </a:r>
            <a:r>
              <a:rPr lang="cs-CZ" b="1" dirty="0"/>
              <a:t> a </a:t>
            </a:r>
            <a:r>
              <a:rPr lang="cs-CZ" b="1" dirty="0" err="1"/>
              <a:t>ŽoP</a:t>
            </a:r>
            <a:r>
              <a:rPr lang="cs-CZ" b="1" dirty="0"/>
              <a:t> ze strany ŘO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79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4000"/>
              </a:lnSpc>
            </a:pPr>
            <a:r>
              <a:rPr lang="cs-CZ" sz="2600" dirty="0"/>
              <a:t>Nedoložené/chybějící povinné přílohy</a:t>
            </a:r>
          </a:p>
          <a:p>
            <a:pPr>
              <a:lnSpc>
                <a:spcPct val="134000"/>
              </a:lnSpc>
            </a:pPr>
            <a:r>
              <a:rPr lang="cs-CZ" sz="2600" dirty="0"/>
              <a:t>Přečerpání jednotlivých rozpočtových položek</a:t>
            </a:r>
          </a:p>
          <a:p>
            <a:pPr>
              <a:lnSpc>
                <a:spcPct val="134000"/>
              </a:lnSpc>
            </a:pPr>
            <a:r>
              <a:rPr lang="cs-CZ" sz="2600" dirty="0"/>
              <a:t>Výše zálohy překračující aktuální limity, či je opomenuto vyplnění požadované zálohy</a:t>
            </a:r>
          </a:p>
          <a:p>
            <a:pPr>
              <a:lnSpc>
                <a:spcPct val="134000"/>
              </a:lnSpc>
            </a:pPr>
            <a:r>
              <a:rPr lang="cs-CZ" sz="2600" dirty="0"/>
              <a:t>Výše zálohy na jednotlivých zdrojích (investice, </a:t>
            </a:r>
            <a:r>
              <a:rPr lang="cs-CZ" sz="2600" dirty="0" err="1"/>
              <a:t>neinvestice</a:t>
            </a:r>
            <a:r>
              <a:rPr lang="cs-CZ" sz="2600" dirty="0"/>
              <a:t>) překračuje jednotlivé alokace – žádat lze pouze do výše dané aktuální verzí rozpočtu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Doporučení a časté chyby v </a:t>
            </a:r>
            <a:r>
              <a:rPr lang="cs-CZ" b="1" dirty="0" err="1"/>
              <a:t>ZoR</a:t>
            </a:r>
            <a:r>
              <a:rPr lang="cs-CZ" b="1" dirty="0"/>
              <a:t>/</a:t>
            </a:r>
            <a:r>
              <a:rPr lang="cs-CZ" b="1" dirty="0" err="1"/>
              <a:t>ŽoP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6537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872</Words>
  <Application>Microsoft Office PowerPoint</Application>
  <PresentationFormat>Předvádění na obrazovce (4:3)</PresentationFormat>
  <Paragraphs>93</Paragraphs>
  <Slides>14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Office</vt:lpstr>
      <vt:lpstr>Prezentace aplikace PowerPoint</vt:lpstr>
      <vt:lpstr>Zpráva o realizaci projektu</vt:lpstr>
      <vt:lpstr>Zprávy o realizaci projektu (ZoR)</vt:lpstr>
      <vt:lpstr>Založení a zpracování Zprávy o realizaci (ZoR)</vt:lpstr>
      <vt:lpstr>Založení ŽoP</vt:lpstr>
      <vt:lpstr>Přílohy zprávy o realizaci (ZoR)</vt:lpstr>
      <vt:lpstr>Přílohy zprávy o realizaci (ZoR)</vt:lpstr>
      <vt:lpstr>Administrace ZoR a ŽoP ze strany ŘO</vt:lpstr>
      <vt:lpstr>Doporučení a časté chyby v ZoR/ŽoP</vt:lpstr>
      <vt:lpstr>Doporučení a časté chyby v ZoR/ŽoP</vt:lpstr>
      <vt:lpstr>Udržitelnost projektu</vt:lpstr>
      <vt:lpstr>Zprávy o udržitelnosti projektu (ZoU)</vt:lpstr>
      <vt:lpstr>Zprávy o udržitelnosti (ZoU)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Pačes Ota (MHMP, FON)</cp:lastModifiedBy>
  <cp:revision>22</cp:revision>
  <dcterms:created xsi:type="dcterms:W3CDTF">2016-10-18T09:15:21Z</dcterms:created>
  <dcterms:modified xsi:type="dcterms:W3CDTF">2021-06-25T06:48:45Z</dcterms:modified>
</cp:coreProperties>
</file>