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6" r:id="rId2"/>
    <p:sldId id="320" r:id="rId3"/>
    <p:sldId id="329" r:id="rId4"/>
    <p:sldId id="330" r:id="rId5"/>
    <p:sldId id="348" r:id="rId6"/>
    <p:sldId id="327" r:id="rId7"/>
    <p:sldId id="326" r:id="rId8"/>
    <p:sldId id="331" r:id="rId9"/>
    <p:sldId id="340" r:id="rId10"/>
    <p:sldId id="352" r:id="rId11"/>
    <p:sldId id="341" r:id="rId12"/>
    <p:sldId id="333" r:id="rId13"/>
    <p:sldId id="334" r:id="rId14"/>
    <p:sldId id="335" r:id="rId15"/>
    <p:sldId id="325" r:id="rId16"/>
    <p:sldId id="353" r:id="rId17"/>
    <p:sldId id="354" r:id="rId18"/>
    <p:sldId id="362" r:id="rId19"/>
    <p:sldId id="361" r:id="rId20"/>
    <p:sldId id="355" r:id="rId21"/>
    <p:sldId id="359" r:id="rId22"/>
    <p:sldId id="360" r:id="rId23"/>
    <p:sldId id="356" r:id="rId24"/>
    <p:sldId id="357" r:id="rId25"/>
    <p:sldId id="351" r:id="rId26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F"/>
    <a:srgbClr val="FFFF00"/>
    <a:srgbClr val="A59253"/>
    <a:srgbClr val="CF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71672" autoAdjust="0"/>
  </p:normalViewPr>
  <p:slideViewPr>
    <p:cSldViewPr snapToGrid="0" snapToObjects="1">
      <p:cViewPr varScale="1">
        <p:scale>
          <a:sx n="83" d="100"/>
          <a:sy n="83" d="100"/>
        </p:scale>
        <p:origin x="24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Není podporován rozvoj sportovišť a sportovních center, rozvoj sportovní infrastruktury</a:t>
            </a:r>
          </a:p>
          <a:p>
            <a:endParaRPr lang="cs-CZ" dirty="0" smtClean="0"/>
          </a:p>
          <a:p>
            <a:r>
              <a:rPr lang="cs-CZ" dirty="0" smtClean="0"/>
              <a:t>Limit 30% daný pravidly</a:t>
            </a:r>
            <a:r>
              <a:rPr lang="cs-CZ" baseline="0" dirty="0" smtClean="0"/>
              <a:t> OP PPR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70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Služby mohou zahrnovat nejrůznější položky dle typu projektu, ke kterému se váží. Mohou to být například školení a kurzy pořádané jinými společnostmi, vytváření nových publikací, školicích materiálů nebo manuálů, lektorské služby.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Způsobilými výdaji nejsou výdaje na nákup lektorských služeb/školení/kurzů, na které má příjemce či partner platnou akreditaci. U těchto kurzů se má za to, že zapojení externího dodavatele nenaplňuje podmínku hospodárnosti.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224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rozpočtu projektu lze hradit výdaje spojené se zapojením cílové skupiny do projektu. Tyto náklady jsou spojené zejména se zaměstnáváním a vzděláváním cílové skupiny projektu.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Způsobilé jsou také mzdové náklady za dobu účasti zaměstnance na dalším vzdělávání. </a:t>
            </a:r>
          </a:p>
          <a:p>
            <a:r>
              <a:rPr lang="cs-CZ" sz="1600" b="1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Cestovní náhrady: jízdné (cestovné), ubytování účastníků projektů tj. cílové skupiny) </a:t>
            </a:r>
            <a:endParaRPr lang="cs-CZ" sz="16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cs-CZ" sz="16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NN - Zajištění občerstvení a stravování osob zapojených do realizace projektu během aktivit projektu (realizačního týmu i cílové skupiny), včetně nákladů na toto občerstvení / stravování - mimo stravného poskytovaného jako součást cestovních náhrad spojených s pracovní cestou do zahraničí a mimo poskytované per </a:t>
            </a:r>
            <a:r>
              <a:rPr lang="cs-CZ" sz="16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diems</a:t>
            </a:r>
            <a:endParaRPr lang="cs-CZ" sz="16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62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06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Nepřímé náklady jsou zejména výdaje spojené s administrací projektu. Přesnou definici najdete v Pravidlech.  Nepřímé náklady se neprokazují a jsou odvozeny procenty vzhledem ke způsobilým nákladům projektu a to včetně křížového financování. Procento nepřímých nákladů je stanoveno ve výzvě a může být sníženo v závislosti na podílu nákupu služeb, viz tabulka.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98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Rozpočet není možné navyšovat. </a:t>
            </a:r>
          </a:p>
          <a:p>
            <a:r>
              <a:rPr lang="cs-CZ" dirty="0" smtClean="0"/>
              <a:t>Nebo naopak je rozpočet moc podrobný , rozepsaný na prvočinitele , takže dochází často k nedočerpání, nebo k jiným změnám rozpočtu v průběhu realizace. </a:t>
            </a:r>
          </a:p>
          <a:p>
            <a:r>
              <a:rPr lang="cs-CZ" dirty="0" err="1" smtClean="0"/>
              <a:t>Př</a:t>
            </a:r>
            <a:r>
              <a:rPr lang="cs-CZ" dirty="0" smtClean="0"/>
              <a:t>: nákup kurzů –</a:t>
            </a:r>
            <a:r>
              <a:rPr lang="cs-CZ" baseline="0" dirty="0" smtClean="0"/>
              <a:t> jako jeden celek (soubor) pokud není nikde v KA popsáno o jaké kurzy jde, není to správně, nebo naopak rozpad nákupu kurzů na prvočinitele (každý kurz jako jedna položka)  většinou se netrefí do správné ceny (ta se mění, nebo o kurz není zájem, tak se nuluje položka a nahrazuje se jiným) doporučení sloučit kurzy do logických celků (výtvarné, cvičení, výlety….přednášky… </a:t>
            </a:r>
            <a:r>
              <a:rPr lang="cs-CZ" baseline="0" dirty="0" err="1" smtClean="0"/>
              <a:t>apd</a:t>
            </a:r>
            <a:r>
              <a:rPr lang="cs-CZ" baseline="0" dirty="0" smtClean="0"/>
              <a:t>) a tomu přizpůsobit rozpočet, popsat do KA.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Nezpůsobilé výdaje, např. cestovné pro RT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765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 administraci projektu je VŽDY zodpovědný příjemce,</a:t>
            </a:r>
            <a:r>
              <a:rPr lang="cs-CZ" baseline="0" dirty="0" smtClean="0"/>
              <a:t> je důležité zachovat kontinuitu v zajištění administrace projektu např. v situacích nemoci, dovolených, odstoupení poradenské společnosti od smlouvy apod.</a:t>
            </a:r>
          </a:p>
          <a:p>
            <a:r>
              <a:rPr lang="cs-CZ" baseline="0" dirty="0" err="1" smtClean="0"/>
              <a:t>ŽoZ</a:t>
            </a:r>
            <a:r>
              <a:rPr lang="cs-CZ" baseline="0" dirty="0" smtClean="0"/>
              <a:t> – nedočerpání jedné položky není důvod k převodu prostředků, vždy je nutné zdůvodnit potřebnost a nezbytnost přesunu prostředků do položky, která se navyšuje (někdy je zdůvodněno nedočerpání) &gt;to by mělo být popsáno v KA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Rozpočet není možné navyšovat.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83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Metodika </a:t>
            </a:r>
            <a:r>
              <a:rPr lang="cs-CZ" dirty="0" err="1" smtClean="0"/>
              <a:t>PpŽaP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39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Náležitosti účetního dokladu mohou být přímo na faktuře (razítko), nebo jako samostatný</a:t>
            </a:r>
            <a:r>
              <a:rPr lang="cs-CZ" baseline="0" dirty="0" smtClean="0"/>
              <a:t> dokument (košilka), vychází ze zákona o účetnictví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165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Již</a:t>
            </a:r>
            <a:r>
              <a:rPr lang="cs-CZ" baseline="0" dirty="0" smtClean="0"/>
              <a:t> se nedokládají výkazy práce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45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5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>
                <a:solidFill>
                  <a:prstClr val="black"/>
                </a:solidFill>
              </a:rPr>
              <a:pPr/>
              <a:t>25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5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 smtClean="0"/>
              <a:t>Neziskové organizace – 0%</a:t>
            </a:r>
          </a:p>
          <a:p>
            <a:r>
              <a:rPr lang="cs-CZ" sz="1600" dirty="0" smtClean="0"/>
              <a:t>Městské části, PO</a:t>
            </a:r>
            <a:r>
              <a:rPr lang="cs-CZ" sz="1600" baseline="0" dirty="0" smtClean="0"/>
              <a:t> – 5%</a:t>
            </a:r>
          </a:p>
          <a:p>
            <a:r>
              <a:rPr lang="cs-CZ" sz="1600" baseline="0" dirty="0" smtClean="0"/>
              <a:t>Ostatní organizace zřízení a založené </a:t>
            </a:r>
            <a:r>
              <a:rPr lang="cs-CZ" sz="1600" baseline="0" dirty="0" err="1" smtClean="0"/>
              <a:t>hl.m.P</a:t>
            </a:r>
            <a:r>
              <a:rPr lang="cs-CZ" sz="1600" baseline="0" dirty="0" smtClean="0"/>
              <a:t>. či MČ </a:t>
            </a:r>
            <a:r>
              <a:rPr lang="cs-CZ" sz="1600" baseline="0" dirty="0" err="1" smtClean="0"/>
              <a:t>hl.m.P</a:t>
            </a:r>
            <a:r>
              <a:rPr lang="cs-CZ" sz="1600" baseline="0" dirty="0" smtClean="0"/>
              <a:t>. – 15%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Forma financování pro projekty v OP PPR je EX ANTE – tedy </a:t>
            </a:r>
            <a:r>
              <a:rPr lang="cs-CZ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poskytnutí prostředků příjemci před realizací jeho výdajů, </a:t>
            </a:r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než doloží jakýkoliv výstup/aktivitu projektu a doklady prokazující úhradu vynaložených výdajů. Takto poskytnutou zálohovou platbu následně příjemce vyúčtuje. 	</a:t>
            </a:r>
            <a:endParaRPr lang="cs-CZ" sz="16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33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nebude poskytnuta na projekt na nějž je čerpána podpora z jiného 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povinni vést průkazně oddělené účetnictví, kterým bude zajištěno jednoznačné přiřazení účetních položek souvisejících s projektem (číslo akce, středisko…)</a:t>
            </a:r>
            <a:endParaRPr lang="cs-CZ" sz="16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Účet samostatný pro projekt nemusíte zakládat, můžete použít i Váš stávající účet, podúčet.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K úhradě nákladů je možné používat i jiné účty než je ten ve smlouvě, ale </a:t>
            </a:r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výpisu musí být zřejmé, že se jedná o bankovní účet příjemce/partnera s finančním podílem. </a:t>
            </a:r>
            <a:endParaRPr lang="cs-CZ" sz="16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Změna BÚ je podstatná změna s následnou změnou je nutné uzavřít dodatek ke Smlouvě o financování.</a:t>
            </a:r>
          </a:p>
          <a:p>
            <a:endParaRPr lang="cs-CZ" sz="16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Žadatel/příjemce nesmí platit dodavatelům nebo zhotovitelům v hotovosti, ani šekem, výjimkou mohou být nevyhnutelné platby jako cestovní náhrady, přímá podpora cílové skupině</a:t>
            </a:r>
          </a:p>
          <a:p>
            <a:r>
              <a:rPr lang="cs-CZ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Není povinnost vést samostatnou pokladnu. </a:t>
            </a:r>
            <a:endParaRPr lang="cs-CZ" sz="16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3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Projekty s rozpočtem nad 5 mil. Kč financované z ESF platí obecné pravidlo, že celkový objem záloh vyplacený příjemci v daném okamžiku nesmí překročit objem prostředků dosud vyúčtovaných příjemcem a schválených ŘO o více než 50 % způsobilých výdajů projektu.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polí záloha plán pro zálohu a vyúčtování plán</a:t>
            </a:r>
            <a:r>
              <a:rPr lang="cs-CZ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pro vyúčtování zálohy se uvádí částky za všechny zdroje financování projektu (včetně</a:t>
            </a:r>
            <a:r>
              <a:rPr lang="cs-CZ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vlastních zdrojů)</a:t>
            </a:r>
            <a:endParaRPr lang="cs-CZ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Při</a:t>
            </a:r>
            <a:r>
              <a:rPr lang="cs-CZ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nečerpání dle plánu, pak menší záloha (ponížena o rozdíl)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Způsobilé přímé náklady musí být</a:t>
            </a:r>
            <a:r>
              <a:rPr lang="cs-CZ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nezbytné pro realizaci projektu a musí mít přímou vazbu na projekt;  vynaloženy v souladu se specifickým cílem OP PPR.</a:t>
            </a:r>
          </a:p>
          <a:p>
            <a:r>
              <a:rPr lang="cs-CZ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Musí být vynaloženy s principy 3 E – hospodárnost, účelnost a efektivnost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cs-CZ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Výdaj</a:t>
            </a:r>
            <a:r>
              <a:rPr lang="cs-CZ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musí v</a:t>
            </a:r>
            <a:r>
              <a:rPr lang="cs-CZ" sz="16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zniknout v době realizace projektu a být skutečně uhrazen mezi dnem předložení žádosti o podporu a dnem předložení závěrečné </a:t>
            </a:r>
            <a:r>
              <a:rPr lang="cs-CZ" sz="1600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ZoR</a:t>
            </a:r>
            <a:endParaRPr lang="cs-CZ" sz="16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Výdaje musí mít vazbu na hl. m. Prahu a musí být průkazně</a:t>
            </a:r>
            <a:r>
              <a:rPr lang="cs-CZ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doložitelné.</a:t>
            </a: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None/>
            </a:pPr>
            <a:r>
              <a:rPr lang="cs-CZ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 každém výdaji musí být vedena d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ostatečná auditní stopa</a:t>
            </a:r>
          </a:p>
          <a:p>
            <a:endParaRPr lang="cs-CZ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Procento nepřímých</a:t>
            </a:r>
            <a:r>
              <a:rPr lang="cs-CZ" baseline="0" dirty="0" smtClean="0"/>
              <a:t> nákladů dle výše služeb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44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Patří sem náklady související pracovněprávními vztahy</a:t>
            </a:r>
            <a:r>
              <a:rPr lang="cs-CZ" sz="14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to </a:t>
            </a:r>
            <a:r>
              <a:rPr lang="cs-CZ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zaměstnanci, </a:t>
            </a:r>
            <a:r>
              <a:rPr lang="cs-CZ" sz="14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kteří</a:t>
            </a:r>
            <a:r>
              <a:rPr lang="cs-CZ" sz="14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pracují přímo s cílovou skupinou projektu nebo zajišťuje výstup, který je určen k přímému využití cílovou skupinou.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Příslušné smlouvy/dohody musí být se zaměstnancem uzavřeny vždy před vznikem příslušného osobního výdaje.</a:t>
            </a:r>
            <a:r>
              <a:rPr lang="cs-CZ" sz="14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 cílovou skupinou přímo pracuje např. lektor, mentor apod., výstupem pro přímé využití cílovou skupinou se rozumí např. učebnice apod.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Při nastavování mezd</a:t>
            </a:r>
            <a:r>
              <a:rPr lang="cs-CZ" sz="14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platů, prosím respektujte mzdy a platy obvyklé, které naleznete na webu.</a:t>
            </a:r>
            <a:endParaRPr lang="cs-CZ" sz="1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 odůvodněných případech jsou výjimkou odborní pracovníci a specialisté pracující v projektu po omezenou dobu (kratší než je celková doba realizace projektu), pro něž je stanoven limit 1,2 úvazku celkem pro zaměstnání u příjemce a současně partnerů projektu. Jedná se o pedagogické pracovníky a vědeckovýzkumné pracovníky, popř. o jiné specialisty, kteří v projektu pracují na odborných pozicích (nikoliv manažerských a administrativních pozicích) a u nichž je zaměstnání na více než 1, 0 úvazku opodstatněné.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</a:t>
            </a:r>
            <a:r>
              <a:rPr lang="cs-CZ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cesty zaměstnanců příjemce a partnera s </a:t>
            </a:r>
            <a:r>
              <a:rPr lang="cs-CZ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cs-CZ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podílem do zahraničí. Cestovní náhrady zahrnují – jízdné, ubytování, stravné, popř. další výdaje</a:t>
            </a:r>
          </a:p>
          <a:p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Cestovní náhrady pro zahraniční zaměstnance tzv. „per </a:t>
            </a:r>
            <a:r>
              <a:rPr lang="cs-CZ" sz="16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diems</a:t>
            </a:r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kryjí náklady na ubytování, stravné a cestovné v ČR. „Per </a:t>
            </a:r>
            <a:r>
              <a:rPr lang="cs-CZ" sz="16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diems</a:t>
            </a:r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pro cizince v ČR se stanovuje podle sazeb EU.</a:t>
            </a:r>
          </a:p>
          <a:p>
            <a:endParaRPr lang="cs-CZ" sz="16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Způsobilé jsou náklady na nákup nového či použitého vybavení či zařízení hmotné povahy a nehmotný majetek a neodpisované technické zhodnocení majetku. Majetek musí být zařazen do účetní evidence a evidence majetku. </a:t>
            </a:r>
          </a:p>
          <a:p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Nákup jednotlivé položky u této kapitoly nesmí přesáhnout 40 000 Kč,  neodpisované technické zhodnocení nesmí za jednotku majetku za zdaňovací období přesáhnout 40 000 Kč.</a:t>
            </a:r>
          </a:p>
          <a:p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Výše celkových přímých nákladů na kapitolu nesmí překročit 30%  celkových přímých nákladů projektu.</a:t>
            </a:r>
          </a:p>
          <a:p>
            <a:r>
              <a:rPr lang="cs-CZ" sz="16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(odpisované technické zhodnocení v kap. 2.1.1 Stavební úpravy)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30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 smtClean="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Prostor pro titulek č. 1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1. úrovně</a:t>
            </a:r>
          </a:p>
          <a:p>
            <a:pPr lvl="1"/>
            <a:r>
              <a:rPr lang="cs-CZ" altLang="cs-CZ" smtClean="0"/>
              <a:t>nadpis</a:t>
            </a:r>
          </a:p>
          <a:p>
            <a:pPr lvl="2"/>
            <a:r>
              <a:rPr lang="cs-CZ" altLang="cs-CZ" smtClean="0"/>
              <a:t>nadpis</a:t>
            </a:r>
          </a:p>
          <a:p>
            <a:pPr lvl="3"/>
            <a:r>
              <a:rPr lang="cs-CZ" altLang="cs-CZ" smtClean="0"/>
              <a:t>nadpis</a:t>
            </a:r>
          </a:p>
          <a:p>
            <a:pPr lvl="4"/>
            <a:r>
              <a:rPr lang="cs-CZ" altLang="cs-CZ" smtClean="0"/>
              <a:t>nadpis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7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7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7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7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3899" y="148379"/>
            <a:ext cx="8260080" cy="70485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Seminář pro žadatele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Finanční řízení projektů ve výzvě č. 47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</a:t>
            </a:r>
            <a:r>
              <a:rPr lang="cs-CZ" b="1" dirty="0" smtClean="0"/>
              <a:t>– Drobný neodpisovaný hmotný a nehmotný majetek 1.3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331843"/>
            <a:ext cx="7727950" cy="437356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Neodpisovaný hmotný majetek (do 40 000 Kč)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Neodpisovaný nehmotný majetek (do 60 000 Kč)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Zařízení nebo vybavení nezbytné pro realizaci aktivit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Rozpočet </a:t>
            </a:r>
            <a:r>
              <a:rPr lang="cs-CZ" sz="1800" b="1" dirty="0">
                <a:solidFill>
                  <a:schemeClr val="tx1"/>
                </a:solidFill>
              </a:rPr>
              <a:t>kapitoly 1.3 Drobný neodpisovaný hmotný a nehmotný majetek (Zařízení a vybavení) u ESF projektů nesmí překročit 30 % celkových přímých nákladů projektu. </a:t>
            </a:r>
            <a:r>
              <a:rPr lang="cs-CZ" sz="1800" b="1" dirty="0"/>
              <a:t>	</a:t>
            </a:r>
            <a:endParaRPr lang="cs-CZ" sz="1800" b="1" dirty="0" smtClean="0"/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Zařízení a vybavení pro realizační tým do výše úvazku v PN</a:t>
            </a: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0" indent="0">
              <a:buClr>
                <a:srgbClr val="A59253"/>
              </a:buClr>
              <a:buNone/>
            </a:pPr>
            <a:endParaRPr lang="cs-CZ" b="1" i="1" dirty="0"/>
          </a:p>
          <a:p>
            <a:pPr>
              <a:buClr>
                <a:srgbClr val="A59253"/>
              </a:buClr>
            </a:pPr>
            <a:endParaRPr lang="cs-CZ" i="1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69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</a:t>
            </a:r>
            <a:r>
              <a:rPr lang="cs-CZ" b="1" dirty="0" smtClean="0"/>
              <a:t>– Služby 1.4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97280" y="1066800"/>
            <a:ext cx="7536689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cs typeface="Arial" panose="020B0604020202020204" pitchFamily="34" charset="0"/>
              </a:rPr>
              <a:t>Služby</a:t>
            </a:r>
          </a:p>
          <a:p>
            <a:pPr lvl="1">
              <a:buClr>
                <a:srgbClr val="A59253"/>
              </a:buClr>
              <a:buSzPct val="100000"/>
            </a:pPr>
            <a:endParaRPr lang="cs-CZ" altLang="cs-CZ" dirty="0"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cs typeface="Arial" panose="020B0604020202020204" pitchFamily="34" charset="0"/>
              </a:rPr>
              <a:t>Dodání služby musí být nezbytné k realizaci projektu.                                             Při uzavírání smlouvy s dodavatelem služeb v ní musí být uvedena přesná specifikace a rozsah služeb. 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i="1" dirty="0" smtClean="0"/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Výdaje </a:t>
            </a:r>
            <a:r>
              <a:rPr lang="cs-CZ" dirty="0"/>
              <a:t>za zpracování žádosti o podporu </a:t>
            </a:r>
            <a:r>
              <a:rPr lang="cs-CZ" dirty="0" smtClean="0"/>
              <a:t>nepatří do přímých nákladů</a:t>
            </a:r>
            <a:r>
              <a:rPr lang="cs-CZ" i="1" dirty="0" smtClean="0"/>
              <a:t>.</a:t>
            </a:r>
          </a:p>
          <a:p>
            <a:pPr>
              <a:buClr>
                <a:srgbClr val="A59253"/>
              </a:buClr>
            </a:pPr>
            <a:endParaRPr lang="cs-CZ" i="1" dirty="0"/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Příjemce který má akreditaci na odborné kurzy, nesmí tyto kurzy nakupovat jako službu</a:t>
            </a:r>
            <a:r>
              <a:rPr lang="cs-CZ" dirty="0" smtClean="0"/>
              <a:t>.</a:t>
            </a:r>
          </a:p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Pokud je hodnota poptávané služby vyšší než 500 tis. Kč (například školení), nutnost vypsat výběrové řízení na dodavatele.</a:t>
            </a:r>
            <a:endParaRPr lang="cs-CZ" dirty="0" smtClean="0"/>
          </a:p>
          <a:p>
            <a:pPr>
              <a:buClr>
                <a:srgbClr val="A59253"/>
              </a:buClr>
            </a:pPr>
            <a:endParaRPr lang="cs-CZ" i="1" dirty="0"/>
          </a:p>
          <a:p>
            <a:pPr>
              <a:buClr>
                <a:srgbClr val="A59253"/>
              </a:buClr>
            </a:pPr>
            <a:endParaRPr lang="cs-CZ" altLang="cs-CZ" dirty="0" smtClean="0"/>
          </a:p>
          <a:p>
            <a:pPr marL="0" lvl="1">
              <a:buClr>
                <a:srgbClr val="C00000"/>
              </a:buClr>
              <a:buSzPct val="100000"/>
            </a:pPr>
            <a:endParaRPr lang="cs-CZ" dirty="0" smtClean="0"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A59253"/>
              </a:solidFill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>
              <a:buClr>
                <a:srgbClr val="A59253"/>
              </a:buClr>
            </a:pPr>
            <a:endParaRPr lang="cs-CZ" b="1" i="1" dirty="0" smtClean="0"/>
          </a:p>
          <a:p>
            <a:pPr marL="0" lvl="1">
              <a:buClr>
                <a:srgbClr val="C00000"/>
              </a:buClr>
              <a:buSzPct val="100000"/>
            </a:pPr>
            <a:endParaRPr lang="cs-CZ" altLang="cs-CZ" sz="2000" dirty="0" smtClean="0"/>
          </a:p>
          <a:p>
            <a:pPr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cs-CZ" alt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2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</a:t>
            </a:r>
            <a:r>
              <a:rPr lang="cs-CZ" b="1" dirty="0" smtClean="0"/>
              <a:t>– Přímá podpora 1.5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55040" y="1066800"/>
            <a:ext cx="818896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cs typeface="Arial" panose="020B0604020202020204" pitchFamily="34" charset="0"/>
            </a:endParaRPr>
          </a:p>
          <a:p>
            <a:pPr marL="2857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>
                <a:cs typeface="Arial" panose="020B0604020202020204" pitchFamily="34" charset="0"/>
              </a:rPr>
              <a:t>V</a:t>
            </a:r>
            <a:r>
              <a:rPr lang="cs-CZ" dirty="0" smtClean="0">
                <a:cs typeface="Arial" panose="020B0604020202020204" pitchFamily="34" charset="0"/>
              </a:rPr>
              <a:t>ýdaje </a:t>
            </a:r>
            <a:r>
              <a:rPr lang="cs-CZ" dirty="0">
                <a:cs typeface="Arial" panose="020B0604020202020204" pitchFamily="34" charset="0"/>
              </a:rPr>
              <a:t>spojené </a:t>
            </a:r>
            <a:r>
              <a:rPr lang="cs-CZ" dirty="0" smtClean="0">
                <a:cs typeface="Arial" panose="020B0604020202020204" pitchFamily="34" charset="0"/>
              </a:rPr>
              <a:t>se </a:t>
            </a:r>
            <a:r>
              <a:rPr lang="cs-CZ" dirty="0">
                <a:cs typeface="Arial" panose="020B0604020202020204" pitchFamily="34" charset="0"/>
              </a:rPr>
              <a:t>zaměstnáváním a vzděláváním cílové </a:t>
            </a:r>
            <a:r>
              <a:rPr lang="cs-CZ" dirty="0" smtClean="0">
                <a:cs typeface="Arial" panose="020B0604020202020204" pitchFamily="34" charset="0"/>
              </a:rPr>
              <a:t>skupiny</a:t>
            </a:r>
          </a:p>
          <a:p>
            <a:pPr marL="2857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dirty="0"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cs typeface="Arial" panose="020B0604020202020204" pitchFamily="34" charset="0"/>
              </a:rPr>
              <a:t>mzdové příspěvky cílové </a:t>
            </a:r>
            <a:r>
              <a:rPr lang="cs-CZ" dirty="0" smtClean="0">
                <a:cs typeface="Arial" panose="020B0604020202020204" pitchFamily="34" charset="0"/>
              </a:rPr>
              <a:t>skupině</a:t>
            </a:r>
          </a:p>
          <a:p>
            <a:pPr marL="7429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endParaRPr lang="cs-CZ" dirty="0" smtClean="0"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poplatky spojené se zaměstnáním cílové skupiny (vstupní lékařská prohlídka apod.)</a:t>
            </a:r>
            <a:endParaRPr lang="cs-CZ" dirty="0"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cs typeface="Arial" panose="020B0604020202020204" pitchFamily="34" charset="0"/>
              </a:rPr>
              <a:t>jízdné (cestovné), ubytování pro cílovou skupinu</a:t>
            </a:r>
          </a:p>
          <a:p>
            <a:pPr marL="2857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Ø"/>
            </a:pPr>
            <a:endParaRPr lang="cs-CZ" dirty="0"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b="1" i="1" dirty="0"/>
          </a:p>
          <a:p>
            <a:pPr>
              <a:buClr>
                <a:srgbClr val="A59253"/>
              </a:buClr>
            </a:pPr>
            <a:endParaRPr lang="cs-CZ" altLang="cs-CZ" dirty="0" smtClean="0"/>
          </a:p>
          <a:p>
            <a:pPr marL="0" lvl="1">
              <a:buClr>
                <a:srgbClr val="C00000"/>
              </a:buClr>
              <a:buSzPct val="100000"/>
            </a:pPr>
            <a:endParaRPr lang="cs-CZ" dirty="0" smtClean="0"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A59253"/>
              </a:solidFill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>
              <a:buClr>
                <a:srgbClr val="A59253"/>
              </a:buClr>
            </a:pPr>
            <a:endParaRPr lang="cs-CZ" b="1" i="1" dirty="0" smtClean="0"/>
          </a:p>
          <a:p>
            <a:pPr marL="0" lvl="1">
              <a:buClr>
                <a:srgbClr val="C00000"/>
              </a:buClr>
              <a:buSzPct val="100000"/>
            </a:pPr>
            <a:endParaRPr lang="cs-CZ" altLang="cs-CZ" sz="2000" dirty="0" smtClean="0"/>
          </a:p>
          <a:p>
            <a:pPr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cs-CZ" alt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Investiční způsobilé výdaje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24560" y="1066800"/>
            <a:ext cx="78841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 smtClean="0"/>
              <a:t>Odpisovaný </a:t>
            </a:r>
            <a:r>
              <a:rPr lang="cs-CZ" altLang="cs-CZ" dirty="0"/>
              <a:t>hmotný majetek </a:t>
            </a:r>
            <a:r>
              <a:rPr lang="cs-CZ" altLang="cs-CZ" dirty="0" smtClean="0"/>
              <a:t>(nad </a:t>
            </a:r>
            <a:r>
              <a:rPr lang="cs-CZ" altLang="cs-CZ" dirty="0"/>
              <a:t>40 000 Kč)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 smtClean="0"/>
              <a:t>Odpisovaný </a:t>
            </a:r>
            <a:r>
              <a:rPr lang="cs-CZ" altLang="cs-CZ" dirty="0"/>
              <a:t>nehmotný majetek </a:t>
            </a:r>
            <a:r>
              <a:rPr lang="cs-CZ" altLang="cs-CZ" dirty="0" smtClean="0"/>
              <a:t>(nad </a:t>
            </a:r>
            <a:r>
              <a:rPr lang="cs-CZ" altLang="cs-CZ" dirty="0"/>
              <a:t>60 000 Kč)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Clr>
                <a:srgbClr val="A59253"/>
              </a:buClr>
            </a:pPr>
            <a:endParaRPr lang="cs-CZ" b="1" i="1" dirty="0" smtClean="0"/>
          </a:p>
          <a:p>
            <a:pPr marL="0" lvl="1">
              <a:buClr>
                <a:srgbClr val="C00000"/>
              </a:buClr>
              <a:buSzPct val="100000"/>
            </a:pPr>
            <a:r>
              <a:rPr lang="cs-CZ" altLang="cs-CZ" sz="2000" b="1" dirty="0" smtClean="0"/>
              <a:t>Maximální objem nákladů investičního charakteru z celkových přímých výdajů je 15%.</a:t>
            </a:r>
          </a:p>
          <a:p>
            <a:pPr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cs-CZ" alt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8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Vykazování nepřímých nákladů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24560" y="1158240"/>
            <a:ext cx="78841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cs typeface="Arial" panose="020B0604020202020204" pitchFamily="34" charset="0"/>
              </a:rPr>
              <a:t>Neprokazují </a:t>
            </a:r>
            <a:r>
              <a:rPr lang="cs-CZ" dirty="0">
                <a:cs typeface="Arial" panose="020B0604020202020204" pitchFamily="34" charset="0"/>
              </a:rPr>
              <a:t>se, jejich výše se odvozuje od přímých </a:t>
            </a:r>
            <a:r>
              <a:rPr lang="cs-CZ" dirty="0" smtClean="0">
                <a:cs typeface="Arial" panose="020B0604020202020204" pitchFamily="34" charset="0"/>
              </a:rPr>
              <a:t>nákladů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cs typeface="Arial" panose="020B0604020202020204" pitchFamily="34" charset="0"/>
              </a:rPr>
              <a:t>Vyjadřují se v % vzhledem k celkovým způsobilým přímým nákladů </a:t>
            </a:r>
            <a:r>
              <a:rPr lang="cs-CZ" b="1" dirty="0">
                <a:cs typeface="Arial" panose="020B0604020202020204" pitchFamily="34" charset="0"/>
              </a:rPr>
              <a:t>včetně</a:t>
            </a:r>
            <a:r>
              <a:rPr lang="cs-CZ" dirty="0">
                <a:cs typeface="Arial" panose="020B0604020202020204" pitchFamily="34" charset="0"/>
              </a:rPr>
              <a:t> </a:t>
            </a:r>
            <a:r>
              <a:rPr lang="cs-CZ" b="1" dirty="0">
                <a:cs typeface="Arial" panose="020B0604020202020204" pitchFamily="34" charset="0"/>
              </a:rPr>
              <a:t>nákladů na křížové </a:t>
            </a:r>
            <a:r>
              <a:rPr lang="cs-CZ" b="1" dirty="0" smtClean="0">
                <a:cs typeface="Arial" panose="020B0604020202020204" pitchFamily="34" charset="0"/>
              </a:rPr>
              <a:t>financování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cs typeface="Arial" panose="020B0604020202020204" pitchFamily="34" charset="0"/>
              </a:rPr>
              <a:t>Stanoveny fixně ve Smlouvě o </a:t>
            </a:r>
            <a:r>
              <a:rPr lang="cs-CZ" dirty="0" smtClean="0">
                <a:cs typeface="Arial" panose="020B0604020202020204" pitchFamily="34" charset="0"/>
              </a:rPr>
              <a:t>financování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cs typeface="Arial" panose="020B0604020202020204" pitchFamily="34" charset="0"/>
              </a:rPr>
              <a:t>Max. 25 % </a:t>
            </a:r>
            <a:r>
              <a:rPr lang="cs-CZ" dirty="0">
                <a:cs typeface="Arial" panose="020B0604020202020204" pitchFamily="34" charset="0"/>
              </a:rPr>
              <a:t>přímých způsobilých </a:t>
            </a:r>
            <a:r>
              <a:rPr lang="cs-CZ" dirty="0" smtClean="0">
                <a:cs typeface="Arial" panose="020B0604020202020204" pitchFamily="34" charset="0"/>
              </a:rPr>
              <a:t>nákladů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31625"/>
              </p:ext>
            </p:extLst>
          </p:nvPr>
        </p:nvGraphicFramePr>
        <p:xfrm>
          <a:off x="1121665" y="3621023"/>
          <a:ext cx="7028035" cy="1702976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2465977"/>
                <a:gridCol w="2465977"/>
                <a:gridCol w="2096081"/>
              </a:tblGrid>
              <a:tr h="633671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 nákupu služeb na celkových přímých nákladech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287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60% a méně</a:t>
                      </a:r>
                      <a:endParaRPr lang="cs-CZ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více než 60% a méně než 90%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90% a více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5643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25%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15%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5%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Chyby při sestavování rozpočtu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92885" y="1678770"/>
            <a:ext cx="77939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cs typeface="Arial" panose="020B0604020202020204" pitchFamily="34" charset="0"/>
              </a:rPr>
              <a:t>Rozpočet </a:t>
            </a:r>
            <a:r>
              <a:rPr lang="cs-CZ" dirty="0">
                <a:cs typeface="Arial" panose="020B0604020202020204" pitchFamily="34" charset="0"/>
              </a:rPr>
              <a:t>není dostatečně podrobný, aby bylo </a:t>
            </a:r>
            <a:r>
              <a:rPr lang="cs-CZ" dirty="0" smtClean="0">
                <a:cs typeface="Arial" panose="020B0604020202020204" pitchFamily="34" charset="0"/>
              </a:rPr>
              <a:t>zřejmé, </a:t>
            </a:r>
            <a:r>
              <a:rPr lang="cs-CZ" dirty="0">
                <a:cs typeface="Arial" panose="020B0604020202020204" pitchFamily="34" charset="0"/>
              </a:rPr>
              <a:t>jaké výdaje jsou v projektu plánovány (kalkulace na kus</a:t>
            </a:r>
            <a:r>
              <a:rPr lang="cs-CZ" dirty="0" smtClean="0">
                <a:cs typeface="Arial" panose="020B0604020202020204" pitchFamily="34" charset="0"/>
              </a:rPr>
              <a:t>…)</a:t>
            </a:r>
          </a:p>
          <a:p>
            <a:pPr>
              <a:buClr>
                <a:srgbClr val="A59253"/>
              </a:buClr>
            </a:pPr>
            <a:endParaRPr lang="cs-CZ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cs typeface="Arial" panose="020B0604020202020204" pitchFamily="34" charset="0"/>
              </a:rPr>
              <a:t>Zařazení položek, které neodpovídají charakteru projektu – nejasný popis </a:t>
            </a:r>
            <a:r>
              <a:rPr lang="cs-CZ" dirty="0" smtClean="0">
                <a:cs typeface="Arial" panose="020B0604020202020204" pitchFamily="34" charset="0"/>
              </a:rPr>
              <a:t>činností, bez vazby na realizované aktivity</a:t>
            </a:r>
          </a:p>
          <a:p>
            <a:pPr>
              <a:buClr>
                <a:srgbClr val="A59253"/>
              </a:buClr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cs typeface="Arial" panose="020B0604020202020204" pitchFamily="34" charset="0"/>
              </a:rPr>
              <a:t>Opomenutí některých nákladů (zákonné odvody placené zaměstnavatelem, DPH</a:t>
            </a:r>
            <a:r>
              <a:rPr lang="cs-CZ" dirty="0" smtClean="0">
                <a:cs typeface="Arial" panose="020B0604020202020204" pitchFamily="34" charset="0"/>
              </a:rPr>
              <a:t>…)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cs typeface="Arial" panose="020B0604020202020204" pitchFamily="34" charset="0"/>
              </a:rPr>
              <a:t>Zařazení nezpůsobilých výdajů, nepřímých nákladů</a:t>
            </a:r>
          </a:p>
          <a:p>
            <a:pPr>
              <a:buClr>
                <a:srgbClr val="A59253"/>
              </a:buClr>
            </a:pPr>
            <a:endParaRPr lang="cs-CZ" dirty="0" smtClean="0"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5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Nejčastější chyby při administraci projektu - obecné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92885" y="1678770"/>
            <a:ext cx="7793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Nedostatečná spolupráce konzultačních </a:t>
            </a:r>
            <a:r>
              <a:rPr lang="cs-CZ" dirty="0" smtClean="0"/>
              <a:t>společností </a:t>
            </a:r>
            <a:r>
              <a:rPr lang="cs-CZ" dirty="0"/>
              <a:t>s příjemcem a </a:t>
            </a:r>
            <a:r>
              <a:rPr lang="cs-CZ" dirty="0" smtClean="0"/>
              <a:t>ŘO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Nedostatečná znalost žádosti a výzvy a s tím spojená větší chybovost a delší administrace kontroly </a:t>
            </a:r>
            <a:r>
              <a:rPr lang="cs-CZ" dirty="0" smtClean="0"/>
              <a:t>ZOR/ŽOP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Předkládání ZOR/ŽOP/Náprav nedostatků </a:t>
            </a:r>
            <a:r>
              <a:rPr lang="cs-CZ" u="sng" dirty="0"/>
              <a:t>po </a:t>
            </a:r>
            <a:r>
              <a:rPr lang="cs-CZ" u="sng" dirty="0" smtClean="0"/>
              <a:t>termínu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Předložení </a:t>
            </a:r>
            <a:r>
              <a:rPr lang="cs-CZ" dirty="0"/>
              <a:t>prázdné </a:t>
            </a:r>
            <a:r>
              <a:rPr lang="cs-CZ" dirty="0" err="1" smtClean="0"/>
              <a:t>ZoR</a:t>
            </a:r>
            <a:endParaRPr lang="cs-CZ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Předložená </a:t>
            </a:r>
            <a:r>
              <a:rPr lang="cs-CZ" dirty="0"/>
              <a:t>neúplná </a:t>
            </a:r>
            <a:r>
              <a:rPr lang="cs-CZ" dirty="0" err="1"/>
              <a:t>ZoR</a:t>
            </a:r>
            <a:r>
              <a:rPr lang="cs-CZ" dirty="0"/>
              <a:t>/ŽOP – chybějící dokumenty, popisy </a:t>
            </a:r>
            <a:r>
              <a:rPr lang="cs-CZ" dirty="0" smtClean="0"/>
              <a:t>apod.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Nedostatečně </a:t>
            </a:r>
            <a:r>
              <a:rPr lang="cs-CZ" dirty="0"/>
              <a:t>zdůvodněna/podložena </a:t>
            </a:r>
            <a:r>
              <a:rPr lang="cs-CZ" dirty="0" err="1" smtClean="0"/>
              <a:t>ŽoZ</a:t>
            </a:r>
            <a:r>
              <a:rPr lang="cs-CZ" dirty="0" smtClean="0"/>
              <a:t> </a:t>
            </a:r>
            <a:endParaRPr lang="cs-CZ" dirty="0" smtClean="0"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28532" y="527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8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 při administraci projektu </a:t>
            </a:r>
            <a:r>
              <a:rPr lang="cs-CZ" dirty="0" err="1" smtClean="0"/>
              <a:t>ZoR</a:t>
            </a:r>
            <a:r>
              <a:rPr lang="cs-CZ" dirty="0" smtClean="0"/>
              <a:t>/</a:t>
            </a:r>
            <a:r>
              <a:rPr lang="cs-CZ" dirty="0" err="1" smtClean="0"/>
              <a:t>ZZoR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>
                <a:srgbClr val="A59253"/>
              </a:buClr>
              <a:buNone/>
            </a:pPr>
            <a:r>
              <a:rPr lang="cs-CZ" sz="1800" dirty="0" err="1" smtClean="0">
                <a:solidFill>
                  <a:schemeClr val="tx1"/>
                </a:solidFill>
                <a:latin typeface="Arial" charset="0"/>
                <a:ea typeface="+mn-ea"/>
              </a:rPr>
              <a:t>ZoR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 </a:t>
            </a:r>
          </a:p>
          <a:p>
            <a:pPr marL="0" indent="0">
              <a:spcBef>
                <a:spcPct val="0"/>
              </a:spcBef>
              <a:buClr>
                <a:srgbClr val="A59253"/>
              </a:buClr>
              <a:buNone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 Nedodání partnerské smlouvy partnera s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FP</a:t>
            </a: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 Nedodání interní směrnice o způsobu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účtování</a:t>
            </a: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Informace o zahájení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projektu</a:t>
            </a: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0" indent="0">
              <a:spcBef>
                <a:spcPct val="0"/>
              </a:spcBef>
              <a:buClr>
                <a:srgbClr val="A59253"/>
              </a:buClr>
              <a:buNone/>
            </a:pPr>
            <a:endParaRPr lang="cs-CZ" sz="1800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0" indent="0">
              <a:spcBef>
                <a:spcPct val="0"/>
              </a:spcBef>
              <a:buClr>
                <a:srgbClr val="A59253"/>
              </a:buClr>
              <a:buNone/>
            </a:pPr>
            <a:r>
              <a:rPr lang="cs-CZ" sz="1800" dirty="0" err="1" smtClean="0">
                <a:solidFill>
                  <a:schemeClr val="tx1"/>
                </a:solidFill>
                <a:latin typeface="Arial" charset="0"/>
                <a:ea typeface="+mn-ea"/>
              </a:rPr>
              <a:t>ZZoR</a:t>
            </a:r>
            <a:endParaRPr lang="cs-CZ" sz="1800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0" indent="0">
              <a:spcBef>
                <a:spcPct val="0"/>
              </a:spcBef>
              <a:buClr>
                <a:srgbClr val="A59253"/>
              </a:buClr>
              <a:buNone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Nedodání archivační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směrnice</a:t>
            </a: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Nedodání celkového zhodnocení projektu – prokazatelné uzavření všech aktivit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68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 při administraci projektu - </a:t>
            </a:r>
            <a:r>
              <a:rPr lang="cs-CZ" dirty="0" err="1"/>
              <a:t>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 popisu KA musí být vždy jasně popsáno:</a:t>
            </a:r>
          </a:p>
          <a:p>
            <a:pPr marL="0" indent="0">
              <a:buNone/>
            </a:pPr>
            <a:endParaRPr lang="cs-CZ" sz="2800" b="1" dirty="0"/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KDE (adresa, vlastní/pronajaté prostory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)</a:t>
            </a: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KDO (CS – počet účastníků, RT-Lektoři,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realizace </a:t>
            </a: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KA příjemcem/partnerem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)</a:t>
            </a: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KDY, jak dlouho (datum kurzů od do, délka trvání aktivity – časová dotace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)</a:t>
            </a: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JAK (individuální/skupinové)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806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9619" y="368300"/>
            <a:ext cx="7473950" cy="317500"/>
          </a:xfrm>
        </p:spPr>
        <p:txBody>
          <a:bodyPr/>
          <a:lstStyle/>
          <a:p>
            <a:r>
              <a:rPr lang="cs-CZ" dirty="0"/>
              <a:t>Nejčastější chyby při administraci </a:t>
            </a:r>
            <a:r>
              <a:rPr lang="cs-CZ" dirty="0" smtClean="0"/>
              <a:t>projektu - </a:t>
            </a:r>
            <a:r>
              <a:rPr lang="cs-CZ" dirty="0" err="1" smtClean="0"/>
              <a:t>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8460" y="1600200"/>
            <a:ext cx="7727950" cy="4373563"/>
          </a:xfrm>
        </p:spPr>
        <p:txBody>
          <a:bodyPr/>
          <a:lstStyle/>
          <a:p>
            <a:pPr marL="0" indent="0">
              <a:buNone/>
            </a:pPr>
            <a:endParaRPr lang="cs-CZ" sz="105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ZA KOLIK (vazba na rozpočet – rozpočtové položky, název dodavatele)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CO (obsah kurzů, pokud není v žádosti specifikováno)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Výstup z KA (certifikáty, osvědčení, zprávy z diagnostik, prezenční listiny, individuální plány rozvoje, atd.)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Vazba na indikátory (souvislost s komentářem indikátorů)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POZOR – nekopírovat text ze žádosti!</a:t>
            </a:r>
          </a:p>
          <a:p>
            <a:pPr>
              <a:buFont typeface="Wingdings" panose="05000000000000000000" pitchFamily="2" charset="2"/>
              <a:buChar char="l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45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Finanční řízení projektu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024127" y="1184744"/>
            <a:ext cx="76626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cs typeface="Arial" panose="020B0604020202020204" pitchFamily="34" charset="0"/>
              </a:rPr>
              <a:t>Hlavní zásady financování </a:t>
            </a:r>
            <a:r>
              <a:rPr lang="cs-CZ" altLang="cs-CZ" dirty="0" smtClean="0">
                <a:cs typeface="Arial" panose="020B0604020202020204" pitchFamily="34" charset="0"/>
              </a:rPr>
              <a:t>projektu</a:t>
            </a:r>
            <a:endParaRPr lang="cs-CZ" altLang="cs-CZ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 smtClean="0">
                <a:cs typeface="Arial" panose="020B0604020202020204" pitchFamily="34" charset="0"/>
              </a:rPr>
              <a:t>Finanční řízení (účetnictví, BÚ)</a:t>
            </a:r>
            <a:endParaRPr lang="cs-CZ" altLang="cs-CZ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cs typeface="Arial" panose="020B0604020202020204" pitchFamily="34" charset="0"/>
              </a:rPr>
              <a:t>Struktura rozpočtu ESF projektu </a:t>
            </a:r>
          </a:p>
          <a:p>
            <a:pPr marL="285750" indent="-2857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cs typeface="Arial" panose="020B0604020202020204" pitchFamily="34" charset="0"/>
              </a:rPr>
              <a:t>Způsobilost </a:t>
            </a:r>
            <a:r>
              <a:rPr lang="cs-CZ" altLang="cs-CZ" dirty="0" smtClean="0">
                <a:cs typeface="Arial" panose="020B0604020202020204" pitchFamily="34" charset="0"/>
              </a:rPr>
              <a:t>výdajů/nákladů</a:t>
            </a:r>
            <a:endParaRPr lang="cs-CZ" altLang="cs-CZ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cs typeface="Arial" panose="020B0604020202020204" pitchFamily="34" charset="0"/>
              </a:rPr>
              <a:t>Nepřímé náklady</a:t>
            </a:r>
          </a:p>
          <a:p>
            <a:pPr marL="285750" indent="-2857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 smtClean="0">
                <a:cs typeface="Arial" panose="020B0604020202020204" pitchFamily="34" charset="0"/>
              </a:rPr>
              <a:t>Nejčastější chyby</a:t>
            </a:r>
            <a:endParaRPr lang="cs-CZ" altLang="cs-CZ" dirty="0"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2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Nejčastější chyby při administraci </a:t>
            </a:r>
            <a:r>
              <a:rPr lang="cs-CZ" b="1" dirty="0" smtClean="0"/>
              <a:t>projektu - </a:t>
            </a:r>
            <a:r>
              <a:rPr lang="cs-CZ" b="1" dirty="0" err="1" smtClean="0"/>
              <a:t>ZoR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Indikátory – není vyplněn komentář k indikátorům </a:t>
            </a:r>
            <a:endParaRPr lang="cs-CZ" sz="1800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Údaje o osobách z CS nejsou vkládány na portál IS ESF </a:t>
            </a:r>
            <a:endParaRPr lang="cs-CZ" sz="1800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Horizontální principy – pokud není HP neutrální k aktivitám projektu, pak musí být vyplněn komentář k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HP</a:t>
            </a: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Problém při realizaci – musí být vyplněno i řešení, nebo návrh řešení daného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problému</a:t>
            </a: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ea typeface="+mn-ea"/>
              </a:rPr>
              <a:t>Jednotné </a:t>
            </a: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úložiště pro přikládané soubory/přílohy, prosíme ukládat do Dokumentů </a:t>
            </a:r>
            <a:r>
              <a:rPr lang="cs-CZ" sz="1800" dirty="0" err="1">
                <a:solidFill>
                  <a:schemeClr val="tx1"/>
                </a:solidFill>
                <a:latin typeface="Arial" charset="0"/>
                <a:ea typeface="+mn-ea"/>
              </a:rPr>
              <a:t>ZoR</a:t>
            </a:r>
            <a:endParaRPr lang="cs-CZ" sz="1800" dirty="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324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Nejčastější chyby při administraci projektu - </a:t>
            </a:r>
            <a:r>
              <a:rPr lang="cs-CZ" b="1" dirty="0" err="1"/>
              <a:t>ŽoP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Nesprávně vyplněné údaje z dokladu</a:t>
            </a:r>
          </a:p>
          <a:p>
            <a:pPr marL="0" indent="0">
              <a:buNone/>
            </a:pPr>
            <a:endParaRPr lang="cs-CZ" sz="1050" dirty="0" smtClean="0"/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Arial" charset="0"/>
                <a:ea typeface="+mn-ea"/>
              </a:rPr>
              <a:t>     </a:t>
            </a:r>
            <a:r>
              <a:rPr lang="cs-CZ" sz="1800" dirty="0">
                <a:solidFill>
                  <a:schemeClr val="tx1"/>
                </a:solidFill>
                <a:latin typeface="+mj-lt"/>
                <a:ea typeface="+mn-ea"/>
              </a:rPr>
              <a:t>DUZP </a:t>
            </a:r>
            <a:endParaRPr lang="cs-CZ" sz="1800" dirty="0" smtClean="0">
              <a:solidFill>
                <a:schemeClr val="tx1"/>
              </a:solidFill>
              <a:latin typeface="+mj-lt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+mj-lt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+mj-lt"/>
                <a:ea typeface="+mn-ea"/>
              </a:rPr>
              <a:t>     rozdělení na ZD a daň </a:t>
            </a:r>
            <a:endParaRPr lang="cs-CZ" sz="1800" dirty="0" smtClean="0">
              <a:solidFill>
                <a:schemeClr val="tx1"/>
              </a:solidFill>
              <a:latin typeface="+mj-lt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+mj-lt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+mj-lt"/>
                <a:ea typeface="+mn-ea"/>
              </a:rPr>
              <a:t>     chyby ve vyplnění </a:t>
            </a:r>
            <a:endParaRPr lang="cs-CZ" sz="1800" dirty="0" smtClean="0">
              <a:solidFill>
                <a:schemeClr val="tx1"/>
              </a:solidFill>
              <a:latin typeface="+mj-lt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latin typeface="+mj-lt"/>
              <a:ea typeface="+mn-ea"/>
            </a:endParaRPr>
          </a:p>
          <a:p>
            <a:pPr marL="285750" indent="-285750">
              <a:spcBef>
                <a:spcPct val="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+mj-lt"/>
                <a:ea typeface="+mn-ea"/>
              </a:rPr>
              <a:t>     nesoulad </a:t>
            </a:r>
            <a:r>
              <a:rPr lang="cs-CZ" sz="1800" dirty="0" smtClean="0">
                <a:solidFill>
                  <a:schemeClr val="tx1"/>
                </a:solidFill>
                <a:latin typeface="+mj-lt"/>
                <a:ea typeface="+mn-ea"/>
              </a:rPr>
              <a:t>uvedeného fondu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  <a:ea typeface="+mn-ea"/>
              </a:rPr>
              <a:t>prac</a:t>
            </a:r>
            <a:r>
              <a:rPr lang="cs-CZ" sz="1800" dirty="0" smtClean="0">
                <a:solidFill>
                  <a:schemeClr val="tx1"/>
                </a:solidFill>
                <a:latin typeface="+mj-lt"/>
                <a:ea typeface="+mn-ea"/>
              </a:rPr>
              <a:t>. doby se záznamem na mzdovém l.   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Přečerpání položek rozpočtu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62838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Nejčastější chyby při administraci projektu - </a:t>
            </a:r>
            <a:r>
              <a:rPr lang="cs-CZ" b="1" dirty="0" err="1"/>
              <a:t>ŽoP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Chybějící údaje na účetních </a:t>
            </a:r>
            <a:r>
              <a:rPr lang="cs-CZ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dokladech</a:t>
            </a:r>
          </a:p>
          <a:p>
            <a:pPr marL="0" indent="0">
              <a:buNone/>
            </a:pPr>
            <a:endParaRPr lang="cs-CZ" sz="105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charset="0"/>
                <a:ea typeface="+mn-ea"/>
              </a:rPr>
              <a:t>označení dokladu (např. FAP 202001) – úplnost faktur je dokládána nepřerušenou vzestupnou číselnou řadou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1800" dirty="0">
              <a:latin typeface="Arial" charset="0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charset="0"/>
                <a:ea typeface="+mn-ea"/>
              </a:rPr>
              <a:t>okamžik vyhotovení účetního dokladu (tj. datum kdy byla doručena/zaúč­tována)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1800" dirty="0">
              <a:latin typeface="Arial" charset="0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charset="0"/>
                <a:ea typeface="+mn-ea"/>
              </a:rPr>
              <a:t>podpisový záznam osoby odpovědné za účetní případ (tj. podpis osoby odpovědné za věcnou správnost)</a:t>
            </a:r>
          </a:p>
          <a:p>
            <a:pPr marL="914400" lvl="2" indent="0">
              <a:buNone/>
            </a:pPr>
            <a:endParaRPr lang="cs-CZ" sz="1800" dirty="0">
              <a:latin typeface="Arial" charset="0"/>
              <a:ea typeface="+mn-ea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charset="0"/>
                <a:ea typeface="+mn-ea"/>
              </a:rPr>
              <a:t>podpisový záznam osoby odpovědné za zaúčtování účetního případu (tj. podpis osoby odpovědné za kontrolu náležitostí dokladu včetně odpovědnosti za zaúčtování).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7627715" y="374087"/>
            <a:ext cx="1174831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149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Nejčastější chyby při administraci </a:t>
            </a:r>
            <a:r>
              <a:rPr lang="cs-CZ" b="1" dirty="0" smtClean="0"/>
              <a:t>projektu - </a:t>
            </a:r>
            <a:r>
              <a:rPr lang="cs-CZ" b="1" dirty="0" err="1" smtClean="0"/>
              <a:t>ŽoP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Nedoloženy </a:t>
            </a:r>
            <a:endParaRPr lang="cs-CZ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/>
              <a:t>BV dle PPŽP -Výpisy z běžného účtu k dokladům nad 10 000 Kč se předkládají s vyznačením příslušné platby </a:t>
            </a:r>
            <a:r>
              <a:rPr lang="cs-CZ" sz="1800" u="sng" dirty="0"/>
              <a:t>včetně pořadového čísla v soupisce účetních dokladů</a:t>
            </a:r>
            <a:r>
              <a:rPr lang="cs-CZ" sz="1800" dirty="0"/>
              <a:t>; v případě úhrad mezd je možné výpis z účtu nahradit čestným prohlášením daného zaměstnance o obdržení mzdy. </a:t>
            </a:r>
            <a:endParaRPr lang="cs-CZ" sz="1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cs-CZ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/>
              <a:t>Mzdové listy pokud způsobilá část mzdy/platu/odměny =&gt; 10 tis</a:t>
            </a:r>
            <a:r>
              <a:rPr lang="cs-CZ" sz="1800" dirty="0" smtClean="0"/>
              <a:t>. Kč</a:t>
            </a:r>
          </a:p>
          <a:p>
            <a:pPr marL="914400" lvl="2" indent="0">
              <a:buNone/>
            </a:pPr>
            <a:endParaRPr lang="cs-CZ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/>
              <a:t>Pracovní smlouvy, dohody, náplně práce a mzdové výměry všech zaměstnanců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94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Nejčastější chyby při administraci projektu - </a:t>
            </a:r>
            <a:r>
              <a:rPr lang="cs-CZ" b="1" dirty="0" err="1"/>
              <a:t>ŽoP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Částky na krytí </a:t>
            </a:r>
            <a:r>
              <a:rPr lang="cs-CZ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výdajů</a:t>
            </a:r>
          </a:p>
          <a:p>
            <a:pPr marL="0" indent="0">
              <a:buNone/>
            </a:pPr>
            <a:endParaRPr lang="cs-CZ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/>
              <a:t>Není vyplněno vůbec nebo vyplněno </a:t>
            </a:r>
            <a:r>
              <a:rPr lang="cs-CZ" sz="1800" dirty="0" smtClean="0"/>
              <a:t>chybně</a:t>
            </a:r>
          </a:p>
          <a:p>
            <a:pPr marL="914400" lvl="2" indent="0">
              <a:buNone/>
            </a:pPr>
            <a:endParaRPr lang="cs-CZ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/>
              <a:t>Záměna investičních/neinvestičních </a:t>
            </a:r>
            <a:r>
              <a:rPr lang="cs-CZ" sz="1800" dirty="0" smtClean="0"/>
              <a:t>výdajů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/>
              <a:t>Při změnách v soupisce je nutné </a:t>
            </a:r>
            <a:endParaRPr lang="cs-CZ" sz="1800" dirty="0" smtClean="0"/>
          </a:p>
          <a:p>
            <a:pPr marL="914400" lvl="2" indent="0">
              <a:buNone/>
            </a:pPr>
            <a:r>
              <a:rPr lang="cs-CZ" sz="1800" dirty="0" smtClean="0"/>
              <a:t>        - změnit </a:t>
            </a:r>
            <a:r>
              <a:rPr lang="cs-CZ" sz="1800" dirty="0"/>
              <a:t>i částku na krytí výdajů</a:t>
            </a:r>
          </a:p>
          <a:p>
            <a:pPr marL="914400" lvl="2" indent="0">
              <a:buNone/>
            </a:pPr>
            <a:r>
              <a:rPr lang="cs-CZ" sz="1800" dirty="0" smtClean="0"/>
              <a:t>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73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Děkuji za pozornost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6261" y="35167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2000" b="1" dirty="0" smtClean="0">
                <a:solidFill>
                  <a:prstClr val="black"/>
                </a:solidFill>
                <a:latin typeface="Arial"/>
              </a:rPr>
              <a:t>Ing. Ota Pačes</a:t>
            </a:r>
            <a:endParaRPr lang="cs-CZ" altLang="cs-CZ" sz="2000" b="1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1600" b="1" dirty="0">
                <a:solidFill>
                  <a:prstClr val="black"/>
                </a:solidFill>
                <a:latin typeface="Arial"/>
              </a:rPr>
              <a:t>	</a:t>
            </a:r>
          </a:p>
          <a:p>
            <a:pPr fontAlgn="auto">
              <a:spcBef>
                <a:spcPts val="24"/>
              </a:spcBef>
              <a:spcAft>
                <a:spcPts val="0"/>
              </a:spcAft>
            </a:pPr>
            <a:r>
              <a:rPr lang="en-GB" altLang="cs-CZ" b="1" dirty="0">
                <a:solidFill>
                  <a:prstClr val="black"/>
                </a:solidFill>
                <a:latin typeface="Arial"/>
              </a:rPr>
              <a:t>ODBOR </a:t>
            </a:r>
            <a:r>
              <a:rPr lang="cs-CZ" altLang="cs-CZ" b="1" dirty="0">
                <a:solidFill>
                  <a:prstClr val="black"/>
                </a:solidFill>
                <a:latin typeface="Arial"/>
              </a:rPr>
              <a:t>EVROPSKÝCH </a:t>
            </a:r>
            <a:r>
              <a:rPr lang="en-GB" altLang="cs-CZ" b="1" dirty="0">
                <a:solidFill>
                  <a:prstClr val="black"/>
                </a:solidFill>
                <a:latin typeface="Arial"/>
              </a:rPr>
              <a:t>FONDŮ</a:t>
            </a:r>
            <a:br>
              <a:rPr lang="en-GB" altLang="cs-CZ" b="1" dirty="0">
                <a:solidFill>
                  <a:prstClr val="black"/>
                </a:solidFill>
                <a:latin typeface="Arial"/>
              </a:rPr>
            </a:br>
            <a:r>
              <a:rPr lang="en-GB" altLang="cs-CZ" b="1" dirty="0">
                <a:solidFill>
                  <a:prstClr val="black"/>
                </a:solidFill>
                <a:latin typeface="Arial"/>
              </a:rPr>
              <a:t>MAGISTRÁT HL. M. PRAHY</a:t>
            </a:r>
            <a:br>
              <a:rPr lang="en-GB" altLang="cs-CZ" b="1" dirty="0">
                <a:solidFill>
                  <a:prstClr val="black"/>
                </a:solidFill>
                <a:latin typeface="Arial"/>
              </a:rPr>
            </a:br>
            <a:r>
              <a:rPr lang="cs-CZ" altLang="cs-CZ" b="1" dirty="0" smtClean="0">
                <a:solidFill>
                  <a:prstClr val="black"/>
                </a:solidFill>
                <a:latin typeface="Arial"/>
              </a:rPr>
              <a:t>Rytířská 406/10</a:t>
            </a:r>
            <a:r>
              <a:rPr lang="en-GB" altLang="cs-CZ" b="1" dirty="0">
                <a:solidFill>
                  <a:prstClr val="black"/>
                </a:solidFill>
                <a:latin typeface="Arial"/>
              </a:rPr>
              <a:t/>
            </a:r>
            <a:br>
              <a:rPr lang="en-GB" altLang="cs-CZ" b="1" dirty="0">
                <a:solidFill>
                  <a:prstClr val="black"/>
                </a:solidFill>
                <a:latin typeface="Arial"/>
              </a:rPr>
            </a:br>
            <a:r>
              <a:rPr lang="en-GB" altLang="cs-CZ" b="1" dirty="0" smtClean="0">
                <a:solidFill>
                  <a:prstClr val="black"/>
                </a:solidFill>
                <a:latin typeface="Arial"/>
              </a:rPr>
              <a:t>1</a:t>
            </a:r>
            <a:r>
              <a:rPr lang="cs-CZ" altLang="cs-CZ" b="1" dirty="0" smtClean="0">
                <a:solidFill>
                  <a:prstClr val="black"/>
                </a:solidFill>
                <a:latin typeface="Arial"/>
              </a:rPr>
              <a:t>10 00</a:t>
            </a:r>
            <a:r>
              <a:rPr lang="en-GB" altLang="cs-CZ" b="1" dirty="0" smtClean="0">
                <a:solidFill>
                  <a:prstClr val="black"/>
                </a:solidFill>
                <a:latin typeface="Arial"/>
              </a:rPr>
              <a:t>  </a:t>
            </a:r>
            <a:r>
              <a:rPr lang="en-GB" altLang="cs-CZ" b="1" dirty="0">
                <a:solidFill>
                  <a:prstClr val="black"/>
                </a:solidFill>
                <a:latin typeface="Arial"/>
              </a:rPr>
              <a:t>PRAHA </a:t>
            </a:r>
            <a:r>
              <a:rPr lang="en-GB" altLang="cs-CZ" b="1" dirty="0" smtClean="0">
                <a:solidFill>
                  <a:prstClr val="black"/>
                </a:solidFill>
                <a:latin typeface="Arial"/>
              </a:rPr>
              <a:t>1</a:t>
            </a:r>
            <a:endParaRPr lang="cs-CZ" altLang="cs-CZ" b="1" dirty="0" smtClean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24"/>
              </a:spcBef>
              <a:spcAft>
                <a:spcPts val="0"/>
              </a:spcAft>
            </a:pPr>
            <a:endParaRPr lang="cs-CZ" altLang="cs-CZ" b="1" dirty="0" smtClean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b="1" u="sng" dirty="0">
                <a:solidFill>
                  <a:srgbClr val="0070C0"/>
                </a:solidFill>
                <a:latin typeface="Arial"/>
              </a:rPr>
              <a:t>o</a:t>
            </a:r>
            <a:r>
              <a:rPr lang="cs-CZ" altLang="cs-CZ" b="1" u="sng" dirty="0" smtClean="0">
                <a:solidFill>
                  <a:srgbClr val="0070C0"/>
                </a:solidFill>
                <a:latin typeface="Arial"/>
              </a:rPr>
              <a:t>ta.paces@praha.eu</a:t>
            </a:r>
            <a:endParaRPr lang="cs-CZ" altLang="cs-CZ" b="1" u="sng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8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zásady financování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903642" y="1203282"/>
            <a:ext cx="80330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cs typeface="Arial" panose="020B0604020202020204" pitchFamily="34" charset="0"/>
              </a:rPr>
              <a:t>Podpora až do výše  100 % způsobilých </a:t>
            </a:r>
            <a:r>
              <a:rPr lang="cs-CZ" dirty="0" smtClean="0">
                <a:cs typeface="Arial" panose="020B0604020202020204" pitchFamily="34" charset="0"/>
              </a:rPr>
              <a:t>výdajů</a:t>
            </a:r>
          </a:p>
          <a:p>
            <a:pPr>
              <a:buClr>
                <a:srgbClr val="A59253"/>
              </a:buClr>
            </a:pPr>
            <a:r>
              <a:rPr lang="cs-CZ" dirty="0" smtClean="0">
                <a:cs typeface="Arial" panose="020B0604020202020204" pitchFamily="34" charset="0"/>
              </a:rPr>
              <a:t>	podpora komunitního života</a:t>
            </a:r>
          </a:p>
          <a:p>
            <a:pPr>
              <a:buClr>
                <a:srgbClr val="A59253"/>
              </a:buClr>
            </a:pPr>
            <a:r>
              <a:rPr lang="cs-CZ" dirty="0">
                <a:cs typeface="Arial" panose="020B0604020202020204" pitchFamily="34" charset="0"/>
              </a:rPr>
              <a:t>	</a:t>
            </a:r>
            <a:endParaRPr lang="cs-CZ" dirty="0" smtClean="0"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cs typeface="Arial" panose="020B0604020202020204" pitchFamily="34" charset="0"/>
              </a:rPr>
              <a:t>Nižší </a:t>
            </a:r>
            <a:r>
              <a:rPr lang="cs-CZ" dirty="0">
                <a:cs typeface="Arial" panose="020B0604020202020204" pitchFamily="34" charset="0"/>
              </a:rPr>
              <a:t>než 100% financování z OP PPR:</a:t>
            </a:r>
          </a:p>
          <a:p>
            <a:pPr lvl="1">
              <a:buClr>
                <a:srgbClr val="A59253"/>
              </a:buClr>
            </a:pPr>
            <a:r>
              <a:rPr lang="cs-CZ" dirty="0" smtClean="0">
                <a:cs typeface="Arial" panose="020B0604020202020204" pitchFamily="34" charset="0"/>
              </a:rPr>
              <a:t>povinná </a:t>
            </a:r>
            <a:r>
              <a:rPr lang="cs-CZ" dirty="0">
                <a:cs typeface="Arial" panose="020B0604020202020204" pitchFamily="34" charset="0"/>
              </a:rPr>
              <a:t>spoluúčast příjemce – stanoveno ve </a:t>
            </a:r>
            <a:r>
              <a:rPr lang="cs-CZ" dirty="0" smtClean="0">
                <a:cs typeface="Arial" panose="020B0604020202020204" pitchFamily="34" charset="0"/>
              </a:rPr>
              <a:t>výzvě </a:t>
            </a:r>
          </a:p>
          <a:p>
            <a:pPr lvl="1">
              <a:buClr>
                <a:srgbClr val="A59253"/>
              </a:buClr>
            </a:pPr>
            <a:r>
              <a:rPr lang="cs-CZ" dirty="0">
                <a:cs typeface="Arial" panose="020B0604020202020204" pitchFamily="34" charset="0"/>
              </a:rPr>
              <a:t>p</a:t>
            </a:r>
            <a:r>
              <a:rPr lang="cs-CZ" dirty="0" smtClean="0">
                <a:cs typeface="Arial" panose="020B0604020202020204" pitchFamily="34" charset="0"/>
              </a:rPr>
              <a:t>rojekt </a:t>
            </a:r>
            <a:r>
              <a:rPr lang="cs-CZ" dirty="0">
                <a:cs typeface="Arial" panose="020B0604020202020204" pitchFamily="34" charset="0"/>
              </a:rPr>
              <a:t>generuje příjmy </a:t>
            </a:r>
          </a:p>
          <a:p>
            <a:pPr lvl="1">
              <a:buClr>
                <a:srgbClr val="A59253"/>
              </a:buClr>
            </a:pPr>
            <a:endParaRPr lang="cs-CZ" dirty="0"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Finanční toky</a:t>
            </a:r>
          </a:p>
          <a:p>
            <a:pPr lvl="1">
              <a:buClr>
                <a:srgbClr val="A59253"/>
              </a:buClr>
            </a:pPr>
            <a:r>
              <a:rPr lang="cs-CZ" dirty="0">
                <a:cs typeface="Arial" panose="020B0604020202020204" pitchFamily="34" charset="0"/>
              </a:rPr>
              <a:t>e</a:t>
            </a:r>
            <a:r>
              <a:rPr lang="cs-CZ" dirty="0" smtClean="0">
                <a:cs typeface="Arial" panose="020B0604020202020204" pitchFamily="34" charset="0"/>
              </a:rPr>
              <a:t>x-ante </a:t>
            </a:r>
            <a:r>
              <a:rPr lang="cs-CZ" dirty="0">
                <a:cs typeface="Arial" panose="020B0604020202020204" pitchFamily="34" charset="0"/>
              </a:rPr>
              <a:t>režim – stanovený harmonogram poskytování finančních prostředků</a:t>
            </a:r>
          </a:p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1" y="368300"/>
            <a:ext cx="7473950" cy="317500"/>
          </a:xfrm>
        </p:spPr>
        <p:txBody>
          <a:bodyPr/>
          <a:lstStyle/>
          <a:p>
            <a:r>
              <a:rPr lang="cs-CZ" b="1" dirty="0" smtClean="0"/>
              <a:t>Finanční řízení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075765" y="949723"/>
            <a:ext cx="7507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 smtClean="0"/>
          </a:p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Oddělené </a:t>
            </a:r>
            <a:r>
              <a:rPr lang="cs-CZ" dirty="0"/>
              <a:t>účetnictví projektu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cs typeface="Arial" panose="020B0604020202020204" pitchFamily="34" charset="0"/>
              </a:rPr>
              <a:t>Dokument popisující způsob účetního oddělení projektových nákladů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Bankovní </a:t>
            </a:r>
            <a:r>
              <a:rPr lang="cs-CZ" dirty="0"/>
              <a:t>účet </a:t>
            </a:r>
            <a:endParaRPr lang="cs-CZ" dirty="0" smtClean="0"/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Samostatný </a:t>
            </a:r>
            <a:r>
              <a:rPr lang="cs-CZ" dirty="0">
                <a:cs typeface="Arial" panose="020B0604020202020204" pitchFamily="34" charset="0"/>
              </a:rPr>
              <a:t>bankovní účet, podúčet či existující bankovní </a:t>
            </a:r>
            <a:r>
              <a:rPr lang="cs-CZ" dirty="0" smtClean="0">
                <a:cs typeface="Arial" panose="020B0604020202020204" pitchFamily="34" charset="0"/>
              </a:rPr>
              <a:t>účet</a:t>
            </a:r>
          </a:p>
          <a:p>
            <a:pPr lvl="1">
              <a:buClr>
                <a:srgbClr val="A59253"/>
              </a:buClr>
            </a:pPr>
            <a:endParaRPr lang="cs-CZ" i="1" dirty="0" smtClean="0">
              <a:cs typeface="Arial" panose="020B0604020202020204" pitchFamily="34" charset="0"/>
            </a:endParaRPr>
          </a:p>
          <a:p>
            <a:pPr lvl="1">
              <a:buClr>
                <a:srgbClr val="A59253"/>
              </a:buClr>
            </a:pPr>
            <a:endParaRPr lang="cs-CZ" i="1" dirty="0"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cs typeface="Arial" panose="020B0604020202020204" pitchFamily="34" charset="0"/>
              </a:rPr>
              <a:t>Souběh dotací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cs typeface="Arial" panose="020B0604020202020204" pitchFamily="34" charset="0"/>
              </a:rPr>
              <a:t>Podpora poskytnutá projektu realizovaná v rámci OP PPR není slučitelná s podporou poskytnutou na týž projekt z jiného dotačního programu.</a:t>
            </a:r>
          </a:p>
          <a:p>
            <a:pPr lvl="1">
              <a:buClr>
                <a:srgbClr val="A59253"/>
              </a:buClr>
            </a:pPr>
            <a:endParaRPr lang="cs-CZ" i="1" dirty="0"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87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Finanční plán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985520" y="1203282"/>
            <a:ext cx="808317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cs typeface="Arial" panose="020B0604020202020204" pitchFamily="34" charset="0"/>
              </a:rPr>
              <a:t>Plán financování projektu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cs typeface="Arial" panose="020B0604020202020204" pitchFamily="34" charset="0"/>
              </a:rPr>
              <a:t>První platba – záloha po podpisu </a:t>
            </a:r>
            <a:r>
              <a:rPr lang="cs-CZ" dirty="0" smtClean="0">
                <a:cs typeface="Arial" panose="020B0604020202020204" pitchFamily="34" charset="0"/>
              </a:rPr>
              <a:t>smlouvy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První platba – finanční prostředky na cca 9 prvních měsíců realizace</a:t>
            </a:r>
            <a:endParaRPr lang="cs-CZ" dirty="0"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Datum </a:t>
            </a:r>
            <a:r>
              <a:rPr lang="cs-CZ" dirty="0">
                <a:cs typeface="Arial" panose="020B0604020202020204" pitchFamily="34" charset="0"/>
              </a:rPr>
              <a:t>předložení </a:t>
            </a:r>
            <a:r>
              <a:rPr lang="cs-CZ" dirty="0" err="1" smtClean="0">
                <a:cs typeface="Arial" panose="020B0604020202020204" pitchFamily="34" charset="0"/>
              </a:rPr>
              <a:t>ŽoP</a:t>
            </a:r>
            <a:r>
              <a:rPr lang="cs-CZ" dirty="0" smtClean="0">
                <a:cs typeface="Arial" panose="020B0604020202020204" pitchFamily="34" charset="0"/>
              </a:rPr>
              <a:t>/</a:t>
            </a:r>
            <a:r>
              <a:rPr lang="cs-CZ" dirty="0" err="1" smtClean="0">
                <a:cs typeface="Arial" panose="020B0604020202020204" pitchFamily="34" charset="0"/>
              </a:rPr>
              <a:t>ZoR</a:t>
            </a:r>
            <a:r>
              <a:rPr lang="cs-CZ" dirty="0" smtClean="0">
                <a:cs typeface="Arial" panose="020B0604020202020204" pitchFamily="34" charset="0"/>
              </a:rPr>
              <a:t> - </a:t>
            </a:r>
            <a:r>
              <a:rPr lang="cs-CZ" dirty="0">
                <a:cs typeface="Arial" panose="020B0604020202020204" pitchFamily="34" charset="0"/>
              </a:rPr>
              <a:t>30 dnů od konce sledovaného období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Sledované </a:t>
            </a:r>
            <a:r>
              <a:rPr lang="cs-CZ" dirty="0">
                <a:cs typeface="Arial" panose="020B0604020202020204" pitchFamily="34" charset="0"/>
              </a:rPr>
              <a:t>období = 6 </a:t>
            </a:r>
            <a:r>
              <a:rPr lang="cs-CZ" dirty="0" smtClean="0">
                <a:cs typeface="Arial" panose="020B0604020202020204" pitchFamily="34" charset="0"/>
              </a:rPr>
              <a:t>měsíců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cs typeface="Arial" panose="020B0604020202020204" pitchFamily="34" charset="0"/>
              </a:rPr>
              <a:t>Příklad: realizace 1.1.2019 – 30.6.2020, celkem 18 měsíců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69369"/>
              </p:ext>
            </p:extLst>
          </p:nvPr>
        </p:nvGraphicFramePr>
        <p:xfrm>
          <a:off x="1355464" y="3706194"/>
          <a:ext cx="7035500" cy="21698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524"/>
                <a:gridCol w="1327051"/>
                <a:gridCol w="1101171"/>
                <a:gridCol w="1293868"/>
                <a:gridCol w="1124943"/>
                <a:gridCol w="1124943"/>
              </a:tblGrid>
              <a:tr h="6458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Pořadí finančního plánu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Datum předložení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Záloha - plán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Vyúčtování - plán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Zálohová </a:t>
                      </a:r>
                      <a:r>
                        <a:rPr lang="cs-CZ" sz="1400" u="none" strike="noStrike" dirty="0">
                          <a:effectLst/>
                        </a:rPr>
                        <a:t>platba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Závěrečná platba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602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30.11.2018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</a:tr>
              <a:tr h="29602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30.7.2019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</a:tr>
              <a:tr h="29602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30.1.2020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</a:tr>
              <a:tr h="29602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30.7.2020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/>
                </a:tc>
              </a:tr>
              <a:tr h="29602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36000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3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Způsobilost výdajů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14017"/>
              </p:ext>
            </p:extLst>
          </p:nvPr>
        </p:nvGraphicFramePr>
        <p:xfrm>
          <a:off x="1147131" y="1125140"/>
          <a:ext cx="7605388" cy="471668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02694"/>
                <a:gridCol w="3802694"/>
              </a:tblGrid>
              <a:tr h="359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Hledisko způsobilosti výdaje: 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Podmínky způsobilosti výdaje: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8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Věcná způsobilost výdaje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Soulad s právními předpisy, pravidly programu a podmínkami podpory.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22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Přiměřenost výdaje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Hospodárný, účelný a efektivní výdaj.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22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Časová způsobilost výdaje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smtClean="0">
                          <a:effectLst/>
                        </a:rPr>
                        <a:t>Vznik v době realizace projektu. Uhrazen do předložení</a:t>
                      </a:r>
                      <a:r>
                        <a:rPr lang="cs-CZ" sz="1800" kern="1200" baseline="0" dirty="0" smtClean="0">
                          <a:effectLst/>
                        </a:rPr>
                        <a:t> závěrečné zprávy o realizaci.</a:t>
                      </a:r>
                      <a:endParaRPr lang="cs-CZ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59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Místní způsobilost výdaje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Vazba na území hl. m. Prahy.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1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Vykázání výdaje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Identifikovatelný, prokazatelný a doložitelný výdaj.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9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struktura rozpočtu ESF projektu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291" y="1119280"/>
            <a:ext cx="5261499" cy="503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</a:t>
            </a:r>
            <a:r>
              <a:rPr lang="cs-CZ" b="1" dirty="0" smtClean="0"/>
              <a:t>– Osobní náklady 1.1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93214" y="843677"/>
            <a:ext cx="8050785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>
              <a:cs typeface="Arial" panose="020B0604020202020204" pitchFamily="34" charset="0"/>
            </a:endParaRPr>
          </a:p>
          <a:p>
            <a:pPr marL="285750" lvl="1" indent="-285750">
              <a:spcBef>
                <a:spcPts val="18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 smtClean="0">
                <a:cs typeface="Arial" panose="020B0604020202020204" pitchFamily="34" charset="0"/>
              </a:rPr>
              <a:t>Realizační tým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>
                <a:cs typeface="Arial" panose="020B0604020202020204" pitchFamily="34" charset="0"/>
              </a:rPr>
              <a:t>Odborní </a:t>
            </a:r>
            <a:r>
              <a:rPr lang="cs-CZ" altLang="cs-CZ" dirty="0" smtClean="0">
                <a:cs typeface="Arial" panose="020B0604020202020204" pitchFamily="34" charset="0"/>
              </a:rPr>
              <a:t>pracovníci, metodici, lektoři, komunitní pracovníci, mistři atp.</a:t>
            </a:r>
            <a:endParaRPr lang="cs-CZ" altLang="cs-CZ" dirty="0"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>
                <a:cs typeface="Arial" panose="020B0604020202020204" pitchFamily="34" charset="0"/>
              </a:rPr>
              <a:t>Zaměstnanci příjemce a partnera pracující s cílovou </a:t>
            </a:r>
            <a:r>
              <a:rPr lang="cs-CZ" altLang="cs-CZ" dirty="0" smtClean="0">
                <a:cs typeface="Arial" panose="020B0604020202020204" pitchFamily="34" charset="0"/>
              </a:rPr>
              <a:t>skupinou</a:t>
            </a:r>
            <a:endParaRPr lang="cs-CZ" altLang="cs-CZ" dirty="0">
              <a:cs typeface="Arial" panose="020B0604020202020204" pitchFamily="34" charset="0"/>
            </a:endParaRPr>
          </a:p>
          <a:p>
            <a:pPr marL="285750" lvl="1" indent="-285750">
              <a:spcBef>
                <a:spcPts val="18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cs typeface="Arial" panose="020B0604020202020204" pitchFamily="34" charset="0"/>
              </a:rPr>
              <a:t>Hrubé </a:t>
            </a:r>
            <a:r>
              <a:rPr lang="cs-CZ" dirty="0">
                <a:cs typeface="Arial" panose="020B0604020202020204" pitchFamily="34" charset="0"/>
              </a:rPr>
              <a:t>mzdy, platy, odměny z dohod a zákonem stanovené povinné výdaje</a:t>
            </a:r>
          </a:p>
          <a:p>
            <a:pPr marL="285750" lvl="1" indent="-285750">
              <a:spcBef>
                <a:spcPts val="18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 smtClean="0">
                <a:cs typeface="Arial" panose="020B0604020202020204" pitchFamily="34" charset="0"/>
              </a:rPr>
              <a:t>Pracovník </a:t>
            </a:r>
            <a:r>
              <a:rPr lang="cs-CZ" altLang="cs-CZ" dirty="0">
                <a:cs typeface="Arial" panose="020B0604020202020204" pitchFamily="34" charset="0"/>
              </a:rPr>
              <a:t>nemůže být zaměstnán u příjemce a partnera projektu na více než </a:t>
            </a:r>
            <a:r>
              <a:rPr lang="cs-CZ" altLang="cs-CZ" dirty="0" smtClean="0">
                <a:cs typeface="Arial" panose="020B0604020202020204" pitchFamily="34" charset="0"/>
              </a:rPr>
              <a:t>1,0 úvazku </a:t>
            </a:r>
          </a:p>
          <a:p>
            <a:pPr marL="285750" lvl="1" indent="-285750">
              <a:spcBef>
                <a:spcPts val="18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 smtClean="0">
                <a:cs typeface="Arial" panose="020B0604020202020204" pitchFamily="34" charset="0"/>
              </a:rPr>
              <a:t>Mzdy </a:t>
            </a:r>
            <a:r>
              <a:rPr lang="cs-CZ" altLang="cs-CZ" dirty="0">
                <a:cs typeface="Arial" panose="020B0604020202020204" pitchFamily="34" charset="0"/>
              </a:rPr>
              <a:t>a platy </a:t>
            </a:r>
            <a:r>
              <a:rPr lang="cs-CZ" altLang="cs-CZ" dirty="0" smtClean="0">
                <a:cs typeface="Arial" panose="020B0604020202020204" pitchFamily="34" charset="0"/>
              </a:rPr>
              <a:t>ve výši </a:t>
            </a:r>
            <a:r>
              <a:rPr lang="cs-CZ" altLang="cs-CZ" dirty="0">
                <a:cs typeface="Arial" panose="020B0604020202020204" pitchFamily="34" charset="0"/>
              </a:rPr>
              <a:t>v daném oboru, čase a </a:t>
            </a:r>
            <a:r>
              <a:rPr lang="cs-CZ" altLang="cs-CZ" dirty="0" smtClean="0">
                <a:cs typeface="Arial" panose="020B0604020202020204" pitchFamily="34" charset="0"/>
              </a:rPr>
              <a:t>místě obvyklé</a:t>
            </a:r>
            <a:endParaRPr lang="cs-CZ" altLang="cs-CZ" dirty="0"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cs typeface="Arial" panose="020B0604020202020204" pitchFamily="34" charset="0"/>
              </a:rPr>
              <a:t>Tabulka obvyklých mezd/platů na webu </a:t>
            </a:r>
          </a:p>
          <a:p>
            <a:pPr marL="285750" lvl="1" indent="-285750">
              <a:spcBef>
                <a:spcPts val="18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>
                <a:cs typeface="Arial" panose="020B0604020202020204" pitchFamily="34" charset="0"/>
              </a:rPr>
              <a:t>Popis pracovní činnosti</a:t>
            </a:r>
          </a:p>
          <a:p>
            <a:pPr marL="0" lvl="1">
              <a:spcBef>
                <a:spcPts val="1800"/>
              </a:spcBef>
              <a:buClr>
                <a:srgbClr val="C00000"/>
              </a:buClr>
              <a:buSzPct val="100000"/>
            </a:pPr>
            <a:endParaRPr lang="cs-CZ" dirty="0" smtClean="0"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A59253"/>
              </a:solidFill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>
              <a:buClr>
                <a:srgbClr val="A59253"/>
              </a:buClr>
            </a:pPr>
            <a:endParaRPr lang="cs-CZ" dirty="0"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altLang="cs-CZ" sz="2000" dirty="0" smtClean="0"/>
          </a:p>
          <a:p>
            <a:pPr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cs-CZ" alt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7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</a:t>
            </a:r>
            <a:r>
              <a:rPr lang="cs-CZ" b="1" dirty="0" smtClean="0"/>
              <a:t>– Cestovné 1.2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100200" y="949722"/>
            <a:ext cx="769924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b="1" i="1" dirty="0"/>
          </a:p>
          <a:p>
            <a:pPr>
              <a:buClr>
                <a:srgbClr val="A59253"/>
              </a:buClr>
            </a:pPr>
            <a:endParaRPr lang="cs-CZ" altLang="cs-CZ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/>
              <a:t>Zahraniční služební cesty (místní personál)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alt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altLang="cs-CZ" dirty="0"/>
              <a:t>Zahraniční zaměstnanci/ experti – Per </a:t>
            </a:r>
            <a:r>
              <a:rPr lang="cs-CZ" altLang="cs-CZ" dirty="0" err="1"/>
              <a:t>diems</a:t>
            </a:r>
            <a:endParaRPr lang="cs-CZ" altLang="cs-CZ" dirty="0"/>
          </a:p>
          <a:p>
            <a:pPr>
              <a:buClr>
                <a:srgbClr val="A59253"/>
              </a:buClr>
            </a:pPr>
            <a:endParaRPr lang="cs-CZ" altLang="cs-CZ" dirty="0"/>
          </a:p>
          <a:p>
            <a:pPr marL="742950" lvl="1" indent="-285750">
              <a:buClr>
                <a:srgbClr val="A59253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>
                <a:cs typeface="Arial" panose="020B0604020202020204" pitchFamily="34" charset="0"/>
              </a:rPr>
              <a:t>Stanovení náhrad v souladu se zákonem č. 262/2006 Sb., zákoníkem práce a vyhláškou Ministerstva práce a sociál. věcí</a:t>
            </a:r>
          </a:p>
          <a:p>
            <a:pPr>
              <a:buClr>
                <a:srgbClr val="A59253"/>
              </a:buClr>
            </a:pPr>
            <a:endParaRPr lang="cs-CZ" altLang="cs-CZ" i="1" dirty="0" smtClean="0"/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 marL="0" lvl="1">
              <a:buClr>
                <a:srgbClr val="C00000"/>
              </a:buClr>
              <a:buSzPct val="100000"/>
            </a:pPr>
            <a:endParaRPr lang="cs-CZ" dirty="0" smtClean="0"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dirty="0">
              <a:solidFill>
                <a:srgbClr val="A59253"/>
              </a:solidFill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>
              <a:buClr>
                <a:srgbClr val="A59253"/>
              </a:buClr>
            </a:pPr>
            <a:endParaRPr lang="cs-CZ" b="1" i="1" dirty="0" smtClean="0"/>
          </a:p>
          <a:p>
            <a:pPr marL="0" lvl="1">
              <a:buClr>
                <a:srgbClr val="C00000"/>
              </a:buClr>
              <a:buSzPct val="100000"/>
            </a:pPr>
            <a:endParaRPr lang="cs-CZ" altLang="cs-CZ" sz="2000" dirty="0" smtClean="0"/>
          </a:p>
          <a:p>
            <a:pPr lvl="1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cs-CZ" altLang="cs-CZ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8833</TotalTime>
  <Words>2232</Words>
  <Application>Microsoft Office PowerPoint</Application>
  <PresentationFormat>Předvádění na obrazovce (4:3)</PresentationFormat>
  <Paragraphs>408</Paragraphs>
  <Slides>25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Times New Roman</vt:lpstr>
      <vt:lpstr>Wingdings</vt:lpstr>
      <vt:lpstr>11</vt:lpstr>
      <vt:lpstr>Prezentace aplikace PowerPoint</vt:lpstr>
      <vt:lpstr>Finanční řízení projektu</vt:lpstr>
      <vt:lpstr>Hlavní zásady financování</vt:lpstr>
      <vt:lpstr>Finanční řízení</vt:lpstr>
      <vt:lpstr>Finanční plán</vt:lpstr>
      <vt:lpstr>Způsobilost výdajů</vt:lpstr>
      <vt:lpstr>Základní struktura rozpočtu ESF projektu</vt:lpstr>
      <vt:lpstr>Způsobilé výdaje – Osobní náklady 1.1</vt:lpstr>
      <vt:lpstr>Způsobilé výdaje – Cestovné 1.2</vt:lpstr>
      <vt:lpstr>Způsobilé výdaje – Drobný neodpisovaný hmotný a nehmotný majetek 1.3</vt:lpstr>
      <vt:lpstr>Způsobilé výdaje – Služby 1.4</vt:lpstr>
      <vt:lpstr>Způsobilé výdaje – Přímá podpora 1.5</vt:lpstr>
      <vt:lpstr>2. Investiční způsobilé výdaje</vt:lpstr>
      <vt:lpstr>Vykazování nepřímých nákladů</vt:lpstr>
      <vt:lpstr>Chyby při sestavování rozpočtu</vt:lpstr>
      <vt:lpstr>Nejčastější chyby při administraci projektu - obecné</vt:lpstr>
      <vt:lpstr>Nejčastější chyby při administraci projektu ZoR/ZZoR</vt:lpstr>
      <vt:lpstr>Nejčastější chyby při administraci projektu - ZoR</vt:lpstr>
      <vt:lpstr>Nejčastější chyby při administraci projektu - ZoR</vt:lpstr>
      <vt:lpstr>Nejčastější chyby při administraci projektu - ZoR </vt:lpstr>
      <vt:lpstr>Nejčastější chyby při administraci projektu - ŽoP</vt:lpstr>
      <vt:lpstr>Nejčastější chyby při administraci projektu - ŽoP</vt:lpstr>
      <vt:lpstr>Nejčastější chyby při administraci projektu - ŽoP</vt:lpstr>
      <vt:lpstr>Nejčastější chyby při administraci projektu - ŽoP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Pačes Ota (MHMP, FON)</cp:lastModifiedBy>
  <cp:revision>540</cp:revision>
  <cp:lastPrinted>2017-09-19T10:47:35Z</cp:lastPrinted>
  <dcterms:created xsi:type="dcterms:W3CDTF">2015-08-07T17:40:25Z</dcterms:created>
  <dcterms:modified xsi:type="dcterms:W3CDTF">2020-03-13T12:25:33Z</dcterms:modified>
</cp:coreProperties>
</file>