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08" r:id="rId3"/>
  </p:sldMasterIdLst>
  <p:notesMasterIdLst>
    <p:notesMasterId r:id="rId26"/>
  </p:notesMasterIdLst>
  <p:sldIdLst>
    <p:sldId id="256" r:id="rId4"/>
    <p:sldId id="287" r:id="rId5"/>
    <p:sldId id="289" r:id="rId6"/>
    <p:sldId id="316" r:id="rId7"/>
    <p:sldId id="288" r:id="rId8"/>
    <p:sldId id="292" r:id="rId9"/>
    <p:sldId id="293" r:id="rId10"/>
    <p:sldId id="315" r:id="rId11"/>
    <p:sldId id="294" r:id="rId12"/>
    <p:sldId id="296" r:id="rId13"/>
    <p:sldId id="298" r:id="rId14"/>
    <p:sldId id="300" r:id="rId15"/>
    <p:sldId id="301" r:id="rId16"/>
    <p:sldId id="304" r:id="rId17"/>
    <p:sldId id="306" r:id="rId18"/>
    <p:sldId id="307" r:id="rId19"/>
    <p:sldId id="309" r:id="rId20"/>
    <p:sldId id="310" r:id="rId21"/>
    <p:sldId id="311" r:id="rId22"/>
    <p:sldId id="317" r:id="rId23"/>
    <p:sldId id="312" r:id="rId24"/>
    <p:sldId id="31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5D58E9EE-A70A-4278-AD02-9F3952BE4D1D}">
          <p14:sldIdLst>
            <p14:sldId id="256"/>
          </p14:sldIdLst>
        </p14:section>
        <p14:section name="obsah - vložte snímek ze šablony" id="{CEACA50A-CFD6-4DF1-8914-830FD1866B69}">
          <p14:sldIdLst>
            <p14:sldId id="287"/>
            <p14:sldId id="289"/>
            <p14:sldId id="316"/>
            <p14:sldId id="288"/>
            <p14:sldId id="292"/>
            <p14:sldId id="293"/>
            <p14:sldId id="315"/>
            <p14:sldId id="294"/>
            <p14:sldId id="296"/>
            <p14:sldId id="298"/>
            <p14:sldId id="300"/>
            <p14:sldId id="301"/>
            <p14:sldId id="304"/>
            <p14:sldId id="306"/>
            <p14:sldId id="307"/>
            <p14:sldId id="309"/>
            <p14:sldId id="310"/>
            <p14:sldId id="311"/>
            <p14:sldId id="317"/>
            <p14:sldId id="312"/>
            <p14:sldId id="314"/>
          </p14:sldIdLst>
        </p14:section>
        <p14:section name="závěr" id="{557A05E8-9D0C-4364-9BFA-A8B0D18B2B0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dílková Linda (MHMP, FON)" initials="SL(F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2386" autoAdjust="0"/>
  </p:normalViewPr>
  <p:slideViewPr>
    <p:cSldViewPr snapToGrid="0">
      <p:cViewPr varScale="1">
        <p:scale>
          <a:sx n="82" d="100"/>
          <a:sy n="82" d="100"/>
        </p:scale>
        <p:origin x="24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13CF9-189F-4014-9F0D-845D498FE64E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6A450-5E19-4620-A25E-F1AB06F7BF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34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61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Povinnost dodavatele označit faktury</a:t>
            </a:r>
            <a:r>
              <a:rPr lang="cs-CZ" baseline="0" dirty="0" smtClean="0"/>
              <a:t> registračním číslem projektu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968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Nákup pozemku Pravidla kapitola 17.8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způsobilé výdaje: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10 % celkových způsobilých výdajů na projekt,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cena zjištěná znaleckým posudkem.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Dokumentace: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kupní smlouva, popř. smlouva o smlouvě budoucí kupní, návrh na vklad do katastru nemovitostí a vyrozumění příslušného katastrálního úřadu o zapsání vlastnického práva k pozemku do katastru nemovitostí. Z hlediska posouzení časové způsobilosti nákupu pozemku je rozhodující datum vkladu práva do katastru nemovitostí (datum, ke kterému má vklad právní účinky). </a:t>
            </a:r>
            <a:endParaRPr kumimoji="0" lang="cs-CZ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Vlastnické právo není ještě zaneseno do katastru nemovitostí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je možné doložit vlastnictví prostřednictvím návrhu na vklad do katastru nemovitostí potvrzeného katastrálním úřadem a smlouvou o nabytí vlastnického práva (např. kupní smlouva, smlouva darovací).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Před žádostí o závěrečnou platbu musí být však výpis z katastru nemovitostí doložen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Pořízení stavby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způsobilým výdajem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nákup stavby je pořizovací cena, maximálně však do výše ceny zjištěné znaleckým posudkem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Příjemce doloží, že daná nemovitost/daný pozemek není zatížen/a hypotékou, ani jinými závazky.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 případě, že se v průběhu realizace projektu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příjemce nestane vlastníkem nemovitosti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na které je rekonstrukce nebo technické zhodnocení prováděno, je podmínkou způsobilosti výdaje, že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realizací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takové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stavby není přenesena žádná výhoda na majitele nemovitosti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(například žadatel doloží poskytnutí slevy na nájemném plně pokrývající ekonomické zhodnocení nemovitosti pro vlastníka nemovitosti nebo doloží, že stavbou nedochází k ekonomickému zhodnocení nemovitosti z pohledu jejího vlastníka). Pozn. nájem v době realizace projektu může být uznán způsobilým pouze v případě, že žadatel k podpisu Smlouvy o financování/Podmínek realizace předloží doklad o slevě z nájmu nebo doloží, že rekonstrukcí/technickým zhodnocením/stavbou nedochází k ekonomickému zhodnocení nemovitosti z pohledu jejího vlastníka.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náklady na úpravy okolí stavby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stanoven limit 10% celkových způsobilých výdajů projektu (úpravy a vybavení zahrad, hřišť a venkovních prostor včetně oplocení). – v závěrečném vyúčtování musí příjemce předložit, že nepřekročil tento limit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UPOZORNIT - Jakoukoli změnu stavby je třeba dopředu hlásit (změna projektové dokumentace, vícepráce, zásadnější změna zpoždění, apod.)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179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 neplátce DPH</a:t>
            </a:r>
            <a:r>
              <a:rPr lang="cs-CZ" baseline="0" dirty="0" smtClean="0"/>
              <a:t> je vždy způsobilým výdajem</a:t>
            </a:r>
          </a:p>
          <a:p>
            <a:r>
              <a:rPr lang="cs-CZ" baseline="0" dirty="0" smtClean="0"/>
              <a:t>U plátců je rozhodují, zda si mohou odpočet DPH nárokovat na vstupu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95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osobní náklady členů realizačního týmu, kteří se podílejí na managementu projektu v investiční fázi projektu (např. manažer projektu, finanční manažer, účetní projektu),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finanční výdaje, správní a jiné poplatky, které jsou nevyhnutelné a mají přímou vazbu na projekt, příp. požadavek poskytovatele podpory na jejich vynaložení v souvislosti s projektem (např. poplatky za výpis z obchodního rejstříku, vydání stavebního povolení, výpis z rejstříku trestů, odvody za vynětí půdy ze zemědělského půdního fondu, notářské poplatky, pojištění majetku),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externí řízení projektu – služby související s řízením a administrací projektu zajišťované externími firmami (v souladu s pravidly pro zadávání veřejných zakázek) najatými příjemcem,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zpracování studie proveditelnosti, žádosti o podporu, zpráv o realizaci projektu apod.,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vedení účetnictví vztahující se k projektu,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 externí řízení veřejných zakázek – služby související s řízením a administrací veřejných zakázek v rámci projektu zajišťované externími firmami (v souladu s pravidly pro zadávání veřejných zakázek) najatými příjemci prostředků.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047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536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Rozpočet</a:t>
            </a:r>
            <a:r>
              <a:rPr lang="cs-CZ" baseline="0" dirty="0" smtClean="0"/>
              <a:t> po podání žádosti nelze navýšit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484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tzn. </a:t>
            </a: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stanovit jasně lhůty a postupy pro jednotlivé kroky zadávání zakázky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 všech významných úkonech souvisejících s výběrem dodavatele pořizovat a uchovávat písemnou dokumentaci v dostatečném rozsahu, který umožní úkony zadavatele nezávisle přezkoumat; jasně vymezit kritéria, dle kterých budou hodnoceny nabídky uchazečů vždy v dostatečném předstihu před samotným vypracováním nabídek; opatřit všechna rozhodnutí řádným odůvodněním atd.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zadavatel definuje ve výzvě k podání nabídky přesné podmínky 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tak, aby všichni uchazeči předem věděli, jak bude řízení probíhat, zejména jakým způsobem bude probíhat hodnocení nabídek atd.).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Zadavatel musí zajistit zejména: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nediskriminační předmět plnění zakázky 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(tj. nesmí obsahovat popis produktu příznačný pro jednoho či omezený okruh výrobců či dodavatelů);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nediskriminační stanovení parametrů předmětu zakázky 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zejména platí zákaz stanovení požadavků na výkon výpočetní techniky formou stanovení taktovací frekvence v jednotce Hz (obvykle GHz);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nediskriminační kvalifikační kritéria 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(tj. kvalifikační kritéria musí být přiměřená předmětu plnění zakázky a obvyklým požadavkům na trhu, např. nesmí být požadovaná nadměrná délka praxe, obrat přesahující výrazně objem plnění, nepřiměřené nároky na pojištění apod. či požadavky zcela nesouvisející s předmětem plnění, např. omezení dodavatelů požadavkem na realizaci zakázek financovaných z ESIF apod.);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nediskriminační hodnotící kritéria 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(tj. hodnotící kritéria by měla odpovídat a být přiměřená předmětu plnění zakázky nejen svým obsahem, ale také rozsahem, popř. váhou);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aby účast v zadávacím řízení nebyla </a:t>
            </a: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podmíněna uvalením břemene (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závazku) týkajícího se vítězného dodavatele ještě na uchazeče před výběrem vítězného dodavatele (např. bankovní záruky či pojištění odpovědnosti);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497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prstClr val="black"/>
                </a:solidFill>
                <a:latin typeface="Arial" charset="0"/>
              </a:rPr>
              <a:t>*Dotovaný zadavatel –</a:t>
            </a:r>
            <a:r>
              <a:rPr lang="cs-CZ" sz="1200" dirty="0" smtClean="0">
                <a:solidFill>
                  <a:prstClr val="black"/>
                </a:solidFill>
                <a:latin typeface="Arial" charset="0"/>
              </a:rPr>
              <a:t> PO nebo FO, která zadává veřejnou zakázku </a:t>
            </a:r>
            <a:r>
              <a:rPr lang="cs-CZ" sz="1200" b="1" dirty="0" smtClean="0">
                <a:solidFill>
                  <a:prstClr val="black"/>
                </a:solidFill>
                <a:latin typeface="Arial" charset="0"/>
              </a:rPr>
              <a:t>hrazenou z více než 50 % z peněžních prostředků z veřejných zdrojů </a:t>
            </a:r>
            <a:r>
              <a:rPr lang="cs-CZ" sz="1200" dirty="0" smtClean="0">
                <a:solidFill>
                  <a:prstClr val="black"/>
                </a:solidFill>
                <a:latin typeface="Arial" charset="0"/>
              </a:rPr>
              <a:t>nebo pokud peněžní prostředky poskytnuté na veřejnou zakázku z těchto zdrojů přesahují 200.000.000,- Kč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269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032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573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80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638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Za správnost</a:t>
            </a:r>
            <a:r>
              <a:rPr lang="cs-CZ" baseline="0" dirty="0" smtClean="0"/>
              <a:t> předložených </a:t>
            </a:r>
            <a:r>
              <a:rPr lang="cs-CZ" baseline="0" dirty="0" err="1" smtClean="0"/>
              <a:t>ZoR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ŽoP</a:t>
            </a:r>
            <a:r>
              <a:rPr lang="cs-CZ" baseline="0" dirty="0" smtClean="0"/>
              <a:t> a náležitostí spojených s VŘ ručí příjemce.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855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>
                <a:solidFill>
                  <a:prstClr val="black"/>
                </a:solidFill>
              </a:rPr>
              <a:pPr/>
              <a:t>22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8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Neziskové organizace – 0%</a:t>
            </a:r>
          </a:p>
          <a:p>
            <a:r>
              <a:rPr lang="cs-CZ" dirty="0" smtClean="0"/>
              <a:t>Městské části, PO</a:t>
            </a:r>
            <a:r>
              <a:rPr lang="cs-CZ" baseline="0" dirty="0" smtClean="0"/>
              <a:t> – 10%</a:t>
            </a:r>
          </a:p>
          <a:p>
            <a:r>
              <a:rPr lang="cs-CZ" baseline="0" dirty="0" smtClean="0"/>
              <a:t>Ostatní organizace zřízení a založené </a:t>
            </a:r>
            <a:r>
              <a:rPr lang="cs-CZ" baseline="0" dirty="0" err="1" smtClean="0"/>
              <a:t>hl.m.P</a:t>
            </a:r>
            <a:r>
              <a:rPr lang="cs-CZ" baseline="0" dirty="0" smtClean="0"/>
              <a:t>. či MČ </a:t>
            </a:r>
            <a:r>
              <a:rPr lang="cs-CZ" baseline="0" dirty="0" err="1" smtClean="0"/>
              <a:t>hl.m.P</a:t>
            </a:r>
            <a:r>
              <a:rPr lang="cs-CZ" baseline="0" dirty="0" smtClean="0"/>
              <a:t>. – 15%</a:t>
            </a:r>
          </a:p>
          <a:p>
            <a:endParaRPr lang="cs-CZ" baseline="0" dirty="0" smtClean="0"/>
          </a:p>
          <a:p>
            <a:r>
              <a:rPr lang="cs-CZ" baseline="0" dirty="0" smtClean="0"/>
              <a:t>První záloha – administrace ze strany ŘO, všechny další platby na základě žádosti o platbu/zprávy o realizaci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6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12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Účetnictví: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Doklad musí splňovat předepsané náležitosti účetního dokladu ve smyslu § 11 zákona o účetnictví (s výjimkou bodu f) pro subjekty, které nevedou účetnictví, ale daňovou evidenci) nebo předepsané náležitosti daňového dokladu ve smyslu § 29-30 zákona o dani z přidané hodnoty.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Doklady musí být správné, úplné, průkazné, srozumitelné a průběžně chronologicky vedené způsobem zaručujícím jejich trvalost.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Povinnost vést účetnictví způsobem, který zajistí jednoznačné přiřazení účetních položek ke konkrétnímu projektu =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„oddělené účetnictví“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(číslo akce, středisko…)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BÚ: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Příjemce nahlásí příslušný bankovní účet, na který ŘO poskytuje příjemci prostředky podpory nejprve před vydáním právního aktu, v případě změny i následně.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Ostatní příjmy a výdaje projektu mohou být přijímány na jiný bankovní účet příjemce.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Při prokazování bezhotovostních příjmů a výdajů projektu musí být každý příjem a výdaj prokázán kopií výpisu toho bankovního účtu, na který byla platba skutečně přijata. Přitom musí být z výpisu zřejmé, že se jedná o bankovní účet příjemce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9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Editace rozpočtu přidáním podpoložek do jednotlivých kapitol</a:t>
            </a:r>
          </a:p>
          <a:p>
            <a:r>
              <a:rPr lang="cs-CZ" dirty="0" smtClean="0"/>
              <a:t>Struktura zůstane zachována</a:t>
            </a:r>
          </a:p>
          <a:p>
            <a:r>
              <a:rPr lang="cs-CZ" dirty="0" smtClean="0"/>
              <a:t>Celkové</a:t>
            </a:r>
            <a:r>
              <a:rPr lang="cs-CZ" baseline="0" dirty="0" smtClean="0"/>
              <a:t> způsobilé výdaje – součet investičních a neinvestičních</a:t>
            </a:r>
          </a:p>
          <a:p>
            <a:r>
              <a:rPr lang="cs-CZ" baseline="0" dirty="0" smtClean="0"/>
              <a:t>Rozpočet včetně spolufinancování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000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MAXIMÁLNÍ</a:t>
            </a:r>
            <a:r>
              <a:rPr lang="cs-CZ" baseline="0" dirty="0" smtClean="0"/>
              <a:t> DOBA REALIZACE PROJEKTU 24  MĚSÍCŮ !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musí být prokazatelně zahájen do 6-ti měsíců od schválení podpory Zastupitelstvem hl. m. Prahy. 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Věcná způsobilost výdaje 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Hledisko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věcné způsobilosti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výdaje vyžaduje naplnění dvou kumulativních podmínek. Ty spočívají v tom, že výdaj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je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realizován v souladu s právními předpisy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zároveň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naplňuje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pravidla OP PPR a podmínky podpory.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Přiměřenost výdaje</a:t>
            </a:r>
            <a:r>
              <a:rPr lang="cs-CZ" baseline="0" dirty="0" smtClean="0"/>
              <a:t> – veřejné zakázky, průzkum trhu pro služby</a:t>
            </a:r>
          </a:p>
          <a:p>
            <a:endParaRPr lang="cs-CZ" baseline="0" dirty="0" smtClean="0"/>
          </a:p>
          <a:p>
            <a:r>
              <a:rPr lang="cs-CZ" baseline="0" dirty="0" smtClean="0"/>
              <a:t>Místní způsobilost -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projektů financovaných z EFRR projekt musí být fyzicky realizován na území hl. m. Prahy. V případě projektů v rámci prioritních os 3 a 4 OP PPR musí dále platit, že podmínku územní způsobilosti splňují i cílové skupiny projektu 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Vykázání výdaje – doložit v rámci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žop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zálohové faktury nejsou způsobilé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75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případě, že projekt zakládá veřejnou podporu a bude aplikováno nařízení Komise (EU) č. 651/2014 ze dne 17. června 2014, kterým se v souladu s články 107-108 Smlouvy o fungování EU prohlašují určité kategorie podpory za slučitelné se společným trhem (obecné nařízení o blokových výjimkách), jsou výdaje způsobilé od data podání žádosti o podporu. 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Výdaje vzniklé v období po ukončení realizace projektu nejsou způsobilé pro příspěvek z OP PPR. 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Úhrada do předložení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ZZoR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(30 dnů po skončení realizace).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18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rámci této výzvy nejsou způsobilé výdaje na osobní náklady vyjma nákladů na management, účetnictví projektu, zpracování studie proveditelnosti, žádosti o podporu, zpráv o realizaci apod.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Majetek musí být používán přímo v souvislosti se schváleným projektem. Pokud je pořízený majetek využíván i k jiným účelům, které přímo nesouvisí s cíli projektu, způsobilá je pouze poměrná část těchto výdajů. Metodiku výpočtu dokládá příjemce.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Zařízení a vybavení se také krátí ve vztahu k úvazku a dobu jeho využití realizačním týmem. Úvazky se sčítají.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Výdaje na opravu a údržbu pořízeného majetku (tj. opravy související s majetkem, který byl zařazen jako způsobilý výdaj projektu) jsou způsobilé.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době realizace a udržitelnosti nesmí být majetek nakoupený z prostředků OP PPR prodán, nebo jinak převedeno vlastnické právo na někoho jiného.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Použité zařízení a vybavení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pořizovací cena použitého zařízení nesmí přesáhnout jeho tržní cenu a musí být nižší než výdaje na obdobné nové zařízení případně oceněné znaleckým posudkem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současný či některý z předcházejících vlastníků zařízení neobdržel v posledních pěti letech před registrací žádosti dotaci z veřejných zdrojů na nákup daného použitého zařízení, což by v případě spolufinancování nákupu ze strany ESI fondů vedlo k duplicitě podpory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A450-5E19-4620-A25E-F1AB06F7BFC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65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093" y="6161528"/>
            <a:ext cx="2621507" cy="5303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6600" y="6210300"/>
            <a:ext cx="48772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691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093" y="6161528"/>
            <a:ext cx="2621507" cy="5303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6600" y="6210300"/>
            <a:ext cx="48772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09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515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41953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8557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3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9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9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400" smtClean="0">
                <a:solidFill>
                  <a:srgbClr val="000000"/>
                </a:solidFill>
              </a:rPr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59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AF579A-1BC2-4D3A-AFD4-E5DE819F428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48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6659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4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479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97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455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0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108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264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383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4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3/16/2020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1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92818" y="6187835"/>
            <a:ext cx="2621507" cy="5303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271489" y="6187835"/>
            <a:ext cx="48772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80" r:id="rId3"/>
    <p:sldLayoutId id="2147483676" r:id="rId4"/>
    <p:sldLayoutId id="2147483683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Prostor pro titulek č. 1</a:t>
            </a:r>
            <a:endParaRPr lang="en-US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1. úrovně</a:t>
            </a:r>
          </a:p>
          <a:p>
            <a:pPr lvl="1"/>
            <a:r>
              <a:rPr lang="cs-CZ" altLang="cs-CZ" smtClean="0"/>
              <a:t>nadpis</a:t>
            </a:r>
          </a:p>
          <a:p>
            <a:pPr lvl="2"/>
            <a:r>
              <a:rPr lang="cs-CZ" altLang="cs-CZ" smtClean="0"/>
              <a:t>nadpis</a:t>
            </a:r>
          </a:p>
          <a:p>
            <a:pPr lvl="3"/>
            <a:r>
              <a:rPr lang="cs-CZ" altLang="cs-CZ" smtClean="0"/>
              <a:t>nadpis</a:t>
            </a:r>
          </a:p>
          <a:p>
            <a:pPr lvl="4"/>
            <a:r>
              <a:rPr lang="cs-CZ" altLang="cs-CZ" smtClean="0"/>
              <a:t>nadpis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C4B028-2FDB-4D92-964E-645DE0418DE4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9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7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7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7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7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7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7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91093" y="6161528"/>
            <a:ext cx="2621507" cy="5303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486600" y="6210300"/>
            <a:ext cx="48772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4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06147" y="175666"/>
            <a:ext cx="8260080" cy="704850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/>
              <a:t>Seminář pro žadatele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Finanční řízení projektů ve výzvě č. 46</a:t>
            </a: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76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1.4 Služby</a:t>
            </a:r>
          </a:p>
          <a:p>
            <a:pPr marL="342900" lvl="1" indent="-3429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dodání služby musí být nezbytné k realizaci projektu a musí přispívat k dosahování předem stanoveného účelu </a:t>
            </a:r>
            <a:r>
              <a:rPr lang="cs-CZ" sz="1600" dirty="0" smtClean="0">
                <a:solidFill>
                  <a:srgbClr val="000000"/>
                </a:solidFill>
              </a:rPr>
              <a:t>projektu</a:t>
            </a:r>
          </a:p>
          <a:p>
            <a:pPr marL="342900" lvl="1" indent="-3429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0000"/>
                </a:solidFill>
              </a:rPr>
              <a:t>mohou </a:t>
            </a:r>
            <a:r>
              <a:rPr lang="cs-CZ" sz="1600" dirty="0">
                <a:solidFill>
                  <a:srgbClr val="000000"/>
                </a:solidFill>
              </a:rPr>
              <a:t>zahrnovat nejrůznější položky dle typu projektu, ke kterému se váží např. zpracování analýz, průzkumů, externí řízení </a:t>
            </a:r>
            <a:r>
              <a:rPr lang="cs-CZ" sz="1600" dirty="0" smtClean="0">
                <a:solidFill>
                  <a:srgbClr val="000000"/>
                </a:solidFill>
              </a:rPr>
              <a:t>projektu, zpracování veřejné zakázky, zpracování žádosti o podporu, studie proveditelnosti, analýzy CBA apod.</a:t>
            </a:r>
            <a:endParaRPr lang="cs-CZ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Zařazení do služeb/investic – dle zaúčtování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365250" y="395572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cs-CZ" sz="2400" b="1" dirty="0" smtClean="0"/>
              <a:t>Způsobilé výdaje - neinvestiční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3686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Způsobilé výdaje - </a:t>
            </a:r>
            <a:r>
              <a:rPr lang="cs-CZ" sz="2400" b="1" dirty="0" smtClean="0"/>
              <a:t>investiční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8850" y="1282567"/>
            <a:ext cx="7727950" cy="4373563"/>
          </a:xfrm>
        </p:spPr>
        <p:txBody>
          <a:bodyPr/>
          <a:lstStyle/>
          <a:p>
            <a:pPr marL="0" lvl="0" indent="0" fontAlgn="t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None/>
            </a:pPr>
            <a:r>
              <a:rPr lang="cs-CZ" sz="1600" b="1" dirty="0">
                <a:solidFill>
                  <a:schemeClr val="tx1"/>
                </a:solidFill>
              </a:rPr>
              <a:t>2.1 Pozemky, stavby a úpravy ploch</a:t>
            </a:r>
          </a:p>
          <a:p>
            <a:pPr marL="268288" lvl="1" indent="-268288" algn="just"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400" dirty="0" smtClean="0"/>
              <a:t>výdaje </a:t>
            </a:r>
            <a:r>
              <a:rPr lang="cs-CZ" sz="1400" dirty="0"/>
              <a:t>na </a:t>
            </a:r>
            <a:r>
              <a:rPr lang="cs-CZ" sz="1400" b="1" dirty="0"/>
              <a:t>nákup, rekonstrukce, technické zhodnocení staveb</a:t>
            </a:r>
            <a:endParaRPr lang="cs-CZ" sz="1400" dirty="0"/>
          </a:p>
          <a:p>
            <a:pPr marL="0" lv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Výzva </a:t>
            </a:r>
            <a:r>
              <a:rPr lang="cs-CZ" sz="1600" dirty="0">
                <a:solidFill>
                  <a:schemeClr val="tx1"/>
                </a:solidFill>
              </a:rPr>
              <a:t>č. </a:t>
            </a:r>
            <a:r>
              <a:rPr lang="cs-CZ" sz="1600" dirty="0" smtClean="0">
                <a:solidFill>
                  <a:schemeClr val="tx1"/>
                </a:solidFill>
              </a:rPr>
              <a:t>46 – není </a:t>
            </a:r>
            <a:r>
              <a:rPr lang="cs-CZ" sz="1600" dirty="0">
                <a:solidFill>
                  <a:schemeClr val="tx1"/>
                </a:solidFill>
              </a:rPr>
              <a:t>podporováno pořízení bytů sociálního bydlení formou výstavby ani </a:t>
            </a:r>
            <a:r>
              <a:rPr lang="cs-CZ" sz="1600" dirty="0" smtClean="0">
                <a:solidFill>
                  <a:schemeClr val="tx1"/>
                </a:solidFill>
              </a:rPr>
              <a:t>nákupu</a:t>
            </a:r>
          </a:p>
          <a:p>
            <a:pPr marL="0" lv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cs-CZ" sz="1600" b="1" dirty="0"/>
              <a:t>2.2. Odpisovaný hmotný majetek</a:t>
            </a:r>
          </a:p>
          <a:p>
            <a:pPr marL="268288" lvl="1" indent="-268288" algn="just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/>
              <a:t>vstupní cena je vyšší než 40 000 Kč a mají provozně technické funkce delší než 1 </a:t>
            </a:r>
            <a:r>
              <a:rPr lang="cs-CZ" sz="1600" dirty="0" smtClean="0"/>
              <a:t>rok</a:t>
            </a:r>
          </a:p>
          <a:p>
            <a:pPr marL="268288" lvl="1" indent="-268288" algn="just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0" lvl="1" indent="0">
              <a:spcBef>
                <a:spcPct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cs-CZ" sz="1600" b="1" dirty="0"/>
              <a:t>2.3 Odpisovaný nehmotný majetek</a:t>
            </a:r>
          </a:p>
          <a:p>
            <a:pPr marL="268288" lvl="0" indent="-268288" algn="just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nehmotný majetek </a:t>
            </a:r>
            <a:r>
              <a:rPr lang="cs-CZ" sz="1600" b="1" dirty="0">
                <a:solidFill>
                  <a:schemeClr val="tx1"/>
                </a:solidFill>
              </a:rPr>
              <a:t>s dobou použitelnosti delší než 1 rok</a:t>
            </a:r>
            <a:r>
              <a:rPr lang="cs-CZ" sz="1600" dirty="0">
                <a:solidFill>
                  <a:schemeClr val="tx1"/>
                </a:solidFill>
              </a:rPr>
              <a:t>, u kterého ocenění </a:t>
            </a:r>
            <a:r>
              <a:rPr lang="cs-CZ" sz="1600" b="1" dirty="0">
                <a:solidFill>
                  <a:schemeClr val="tx1"/>
                </a:solidFill>
              </a:rPr>
              <a:t>převyšuje částku 60 000 Kč </a:t>
            </a:r>
            <a:endParaRPr lang="cs-CZ" sz="1600" b="1" dirty="0" smtClean="0">
              <a:solidFill>
                <a:schemeClr val="tx1"/>
              </a:solidFill>
            </a:endParaRPr>
          </a:p>
          <a:p>
            <a:pPr marL="0" lvl="0" indent="0" algn="just">
              <a:buClr>
                <a:schemeClr val="bg2"/>
              </a:buClr>
              <a:buSzPct val="100000"/>
              <a:buNone/>
            </a:pPr>
            <a:endParaRPr lang="cs-CZ" sz="1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1800" dirty="0">
                <a:solidFill>
                  <a:schemeClr val="tx1"/>
                </a:solidFill>
              </a:rPr>
              <a:t>pokud není majetek využíván zcela pro účely projektu, je za způsobilý výdaj považována pouze alikvotní část pořizovací ceny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Způsobilé </a:t>
            </a:r>
            <a:r>
              <a:rPr lang="cs-CZ" sz="2400" b="1" dirty="0" smtClean="0"/>
              <a:t>výdaje - DPH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>
              <a:spcBef>
                <a:spcPct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cs-CZ" sz="1800" b="1" dirty="0">
                <a:solidFill>
                  <a:srgbClr val="000000"/>
                </a:solidFill>
                <a:cs typeface="Arial" panose="020B0604020202020204" pitchFamily="34" charset="0"/>
              </a:rPr>
              <a:t>DPH</a:t>
            </a:r>
          </a:p>
          <a:p>
            <a:pPr marL="342900" lvl="1" indent="-3429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pouze pro příjemce, kteří si nemohou nárokovat odpočet DPH na vstupu ve vztahu k projektu (či část DPH v krácené/alikvotní výši)</a:t>
            </a:r>
          </a:p>
          <a:p>
            <a:pPr marL="0" lvl="1" indent="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342900" lvl="1" indent="-3429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nárok pro odpočet DPH je vymezen zákonem o DPH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4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343587"/>
            <a:ext cx="7473950" cy="317500"/>
          </a:xfrm>
        </p:spPr>
        <p:txBody>
          <a:bodyPr/>
          <a:lstStyle/>
          <a:p>
            <a:pPr algn="ctr"/>
            <a:r>
              <a:rPr lang="cs-CZ" sz="2400" b="1" dirty="0" smtClean="0"/>
              <a:t>Specifické </a:t>
            </a:r>
            <a:r>
              <a:rPr lang="cs-CZ" sz="2400" b="1" dirty="0"/>
              <a:t>limity – výzva č. </a:t>
            </a:r>
            <a:r>
              <a:rPr lang="cs-CZ" sz="2400" b="1" dirty="0" smtClean="0"/>
              <a:t>46 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b="1" dirty="0" smtClean="0">
                <a:solidFill>
                  <a:prstClr val="black"/>
                </a:solidFill>
                <a:latin typeface="Arial" charset="0"/>
              </a:rPr>
              <a:t>Administrace projektu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 smtClean="0">
                <a:solidFill>
                  <a:prstClr val="black"/>
                </a:solidFill>
                <a:latin typeface="Arial" charset="0"/>
              </a:rPr>
              <a:t>finanční </a:t>
            </a:r>
            <a:r>
              <a:rPr lang="cs-CZ" sz="2000" dirty="0">
                <a:solidFill>
                  <a:prstClr val="black"/>
                </a:solidFill>
                <a:latin typeface="Arial" charset="0"/>
              </a:rPr>
              <a:t>limit ve výši </a:t>
            </a:r>
            <a:r>
              <a:rPr lang="cs-CZ" sz="2000" dirty="0" smtClean="0">
                <a:solidFill>
                  <a:prstClr val="black"/>
                </a:solidFill>
                <a:latin typeface="Arial" charset="0"/>
              </a:rPr>
              <a:t>3 % - 7 </a:t>
            </a:r>
            <a:r>
              <a:rPr lang="cs-CZ" sz="2000" dirty="0">
                <a:solidFill>
                  <a:prstClr val="black"/>
                </a:solidFill>
                <a:latin typeface="Arial" charset="0"/>
              </a:rPr>
              <a:t>% celkových způsobilých výdajů projektu pro osobní náklady, služby a správní a jiné poplatky přímo související s přípravou a řízením projektu.</a:t>
            </a:r>
            <a:endParaRPr lang="cs-CZ" sz="20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4077527"/>
            <a:ext cx="67610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Nezpůsobilé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8849" y="1322364"/>
            <a:ext cx="7945999" cy="4651400"/>
          </a:xfrm>
        </p:spPr>
        <p:txBody>
          <a:bodyPr/>
          <a:lstStyle/>
          <a:p>
            <a:pPr lvl="0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nevznikly v časovém rozmezí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pro realizaci programu/projektu;</a:t>
            </a:r>
          </a:p>
          <a:p>
            <a:pPr marL="0" lvl="0" indent="0">
              <a:spcBef>
                <a:spcPct val="0"/>
              </a:spcBef>
              <a:buClr>
                <a:schemeClr val="bg2"/>
              </a:buClr>
              <a:buSzTx/>
              <a:buNone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nebyly uhrazeny v době způsobilosti výdajů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programu/projektu a nejsou dokladovány příslušnými účetními doklady, není-li uvedeno jinak;</a:t>
            </a:r>
          </a:p>
          <a:p>
            <a:pPr marL="0" lvl="0" indent="0">
              <a:spcBef>
                <a:spcPct val="0"/>
              </a:spcBef>
              <a:buClr>
                <a:schemeClr val="bg2"/>
              </a:buClr>
              <a:buSzTx/>
              <a:buNone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nebyly zaznamenány na bankovních účtech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příjemce prostředků nebo nejsou doloženy výdajovými pokladními doklady;</a:t>
            </a:r>
          </a:p>
          <a:p>
            <a:pPr marL="0" lvl="0" indent="0">
              <a:spcBef>
                <a:spcPct val="0"/>
              </a:spcBef>
              <a:buClr>
                <a:schemeClr val="bg2"/>
              </a:buClr>
              <a:buSzTx/>
              <a:buNone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jsou v jiných ohledech v rozporu s pravidly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uvedenými v  Pravidlech pro žadatele a příjemce</a:t>
            </a:r>
          </a:p>
          <a:p>
            <a:pPr lvl="0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lvl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cs-CZ" sz="1400" u="sng" dirty="0" smtClean="0">
                <a:solidFill>
                  <a:prstClr val="black"/>
                </a:solidFill>
                <a:latin typeface="Arial" charset="0"/>
              </a:rPr>
              <a:t>Příklady:</a:t>
            </a:r>
            <a:r>
              <a:rPr lang="cs-CZ" sz="1400" dirty="0" smtClean="0">
                <a:solidFill>
                  <a:prstClr val="black"/>
                </a:solidFill>
                <a:latin typeface="Arial" charset="0"/>
              </a:rPr>
              <a:t> úroky z úvěrů, pokuty, penále, kurzové ztráty, DPH s nárokem na odpočet daně, poměrná část stavebního rozpočtu</a:t>
            </a:r>
          </a:p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nebyly vynaloženy v souladu s účelem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programu/projektu;</a:t>
            </a:r>
          </a:p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534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N</a:t>
            </a:r>
            <a:r>
              <a:rPr lang="cs-CZ" sz="2400" b="1" dirty="0" smtClean="0"/>
              <a:t>ejčastější chyby v průběhu projektu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8850" y="1349944"/>
            <a:ext cx="7727950" cy="4373563"/>
          </a:xfrm>
        </p:spPr>
        <p:txBody>
          <a:bodyPr/>
          <a:lstStyle/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Rozpočet není dostatečně podrobný, aby bylo </a:t>
            </a:r>
            <a:r>
              <a:rPr lang="cs-CZ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zřejmé, </a:t>
            </a: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jaké výdaje jsou v projektu plánovány (kalkulace na </a:t>
            </a:r>
            <a:r>
              <a:rPr lang="cs-CZ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kus…)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Chybné </a:t>
            </a: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zařazení majetku – např. </a:t>
            </a:r>
            <a:r>
              <a:rPr lang="cs-CZ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odpisovaný </a:t>
            </a: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majetek apod</a:t>
            </a:r>
            <a:r>
              <a:rPr lang="cs-CZ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.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Překročení limitu pro administraci projektu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Nedostatečná </a:t>
            </a: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spolupráce konzultačních firem s příjemcem a </a:t>
            </a:r>
            <a:r>
              <a:rPr lang="cs-CZ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ŘO</a:t>
            </a:r>
            <a:endParaRPr lang="cs-CZ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Předložená </a:t>
            </a: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neúplná </a:t>
            </a:r>
            <a:r>
              <a:rPr lang="cs-CZ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ZoR</a:t>
            </a: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/ŽOP – chybějící dokumenty, popisy apod</a:t>
            </a:r>
            <a:r>
              <a:rPr lang="cs-CZ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.</a:t>
            </a:r>
            <a:endParaRPr lang="cs-CZ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Chybějící registrační číslo na faktuře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endParaRPr lang="cs-CZ" dirty="0" smtClean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8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Výběr dodavatele – základní zásady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8850" y="1463040"/>
            <a:ext cx="7727950" cy="4510723"/>
          </a:xfrm>
        </p:spPr>
        <p:txBody>
          <a:bodyPr/>
          <a:lstStyle/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Zásada transparentnosti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veškeré kroky, které vedou k uzavření smlouvy činit jasným, průhledným a srozumitelným způsobem</a:t>
            </a:r>
            <a:endParaRPr lang="cs-CZ" sz="1800" b="1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Zásada rovného zacházení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povinnost přistupovat stejným způsobem ke všem uchazečům, kteří mohou podat či podávají nabídky </a:t>
            </a:r>
            <a:endParaRPr lang="cs-CZ" sz="1800" b="1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Zásada zákazu diskriminace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podmínky pro zadání zakázky musí být zadavatelem stanoveny tak, aby zároveň umožňovaly výběr nejvhodnějšího dodavatele, ale na druhé straně neuzavíraly přístup jinému uchazeči do řízení</a:t>
            </a:r>
            <a:endParaRPr lang="cs-CZ" sz="1800" b="1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Zásada přiměřenosti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zajištění odpovídajícího stupně zveřejnění zadávacího řízení, a to s dostatečným předstihem, a dále odpovídajícího stupně formalizace zadávacího řízení</a:t>
            </a:r>
            <a:endParaRPr lang="cs-CZ" sz="1800" b="1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3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Výběr dodavatele v rámci OP PPR – zakázky malé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ct val="0"/>
              </a:spcBef>
              <a:buClr>
                <a:schemeClr val="bg2"/>
              </a:buClr>
              <a:buSzTx/>
              <a:buFontTx/>
              <a:buAutoNum type="arabicPeriod"/>
            </a:pPr>
            <a:r>
              <a:rPr lang="cs-CZ" sz="2000" u="sng" dirty="0">
                <a:solidFill>
                  <a:prstClr val="black"/>
                </a:solidFill>
                <a:latin typeface="Arial" charset="0"/>
              </a:rPr>
              <a:t>ZAKÁZKY MALÉ HODNOTY</a:t>
            </a:r>
          </a:p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2000" u="sng" dirty="0">
              <a:solidFill>
                <a:prstClr val="black"/>
              </a:solidFill>
              <a:latin typeface="Arial" charset="0"/>
            </a:endParaRPr>
          </a:p>
          <a:p>
            <a:pPr algn="just"/>
            <a:r>
              <a:rPr lang="cs-CZ" sz="2000" b="1" dirty="0" smtClean="0">
                <a:solidFill>
                  <a:prstClr val="black"/>
                </a:solidFill>
                <a:latin typeface="Arial" charset="0"/>
              </a:rPr>
              <a:t>s</a:t>
            </a:r>
            <a:r>
              <a:rPr lang="cs-CZ" sz="2000" b="1" dirty="0">
                <a:solidFill>
                  <a:prstClr val="black"/>
                </a:solidFill>
                <a:latin typeface="Arial" charset="0"/>
              </a:rPr>
              <a:t> předpokládanou hodnotou </a:t>
            </a:r>
            <a:r>
              <a:rPr lang="cs-CZ" sz="2000" b="1" dirty="0">
                <a:solidFill>
                  <a:schemeClr val="tx1"/>
                </a:solidFill>
                <a:latin typeface="Arial" charset="0"/>
              </a:rPr>
              <a:t>&lt; </a:t>
            </a:r>
            <a:r>
              <a:rPr lang="cs-CZ" sz="2000" b="1" dirty="0" smtClean="0">
                <a:solidFill>
                  <a:schemeClr val="tx1"/>
                </a:solidFill>
                <a:latin typeface="Arial" charset="0"/>
              </a:rPr>
              <a:t>500.000 </a:t>
            </a:r>
            <a:r>
              <a:rPr lang="cs-CZ" sz="2000" b="1" dirty="0">
                <a:solidFill>
                  <a:schemeClr val="tx1"/>
                </a:solidFill>
                <a:latin typeface="Arial" charset="0"/>
              </a:rPr>
              <a:t>Kč bez </a:t>
            </a:r>
            <a:r>
              <a:rPr lang="cs-CZ" sz="2000" b="1" dirty="0" smtClean="0">
                <a:solidFill>
                  <a:schemeClr val="tx1"/>
                </a:solidFill>
                <a:latin typeface="Arial" charset="0"/>
              </a:rPr>
              <a:t>DPH </a:t>
            </a:r>
            <a:r>
              <a:rPr lang="cs-CZ" sz="2000" dirty="0" smtClean="0">
                <a:solidFill>
                  <a:schemeClr val="tx1"/>
                </a:solidFill>
              </a:rPr>
              <a:t>v </a:t>
            </a:r>
            <a:r>
              <a:rPr lang="cs-CZ" sz="2000" dirty="0">
                <a:solidFill>
                  <a:schemeClr val="tx1"/>
                </a:solidFill>
              </a:rPr>
              <a:t>případě zadavatelů vymezených v § 4 ZZVZ, odst. 1 – 3, resp. v kapitole 19.1.3 Pravidel OP PPR </a:t>
            </a:r>
          </a:p>
          <a:p>
            <a:pPr marL="457200" lvl="0" indent="-45720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AutoNum type="alphaLcParenR"/>
            </a:pPr>
            <a:endParaRPr lang="cs-CZ" sz="2000" dirty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Clr>
                <a:schemeClr val="bg2"/>
              </a:buClr>
              <a:buSzTx/>
              <a:buNone/>
            </a:pPr>
            <a:r>
              <a:rPr lang="cs-CZ" sz="2000" dirty="0">
                <a:solidFill>
                  <a:prstClr val="black"/>
                </a:solidFill>
                <a:latin typeface="Arial" charset="0"/>
              </a:rPr>
              <a:t> </a:t>
            </a:r>
            <a:endParaRPr lang="cs-CZ" sz="20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prstClr val="black"/>
                </a:solidFill>
                <a:latin typeface="Arial" charset="0"/>
              </a:rPr>
              <a:t>možnost </a:t>
            </a:r>
            <a:r>
              <a:rPr lang="cs-CZ" sz="2000" dirty="0">
                <a:solidFill>
                  <a:prstClr val="black"/>
                </a:solidFill>
                <a:latin typeface="Arial" charset="0"/>
              </a:rPr>
              <a:t>využít přímý nákup / doložení účetních dokladů</a:t>
            </a:r>
          </a:p>
          <a:p>
            <a:pPr lvl="0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  <a:latin typeface="Arial" charset="0"/>
              </a:rPr>
              <a:t> i zde platí základní zásady výběru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7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Výběr dodavatele v rámci OP PPR – zakázky malé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r>
              <a:rPr lang="cs-CZ" sz="2000" dirty="0">
                <a:solidFill>
                  <a:prstClr val="black"/>
                </a:solidFill>
                <a:latin typeface="Arial" charset="0"/>
              </a:rPr>
              <a:t>b) </a:t>
            </a:r>
            <a:r>
              <a:rPr lang="cs-CZ" sz="2000" b="1" dirty="0">
                <a:solidFill>
                  <a:prstClr val="black"/>
                </a:solidFill>
                <a:latin typeface="Arial" charset="0"/>
              </a:rPr>
              <a:t>s předpokládanou hodnotou &gt; </a:t>
            </a:r>
            <a:r>
              <a:rPr lang="cs-CZ" sz="2000" b="1" dirty="0" smtClean="0">
                <a:solidFill>
                  <a:schemeClr val="tx1"/>
                </a:solidFill>
                <a:latin typeface="Arial" charset="0"/>
              </a:rPr>
              <a:t>500.000 </a:t>
            </a:r>
            <a:r>
              <a:rPr lang="cs-CZ" sz="2000" b="1" dirty="0">
                <a:solidFill>
                  <a:schemeClr val="tx1"/>
                </a:solidFill>
                <a:latin typeface="Arial" charset="0"/>
              </a:rPr>
              <a:t>Kč </a:t>
            </a:r>
            <a:r>
              <a:rPr lang="cs-CZ" sz="2000" dirty="0">
                <a:solidFill>
                  <a:prstClr val="black"/>
                </a:solidFill>
                <a:latin typeface="Arial" charset="0"/>
              </a:rPr>
              <a:t>bez </a:t>
            </a:r>
            <a:r>
              <a:rPr lang="cs-CZ" sz="2000" dirty="0" smtClean="0">
                <a:solidFill>
                  <a:prstClr val="black"/>
                </a:solidFill>
                <a:latin typeface="Arial" charset="0"/>
              </a:rPr>
              <a:t>DPH </a:t>
            </a:r>
            <a:r>
              <a:rPr lang="cs-CZ" sz="2000" dirty="0">
                <a:solidFill>
                  <a:prstClr val="black"/>
                </a:solidFill>
                <a:latin typeface="Arial" charset="0"/>
              </a:rPr>
              <a:t>méně </a:t>
            </a:r>
            <a:r>
              <a:rPr lang="cs-CZ" sz="2000" b="1" dirty="0">
                <a:solidFill>
                  <a:prstClr val="black"/>
                </a:solidFill>
                <a:latin typeface="Arial" charset="0"/>
              </a:rPr>
              <a:t>2.000.000 Kč bez DPH </a:t>
            </a:r>
            <a:r>
              <a:rPr lang="cs-CZ" sz="2000" dirty="0">
                <a:solidFill>
                  <a:prstClr val="black"/>
                </a:solidFill>
                <a:latin typeface="Arial" charset="0"/>
              </a:rPr>
              <a:t>(služby a dodávky)/</a:t>
            </a:r>
            <a:r>
              <a:rPr lang="cs-CZ" sz="2000" b="1" dirty="0">
                <a:solidFill>
                  <a:prstClr val="black"/>
                </a:solidFill>
                <a:latin typeface="Arial" charset="0"/>
              </a:rPr>
              <a:t>6.000.000 Kč </a:t>
            </a:r>
            <a:r>
              <a:rPr lang="cs-CZ" sz="2000" dirty="0">
                <a:solidFill>
                  <a:prstClr val="black"/>
                </a:solidFill>
                <a:latin typeface="Arial" charset="0"/>
              </a:rPr>
              <a:t>bez DPH (stavební práce) </a:t>
            </a:r>
          </a:p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2000" dirty="0">
              <a:solidFill>
                <a:prstClr val="black"/>
              </a:solidFill>
              <a:latin typeface="Arial" charset="0"/>
            </a:endParaRPr>
          </a:p>
          <a:p>
            <a:pPr marL="342900" lvl="1" indent="-34290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Uzavřená výzva min. 3 zájemcům </a:t>
            </a:r>
          </a:p>
          <a:p>
            <a:pPr marL="342900" lvl="1" indent="-34290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Okruh vyzvaných zájemců - způsobilý zakázku poskytnout</a:t>
            </a:r>
          </a:p>
          <a:p>
            <a:pPr marL="342900" lvl="1" indent="-34290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Lhůta min. 10 kalendářních dní</a:t>
            </a:r>
          </a:p>
          <a:p>
            <a:pPr marL="342900" lvl="1" indent="-34290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Podrobné zadávací podmínky vč. dalších pokynů uvedeny v Pravidlech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8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Výběr dodavatele v rámci OP PPR – zakázky vyšší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8850" y="1223889"/>
            <a:ext cx="7727950" cy="4867421"/>
          </a:xfrm>
        </p:spPr>
        <p:txBody>
          <a:bodyPr/>
          <a:lstStyle/>
          <a:p>
            <a:pPr marL="457200" lvl="0" indent="-457200">
              <a:spcBef>
                <a:spcPct val="0"/>
              </a:spcBef>
              <a:buClr>
                <a:schemeClr val="bg2"/>
              </a:buClr>
              <a:buSzTx/>
              <a:buFont typeface="+mj-lt"/>
              <a:buAutoNum type="arabicPeriod" startAt="2"/>
            </a:pPr>
            <a:r>
              <a:rPr lang="cs-CZ" sz="1800" u="sng" cap="all" dirty="0">
                <a:solidFill>
                  <a:prstClr val="black"/>
                </a:solidFill>
                <a:latin typeface="Arial" charset="0"/>
              </a:rPr>
              <a:t>Zakázky vyšší hodnoty </a:t>
            </a:r>
          </a:p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1800" u="sng" cap="all" dirty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buClr>
                <a:schemeClr val="accent4">
                  <a:lumMod val="75000"/>
                </a:schemeClr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Předpokládaná hodnota</a:t>
            </a:r>
          </a:p>
          <a:p>
            <a:pPr marL="0" lvl="0" indent="0">
              <a:buClr>
                <a:schemeClr val="accent4">
                  <a:lumMod val="75000"/>
                </a:schemeClr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Pouze pro zadavatele mimo ZZVZ</a:t>
            </a:r>
          </a:p>
          <a:p>
            <a:pPr marL="0" lvl="0" indent="0">
              <a:buClr>
                <a:schemeClr val="accent4">
                  <a:lumMod val="75000"/>
                </a:schemeClr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          &gt; 2. mil. Kč bez DPH </a:t>
            </a:r>
            <a:r>
              <a:rPr lang="cs-CZ" sz="1800" dirty="0">
                <a:solidFill>
                  <a:srgbClr val="000000"/>
                </a:solidFill>
              </a:rPr>
              <a:t>(služby a dodávky) </a:t>
            </a:r>
          </a:p>
          <a:p>
            <a:pPr marL="0" lvl="0" indent="0">
              <a:buClr>
                <a:schemeClr val="accent4">
                  <a:lumMod val="75000"/>
                </a:schemeClr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          &gt; 6. mil. Kč bez DPH </a:t>
            </a:r>
            <a:r>
              <a:rPr lang="cs-CZ" sz="1800" dirty="0">
                <a:solidFill>
                  <a:srgbClr val="000000"/>
                </a:solidFill>
              </a:rPr>
              <a:t>(stavební práce) </a:t>
            </a:r>
          </a:p>
          <a:p>
            <a:pPr marL="0" lvl="0" indent="0">
              <a:buClr>
                <a:schemeClr val="accent4">
                  <a:lumMod val="75000"/>
                </a:schemeClr>
              </a:buClr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Otevřená výzva:</a:t>
            </a:r>
          </a:p>
          <a:p>
            <a:pPr marL="742950" lvl="2" indent="-28575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Profil zadavatele, nebo</a:t>
            </a:r>
          </a:p>
          <a:p>
            <a:pPr marL="742950" lvl="2" indent="-28575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Věstník VZ, nebo</a:t>
            </a:r>
          </a:p>
          <a:p>
            <a:pPr marL="742950" lvl="2" indent="-28575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Webových stránkách OP PPR </a:t>
            </a:r>
            <a:r>
              <a:rPr lang="cs-CZ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cs-CZ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>www.penizeproprahu.cz</a:t>
            </a:r>
            <a:r>
              <a:rPr lang="cs-CZ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cs-CZ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lvl="2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cs-CZ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Lhůta </a:t>
            </a:r>
            <a:r>
              <a:rPr lang="cs-CZ" sz="1800" dirty="0" smtClean="0">
                <a:cs typeface="Arial" panose="020B0604020202020204" pitchFamily="34" charset="0"/>
              </a:rPr>
              <a:t>pro podání nabídek min</a:t>
            </a: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. 15 kalendářních dní</a:t>
            </a:r>
          </a:p>
          <a:p>
            <a:pPr marL="285750" lvl="1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Podrobné zadávací podmínky vč. dalších pokynů uvedeny v Pravidlech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58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355207"/>
            <a:ext cx="7473950" cy="317500"/>
          </a:xfrm>
        </p:spPr>
        <p:txBody>
          <a:bodyPr/>
          <a:lstStyle/>
          <a:p>
            <a:pPr algn="ctr"/>
            <a:r>
              <a:rPr lang="cs-CZ" sz="2400" b="1" dirty="0" smtClean="0"/>
              <a:t>Finanční řízení projektu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3650" y="936522"/>
            <a:ext cx="8039527" cy="4280371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cs-CZ" altLang="cs-CZ" sz="1600" b="1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Obsah</a:t>
            </a:r>
          </a:p>
          <a:p>
            <a:pPr lvl="1"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Hlavní zásady financování projektu</a:t>
            </a:r>
          </a:p>
          <a:p>
            <a:pPr lvl="1"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 Finanční řízení (účetnictví, BÚ)</a:t>
            </a:r>
          </a:p>
          <a:p>
            <a:pPr lvl="1"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 Rozpočet projektu EFRR</a:t>
            </a:r>
          </a:p>
          <a:p>
            <a:pPr lvl="1"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 Způsobilost </a:t>
            </a:r>
            <a:r>
              <a:rPr lang="cs-CZ" sz="1800" dirty="0" smtClean="0">
                <a:solidFill>
                  <a:schemeClr val="tx1"/>
                </a:solidFill>
              </a:rPr>
              <a:t>výdajů, jednotlivé kapitoly rozpočtu</a:t>
            </a:r>
          </a:p>
          <a:p>
            <a:pPr lvl="1"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/>
                </a:solidFill>
              </a:rPr>
              <a:t> Nezpůsobilé </a:t>
            </a:r>
            <a:r>
              <a:rPr lang="cs-CZ" sz="1800" dirty="0">
                <a:solidFill>
                  <a:schemeClr val="tx1"/>
                </a:solidFill>
              </a:rPr>
              <a:t>výdaje</a:t>
            </a:r>
          </a:p>
          <a:p>
            <a:pPr lvl="1"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 Sestavení rozpočtu</a:t>
            </a:r>
          </a:p>
          <a:p>
            <a:pPr lvl="1" algn="just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chemeClr val="tx1"/>
                </a:solidFill>
              </a:rPr>
              <a:t> Výběr </a:t>
            </a:r>
            <a:r>
              <a:rPr lang="cs-CZ" sz="1800" dirty="0">
                <a:solidFill>
                  <a:schemeClr val="tx1"/>
                </a:solidFill>
              </a:rPr>
              <a:t>dodavatele</a:t>
            </a:r>
          </a:p>
          <a:p>
            <a:pPr lvl="0"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8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Výběrová/zadávací řízení v podmínkách OP PPR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Výběrová / zadávací </a:t>
            </a:r>
            <a:r>
              <a:rPr lang="cs-CZ" b="1" dirty="0" smtClean="0">
                <a:solidFill>
                  <a:schemeClr val="tx1"/>
                </a:solidFill>
              </a:rPr>
              <a:t>řízení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Podklady modul Veřejné zakázky</a:t>
            </a:r>
            <a:endParaRPr lang="cs-CZ" b="1" dirty="0">
              <a:solidFill>
                <a:schemeClr val="tx1"/>
              </a:solidFill>
            </a:endParaRP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chemeClr val="tx1"/>
              </a:solidFill>
            </a:endParaRP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d</a:t>
            </a:r>
            <a:r>
              <a:rPr lang="cs-CZ" dirty="0" smtClean="0">
                <a:solidFill>
                  <a:schemeClr val="tx1"/>
                </a:solidFill>
              </a:rPr>
              <a:t>oporučení od </a:t>
            </a:r>
            <a:r>
              <a:rPr lang="cs-CZ" dirty="0">
                <a:solidFill>
                  <a:schemeClr val="tx1"/>
                </a:solidFill>
              </a:rPr>
              <a:t>ŘO k zadávací dokumentaci před vyhlášením 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zakázky VZMR - postup v Pravidlech vč. vzorů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nadlimitní zakázky – doporučení </a:t>
            </a:r>
            <a:r>
              <a:rPr lang="cs-CZ" dirty="0" smtClean="0">
                <a:solidFill>
                  <a:schemeClr val="tx1"/>
                </a:solidFill>
              </a:rPr>
              <a:t>ŘO: předložit ke kontrole </a:t>
            </a:r>
            <a:r>
              <a:rPr lang="cs-CZ" dirty="0">
                <a:solidFill>
                  <a:schemeClr val="tx1"/>
                </a:solidFill>
              </a:rPr>
              <a:t>před podpisem smlouvy s </a:t>
            </a:r>
            <a:r>
              <a:rPr lang="cs-CZ" dirty="0" smtClean="0">
                <a:solidFill>
                  <a:schemeClr val="tx1"/>
                </a:solidFill>
              </a:rPr>
              <a:t>dodavatelem</a:t>
            </a:r>
          </a:p>
          <a:p>
            <a:pPr marL="0" indent="0">
              <a:buClr>
                <a:srgbClr val="A59253"/>
              </a:buClr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62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 smtClean="0"/>
              <a:t>Nejčastější chyby ve VZ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8850" y="1294228"/>
            <a:ext cx="7727950" cy="4679535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Podstatné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změny podmínek v rámci dodatků ke Smlouvě o dílo - veřejné zakázky na stavební práce (prodloužení délky stavby)</a:t>
            </a: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Diskriminační vymezení předmětu zakázky – sloučení nesouvisejících plnění (stavební práce x dodávky)</a:t>
            </a: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Diskriminační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nastavení technické specifikace předmětu plnění - detailní technická specifikace </a:t>
            </a: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Nevhodnost kritérií kvality, nedostatečný popis kritérií kvality, chybějící metoda hodnocení</a:t>
            </a: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Netransparentní jednání při otevírání obálek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diskriminační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kvalifikační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předpoklady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N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eprodlužování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lhůt pro podání nabídek v případě zásadních změn v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ZD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D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ělení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zakázky </a:t>
            </a: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charset="0"/>
              </a:rPr>
              <a:t>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vádění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 zadávací dokumentaci požadavek nebo odkaz na obchodní firmy, názvy nebo jména a příjmení, specifická označení zboží a služeb atd.</a:t>
            </a: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319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Děkuji za pozornost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76261" y="3516702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24"/>
              </a:spcBef>
              <a:spcAft>
                <a:spcPts val="0"/>
              </a:spcAft>
            </a:pPr>
            <a:r>
              <a:rPr lang="cs-CZ" altLang="cs-CZ" b="1" dirty="0" smtClean="0">
                <a:solidFill>
                  <a:prstClr val="black"/>
                </a:solidFill>
                <a:latin typeface="Arial"/>
              </a:rPr>
              <a:t>Ing. Ota Pačes</a:t>
            </a:r>
          </a:p>
          <a:p>
            <a:pPr fontAlgn="auto">
              <a:spcBef>
                <a:spcPts val="24"/>
              </a:spcBef>
              <a:spcAft>
                <a:spcPts val="0"/>
              </a:spcAft>
            </a:pPr>
            <a:r>
              <a:rPr lang="cs-CZ" altLang="cs-CZ" sz="1600" b="1" dirty="0">
                <a:solidFill>
                  <a:prstClr val="black"/>
                </a:solidFill>
                <a:latin typeface="Arial"/>
              </a:rPr>
              <a:t>	</a:t>
            </a:r>
          </a:p>
          <a:p>
            <a:pPr fontAlgn="auto">
              <a:spcBef>
                <a:spcPts val="24"/>
              </a:spcBef>
              <a:spcAft>
                <a:spcPts val="0"/>
              </a:spcAft>
            </a:pPr>
            <a:r>
              <a:rPr lang="en-GB" altLang="cs-CZ" b="1" dirty="0">
                <a:solidFill>
                  <a:prstClr val="black"/>
                </a:solidFill>
                <a:latin typeface="Arial"/>
              </a:rPr>
              <a:t>ODBOR </a:t>
            </a:r>
            <a:r>
              <a:rPr lang="cs-CZ" altLang="cs-CZ" b="1" dirty="0">
                <a:solidFill>
                  <a:prstClr val="black"/>
                </a:solidFill>
                <a:latin typeface="Arial"/>
              </a:rPr>
              <a:t>EVROPSKÝCH </a:t>
            </a:r>
            <a:r>
              <a:rPr lang="en-GB" altLang="cs-CZ" b="1" dirty="0">
                <a:solidFill>
                  <a:prstClr val="black"/>
                </a:solidFill>
                <a:latin typeface="Arial"/>
              </a:rPr>
              <a:t>FONDŮ</a:t>
            </a:r>
            <a:br>
              <a:rPr lang="en-GB" altLang="cs-CZ" b="1" dirty="0">
                <a:solidFill>
                  <a:prstClr val="black"/>
                </a:solidFill>
                <a:latin typeface="Arial"/>
              </a:rPr>
            </a:br>
            <a:r>
              <a:rPr lang="en-GB" altLang="cs-CZ" b="1" dirty="0">
                <a:solidFill>
                  <a:prstClr val="black"/>
                </a:solidFill>
                <a:latin typeface="Arial"/>
              </a:rPr>
              <a:t>MAGISTRÁT HL. M. PRAHY</a:t>
            </a:r>
            <a:br>
              <a:rPr lang="en-GB" altLang="cs-CZ" b="1" dirty="0">
                <a:solidFill>
                  <a:prstClr val="black"/>
                </a:solidFill>
                <a:latin typeface="Arial"/>
              </a:rPr>
            </a:br>
            <a:r>
              <a:rPr lang="cs-CZ" altLang="cs-CZ" b="1" dirty="0" smtClean="0">
                <a:solidFill>
                  <a:prstClr val="black"/>
                </a:solidFill>
                <a:latin typeface="Arial"/>
              </a:rPr>
              <a:t>Rytířská 406/10</a:t>
            </a:r>
          </a:p>
          <a:p>
            <a:pPr fontAlgn="auto">
              <a:spcBef>
                <a:spcPts val="24"/>
              </a:spcBef>
              <a:spcAft>
                <a:spcPts val="0"/>
              </a:spcAft>
            </a:pPr>
            <a:r>
              <a:rPr lang="en-GB" altLang="cs-CZ" b="1" dirty="0" smtClean="0">
                <a:solidFill>
                  <a:prstClr val="black"/>
                </a:solidFill>
                <a:latin typeface="Arial"/>
              </a:rPr>
              <a:t>11</a:t>
            </a:r>
            <a:r>
              <a:rPr lang="cs-CZ" altLang="cs-CZ" b="1" dirty="0" smtClean="0">
                <a:solidFill>
                  <a:prstClr val="black"/>
                </a:solidFill>
                <a:latin typeface="Arial"/>
              </a:rPr>
              <a:t>0 00</a:t>
            </a:r>
            <a:r>
              <a:rPr lang="en-GB" altLang="cs-CZ" b="1" dirty="0" smtClean="0">
                <a:solidFill>
                  <a:prstClr val="black"/>
                </a:solidFill>
                <a:latin typeface="Arial"/>
              </a:rPr>
              <a:t>  </a:t>
            </a:r>
            <a:r>
              <a:rPr lang="en-GB" altLang="cs-CZ" b="1" dirty="0">
                <a:solidFill>
                  <a:prstClr val="black"/>
                </a:solidFill>
                <a:latin typeface="Arial"/>
              </a:rPr>
              <a:t>PRAHA </a:t>
            </a:r>
            <a:r>
              <a:rPr lang="en-GB" altLang="cs-CZ" b="1" dirty="0" smtClean="0">
                <a:solidFill>
                  <a:prstClr val="black"/>
                </a:solidFill>
                <a:latin typeface="Arial"/>
              </a:rPr>
              <a:t>1</a:t>
            </a:r>
            <a:endParaRPr lang="cs-CZ" altLang="cs-CZ" b="1" dirty="0" smtClean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24"/>
              </a:spcBef>
              <a:spcAft>
                <a:spcPts val="0"/>
              </a:spcAft>
            </a:pPr>
            <a:endParaRPr lang="cs-CZ" altLang="cs-CZ" b="1" dirty="0" smtClean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24"/>
              </a:spcBef>
              <a:spcAft>
                <a:spcPts val="0"/>
              </a:spcAft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ta.paces@praha.eu</a:t>
            </a:r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355207"/>
            <a:ext cx="7473950" cy="317500"/>
          </a:xfrm>
        </p:spPr>
        <p:txBody>
          <a:bodyPr/>
          <a:lstStyle/>
          <a:p>
            <a:pPr algn="ctr"/>
            <a:r>
              <a:rPr lang="cs-CZ" sz="2400" b="1" dirty="0" smtClean="0"/>
              <a:t>Hlavní zásady financování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78" y="936522"/>
            <a:ext cx="8544300" cy="497758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cs-CZ" altLang="cs-CZ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Spolufinancování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podpora až </a:t>
            </a:r>
            <a:r>
              <a:rPr lang="cs-CZ" sz="2000" dirty="0" smtClean="0">
                <a:solidFill>
                  <a:schemeClr val="tx1"/>
                </a:solidFill>
              </a:rPr>
              <a:t>do </a:t>
            </a:r>
            <a:r>
              <a:rPr lang="cs-CZ" sz="2000" dirty="0">
                <a:solidFill>
                  <a:schemeClr val="tx1"/>
                </a:solidFill>
              </a:rPr>
              <a:t>100% způsobilých nákladů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s</a:t>
            </a:r>
            <a:r>
              <a:rPr lang="cs-CZ" sz="2000" dirty="0" smtClean="0">
                <a:solidFill>
                  <a:schemeClr val="tx1"/>
                </a:solidFill>
              </a:rPr>
              <a:t>polufinancování </a:t>
            </a:r>
            <a:r>
              <a:rPr lang="cs-CZ" sz="2000" dirty="0" smtClean="0">
                <a:solidFill>
                  <a:schemeClr val="tx1"/>
                </a:solidFill>
              </a:rPr>
              <a:t>ve výši 10 % / 15 % dle pravidel výzvy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Finanční toky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ex-ante režim – stanoven harmonogram poskytování finančních prostředků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první záloha </a:t>
            </a:r>
            <a:r>
              <a:rPr lang="cs-CZ" sz="2000" dirty="0" smtClean="0">
                <a:solidFill>
                  <a:schemeClr val="tx1"/>
                </a:solidFill>
              </a:rPr>
              <a:t>po podpisu smlouvy, max. polovina celkových způsobilých výdajů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Finanční plán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56131" y="1203282"/>
            <a:ext cx="808317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Clr>
                <a:srgbClr val="A59253"/>
              </a:buClr>
            </a:pPr>
            <a:r>
              <a:rPr lang="cs-CZ" dirty="0" smtClean="0">
                <a:cs typeface="Arial" panose="020B0604020202020204" pitchFamily="34" charset="0"/>
              </a:rPr>
              <a:t>První </a:t>
            </a:r>
            <a:r>
              <a:rPr lang="cs-CZ" dirty="0">
                <a:cs typeface="Arial" panose="020B0604020202020204" pitchFamily="34" charset="0"/>
              </a:rPr>
              <a:t>platba – záloha po podpisu </a:t>
            </a:r>
            <a:r>
              <a:rPr lang="cs-CZ" dirty="0" smtClean="0">
                <a:cs typeface="Arial" panose="020B0604020202020204" pitchFamily="34" charset="0"/>
              </a:rPr>
              <a:t>smlouvy</a:t>
            </a:r>
          </a:p>
          <a:p>
            <a:pPr lvl="1">
              <a:lnSpc>
                <a:spcPct val="150000"/>
              </a:lnSpc>
              <a:buClr>
                <a:srgbClr val="A59253"/>
              </a:buClr>
            </a:pPr>
            <a:r>
              <a:rPr lang="cs-CZ" dirty="0" smtClean="0">
                <a:cs typeface="Arial" panose="020B0604020202020204" pitchFamily="34" charset="0"/>
              </a:rPr>
              <a:t>První platba – max. polovina CZV</a:t>
            </a:r>
            <a:endParaRPr lang="cs-CZ" dirty="0"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A59253"/>
              </a:buClr>
            </a:pPr>
            <a:r>
              <a:rPr lang="cs-CZ" dirty="0" smtClean="0">
                <a:cs typeface="Arial" panose="020B0604020202020204" pitchFamily="34" charset="0"/>
              </a:rPr>
              <a:t>Datum </a:t>
            </a:r>
            <a:r>
              <a:rPr lang="cs-CZ" dirty="0">
                <a:cs typeface="Arial" panose="020B0604020202020204" pitchFamily="34" charset="0"/>
              </a:rPr>
              <a:t>předložení </a:t>
            </a:r>
            <a:r>
              <a:rPr lang="cs-CZ" dirty="0" err="1" smtClean="0">
                <a:cs typeface="Arial" panose="020B0604020202020204" pitchFamily="34" charset="0"/>
              </a:rPr>
              <a:t>ŽoP</a:t>
            </a:r>
            <a:r>
              <a:rPr lang="cs-CZ" dirty="0" smtClean="0">
                <a:cs typeface="Arial" panose="020B0604020202020204" pitchFamily="34" charset="0"/>
              </a:rPr>
              <a:t>/</a:t>
            </a:r>
            <a:r>
              <a:rPr lang="cs-CZ" dirty="0" err="1" smtClean="0">
                <a:cs typeface="Arial" panose="020B0604020202020204" pitchFamily="34" charset="0"/>
              </a:rPr>
              <a:t>ZoR</a:t>
            </a:r>
            <a:r>
              <a:rPr lang="cs-CZ" dirty="0" smtClean="0">
                <a:cs typeface="Arial" panose="020B0604020202020204" pitchFamily="34" charset="0"/>
              </a:rPr>
              <a:t> - </a:t>
            </a:r>
            <a:r>
              <a:rPr lang="cs-CZ" dirty="0">
                <a:cs typeface="Arial" panose="020B0604020202020204" pitchFamily="34" charset="0"/>
              </a:rPr>
              <a:t>30 dnů od konce sledovaného období</a:t>
            </a:r>
          </a:p>
          <a:p>
            <a:pPr lvl="1">
              <a:lnSpc>
                <a:spcPct val="150000"/>
              </a:lnSpc>
              <a:buClr>
                <a:srgbClr val="A59253"/>
              </a:buClr>
            </a:pPr>
            <a:r>
              <a:rPr lang="cs-CZ" dirty="0" smtClean="0">
                <a:cs typeface="Arial" panose="020B0604020202020204" pitchFamily="34" charset="0"/>
              </a:rPr>
              <a:t>Sledované </a:t>
            </a:r>
            <a:r>
              <a:rPr lang="cs-CZ" dirty="0">
                <a:cs typeface="Arial" panose="020B0604020202020204" pitchFamily="34" charset="0"/>
              </a:rPr>
              <a:t>období = </a:t>
            </a:r>
            <a:r>
              <a:rPr lang="cs-CZ" dirty="0" smtClean="0">
                <a:cs typeface="Arial" panose="020B0604020202020204" pitchFamily="34" charset="0"/>
              </a:rPr>
              <a:t>etapa (6 nebo 8 měsíců)</a:t>
            </a:r>
          </a:p>
          <a:p>
            <a:pPr lvl="1">
              <a:lnSpc>
                <a:spcPct val="150000"/>
              </a:lnSpc>
              <a:buClr>
                <a:srgbClr val="A59253"/>
              </a:buClr>
            </a:pPr>
            <a:r>
              <a:rPr lang="cs-CZ" dirty="0" smtClean="0">
                <a:cs typeface="Arial" panose="020B0604020202020204" pitchFamily="34" charset="0"/>
              </a:rPr>
              <a:t>Příklad: realizace 1.1.2020 – 30.6.2021, celkem 18 měsíců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59720"/>
              </p:ext>
            </p:extLst>
          </p:nvPr>
        </p:nvGraphicFramePr>
        <p:xfrm>
          <a:off x="1054250" y="3455468"/>
          <a:ext cx="7485056" cy="2367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481"/>
                <a:gridCol w="1462244"/>
                <a:gridCol w="1135781"/>
                <a:gridCol w="1520791"/>
                <a:gridCol w="1126156"/>
                <a:gridCol w="1108603"/>
              </a:tblGrid>
              <a:tr h="7003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Pořadí finančního plánu</a:t>
                      </a:r>
                      <a:endParaRPr lang="cs-CZ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Datum předložení</a:t>
                      </a:r>
                      <a:endParaRPr lang="cs-CZ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Záloha - plán</a:t>
                      </a:r>
                      <a:endParaRPr lang="cs-CZ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Vyúčtování - plán</a:t>
                      </a:r>
                      <a:endParaRPr lang="cs-CZ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Zálohová </a:t>
                      </a:r>
                      <a:r>
                        <a:rPr lang="cs-CZ" sz="1400" u="none" strike="noStrike" dirty="0">
                          <a:effectLst/>
                        </a:rPr>
                        <a:t>platba</a:t>
                      </a:r>
                      <a:endParaRPr lang="cs-CZ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Závěrečná platba</a:t>
                      </a:r>
                      <a:endParaRPr lang="cs-CZ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49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30.11.2019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ANO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/>
                </a:tc>
              </a:tr>
              <a:tr h="33349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30.7.2020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/>
                </a:tc>
              </a:tr>
              <a:tr h="33349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30.1.2021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/>
                </a:tc>
              </a:tr>
              <a:tr h="33349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30.7.2021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cs-CZ" sz="1400" dirty="0" smtClean="0"/>
                        <a:t>NE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cs-CZ" sz="1400" dirty="0" smtClean="0"/>
                        <a:t>ANO</a:t>
                      </a:r>
                      <a:endParaRPr lang="cs-CZ" sz="1400" dirty="0"/>
                    </a:p>
                  </a:txBody>
                  <a:tcPr/>
                </a:tc>
              </a:tr>
              <a:tr h="33349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36000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4 000 000,00</a:t>
                      </a:r>
                    </a:p>
                  </a:txBody>
                  <a:tcPr marL="9525" marR="36000" marT="9525" marB="0" anchor="ctr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30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355207"/>
            <a:ext cx="7473950" cy="317500"/>
          </a:xfrm>
        </p:spPr>
        <p:txBody>
          <a:bodyPr/>
          <a:lstStyle/>
          <a:p>
            <a:pPr algn="ctr"/>
            <a:r>
              <a:rPr lang="cs-CZ" sz="2400" b="1" dirty="0" smtClean="0"/>
              <a:t>Finanční </a:t>
            </a:r>
            <a:r>
              <a:rPr lang="cs-CZ" sz="2400" b="1" dirty="0"/>
              <a:t>řízení - účetnictví a bankovní </a:t>
            </a:r>
            <a:r>
              <a:rPr lang="cs-CZ" sz="2400" b="1" dirty="0" smtClean="0"/>
              <a:t>účet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78" y="936522"/>
            <a:ext cx="8544300" cy="4977581"/>
          </a:xfrm>
        </p:spPr>
        <p:txBody>
          <a:bodyPr/>
          <a:lstStyle/>
          <a:p>
            <a:pPr marL="0" lvl="0" indent="0" algn="just">
              <a:spcBef>
                <a:spcPts val="600"/>
              </a:spcBef>
              <a:buSzTx/>
              <a:buNone/>
            </a:pPr>
            <a:endParaRPr lang="cs-CZ" sz="1600" b="1" dirty="0">
              <a:solidFill>
                <a:schemeClr val="tx1"/>
              </a:solidFill>
            </a:endParaRPr>
          </a:p>
          <a:p>
            <a:pPr marL="0" lvl="0" indent="0" algn="just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SzTx/>
              <a:buNone/>
            </a:pPr>
            <a:r>
              <a:rPr lang="cs-CZ" sz="1800" b="1" dirty="0" smtClean="0">
                <a:solidFill>
                  <a:srgbClr val="000000"/>
                </a:solidFill>
              </a:rPr>
              <a:t>Účetnictví</a:t>
            </a:r>
            <a:endParaRPr lang="cs-CZ" sz="1800" b="1" dirty="0">
              <a:solidFill>
                <a:srgbClr val="000000"/>
              </a:solidFill>
            </a:endParaRPr>
          </a:p>
          <a:p>
            <a:pPr marL="285750" lvl="2" indent="-285750" algn="just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povinnost vést účetnictví podle zákona č. 563/1991 Sb., o účetnictví, ve znění pozdějších předpisů nebo daňovou evidenci podle zákona č. 586/1992 Sb., o daních z příjmů, ve znění pozdějších předpisů a v souladu s platnými právními předpisy ČR</a:t>
            </a:r>
          </a:p>
          <a:p>
            <a:pPr marL="285750" lvl="2" indent="-285750" algn="just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povinnost vést </a:t>
            </a:r>
            <a:r>
              <a:rPr lang="cs-CZ" b="1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„oddělené účetnictví“ </a:t>
            </a:r>
            <a:r>
              <a:rPr lang="cs-CZ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(číslo akce, středisko, …)</a:t>
            </a:r>
          </a:p>
          <a:p>
            <a:pPr marL="285750" lvl="2" indent="-285750" algn="just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0000"/>
              </a:solidFill>
            </a:endParaRPr>
          </a:p>
          <a:p>
            <a:pPr marL="0" lvl="2" indent="0" algn="just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Bankovní účet</a:t>
            </a:r>
          </a:p>
          <a:p>
            <a:pPr marL="285750" lvl="2" indent="-285750" algn="just">
              <a:lnSpc>
                <a:spcPct val="15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pro realizaci projektu je možné zřídit samostatný bankovní účet či podúčet nebo používat již existující bankovní </a:t>
            </a: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účet</a:t>
            </a:r>
            <a:endParaRPr lang="cs-CZ" dirty="0">
              <a:solidFill>
                <a:srgbClr val="000000"/>
              </a:solidFill>
              <a:latin typeface="Arial" charset="0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Základní struktura rozpočtu EFRR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2850" y="1398069"/>
            <a:ext cx="7727950" cy="4373563"/>
          </a:xfrm>
        </p:spPr>
        <p:txBody>
          <a:bodyPr/>
          <a:lstStyle/>
          <a:p>
            <a:pPr marL="0" lvl="0" indent="628650" fontAlgn="t">
              <a:spcBef>
                <a:spcPts val="0"/>
              </a:spcBef>
              <a:buNone/>
            </a:pPr>
            <a:r>
              <a:rPr lang="cs-CZ" sz="1600" dirty="0">
                <a:solidFill>
                  <a:srgbClr val="000000"/>
                </a:solidFill>
              </a:rPr>
              <a:t>1. </a:t>
            </a:r>
            <a:r>
              <a:rPr lang="cs-CZ" sz="1600" b="1" dirty="0">
                <a:solidFill>
                  <a:srgbClr val="000000"/>
                </a:solidFill>
              </a:rPr>
              <a:t>NEINVESTIČNÍ ZPŮSOBILÉ VÝDAJE CELKEM</a:t>
            </a:r>
            <a:endParaRPr lang="cs-CZ" sz="1600" dirty="0">
              <a:solidFill>
                <a:srgbClr val="000000"/>
              </a:solidFill>
            </a:endParaRPr>
          </a:p>
          <a:p>
            <a:pPr marL="896938" lvl="0" indent="-92075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1.1 Osobní náklady</a:t>
            </a:r>
          </a:p>
          <a:p>
            <a:pPr marL="896938" lvl="0" indent="-92075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1.2 Cestovné</a:t>
            </a:r>
          </a:p>
          <a:p>
            <a:pPr marL="896938" lvl="0" indent="-92075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1.3 Drobný neodpisovaný hmotný a nehmotný majetek</a:t>
            </a:r>
          </a:p>
          <a:p>
            <a:pPr marL="896938" lvl="0" indent="176213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1.3.1 Neodpisovaný hmotný majetek</a:t>
            </a:r>
          </a:p>
          <a:p>
            <a:pPr marL="896938" lvl="0" indent="176213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1.3.2 Neodpisovaný nehmotný majetek</a:t>
            </a:r>
          </a:p>
          <a:p>
            <a:pPr marL="896938" lvl="0" indent="-92075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1.4 Služby</a:t>
            </a:r>
          </a:p>
          <a:p>
            <a:pPr marL="0" lvl="0" indent="628650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2. </a:t>
            </a:r>
            <a:r>
              <a:rPr lang="cs-CZ" sz="1600" b="1" dirty="0">
                <a:solidFill>
                  <a:srgbClr val="000000"/>
                </a:solidFill>
              </a:rPr>
              <a:t>INVESTIČNÍ ZPŮSOBILÉ VÝDAJE CELKEM</a:t>
            </a:r>
            <a:endParaRPr lang="cs-CZ" sz="1600" dirty="0">
              <a:solidFill>
                <a:srgbClr val="000000"/>
              </a:solidFill>
            </a:endParaRPr>
          </a:p>
          <a:p>
            <a:pPr marL="0" lvl="0" indent="804863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2.1. Pozemky, stavby a úpravy ploch</a:t>
            </a:r>
          </a:p>
          <a:p>
            <a:pPr marL="0" lvl="0" indent="804863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2.2. Odpisovaný hmotný majetek</a:t>
            </a:r>
          </a:p>
          <a:p>
            <a:pPr marL="0" lvl="0" indent="804863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2.3 Odpisovaný nehmotný majetek</a:t>
            </a:r>
          </a:p>
          <a:p>
            <a:pPr marL="0" lvl="0" indent="628650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3. </a:t>
            </a:r>
            <a:r>
              <a:rPr lang="cs-CZ" sz="1600" b="1" dirty="0">
                <a:solidFill>
                  <a:srgbClr val="000000"/>
                </a:solidFill>
              </a:rPr>
              <a:t>ZPŮSOBILÉ VÝDAJE CELKEM</a:t>
            </a:r>
            <a:endParaRPr lang="cs-CZ" sz="1600" dirty="0">
              <a:solidFill>
                <a:srgbClr val="000000"/>
              </a:solidFill>
            </a:endParaRPr>
          </a:p>
          <a:p>
            <a:pPr marL="0" lvl="0" indent="628650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4. </a:t>
            </a:r>
            <a:r>
              <a:rPr lang="cs-CZ" sz="1600" b="1" dirty="0">
                <a:solidFill>
                  <a:srgbClr val="000000"/>
                </a:solidFill>
              </a:rPr>
              <a:t>NEZPŮSOBILÉ VÝDAJE CELKEM </a:t>
            </a:r>
            <a:endParaRPr lang="cs-CZ" sz="1600" dirty="0">
              <a:solidFill>
                <a:srgbClr val="000000"/>
              </a:solidFill>
            </a:endParaRPr>
          </a:p>
          <a:p>
            <a:pPr marL="0" lvl="0" indent="628650" fontAlgn="t">
              <a:buNone/>
            </a:pPr>
            <a:r>
              <a:rPr lang="cs-CZ" sz="1600" dirty="0">
                <a:solidFill>
                  <a:srgbClr val="000000"/>
                </a:solidFill>
              </a:rPr>
              <a:t>5. </a:t>
            </a:r>
            <a:r>
              <a:rPr lang="cs-CZ" sz="1600" b="1" dirty="0">
                <a:solidFill>
                  <a:srgbClr val="000000"/>
                </a:solidFill>
              </a:rPr>
              <a:t>CELKOVÉ VÝDAJE PROJEKTU</a:t>
            </a:r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21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Způsobilost výdajů - obecně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429670"/>
              </p:ext>
            </p:extLst>
          </p:nvPr>
        </p:nvGraphicFramePr>
        <p:xfrm>
          <a:off x="958850" y="1399222"/>
          <a:ext cx="7727950" cy="4093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3975"/>
                <a:gridCol w="3863975"/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 smtClean="0"/>
                        <a:t>Hledisko způsobilosti výdaje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Podmínky způsobilosti</a:t>
                      </a:r>
                      <a:r>
                        <a:rPr lang="cs-CZ" baseline="0" dirty="0" smtClean="0"/>
                        <a:t> výdaje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95153">
                <a:tc>
                  <a:txBody>
                    <a:bodyPr/>
                    <a:lstStyle/>
                    <a:p>
                      <a:r>
                        <a:rPr lang="cs-CZ" dirty="0" smtClean="0"/>
                        <a:t>Věcná způsobilost výdaje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Soulad s právními předpisy, pravidly programu a podmínkami podpory. </a:t>
                      </a:r>
                      <a:endParaRPr lang="cs-CZ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105073">
                <a:tc>
                  <a:txBody>
                    <a:bodyPr/>
                    <a:lstStyle/>
                    <a:p>
                      <a:r>
                        <a:rPr lang="cs-CZ" dirty="0" smtClean="0"/>
                        <a:t>Přiměřenost výdaje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Jeho výše je výsledkem optimálního vztahu mezi její hospodárností, účelností a efektivností.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762462">
                <a:tc>
                  <a:txBody>
                    <a:bodyPr/>
                    <a:lstStyle/>
                    <a:p>
                      <a:r>
                        <a:rPr lang="cs-CZ" dirty="0" smtClean="0"/>
                        <a:t>Časová způsobilost</a:t>
                      </a:r>
                      <a:r>
                        <a:rPr lang="cs-CZ" baseline="0" dirty="0" smtClean="0"/>
                        <a:t> výdaje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Vznik a úhrada příjemcem od          1. 1. 2014 do 31. 12. 2023.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02747">
                <a:tc>
                  <a:txBody>
                    <a:bodyPr/>
                    <a:lstStyle/>
                    <a:p>
                      <a:r>
                        <a:rPr lang="cs-CZ" dirty="0" smtClean="0"/>
                        <a:t>Místní způsobilost výdaje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Vazba na území hl. m. Prahy. </a:t>
                      </a:r>
                      <a:endParaRPr lang="cs-CZ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762462">
                <a:tc>
                  <a:txBody>
                    <a:bodyPr/>
                    <a:lstStyle/>
                    <a:p>
                      <a:r>
                        <a:rPr lang="cs-CZ" dirty="0" smtClean="0"/>
                        <a:t>Vykázání</a:t>
                      </a:r>
                      <a:r>
                        <a:rPr lang="cs-CZ" baseline="0" dirty="0" smtClean="0"/>
                        <a:t> výdaje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Identifikovatelný, prokazatelný a doložitelný výdaj.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0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pPr algn="ctr" defTabSz="457200" fontAlgn="base">
              <a:spcAft>
                <a:spcPct val="0"/>
              </a:spcAft>
            </a:pPr>
            <a:r>
              <a:rPr lang="cs-CZ" sz="2400" b="1" dirty="0" smtClean="0">
                <a:solidFill>
                  <a:schemeClr val="bg1"/>
                </a:solidFill>
                <a:ea typeface="ＭＳ Ｐゴシック" pitchFamily="34" charset="-128"/>
              </a:rPr>
              <a:t>Časová způsobilost výdajů</a:t>
            </a:r>
            <a:endParaRPr lang="pt-BR" sz="2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3" y="1249199"/>
            <a:ext cx="842713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A59253"/>
              </a:buClr>
            </a:pPr>
            <a:r>
              <a:rPr lang="cs-CZ" b="1" dirty="0">
                <a:solidFill>
                  <a:prstClr val="black"/>
                </a:solidFill>
              </a:rPr>
              <a:t>Časová způsobilost výdajů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Od 1. 1. 2014 do </a:t>
            </a:r>
            <a:r>
              <a:rPr lang="cs-CZ" dirty="0" smtClean="0">
                <a:solidFill>
                  <a:prstClr val="black"/>
                </a:solidFill>
              </a:rPr>
              <a:t>31. 12. 2023</a:t>
            </a:r>
            <a:endParaRPr lang="cs-CZ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Výdaje </a:t>
            </a:r>
            <a:r>
              <a:rPr lang="cs-CZ" b="1" dirty="0">
                <a:solidFill>
                  <a:prstClr val="black"/>
                </a:solidFill>
              </a:rPr>
              <a:t>vznikly v průběhu realizace projektu </a:t>
            </a:r>
            <a:r>
              <a:rPr lang="cs-CZ" dirty="0">
                <a:solidFill>
                  <a:prstClr val="black"/>
                </a:solidFill>
              </a:rPr>
              <a:t>nebo </a:t>
            </a:r>
            <a:r>
              <a:rPr lang="cs-CZ" b="1" dirty="0">
                <a:solidFill>
                  <a:prstClr val="black"/>
                </a:solidFill>
              </a:rPr>
              <a:t>předcházejí realizaci </a:t>
            </a:r>
            <a:r>
              <a:rPr lang="cs-CZ" dirty="0">
                <a:solidFill>
                  <a:prstClr val="black"/>
                </a:solidFill>
              </a:rPr>
              <a:t>projektu a jsou pro projekt </a:t>
            </a:r>
            <a:r>
              <a:rPr lang="cs-CZ" b="1" dirty="0">
                <a:solidFill>
                  <a:prstClr val="black"/>
                </a:solidFill>
              </a:rPr>
              <a:t>nevyhnutelné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Realizace projektu (období investiční fáze) nesmí být ukončena </a:t>
            </a:r>
            <a:r>
              <a:rPr lang="cs-CZ" u="sng" dirty="0">
                <a:solidFill>
                  <a:prstClr val="black"/>
                </a:solidFill>
              </a:rPr>
              <a:t>před</a:t>
            </a:r>
            <a:r>
              <a:rPr lang="cs-CZ" dirty="0">
                <a:solidFill>
                  <a:prstClr val="black"/>
                </a:solidFill>
              </a:rPr>
              <a:t> datem předložení </a:t>
            </a:r>
            <a:r>
              <a:rPr lang="cs-CZ" dirty="0" smtClean="0">
                <a:solidFill>
                  <a:prstClr val="black"/>
                </a:solidFill>
              </a:rPr>
              <a:t>žádosti</a:t>
            </a: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prstClr val="black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Úhrada do předložení závěrečné zprávy o realizaci</a:t>
            </a:r>
            <a:endParaRPr lang="cs-CZ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  <a:buClr>
                <a:srgbClr val="A59253"/>
              </a:buClr>
            </a:pPr>
            <a:endParaRPr lang="cs-CZ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  <a:buClr>
                <a:srgbClr val="A59253"/>
              </a:buClr>
            </a:pPr>
            <a:endParaRPr lang="cs-CZ" b="1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  <a:buClr>
                <a:srgbClr val="A59253"/>
              </a:buClr>
            </a:pPr>
            <a:endParaRPr lang="cs-CZ" b="1" dirty="0" smtClean="0">
              <a:solidFill>
                <a:prstClr val="black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-1034717" y="5005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Způsobilé výdaje - </a:t>
            </a:r>
            <a:r>
              <a:rPr lang="cs-CZ" sz="2400" b="1" dirty="0" smtClean="0"/>
              <a:t>neinvestiční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8850" y="1292191"/>
            <a:ext cx="7727950" cy="4373563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cs-CZ" sz="1800" b="1" dirty="0">
                <a:solidFill>
                  <a:srgbClr val="000000"/>
                </a:solidFill>
              </a:rPr>
              <a:t>1.1 Osobní náklady</a:t>
            </a:r>
          </a:p>
          <a:p>
            <a:pPr marL="342900" lvl="1" indent="-342900" algn="just">
              <a:spcBef>
                <a:spcPts val="6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sz="1800" dirty="0">
                <a:solidFill>
                  <a:srgbClr val="000000"/>
                </a:solidFill>
              </a:rPr>
              <a:t>osobní náklady členů realizačního týmu, kteří se podílejí na managementu projektu (např. manažer projektu, finanční manažer, účetní projektu apod</a:t>
            </a:r>
            <a:r>
              <a:rPr lang="cs-CZ" altLang="cs-CZ" sz="1800" dirty="0" smtClean="0">
                <a:solidFill>
                  <a:srgbClr val="000000"/>
                </a:solidFill>
              </a:rPr>
              <a:t>.)</a:t>
            </a:r>
          </a:p>
          <a:p>
            <a:pPr marL="342900" lvl="1" indent="-342900" algn="just">
              <a:spcBef>
                <a:spcPts val="6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 algn="just">
              <a:buClr>
                <a:schemeClr val="bg2"/>
              </a:buClr>
              <a:buNone/>
            </a:pPr>
            <a:endParaRPr lang="cs-CZ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958850" y="2859505"/>
            <a:ext cx="772795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4000"/>
              <a:buBlip>
                <a:blip r:embed="rId3"/>
              </a:buBlip>
              <a:defRPr sz="2400" kern="1200" baseline="0">
                <a:solidFill>
                  <a:srgbClr val="000090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4000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4000"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4000"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4000"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</a:rPr>
              <a:t>1.3 Drobný neodpisovaný hmotný a nehmotný majetek</a:t>
            </a:r>
          </a:p>
          <a:p>
            <a:pPr marL="285750" lvl="1" algn="just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0000"/>
                </a:solidFill>
              </a:rPr>
              <a:t>nákup nového nebo použitého vybavení či zařízení hmotné povahy</a:t>
            </a:r>
          </a:p>
          <a:p>
            <a:pPr marL="285750" lvl="1" algn="just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0000"/>
                </a:solidFill>
              </a:rPr>
              <a:t>majetek musí být používán přímo v souvislosti se schváleným projektem</a:t>
            </a:r>
          </a:p>
          <a:p>
            <a:pPr marL="285750" lvl="1" algn="just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0000"/>
                </a:solidFill>
              </a:rPr>
              <a:t>nákup zařízení nebo vybavení v rámci této kapitoly rozpočtu nesmí u položky hmotného majetku přesáhnout hodnotu 40 000 Kč</a:t>
            </a:r>
          </a:p>
          <a:p>
            <a:pPr marL="285750" lvl="1" algn="just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 smtClean="0">
                <a:solidFill>
                  <a:srgbClr val="000000"/>
                </a:solidFill>
              </a:rPr>
              <a:t>nákup nehmotného majetku v této kapitole do 60 000 Kč</a:t>
            </a:r>
          </a:p>
          <a:p>
            <a:pPr marL="0" lvl="1" indent="0" algn="just">
              <a:spcBef>
                <a:spcPts val="0"/>
              </a:spcBef>
              <a:buClr>
                <a:schemeClr val="accent4">
                  <a:lumMod val="75000"/>
                </a:schemeClr>
              </a:buClr>
              <a:buFontTx/>
              <a:buNone/>
            </a:pPr>
            <a:endParaRPr lang="cs-CZ" sz="1600" b="1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3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1107</TotalTime>
  <Words>2025</Words>
  <Application>Microsoft Office PowerPoint</Application>
  <PresentationFormat>Předvádění na obrazovce (4:3)</PresentationFormat>
  <Paragraphs>332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Courier New</vt:lpstr>
      <vt:lpstr>Times New Roman</vt:lpstr>
      <vt:lpstr>Wingdings</vt:lpstr>
      <vt:lpstr>Motiv Office</vt:lpstr>
      <vt:lpstr>11</vt:lpstr>
      <vt:lpstr>1_Motiv Office</vt:lpstr>
      <vt:lpstr>Prezentace aplikace PowerPoint</vt:lpstr>
      <vt:lpstr>Finanční řízení projektu</vt:lpstr>
      <vt:lpstr>Hlavní zásady financování</vt:lpstr>
      <vt:lpstr>Finanční plán</vt:lpstr>
      <vt:lpstr>Finanční řízení - účetnictví a bankovní účet</vt:lpstr>
      <vt:lpstr>Základní struktura rozpočtu EFRR projektu</vt:lpstr>
      <vt:lpstr>Způsobilost výdajů - obecně</vt:lpstr>
      <vt:lpstr>Časová způsobilost výdajů</vt:lpstr>
      <vt:lpstr>Způsobilé výdaje - neinvestiční</vt:lpstr>
      <vt:lpstr>Prezentace aplikace PowerPoint</vt:lpstr>
      <vt:lpstr>Způsobilé výdaje - investiční</vt:lpstr>
      <vt:lpstr>Způsobilé výdaje - DPH</vt:lpstr>
      <vt:lpstr>Specifické limity – výzva č. 46 </vt:lpstr>
      <vt:lpstr>Nezpůsobilé výdaje</vt:lpstr>
      <vt:lpstr>Nejčastější chyby v průběhu projektu</vt:lpstr>
      <vt:lpstr>Výběr dodavatele – základní zásady</vt:lpstr>
      <vt:lpstr>Výběr dodavatele v rámci OP PPR – zakázky malé hodnoty</vt:lpstr>
      <vt:lpstr>Výběr dodavatele v rámci OP PPR – zakázky malé hodnoty</vt:lpstr>
      <vt:lpstr>Výběr dodavatele v rámci OP PPR – zakázky vyšší hodnoty</vt:lpstr>
      <vt:lpstr>Výběrová/zadávací řízení v podmínkách OP PPR</vt:lpstr>
      <vt:lpstr>Nejčastější chyby ve VZ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Raková Aneta (MHMP, FON)</cp:lastModifiedBy>
  <cp:revision>100</cp:revision>
  <dcterms:created xsi:type="dcterms:W3CDTF">2016-10-18T09:15:21Z</dcterms:created>
  <dcterms:modified xsi:type="dcterms:W3CDTF">2020-03-16T08:34:07Z</dcterms:modified>
</cp:coreProperties>
</file>