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6" r:id="rId2"/>
    <p:sldId id="320" r:id="rId3"/>
    <p:sldId id="418" r:id="rId4"/>
    <p:sldId id="399" r:id="rId5"/>
    <p:sldId id="429" r:id="rId6"/>
    <p:sldId id="419" r:id="rId7"/>
    <p:sldId id="430" r:id="rId8"/>
    <p:sldId id="420" r:id="rId9"/>
    <p:sldId id="421" r:id="rId10"/>
    <p:sldId id="422" r:id="rId11"/>
    <p:sldId id="411" r:id="rId12"/>
    <p:sldId id="428" r:id="rId13"/>
    <p:sldId id="424" r:id="rId14"/>
    <p:sldId id="425" r:id="rId15"/>
    <p:sldId id="426" r:id="rId16"/>
    <p:sldId id="431" r:id="rId17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igerová Marcela (MHMP, FON)" initials="PM(F" lastIdx="0" clrIdx="0">
    <p:extLst/>
  </p:cmAuthor>
  <p:cmAuthor id="2" name="Kortusová Zuzana (MHMP, FON)" initials="KZ(F" lastIdx="2" clrIdx="1"/>
  <p:cmAuthor id="3" name="Master" initials="M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1"/>
    <a:srgbClr val="A59253"/>
    <a:srgbClr val="FBFCFF"/>
    <a:srgbClr val="CFD7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6" autoAdjust="0"/>
    <p:restoredTop sz="69970" autoAdjust="0"/>
  </p:normalViewPr>
  <p:slideViewPr>
    <p:cSldViewPr snapToGrid="0" snapToObjects="1">
      <p:cViewPr varScale="1">
        <p:scale>
          <a:sx n="93" d="100"/>
          <a:sy n="93" d="100"/>
        </p:scale>
        <p:origin x="21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098" y="2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AD384-C47E-4E23-82E8-AF3A2D4D4739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098" y="9428243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97EFB-9BB0-4437-AC65-2CF41E30F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540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326A-5F85-4E9E-BEB1-D842457A893C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EA4D-EFD0-40B6-836F-FBD6FF727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8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834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758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cs-CZ" sz="900" dirty="0" smtClean="0"/>
          </a:p>
          <a:p>
            <a:pPr>
              <a:buClr>
                <a:srgbClr val="A59253"/>
              </a:buClr>
            </a:pPr>
            <a:endParaRPr lang="cs-CZ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indent="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cs-CZ" sz="9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177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cs-CZ" sz="9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842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346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Účastníkem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hlediska indikátoru 6 00 00 je pouze osoba, která získá v daném projektu podporu v rozsahu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minimálně 20 hodin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(bez ohledu na počet dílčích podpor, tj. počet dílčích zapojení do projektu).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430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56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23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578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latin typeface="+mn-lt"/>
                <a:cs typeface="Arial" panose="020B0604020202020204" pitchFamily="34" charset="0"/>
              </a:rPr>
              <a:t>Partner </a:t>
            </a:r>
            <a:r>
              <a:rPr lang="cs-CZ" b="1" dirty="0" smtClean="0">
                <a:latin typeface="+mn-lt"/>
                <a:cs typeface="Arial" panose="020B0604020202020204" pitchFamily="34" charset="0"/>
              </a:rPr>
              <a:t>bez finančního podílu</a:t>
            </a:r>
            <a:r>
              <a:rPr lang="cs-CZ" dirty="0" smtClean="0">
                <a:latin typeface="+mn-lt"/>
                <a:cs typeface="Arial" panose="020B0604020202020204" pitchFamily="34" charset="0"/>
              </a:rPr>
              <a:t>: na projektu spolupracuje např. formou konzultací, odborné garance apod., ale není mu poskytováno žádné finanční plnění za účast na realizaci projektu.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>
              <a:latin typeface="+mn-lt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latin typeface="+mn-lt"/>
                <a:cs typeface="Arial" panose="020B0604020202020204" pitchFamily="34" charset="0"/>
              </a:rPr>
              <a:t>dvoustranný právní akt (smlouva/dohoda o partnerství v projektu).</a:t>
            </a:r>
          </a:p>
          <a:p>
            <a:endParaRPr lang="cs-CZ" dirty="0" smtClean="0"/>
          </a:p>
          <a:p>
            <a:r>
              <a:rPr lang="cs-CZ" dirty="0" smtClean="0"/>
              <a:t>Max 10 partnerů</a:t>
            </a:r>
          </a:p>
          <a:p>
            <a:endParaRPr lang="cs-CZ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>
                <a:latin typeface="+mn-lt"/>
                <a:cs typeface="Arial" panose="020B0604020202020204" pitchFamily="34" charset="0"/>
              </a:rPr>
              <a:t>Statutární zástupce žadatele/příjemce nemůže být současně statutárním zástupcem partnera.</a:t>
            </a:r>
          </a:p>
          <a:p>
            <a:endParaRPr lang="cs-CZ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>
                <a:latin typeface="+mn-lt"/>
                <a:cs typeface="Arial" panose="020B0604020202020204" pitchFamily="34" charset="0"/>
              </a:rPr>
              <a:t>Výběr partnera musí být prokazatelně zdůvodněn, vysvětlen a popsán výstup/přínos partnera v celém projektu </a:t>
            </a:r>
            <a:r>
              <a:rPr lang="cs-CZ" dirty="0" smtClean="0">
                <a:latin typeface="+mn-lt"/>
                <a:cs typeface="Arial" panose="020B0604020202020204" pitchFamily="34" charset="0"/>
              </a:rPr>
              <a:t>(tzn., že partner není v projektu dodavatelem zboží či služeb).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>
              <a:latin typeface="+mn-lt"/>
              <a:cs typeface="Arial" panose="020B0604020202020204" pitchFamily="34" charset="0"/>
            </a:endParaRPr>
          </a:p>
          <a:p>
            <a:r>
              <a:rPr lang="cs-CZ" dirty="0" smtClean="0"/>
              <a:t>V případě, že partnerem projektu má být organizace založená či zřízená žadatelem/příjemcem nebo zakládající organizace žadatele/příjemce, je nutné, aby byly důsledně naplněny obecné podmínky a předpoklady partnerství, zejména pak to, že </a:t>
            </a:r>
            <a:r>
              <a:rPr lang="cs-CZ" b="1" dirty="0" smtClean="0"/>
              <a:t>partner musí projekt obohatit a napomoci tomu, že projekt přinese něco nového – nelze připustit účelová partnerství, která by měla jen formální obsah. 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8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Projekty financované z ESF by měly být fyzicky realizovány na území hl. m. Prahy, v odůvodněných případech je fyzická realizace části projektu možná i mimo území hl. m. Prahy.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Projekty musí být realizovány výhradně pro cílovou skupinu, která splňuje podmínky územní způsobilosti pro hl. m. Prahu.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Sídlo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žadatele - kdekoliv v ČR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33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cs-CZ" sz="900" b="0" dirty="0" smtClean="0">
                <a:solidFill>
                  <a:schemeClr val="tx1"/>
                </a:solidFill>
              </a:rPr>
              <a:t>O</a:t>
            </a:r>
            <a:r>
              <a:rPr lang="cs-CZ" sz="900" b="1" dirty="0" smtClean="0">
                <a:solidFill>
                  <a:srgbClr val="002060"/>
                </a:solidFill>
              </a:rPr>
              <a:t>byvatelé </a:t>
            </a:r>
            <a:r>
              <a:rPr lang="cs-CZ" sz="900" b="1" dirty="0" smtClean="0">
                <a:solidFill>
                  <a:srgbClr val="002060"/>
                </a:solidFill>
              </a:rPr>
              <a:t>místních komunit </a:t>
            </a:r>
            <a:r>
              <a:rPr lang="cs-CZ" sz="900" dirty="0" smtClean="0">
                <a:solidFill>
                  <a:srgbClr val="002060"/>
                </a:solidFill>
              </a:rPr>
              <a:t>– mají trvalé bydliště v hl. m. Praze anebo se více než polovinu roku zdržují na území hl. m. Prahy</a:t>
            </a:r>
          </a:p>
          <a:p>
            <a:pPr marL="0" marR="0" lvl="1" indent="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cs-CZ" sz="9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00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800" b="1" dirty="0" smtClean="0"/>
              <a:t>Skutečné datum zahájení </a:t>
            </a:r>
            <a:r>
              <a:rPr lang="cs-CZ" sz="800" dirty="0" smtClean="0"/>
              <a:t>–</a:t>
            </a:r>
            <a:r>
              <a:rPr lang="cs-CZ" sz="800" baseline="0" dirty="0" smtClean="0"/>
              <a:t> </a:t>
            </a:r>
            <a:r>
              <a:rPr lang="cs-CZ" sz="800" dirty="0" smtClean="0"/>
              <a:t>jen pro projekty, které jsou již v realizaci</a:t>
            </a:r>
          </a:p>
          <a:p>
            <a:endParaRPr lang="cs-CZ" sz="800" dirty="0" smtClean="0"/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případě, že je projekt zahájen až po podpisu Smlouvy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financování / Podmínek realizace, je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příjemce povinen do 10 pracovních dnů od data zahájení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realizace projektu (uvedeného ve Smlouvě o financování)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zaslat zprávu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ŘO (stanovené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kontaktní osobě - finančnímu manažerovi) formou interní depeše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která bude obsahovat: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informaci, zda byl projekt zahájen v souladu se Smlouvou o financování,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uvedení aktivit, které již v rámci projektu probíhají,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pokud v rámci příprav projektu na zahájení došlo k problémům, pak podrobnosti o nastalé situaci. </a:t>
            </a:r>
          </a:p>
          <a:p>
            <a:endParaRPr lang="cs-CZ" sz="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141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800" dirty="0" smtClean="0"/>
          </a:p>
          <a:p>
            <a:pPr>
              <a:buClr>
                <a:srgbClr val="A59253"/>
              </a:buClr>
            </a:pPr>
            <a:r>
              <a:rPr lang="cs-CZ" b="1" dirty="0" smtClean="0"/>
              <a:t>Zprávy o realizace projektu I.</a:t>
            </a:r>
          </a:p>
          <a:p>
            <a:pPr marL="0" indent="0">
              <a:buClr>
                <a:srgbClr val="A59253"/>
              </a:buClr>
              <a:buFont typeface="Wingdings" panose="05000000000000000000" pitchFamily="2" charset="2"/>
              <a:buNone/>
            </a:pPr>
            <a:endParaRPr lang="cs-CZ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Průběžná zpráva o realizaci projektu (Průběžná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projektu)</a:t>
            </a:r>
            <a:endParaRPr lang="cs-CZ" dirty="0" smtClean="0"/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zpráva předkládaná v průběhu realizace projektu za dané sledované období, kterým je buď etapa projektu (pokud projekt byl etapizován) nebo každých 6 měsíců od zahájení realizace projektu (pokud projekt etapizován nebyl). </a:t>
            </a:r>
          </a:p>
          <a:p>
            <a:pPr>
              <a:buClr>
                <a:srgbClr val="A59253"/>
              </a:buClr>
            </a:pPr>
            <a:endParaRPr lang="cs-CZ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Závěrečná zpráva o realizaci projektu (Závěrečná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projektu)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zpráva předkládaná na konci realizace projektu za dané sledované období, kterým je buď poslední etapa projektu (pokud projekt byl etapizován) nebo období od poslední schválené Průběžné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projektu do podání této zprávy (pokud projekt etapizován nebyl). </a:t>
            </a:r>
          </a:p>
          <a:p>
            <a:endParaRPr lang="cs-CZ" sz="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027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434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97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 descr="mag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00" y="1521949"/>
            <a:ext cx="3518800" cy="45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686467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12700"/>
            <a:ext cx="3937000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538663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035050" y="1435100"/>
            <a:ext cx="2387600" cy="4538663"/>
          </a:xfrm>
        </p:spPr>
        <p:txBody>
          <a:bodyPr>
            <a:normAutofit/>
          </a:bodyPr>
          <a:lstStyle>
            <a:lvl1pPr marL="0" indent="0">
              <a:buNone/>
              <a:defRPr lang="en-US" sz="1200" smtClean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hutterstock_844836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96950"/>
            <a:ext cx="81851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 rot="16200000">
            <a:off x="-954087" y="3910012"/>
            <a:ext cx="342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cs-CZ" altLang="cs-CZ" sz="1400" smtClean="0"/>
              <a:t>Popis obrázku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449"/>
            <a:ext cx="5486400" cy="35401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680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19417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96557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36391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4170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03701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48786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756E-0410-4B03-A098-3843EA1037C4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579A-1BC2-4D3A-AFD4-E5DE819F4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7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28145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9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1910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6848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600200"/>
            <a:ext cx="36703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9751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9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2850" y="368300"/>
            <a:ext cx="7473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Prostor pro titulek č. 1</a:t>
            </a:r>
            <a:endParaRPr lang="en-US" altLang="cs-C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0900" y="1600200"/>
            <a:ext cx="7835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Nadpis 1. úrovně</a:t>
            </a:r>
          </a:p>
          <a:p>
            <a:pPr lvl="1"/>
            <a:r>
              <a:rPr lang="cs-CZ" altLang="cs-CZ" smtClean="0"/>
              <a:t>nadpis</a:t>
            </a:r>
          </a:p>
          <a:p>
            <a:pPr lvl="2"/>
            <a:r>
              <a:rPr lang="cs-CZ" altLang="cs-CZ" smtClean="0"/>
              <a:t>nadpis</a:t>
            </a:r>
          </a:p>
          <a:p>
            <a:pPr lvl="3"/>
            <a:r>
              <a:rPr lang="cs-CZ" altLang="cs-CZ" smtClean="0"/>
              <a:t>nadpis</a:t>
            </a:r>
          </a:p>
          <a:p>
            <a:pPr lvl="4"/>
            <a:r>
              <a:rPr lang="cs-CZ" altLang="cs-CZ" smtClean="0"/>
              <a:t>nadpis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4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8"/>
        </a:buBlip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8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8"/>
        </a:buBlip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8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8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ita.dotaceeu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992438" y="9890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1499" y="150091"/>
            <a:ext cx="8260080" cy="704850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 smtClean="0"/>
              <a:t>Pravidla </a:t>
            </a:r>
            <a:r>
              <a:rPr lang="cs-CZ" sz="2400" b="1" dirty="0"/>
              <a:t>pro realizaci </a:t>
            </a:r>
            <a:r>
              <a:rPr lang="cs-CZ" sz="2400" b="1" dirty="0" smtClean="0"/>
              <a:t>projektů ve výzvě č. 47</a:t>
            </a:r>
            <a:endParaRPr lang="cs-CZ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4133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38912" y="1382436"/>
            <a:ext cx="84002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U povinných nástrojů se použijí </a:t>
            </a:r>
            <a:r>
              <a:rPr lang="cs-CZ" u="sng" dirty="0">
                <a:solidFill>
                  <a:srgbClr val="002060"/>
                </a:solidFill>
              </a:rPr>
              <a:t>pouze</a:t>
            </a:r>
            <a:r>
              <a:rPr lang="cs-CZ" dirty="0">
                <a:solidFill>
                  <a:srgbClr val="002060"/>
                </a:solidFill>
              </a:rPr>
              <a:t> 2 loga</a:t>
            </a:r>
            <a:r>
              <a:rPr lang="cs-CZ" dirty="0" smtClean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Povinná publicita - u ESF </a:t>
            </a:r>
            <a:r>
              <a:rPr lang="cs-CZ" b="1" dirty="0" smtClean="0">
                <a:solidFill>
                  <a:srgbClr val="002060"/>
                </a:solidFill>
              </a:rPr>
              <a:t>povinný</a:t>
            </a:r>
            <a:r>
              <a:rPr lang="cs-CZ" dirty="0" smtClean="0">
                <a:solidFill>
                  <a:srgbClr val="002060"/>
                </a:solidFill>
              </a:rPr>
              <a:t> plakát A3 → </a:t>
            </a:r>
            <a:r>
              <a:rPr lang="cs-CZ" b="1" dirty="0" smtClean="0">
                <a:solidFill>
                  <a:srgbClr val="002060"/>
                </a:solidFill>
              </a:rPr>
              <a:t>není </a:t>
            </a:r>
            <a:r>
              <a:rPr lang="cs-CZ" b="1" dirty="0">
                <a:solidFill>
                  <a:srgbClr val="002060"/>
                </a:solidFill>
              </a:rPr>
              <a:t>možné použít další </a:t>
            </a:r>
            <a:r>
              <a:rPr lang="cs-CZ" dirty="0" smtClean="0">
                <a:solidFill>
                  <a:srgbClr val="002060"/>
                </a:solidFill>
              </a:rPr>
              <a:t>loga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Nepovinná publicita → 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možné použít další loga (např. logo organizace)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Generátor nástrojů povinné publicity, který je dostupný na adrese: </a:t>
            </a:r>
            <a:r>
              <a:rPr lang="cs-CZ" dirty="0">
                <a:hlinkClick r:id="rId3"/>
              </a:rPr>
              <a:t>https://publicita.dotaceeu.cz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>
              <a:buClr>
                <a:srgbClr val="A59253"/>
              </a:buClr>
            </a:pPr>
            <a:endParaRPr lang="cs-CZ" dirty="0" smtClean="0"/>
          </a:p>
          <a:p>
            <a:pPr>
              <a:buClr>
                <a:srgbClr val="A59253"/>
              </a:buClr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Pravidla pro publicitu projektů</a:t>
            </a:r>
          </a:p>
        </p:txBody>
      </p:sp>
      <p:pic>
        <p:nvPicPr>
          <p:cNvPr id="11" name="Obrázek 10" descr="OPP ful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0" y="2020310"/>
            <a:ext cx="6333744" cy="163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P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7762"/>
            <a:ext cx="1328929" cy="1255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68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314" y="368300"/>
            <a:ext cx="7473950" cy="317500"/>
          </a:xfrm>
        </p:spPr>
        <p:txBody>
          <a:bodyPr/>
          <a:lstStyle/>
          <a:p>
            <a:r>
              <a:rPr lang="cs-CZ" sz="2400" b="1" dirty="0"/>
              <a:t>Horizontální principy</a:t>
            </a:r>
            <a:endParaRPr lang="pt-BR" sz="2400" b="1" dirty="0"/>
          </a:p>
        </p:txBody>
      </p:sp>
      <p:sp>
        <p:nvSpPr>
          <p:cNvPr id="3" name="Obdélník 2"/>
          <p:cNvSpPr/>
          <p:nvPr/>
        </p:nvSpPr>
        <p:spPr>
          <a:xfrm>
            <a:off x="389585" y="1099105"/>
            <a:ext cx="8364829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OP PPR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být v souladu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základními horizontálními principy:</a:t>
            </a:r>
          </a:p>
          <a:p>
            <a:pPr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A59253"/>
              </a:buClr>
            </a:pPr>
            <a:r>
              <a:rPr lang="cs-C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rovnosti žen a mužů a nediskriminace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PO3 přímo </a:t>
            </a:r>
            <a:r>
              <a:rPr lang="cs-CZ" dirty="0">
                <a:solidFill>
                  <a:srgbClr val="002060"/>
                </a:solidFill>
              </a:rPr>
              <a:t>zaměřena na oblast sociálního </a:t>
            </a:r>
            <a:r>
              <a:rPr lang="cs-CZ" dirty="0" smtClean="0">
                <a:solidFill>
                  <a:srgbClr val="002060"/>
                </a:solidFill>
              </a:rPr>
              <a:t>začleňování, projekty PO3 stimulují </a:t>
            </a:r>
            <a:r>
              <a:rPr lang="cs-CZ" dirty="0">
                <a:solidFill>
                  <a:srgbClr val="002060"/>
                </a:solidFill>
              </a:rPr>
              <a:t>a posilují rovné příležitosti a rovné zacházení bez diskriminace na základě pohlaví, rasového nebo etnického původu, náboženského vyznání nebo víry, zdravotního postižení, věku nebo sexuální orientace, případně dalších důvodů. </a:t>
            </a:r>
            <a:endParaRPr lang="cs-CZ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Rovnost žen a mužů je řešena zejména v </a:t>
            </a:r>
            <a:r>
              <a:rPr lang="cs-CZ" dirty="0" smtClean="0">
                <a:solidFill>
                  <a:srgbClr val="002060"/>
                </a:solidFill>
              </a:rPr>
              <a:t>oblasti terénní </a:t>
            </a:r>
            <a:r>
              <a:rPr lang="cs-CZ" dirty="0">
                <a:solidFill>
                  <a:srgbClr val="002060"/>
                </a:solidFill>
              </a:rPr>
              <a:t>práce s ohroženými rodinami a osobami v </a:t>
            </a:r>
            <a:r>
              <a:rPr lang="cs-CZ" dirty="0" smtClean="0">
                <a:solidFill>
                  <a:srgbClr val="002060"/>
                </a:solidFill>
              </a:rPr>
              <a:t>krizi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4069149"/>
            <a:ext cx="46577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314" y="368300"/>
            <a:ext cx="7473950" cy="317500"/>
          </a:xfrm>
        </p:spPr>
        <p:txBody>
          <a:bodyPr/>
          <a:lstStyle/>
          <a:p>
            <a:r>
              <a:rPr lang="cs-CZ" sz="2400" b="1" dirty="0"/>
              <a:t>Horizontální principy</a:t>
            </a:r>
            <a:endParaRPr lang="pt-BR" sz="2400" b="1" dirty="0"/>
          </a:p>
        </p:txBody>
      </p:sp>
      <p:sp>
        <p:nvSpPr>
          <p:cNvPr id="3" name="Obdélník 2"/>
          <p:cNvSpPr/>
          <p:nvPr/>
        </p:nvSpPr>
        <p:spPr>
          <a:xfrm>
            <a:off x="389585" y="1284040"/>
            <a:ext cx="83648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A59253"/>
              </a:buClr>
            </a:pPr>
            <a:r>
              <a:rPr lang="cs-C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Udržitelný rozvoj</a:t>
            </a:r>
          </a:p>
          <a:p>
            <a:pPr>
              <a:spcAft>
                <a:spcPts val="600"/>
              </a:spcAft>
              <a:buClr>
                <a:srgbClr val="A59253"/>
              </a:buClr>
            </a:pPr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prioritní ose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většinou pouze </a:t>
            </a:r>
            <a:r>
              <a:rPr lang="cs-CZ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nepřímý vliv / neutrální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oulad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hospodářského a společenského pokroku s plnohodnotným zachováním životního prostředí pro další generace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419" y="3591119"/>
            <a:ext cx="4845161" cy="211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Indikátory projektu</a:t>
            </a:r>
            <a:endParaRPr lang="cs-CZ" sz="2400" b="1" dirty="0"/>
          </a:p>
        </p:txBody>
      </p:sp>
      <p:sp>
        <p:nvSpPr>
          <p:cNvPr id="3" name="Obdélník 2"/>
          <p:cNvSpPr/>
          <p:nvPr/>
        </p:nvSpPr>
        <p:spPr>
          <a:xfrm>
            <a:off x="475489" y="1678770"/>
            <a:ext cx="8211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75489" y="1232494"/>
            <a:ext cx="8119871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Výchozí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hodnota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indikátoru – stav před začátkem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realizace – vždy </a:t>
            </a: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výchozí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hodnoty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datum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podání žádosti o podporu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(nezahájené projekty)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/>
              <a:t> </a:t>
            </a:r>
            <a:endParaRPr lang="cs-CZ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Cílová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hodnota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indikátoru – plánovaný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</a:t>
            </a: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cílové hodnoty = poslední den realizace projektu</a:t>
            </a: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každého indikátoru popsat, jak byla cílová hodnota nastavena</a:t>
            </a: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výzvu stanoveny 2 povinné indikátory a 1 nepovinný indikátor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2">
              <a:spcAft>
                <a:spcPts val="300"/>
              </a:spcAft>
              <a:buClr>
                <a:srgbClr val="A59253"/>
              </a:buClr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470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Indikátory definované ve výzvě č. 47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958851" y="1182624"/>
            <a:ext cx="7727950" cy="4059935"/>
          </a:xfrm>
        </p:spPr>
        <p:txBody>
          <a:bodyPr/>
          <a:lstStyle/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r>
              <a:rPr lang="cs-CZ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 indikátory</a:t>
            </a:r>
          </a:p>
          <a:p>
            <a:pPr algn="just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Žadatel musí povinně zvolit a stanovit cílové hodnoty pro tyto indikátory:</a:t>
            </a:r>
          </a:p>
          <a:p>
            <a:pPr algn="just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do </a:t>
            </a:r>
            <a:r>
              <a:rPr lang="cs-C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cs-CZ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hodin = bagatelní podpora → indikátor 6 70 10</a:t>
            </a:r>
          </a:p>
          <a:p>
            <a:pPr algn="just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od 20 hodin výše → </a:t>
            </a:r>
            <a:r>
              <a:rPr lang="cs-C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indikátor </a:t>
            </a:r>
            <a:r>
              <a:rPr lang="cs-CZ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6 00 00</a:t>
            </a:r>
          </a:p>
          <a:p>
            <a:pPr algn="just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Dílčí indikátory</a:t>
            </a:r>
          </a:p>
          <a:p>
            <a:pPr algn="just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5489" y="1678770"/>
            <a:ext cx="8211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70002"/>
              </p:ext>
            </p:extLst>
          </p:nvPr>
        </p:nvGraphicFramePr>
        <p:xfrm>
          <a:off x="607732" y="2302071"/>
          <a:ext cx="7928536" cy="1620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3387"/>
                <a:gridCol w="2984403"/>
                <a:gridCol w="1684962"/>
                <a:gridCol w="1715784"/>
              </a:tblGrid>
              <a:tr h="66042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Kód indikátoru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Název indikátoru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300" dirty="0" smtClean="0">
                          <a:effectLst/>
                        </a:rPr>
                        <a:t>Měrná jednotka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300" dirty="0">
                          <a:effectLst/>
                        </a:rPr>
                        <a:t>Typ indikátoru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4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00 00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Celkový počet účastníků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osoby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ýstup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4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6 70 10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Využívání</a:t>
                      </a: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podpořených služeb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osoby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výsledek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8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1882" y="368300"/>
            <a:ext cx="7473950" cy="317500"/>
          </a:xfrm>
        </p:spPr>
        <p:txBody>
          <a:bodyPr/>
          <a:lstStyle/>
          <a:p>
            <a:r>
              <a:rPr lang="cs-CZ" sz="2400" b="1" dirty="0"/>
              <a:t>Indikátory definované ve výzvě č. 47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5489" y="1678770"/>
            <a:ext cx="8211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514547"/>
              </p:ext>
            </p:extLst>
          </p:nvPr>
        </p:nvGraphicFramePr>
        <p:xfrm>
          <a:off x="815664" y="3097004"/>
          <a:ext cx="7512672" cy="1145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2427"/>
                <a:gridCol w="3368142"/>
                <a:gridCol w="1469205"/>
                <a:gridCol w="1232898"/>
              </a:tblGrid>
              <a:tr h="66042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300" dirty="0" smtClean="0">
                          <a:effectLst/>
                        </a:rPr>
                        <a:t>Kód </a:t>
                      </a:r>
                      <a:r>
                        <a:rPr lang="cs-CZ" sz="1300" dirty="0">
                          <a:effectLst/>
                        </a:rPr>
                        <a:t>indikátoru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300" dirty="0" smtClean="0">
                          <a:effectLst/>
                        </a:rPr>
                        <a:t>Název </a:t>
                      </a:r>
                      <a:r>
                        <a:rPr lang="cs-CZ" sz="1300" dirty="0">
                          <a:effectLst/>
                        </a:rPr>
                        <a:t>indikátoru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300" dirty="0" smtClean="0">
                          <a:effectLst/>
                        </a:rPr>
                        <a:t>Měrná jednotka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300" dirty="0">
                          <a:effectLst/>
                        </a:rPr>
                        <a:t>Typ indikátoru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4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21 00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Počet podpořených produktů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produkty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ýstup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882502" y="1183866"/>
            <a:ext cx="8082832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82563">
              <a:buClr>
                <a:srgbClr val="C00000"/>
              </a:buClr>
              <a:buSzPct val="100000"/>
            </a:pPr>
            <a:endParaRPr lang="cs-CZ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200"/>
              </a:spcAft>
              <a:buClr>
                <a:srgbClr val="A59253"/>
              </a:buClr>
            </a:pP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indikátory</a:t>
            </a:r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Kromě povinných indikátorů si mohou žadatelé zvolit indikátor, jehož výběr není povinný, avšak je-li vybrán, musí být žadatelem stanovena cílová hodnota, jejíž naplnění je </a:t>
            </a:r>
            <a:r>
              <a:rPr lang="cs-CZ" dirty="0" smtClean="0">
                <a:solidFill>
                  <a:srgbClr val="002060"/>
                </a:solidFill>
              </a:rPr>
              <a:t>závazné:</a:t>
            </a: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Definice jednotlivých indikátorů naleznete v Pravidlech pro žadatele a příjemce, příloha č. 6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4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6344" y="1256467"/>
            <a:ext cx="82113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sz="4800" dirty="0" smtClean="0">
                <a:solidFill>
                  <a:srgbClr val="002060"/>
                </a:solidFill>
              </a:rPr>
              <a:t>Děkujeme </a:t>
            </a:r>
            <a:r>
              <a:rPr lang="cs-CZ" sz="4800" dirty="0">
                <a:solidFill>
                  <a:srgbClr val="002060"/>
                </a:solidFill>
              </a:rPr>
              <a:t>za </a:t>
            </a:r>
            <a:r>
              <a:rPr lang="cs-CZ" sz="4800" dirty="0" smtClean="0">
                <a:solidFill>
                  <a:srgbClr val="002060"/>
                </a:solidFill>
              </a:rPr>
              <a:t>pozornost.</a:t>
            </a:r>
            <a:r>
              <a:rPr lang="cs-CZ" sz="6000" dirty="0">
                <a:solidFill>
                  <a:srgbClr val="002060"/>
                </a:solidFill>
              </a:rPr>
              <a:t/>
            </a:r>
            <a:br>
              <a:rPr lang="cs-CZ" sz="6000" dirty="0">
                <a:solidFill>
                  <a:srgbClr val="002060"/>
                </a:solidFill>
              </a:rPr>
            </a:br>
            <a:endParaRPr lang="cs-CZ" sz="6000" dirty="0" smtClean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r>
              <a:rPr lang="cs-CZ" sz="2000" b="1" dirty="0" smtClean="0">
                <a:solidFill>
                  <a:srgbClr val="002060"/>
                </a:solidFill>
              </a:rPr>
              <a:t>Karolina Špačková</a:t>
            </a:r>
            <a:r>
              <a:rPr lang="cs-CZ" sz="2000" b="1" dirty="0">
                <a:solidFill>
                  <a:srgbClr val="002060"/>
                </a:solidFill>
              </a:rPr>
              <a:t>					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karolina.spackova@praha.eu				</a:t>
            </a:r>
          </a:p>
          <a:p>
            <a:pPr>
              <a:buClr>
                <a:srgbClr val="A59253"/>
              </a:buClr>
            </a:pPr>
            <a:endParaRPr lang="cs-CZ" b="1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en-GB" altLang="cs-CZ" dirty="0">
                <a:solidFill>
                  <a:srgbClr val="002060"/>
                </a:solidFill>
              </a:rPr>
              <a:t>ODBOR </a:t>
            </a:r>
            <a:r>
              <a:rPr lang="cs-CZ" altLang="cs-CZ" dirty="0">
                <a:solidFill>
                  <a:srgbClr val="002060"/>
                </a:solidFill>
              </a:rPr>
              <a:t>EVROPSKÝCH </a:t>
            </a:r>
            <a:r>
              <a:rPr lang="en-GB" altLang="cs-CZ" dirty="0">
                <a:solidFill>
                  <a:srgbClr val="002060"/>
                </a:solidFill>
              </a:rPr>
              <a:t>FONDŮ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en-GB" altLang="cs-CZ" dirty="0">
                <a:solidFill>
                  <a:srgbClr val="002060"/>
                </a:solidFill>
              </a:rPr>
              <a:t>MAGISTRÁT HL. M. PRAHY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cs-CZ" altLang="cs-CZ" dirty="0" smtClean="0">
                <a:solidFill>
                  <a:srgbClr val="002060"/>
                </a:solidFill>
              </a:rPr>
              <a:t>Rytířská 406/10</a:t>
            </a:r>
          </a:p>
          <a:p>
            <a:pPr>
              <a:spcBef>
                <a:spcPts val="24"/>
              </a:spcBef>
            </a:pPr>
            <a:r>
              <a:rPr lang="cs-CZ" altLang="cs-CZ" dirty="0" smtClean="0">
                <a:solidFill>
                  <a:srgbClr val="002060"/>
                </a:solidFill>
              </a:rPr>
              <a:t>110 00 Praha 1</a:t>
            </a:r>
          </a:p>
          <a:p>
            <a:pPr>
              <a:spcBef>
                <a:spcPts val="24"/>
              </a:spcBef>
            </a:pPr>
            <a:endParaRPr lang="cs-CZ" altLang="cs-CZ" dirty="0" smtClean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cs-CZ" altLang="cs-CZ" dirty="0" smtClean="0">
                <a:solidFill>
                  <a:srgbClr val="002060"/>
                </a:solidFill>
              </a:rPr>
              <a:t>www.penizeproprahu.cz</a:t>
            </a:r>
            <a:endParaRPr lang="cs-CZ" altLang="cs-CZ" dirty="0">
              <a:solidFill>
                <a:srgbClr val="002060"/>
              </a:solidFill>
            </a:endParaRP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316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Pravidla pro realizaci projektů </a:t>
            </a:r>
          </a:p>
        </p:txBody>
      </p:sp>
      <p:sp>
        <p:nvSpPr>
          <p:cNvPr id="3" name="Obdélník 2"/>
          <p:cNvSpPr/>
          <p:nvPr/>
        </p:nvSpPr>
        <p:spPr>
          <a:xfrm>
            <a:off x="624839" y="1427052"/>
            <a:ext cx="789432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Obecné </a:t>
            </a: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realizace </a:t>
            </a:r>
            <a:r>
              <a:rPr lang="cs-C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 </a:t>
            </a: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partnerství, územní zaměření projektu, územní způsobilost CS </a:t>
            </a:r>
          </a:p>
          <a:p>
            <a:pPr>
              <a:buClr>
                <a:srgbClr val="A59253"/>
              </a:buClr>
            </a:pPr>
            <a:endParaRPr lang="cs-CZ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řízení </a:t>
            </a:r>
            <a:r>
              <a:rPr lang="cs-C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 – </a:t>
            </a: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zahájení, informování o realizaci, změny</a:t>
            </a:r>
          </a:p>
          <a:p>
            <a:pPr>
              <a:buClr>
                <a:srgbClr val="A59253"/>
              </a:buClr>
            </a:pPr>
            <a:endParaRPr lang="cs-CZ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pro publicitu </a:t>
            </a:r>
            <a:r>
              <a:rPr lang="cs-C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</a:t>
            </a:r>
          </a:p>
          <a:p>
            <a:pPr>
              <a:buClr>
                <a:srgbClr val="A59253"/>
              </a:buClr>
            </a:pPr>
            <a:endParaRPr lang="cs-CZ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Horizontální principy</a:t>
            </a:r>
          </a:p>
          <a:p>
            <a:pPr>
              <a:buClr>
                <a:srgbClr val="A59253"/>
              </a:buClr>
            </a:pPr>
            <a:endParaRPr lang="cs-CZ" sz="2000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rgbClr val="002060"/>
                </a:solidFill>
              </a:rPr>
              <a:t>Indikátory</a:t>
            </a:r>
          </a:p>
          <a:p>
            <a:pPr>
              <a:buClr>
                <a:srgbClr val="A59253"/>
              </a:buClr>
            </a:pP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2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Pravidla</a:t>
            </a:r>
            <a:r>
              <a:rPr lang="cs-CZ" b="1" dirty="0"/>
              <a:t> </a:t>
            </a:r>
            <a:r>
              <a:rPr lang="cs-CZ" sz="2400" b="1" dirty="0"/>
              <a:t>pro</a:t>
            </a:r>
            <a:r>
              <a:rPr lang="cs-CZ" b="1" dirty="0"/>
              <a:t> </a:t>
            </a:r>
            <a:r>
              <a:rPr lang="cs-CZ" sz="2400" b="1" dirty="0"/>
              <a:t>zapojení</a:t>
            </a:r>
            <a:r>
              <a:rPr lang="cs-CZ" b="1" dirty="0"/>
              <a:t> </a:t>
            </a:r>
            <a:r>
              <a:rPr lang="cs-CZ" sz="2400" b="1" dirty="0"/>
              <a:t>partnerů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5487" y="1268306"/>
            <a:ext cx="835922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artneři </a:t>
            </a:r>
            <a:r>
              <a:rPr lang="cs-CZ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finančního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podílu na rozpočtu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písemná dohoda o partnerství není povinná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nebo podnikající FO se sídlem v EU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</a:t>
            </a:r>
            <a:r>
              <a:rPr lang="cs-CZ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finančním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podílem na rozpočtu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ísemná dohoda o partnerství – do 2 měsíců od zahájení projektu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nebo podnikající FO se sídlem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ČR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partneři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patřit do skupiny oprávněných partnerů uvedených ve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výzvě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partneři podepisují žádost o podporu</a:t>
            </a:r>
            <a:endParaRPr lang="cs-CZ" dirty="0" smtClean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se podílí na </a:t>
            </a:r>
            <a:r>
              <a:rPr lang="cs-CZ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 věcných aktivit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Nejedná se o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 projektu nebo dodání zboží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aktivity, které mohou být běžně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trhu poskytnuty jako služby dalšími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subjekty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0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314" y="368300"/>
            <a:ext cx="7473950" cy="317500"/>
          </a:xfrm>
        </p:spPr>
        <p:txBody>
          <a:bodyPr/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400" b="1" dirty="0" smtClean="0"/>
              <a:t>Územní </a:t>
            </a:r>
            <a:r>
              <a:rPr lang="cs-CZ" sz="2400" b="1" dirty="0"/>
              <a:t>zaměření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/>
              <a:t>projektu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dirty="0"/>
          </a:p>
        </p:txBody>
      </p:sp>
      <p:sp>
        <p:nvSpPr>
          <p:cNvPr id="3" name="Obdélník 2"/>
          <p:cNvSpPr/>
          <p:nvPr/>
        </p:nvSpPr>
        <p:spPr>
          <a:xfrm>
            <a:off x="323088" y="1313010"/>
            <a:ext cx="849782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rojekt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být realizován na území hlavního města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ístem realizace je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území, na kterém je činnost (aktivita, poskytovaná služba) prováděna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má z realizace projektu a jeho služeb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prospěch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364" y="3062288"/>
            <a:ext cx="3844036" cy="280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5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314" y="368300"/>
            <a:ext cx="7473950" cy="317500"/>
          </a:xfrm>
        </p:spPr>
        <p:txBody>
          <a:bodyPr/>
          <a:lstStyle/>
          <a:p>
            <a:r>
              <a:rPr lang="cs-CZ" sz="2400" b="1" dirty="0" smtClean="0"/>
              <a:t>Územní </a:t>
            </a:r>
            <a:r>
              <a:rPr lang="cs-CZ" sz="2400" b="1" dirty="0"/>
              <a:t>způsobilost cílové skupiny</a:t>
            </a:r>
            <a:endParaRPr lang="pt-BR" sz="2400" b="1" dirty="0"/>
          </a:p>
        </p:txBody>
      </p:sp>
      <p:sp>
        <p:nvSpPr>
          <p:cNvPr id="3" name="Obdélník 2"/>
          <p:cNvSpPr/>
          <p:nvPr/>
        </p:nvSpPr>
        <p:spPr>
          <a:xfrm>
            <a:off x="323088" y="1313010"/>
            <a:ext cx="826617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znevýhodněné osoby = osoby sociálně vyloučené nebo sociálním vyloučením ohrožené </a:t>
            </a:r>
            <a:r>
              <a:rPr lang="cs-CZ" dirty="0">
                <a:solidFill>
                  <a:srgbClr val="002060"/>
                </a:solidFill>
              </a:rPr>
              <a:t>mají trvalé bydliště v hl. m. Praze anebo se více než polovinu roku zdržují na území hl. m. Prahy; </a:t>
            </a:r>
            <a:endParaRPr lang="cs-CZ" dirty="0" smtClean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A59253"/>
              </a:buClr>
            </a:pPr>
            <a:r>
              <a:rPr lang="cs-C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pro žadatele a příjemce OP PPR (kap. 17.5)</a:t>
            </a:r>
            <a:endParaRPr lang="cs-CZ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0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Zahájení projektu</a:t>
            </a:r>
            <a:endParaRPr lang="pt-BR" sz="2400" b="1" dirty="0"/>
          </a:p>
        </p:txBody>
      </p:sp>
      <p:sp>
        <p:nvSpPr>
          <p:cNvPr id="3" name="Obdélník 2"/>
          <p:cNvSpPr/>
          <p:nvPr/>
        </p:nvSpPr>
        <p:spPr>
          <a:xfrm>
            <a:off x="475488" y="1209846"/>
            <a:ext cx="8211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ve Smlouvě o financování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ředpokládané datum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zahájení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do Žádosti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podporu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ohlednit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délku procesu schvalování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žádostí (zpravidla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měsíců)</a:t>
            </a:r>
            <a:endParaRPr lang="cs-CZ" dirty="0"/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rojekt musí být zahájen do 6 měsíců od schválení Zastupitelstvem HMP</a:t>
            </a:r>
          </a:p>
          <a:p>
            <a:pPr marL="742950" lvl="1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ýjimka –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komplementární projekty – zahájení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měsíc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ukončení realizace projektu výzvy č.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či 35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0" y="3904487"/>
            <a:ext cx="62484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3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Z</a:t>
            </a:r>
            <a:r>
              <a:rPr lang="cs-CZ" sz="2400" b="1" dirty="0" smtClean="0"/>
              <a:t>právy </a:t>
            </a:r>
            <a:r>
              <a:rPr lang="cs-CZ" sz="2400" b="1" dirty="0"/>
              <a:t>o </a:t>
            </a:r>
            <a:r>
              <a:rPr lang="cs-CZ" sz="2400" b="1" dirty="0" smtClean="0"/>
              <a:t>realizaci (</a:t>
            </a:r>
            <a:r>
              <a:rPr lang="cs-CZ" sz="2400" b="1" dirty="0" err="1" smtClean="0"/>
              <a:t>ZoR</a:t>
            </a:r>
            <a:r>
              <a:rPr lang="cs-CZ" sz="2400" b="1" dirty="0" smtClean="0"/>
              <a:t>) </a:t>
            </a:r>
            <a:endParaRPr lang="pt-BR" sz="2400" b="1" dirty="0"/>
          </a:p>
        </p:txBody>
      </p:sp>
      <p:sp>
        <p:nvSpPr>
          <p:cNvPr id="3" name="Obdélník 2"/>
          <p:cNvSpPr/>
          <p:nvPr/>
        </p:nvSpPr>
        <p:spPr>
          <a:xfrm>
            <a:off x="475488" y="1209846"/>
            <a:ext cx="82113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b="1" dirty="0" smtClean="0">
                <a:solidFill>
                  <a:srgbClr val="002060"/>
                </a:solidFill>
              </a:rPr>
              <a:t>Informování o realizaci projektu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2060"/>
                </a:solidFill>
              </a:rPr>
              <a:t>Průběžné zprávy </a:t>
            </a:r>
            <a:r>
              <a:rPr lang="pl-PL" dirty="0">
                <a:solidFill>
                  <a:srgbClr val="002060"/>
                </a:solidFill>
              </a:rPr>
              <a:t>o realizaci projektu </a:t>
            </a:r>
            <a:r>
              <a:rPr lang="pl-PL" dirty="0" smtClean="0">
                <a:solidFill>
                  <a:srgbClr val="002060"/>
                </a:solidFill>
              </a:rPr>
              <a:t>(</a:t>
            </a:r>
            <a:r>
              <a:rPr lang="pl-PL" b="1" dirty="0" smtClean="0">
                <a:solidFill>
                  <a:srgbClr val="002060"/>
                </a:solidFill>
              </a:rPr>
              <a:t>po 6 měsících</a:t>
            </a:r>
            <a:r>
              <a:rPr lang="pl-PL" dirty="0" smtClean="0">
                <a:solidFill>
                  <a:srgbClr val="002060"/>
                </a:solidFill>
              </a:rPr>
              <a:t>)</a:t>
            </a:r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Závěrečná zpráva o realizaci </a:t>
            </a:r>
            <a:r>
              <a:rPr lang="pl-PL" dirty="0" smtClean="0">
                <a:solidFill>
                  <a:srgbClr val="002060"/>
                </a:solidFill>
              </a:rPr>
              <a:t>projektu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err="1" smtClean="0">
                <a:solidFill>
                  <a:srgbClr val="002060"/>
                </a:solidFill>
              </a:rPr>
              <a:t>ZoR</a:t>
            </a:r>
            <a:r>
              <a:rPr lang="cs-CZ" dirty="0" smtClean="0">
                <a:solidFill>
                  <a:srgbClr val="002060"/>
                </a:solidFill>
              </a:rPr>
              <a:t> se předkládá nejpozději </a:t>
            </a:r>
            <a:r>
              <a:rPr lang="cs-CZ" u="sng" dirty="0" smtClean="0">
                <a:solidFill>
                  <a:srgbClr val="002060"/>
                </a:solidFill>
              </a:rPr>
              <a:t>do </a:t>
            </a:r>
            <a:r>
              <a:rPr lang="cs-CZ" u="sng" dirty="0">
                <a:solidFill>
                  <a:srgbClr val="002060"/>
                </a:solidFill>
              </a:rPr>
              <a:t>30 kalendářních dnů</a:t>
            </a:r>
            <a:r>
              <a:rPr lang="cs-CZ" dirty="0">
                <a:solidFill>
                  <a:srgbClr val="002060"/>
                </a:solidFill>
              </a:rPr>
              <a:t> od ukončení příslušného sledovaného </a:t>
            </a:r>
            <a:r>
              <a:rPr lang="cs-CZ" dirty="0" smtClean="0">
                <a:solidFill>
                  <a:srgbClr val="002060"/>
                </a:solidFill>
              </a:rPr>
              <a:t>období</a:t>
            </a: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</a:t>
            </a:r>
            <a:r>
              <a:rPr lang="cs-CZ" dirty="0" smtClean="0">
                <a:solidFill>
                  <a:srgbClr val="002060"/>
                </a:solidFill>
              </a:rPr>
              <a:t>ýjimka – nepředkládá se, pokud nebyla dosud schválena předchozí </a:t>
            </a:r>
            <a:r>
              <a:rPr lang="cs-CZ" dirty="0" err="1" smtClean="0">
                <a:solidFill>
                  <a:srgbClr val="002060"/>
                </a:solidFill>
              </a:rPr>
              <a:t>ZoR</a:t>
            </a:r>
            <a:endParaRPr lang="cs-CZ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informování o </a:t>
            </a:r>
            <a:r>
              <a:rPr lang="cs-CZ" dirty="0">
                <a:solidFill>
                  <a:srgbClr val="002060"/>
                </a:solidFill>
              </a:rPr>
              <a:t>pokroku a případných problémech v daném období </a:t>
            </a:r>
            <a:endParaRPr lang="cs-CZ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možno nárokovat v daném období vzniklé a do předložení </a:t>
            </a:r>
            <a:r>
              <a:rPr lang="cs-CZ" dirty="0" err="1" smtClean="0">
                <a:solidFill>
                  <a:srgbClr val="002060"/>
                </a:solidFill>
              </a:rPr>
              <a:t>ZoR</a:t>
            </a:r>
            <a:r>
              <a:rPr lang="cs-CZ" dirty="0" smtClean="0">
                <a:solidFill>
                  <a:srgbClr val="002060"/>
                </a:solidFill>
              </a:rPr>
              <a:t> uhrazené výdaje</a:t>
            </a:r>
            <a:endParaRPr lang="cs-CZ" dirty="0" smtClean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1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98230" y="1494015"/>
            <a:ext cx="83653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projektu 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nelze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provádět v období do 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ukončení věcného hodnocení</a:t>
            </a:r>
            <a:endParaRPr lang="cs-CZ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Změny </a:t>
            </a:r>
            <a:r>
              <a:rPr lang="cs-CZ" b="1" dirty="0" smtClean="0">
                <a:solidFill>
                  <a:srgbClr val="002060"/>
                </a:solidFill>
              </a:rPr>
              <a:t>po</a:t>
            </a:r>
            <a:r>
              <a:rPr lang="cs-CZ" dirty="0" smtClean="0">
                <a:solidFill>
                  <a:srgbClr val="002060"/>
                </a:solidFill>
              </a:rPr>
              <a:t> uzavření Smlouvy o financování: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2060"/>
                </a:solidFill>
              </a:rPr>
              <a:t>Nepodstatné změny </a:t>
            </a:r>
            <a:r>
              <a:rPr lang="cs-CZ" dirty="0">
                <a:solidFill>
                  <a:srgbClr val="002060"/>
                </a:solidFill>
              </a:rPr>
              <a:t>– nevyžadují schválení ŘO, jsou vzaty pouze „na vědomí</a:t>
            </a:r>
            <a:r>
              <a:rPr lang="cs-CZ" dirty="0" smtClean="0">
                <a:solidFill>
                  <a:srgbClr val="002060"/>
                </a:solidFill>
              </a:rPr>
              <a:t>“ (ihned / se Zprávou o realizaci)</a:t>
            </a:r>
            <a:endParaRPr lang="cs-CZ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2060"/>
                </a:solidFill>
              </a:rPr>
              <a:t>Podstatné změny </a:t>
            </a:r>
            <a:r>
              <a:rPr lang="cs-CZ" dirty="0">
                <a:solidFill>
                  <a:srgbClr val="002060"/>
                </a:solidFill>
              </a:rPr>
              <a:t>– vždy vyžadují schválení </a:t>
            </a:r>
            <a:r>
              <a:rPr lang="cs-CZ" dirty="0" smtClean="0">
                <a:solidFill>
                  <a:srgbClr val="002060"/>
                </a:solidFill>
              </a:rPr>
              <a:t>ŘO (bez Dodatku / s Dodatkem)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Definice </a:t>
            </a:r>
            <a:r>
              <a:rPr lang="cs-CZ" dirty="0">
                <a:solidFill>
                  <a:srgbClr val="002060"/>
                </a:solidFill>
              </a:rPr>
              <a:t>a příklady podstatných a nepodstatných změn jsou uvedeny v Pravidlech pro žadatele a </a:t>
            </a:r>
            <a:r>
              <a:rPr lang="cs-CZ" dirty="0" smtClean="0">
                <a:solidFill>
                  <a:srgbClr val="002060"/>
                </a:solidFill>
              </a:rPr>
              <a:t>příjemce, kap. 11.5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Z</a:t>
            </a:r>
            <a:r>
              <a:rPr lang="cs-CZ" sz="2400" b="1" dirty="0" smtClean="0"/>
              <a:t>měny </a:t>
            </a:r>
            <a:r>
              <a:rPr lang="cs-CZ" sz="2400" b="1" dirty="0"/>
              <a:t>projektu</a:t>
            </a:r>
          </a:p>
        </p:txBody>
      </p:sp>
    </p:spTree>
    <p:extLst>
      <p:ext uri="{BB962C8B-B14F-4D97-AF65-F5344CB8AC3E}">
        <p14:creationId xmlns:p14="http://schemas.microsoft.com/office/powerpoint/2010/main" val="29905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82752" y="1373970"/>
            <a:ext cx="7778495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informovat veřejnost o podpoře získané z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fondů 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např.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webu organizace</a:t>
            </a:r>
          </a:p>
          <a:p>
            <a:pPr marL="742950" lvl="1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Plakát A3</a:t>
            </a:r>
          </a:p>
          <a:p>
            <a:pPr marL="742950" lvl="1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Informování CS/veřejnosti</a:t>
            </a:r>
          </a:p>
          <a:p>
            <a:pPr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Pravidlech pro žadatele a příjemce jsou stanoveny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náležitosti povinné i nepovinné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publicity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(kapitola 16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Pravidla pro publicitu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projektů)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 prvky </a:t>
            </a:r>
            <a:r>
              <a:rPr lang="cs-CZ" b="1" dirty="0" smtClean="0">
                <a:solidFill>
                  <a:srgbClr val="002060"/>
                </a:solidFill>
              </a:rPr>
              <a:t>na </a:t>
            </a:r>
            <a:r>
              <a:rPr lang="cs-CZ" b="1" dirty="0">
                <a:solidFill>
                  <a:srgbClr val="002060"/>
                </a:solidFill>
              </a:rPr>
              <a:t>povinných a nepovinných </a:t>
            </a:r>
            <a:r>
              <a:rPr lang="cs-CZ" b="1" dirty="0" smtClean="0">
                <a:solidFill>
                  <a:srgbClr val="002060"/>
                </a:solidFill>
              </a:rPr>
              <a:t>nástrojích:</a:t>
            </a:r>
            <a:endParaRPr lang="cs-CZ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Znak EU</a:t>
            </a: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„Evropská unie“</a:t>
            </a: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Odkaz na ESI fondy</a:t>
            </a: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Odkaz na program</a:t>
            </a: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hlavního města Prahy</a:t>
            </a:r>
          </a:p>
          <a:p>
            <a:pPr>
              <a:buClr>
                <a:srgbClr val="A59253"/>
              </a:buClr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Pravidla pro publicitu projektů</a:t>
            </a:r>
          </a:p>
        </p:txBody>
      </p:sp>
    </p:spTree>
    <p:extLst>
      <p:ext uri="{BB962C8B-B14F-4D97-AF65-F5344CB8AC3E}">
        <p14:creationId xmlns:p14="http://schemas.microsoft.com/office/powerpoint/2010/main" val="4997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">
  <a:themeElements>
    <a:clrScheme name="Custom 1">
      <a:dk1>
        <a:srgbClr val="000000"/>
      </a:dk1>
      <a:lt1>
        <a:sysClr val="window" lastClr="FFFFFF"/>
      </a:lt1>
      <a:dk2>
        <a:srgbClr val="263B86"/>
      </a:dk2>
      <a:lt2>
        <a:srgbClr val="A98513"/>
      </a:lt2>
      <a:accent1>
        <a:srgbClr val="D52322"/>
      </a:accent1>
      <a:accent2>
        <a:srgbClr val="2A0AC2"/>
      </a:accent2>
      <a:accent3>
        <a:srgbClr val="000000"/>
      </a:accent3>
      <a:accent4>
        <a:srgbClr val="FFF5E5"/>
      </a:accent4>
      <a:accent5>
        <a:srgbClr val="B2A9E3"/>
      </a:accent5>
      <a:accent6>
        <a:srgbClr val="E396C6"/>
      </a:accent6>
      <a:hlink>
        <a:srgbClr val="B5E857"/>
      </a:hlink>
      <a:folHlink>
        <a:srgbClr val="81C9F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MV3_prezentace mp</Template>
  <TotalTime>8937</TotalTime>
  <Words>1365</Words>
  <Application>Microsoft Office PowerPoint</Application>
  <PresentationFormat>Předvádění na obrazovce (4:3)</PresentationFormat>
  <Paragraphs>217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Wingdings</vt:lpstr>
      <vt:lpstr>11</vt:lpstr>
      <vt:lpstr>Prezentace aplikace PowerPoint</vt:lpstr>
      <vt:lpstr>Pravidla pro realizaci projektů </vt:lpstr>
      <vt:lpstr>Pravidla pro zapojení partnerů</vt:lpstr>
      <vt:lpstr> Územní zaměření projektu </vt:lpstr>
      <vt:lpstr>Územní způsobilost cílové skupiny</vt:lpstr>
      <vt:lpstr>Zahájení projektu</vt:lpstr>
      <vt:lpstr>Zprávy o realizaci (ZoR) </vt:lpstr>
      <vt:lpstr>Změny projektu</vt:lpstr>
      <vt:lpstr>Pravidla pro publicitu projektů</vt:lpstr>
      <vt:lpstr>Pravidla pro publicitu projektů</vt:lpstr>
      <vt:lpstr>Horizontální principy</vt:lpstr>
      <vt:lpstr>Horizontální principy</vt:lpstr>
      <vt:lpstr>Indikátory projektu</vt:lpstr>
      <vt:lpstr>Indikátory definované ve výzvě č. 47</vt:lpstr>
      <vt:lpstr>Indikátory definované ve výzvě č. 47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Sanjin Nesimi</dc:creator>
  <cp:lastModifiedBy>Raková Aneta (MHMP, FON)</cp:lastModifiedBy>
  <cp:revision>628</cp:revision>
  <cp:lastPrinted>2016-11-23T09:16:47Z</cp:lastPrinted>
  <dcterms:created xsi:type="dcterms:W3CDTF">2015-08-07T17:40:25Z</dcterms:created>
  <dcterms:modified xsi:type="dcterms:W3CDTF">2020-03-16T08:46:17Z</dcterms:modified>
</cp:coreProperties>
</file>