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276" r:id="rId3"/>
    <p:sldId id="320" r:id="rId4"/>
    <p:sldId id="399" r:id="rId5"/>
    <p:sldId id="429" r:id="rId6"/>
    <p:sldId id="419" r:id="rId7"/>
    <p:sldId id="430" r:id="rId8"/>
    <p:sldId id="420" r:id="rId9"/>
    <p:sldId id="421" r:id="rId10"/>
    <p:sldId id="422" r:id="rId11"/>
    <p:sldId id="411" r:id="rId12"/>
    <p:sldId id="428" r:id="rId13"/>
    <p:sldId id="423" r:id="rId14"/>
    <p:sldId id="431" r:id="rId15"/>
    <p:sldId id="424" r:id="rId16"/>
    <p:sldId id="425" r:id="rId17"/>
    <p:sldId id="432" r:id="rId18"/>
    <p:sldId id="433" r:id="rId19"/>
    <p:sldId id="434" r:id="rId2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>
    <p:extLst/>
  </p:cmAuthor>
  <p:cmAuthor id="2" name="Kortusová Zuzana (MHMP, FON)" initials="KZ(F" lastIdx="2" clrIdx="1"/>
  <p:cmAuthor id="3" name="Master" initials="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1"/>
    <a:srgbClr val="A59253"/>
    <a:srgbClr val="FBFCFF"/>
    <a:srgbClr val="CFD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64566" autoAdjust="0"/>
  </p:normalViewPr>
  <p:slideViewPr>
    <p:cSldViewPr snapToGrid="0" snapToObjects="1">
      <p:cViewPr varScale="1">
        <p:scale>
          <a:sx n="85" d="100"/>
          <a:sy n="85" d="100"/>
        </p:scale>
        <p:origin x="2358" y="96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 smtClean="0"/>
          </a:p>
          <a:p>
            <a:pPr>
              <a:buClr>
                <a:srgbClr val="A59253"/>
              </a:buClr>
            </a:pPr>
            <a:endParaRPr lang="cs-CZ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17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4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082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A59253"/>
              </a:buClr>
            </a:pPr>
            <a:endParaRPr lang="cs-CZ" sz="105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46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0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endParaRPr lang="cs-CZ" sz="10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30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0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endParaRPr lang="cs-CZ" sz="10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454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0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endParaRPr lang="cs-CZ" sz="10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424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56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57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Projekty financované z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ERDF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musí být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fyzicky realizovány na území hl. m. Prahy.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Projekty musí být realizovány výhradně pro cílovou skupinu, která splňuje podmínky územní způsobilosti pro hl. m. Prahu.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Sídlo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žadatele- kdekoliv v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33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sz="900" dirty="0" smtClean="0"/>
              <a:t>Obyvatelé </a:t>
            </a:r>
            <a:r>
              <a:rPr lang="cs-CZ" sz="900" dirty="0" smtClean="0"/>
              <a:t>místních komunit – mají trvalé bydliště v hl. m. Praze anebo se více než polovinu roku zdržují na území hl. m. Prahy; </a:t>
            </a:r>
          </a:p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0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14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 smtClean="0"/>
          </a:p>
          <a:p>
            <a:pPr>
              <a:buClr>
                <a:srgbClr val="A59253"/>
              </a:buClr>
            </a:pPr>
            <a:r>
              <a:rPr lang="cs-CZ" b="1" dirty="0" smtClean="0"/>
              <a:t>Zprávy o realizace projektu </a:t>
            </a:r>
          </a:p>
          <a:p>
            <a:pPr marL="0" indent="0">
              <a:buClr>
                <a:srgbClr val="A59253"/>
              </a:buClr>
              <a:buFont typeface="Wingdings" panose="05000000000000000000" pitchFamily="2" charset="2"/>
              <a:buNone/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Průběžná zpráva o realizaci projektu (Průběžná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projektu)</a:t>
            </a:r>
            <a:endParaRPr lang="cs-CZ" dirty="0" smtClean="0"/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zpráva předkládaná v průběhu realizace projektu za dané sledované období, kterým je buď etapa projektu (pokud projekt byl etapizován) nebo každých 6 měsíců od zahájení realizace projektu (pokud projekt etapizován nebyl). </a:t>
            </a:r>
          </a:p>
          <a:p>
            <a:pPr>
              <a:buClr>
                <a:srgbClr val="A59253"/>
              </a:buClr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Závěrečná zpráva o realizaci projektu (Závěrečná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projektu)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zpráva předkládaná na konci realizace projektu za dané sledované období, kterým je buď poslední etapa projektu (pokud projekt byl etapizován) nebo období od poslední schválené Průběžné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projektu do podání této zprávy (pokud projekt etapizován nebyl). </a:t>
            </a:r>
            <a:endParaRPr lang="cs-CZ" dirty="0" smtClean="0"/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sz="1200" b="1" u="sng" dirty="0" smtClean="0">
                <a:solidFill>
                  <a:schemeClr val="tx1"/>
                </a:solidFill>
              </a:rPr>
              <a:t>První Zálohová platba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bude poskytnuta po podpisu Smlouvy o financování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0000"/>
                </a:solidFill>
              </a:rPr>
              <a:t>přesnou výši této zálohy stanoví ŘO v právním aktu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sz="1200" b="1" u="sng" dirty="0" smtClean="0">
                <a:solidFill>
                  <a:schemeClr val="tx1"/>
                </a:solidFill>
              </a:rPr>
              <a:t>Další zálohové platby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0000"/>
                </a:solidFill>
              </a:rPr>
              <a:t>přesnou výši této platby stanoví na základě kontroly vzniklých výdajů projektu ŘO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0000"/>
                </a:solidFill>
              </a:rPr>
              <a:t>bude poskytnuta na základě předložené </a:t>
            </a:r>
            <a:r>
              <a:rPr lang="cs-CZ" sz="1200" dirty="0" err="1" smtClean="0">
                <a:solidFill>
                  <a:srgbClr val="000000"/>
                </a:solidFill>
              </a:rPr>
              <a:t>ZoR</a:t>
            </a:r>
            <a:r>
              <a:rPr lang="cs-CZ" sz="1200" dirty="0" smtClean="0">
                <a:solidFill>
                  <a:srgbClr val="000000"/>
                </a:solidFill>
              </a:rPr>
              <a:t> projektu </a:t>
            </a:r>
          </a:p>
          <a:p>
            <a:pPr marL="457200" lvl="1" indent="0">
              <a:buClr>
                <a:srgbClr val="A59253"/>
              </a:buClr>
              <a:buFont typeface="Wingdings" panose="05000000000000000000" pitchFamily="2" charset="2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02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43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97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75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 smtClean="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37642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7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4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7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62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397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2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22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62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75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6E3E421-E01B-46FC-8041-5C5D463D9FA5}" type="datetimeFigureOut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3/16/2020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72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8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8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ta.dotaceeu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150091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Pravidla </a:t>
            </a:r>
            <a:r>
              <a:rPr lang="cs-CZ" sz="2400" b="1" dirty="0"/>
              <a:t>pro realizaci </a:t>
            </a:r>
            <a:r>
              <a:rPr lang="cs-CZ" sz="2400" b="1" dirty="0" smtClean="0"/>
              <a:t>projektů ve výzvě č. 46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 smtClean="0"/>
              <a:t>Horizontální principy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89585" y="1099105"/>
            <a:ext cx="836482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OP PPR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v souladu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základními horizontálními principy:</a:t>
            </a: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rovnosti žen a mužů a nediskriminace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PO3 přímo </a:t>
            </a:r>
            <a:r>
              <a:rPr lang="cs-CZ" dirty="0">
                <a:solidFill>
                  <a:srgbClr val="002060"/>
                </a:solidFill>
              </a:rPr>
              <a:t>zaměřena na oblast sociálního začleňování a sociálního podnikání, jejichž synergické efekty stimulují a posilují rovné příležitosti a rovné zacházení bez diskriminace na základě pohlaví, rasového nebo etnického původu, náboženského vyznání nebo víry, zdravotního postižení, věku nebo sexuální orientace, případně dalších </a:t>
            </a:r>
            <a:r>
              <a:rPr lang="cs-CZ" dirty="0" smtClean="0">
                <a:solidFill>
                  <a:srgbClr val="002060"/>
                </a:solidFill>
              </a:rPr>
              <a:t>důvodů </a:t>
            </a: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Rovnost žen a mužů je řešena zejména v </a:t>
            </a:r>
            <a:r>
              <a:rPr lang="cs-CZ" dirty="0" smtClean="0">
                <a:solidFill>
                  <a:srgbClr val="002060"/>
                </a:solidFill>
              </a:rPr>
              <a:t>oblasti terénní </a:t>
            </a:r>
            <a:r>
              <a:rPr lang="cs-CZ" dirty="0">
                <a:solidFill>
                  <a:srgbClr val="002060"/>
                </a:solidFill>
              </a:rPr>
              <a:t>práce s ohroženými rodinami a osobami v </a:t>
            </a:r>
            <a:r>
              <a:rPr lang="cs-CZ" dirty="0" smtClean="0">
                <a:solidFill>
                  <a:srgbClr val="002060"/>
                </a:solidFill>
              </a:rPr>
              <a:t>krizi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A98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6" y="3991261"/>
            <a:ext cx="46577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 smtClean="0"/>
              <a:t>Udržitelný rozvoj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89585" y="1284040"/>
            <a:ext cx="83648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Udržitelný rozvoj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PO3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většinou pouze </a:t>
            </a: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nepřímý vliv / neutrální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soulad hospodářského a společenského pokroku s plnohodnotným zachováním životního prostředí pro další generace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19" y="3591119"/>
            <a:ext cx="4845161" cy="21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99871" y="1299675"/>
            <a:ext cx="85100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aktivit A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C: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sociálních služeb a sociálního bydlení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zpravidla režim podpory SOHZ a de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SOHZ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aktivit B: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aktivizace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komunitního života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nezakládá veřejnou podporu</a:t>
            </a: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režimy uvedeny ve výzvě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řešeno před podpisem smlouvy o financování</a:t>
            </a:r>
          </a:p>
          <a:p>
            <a:pPr>
              <a:buClr>
                <a:srgbClr val="A59253"/>
              </a:buClr>
            </a:pPr>
            <a:endParaRPr lang="cs-CZ" u="sng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Veřejná podpora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3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99871" y="1310826"/>
            <a:ext cx="81216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Pověření poskytováním služeb obecného hospodářského </a:t>
            </a:r>
            <a:r>
              <a:rPr lang="cs-CZ" b="1" dirty="0" smtClean="0">
                <a:solidFill>
                  <a:srgbClr val="002060"/>
                </a:solidFill>
              </a:rPr>
              <a:t>zájmu</a:t>
            </a:r>
          </a:p>
          <a:p>
            <a:pPr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Pověření vydává </a:t>
            </a:r>
            <a:r>
              <a:rPr lang="cs-CZ" dirty="0">
                <a:solidFill>
                  <a:srgbClr val="002060"/>
                </a:solidFill>
              </a:rPr>
              <a:t>jako </a:t>
            </a:r>
            <a:r>
              <a:rPr lang="cs-CZ" dirty="0" smtClean="0">
                <a:solidFill>
                  <a:srgbClr val="002060"/>
                </a:solidFill>
              </a:rPr>
              <a:t>součást smlouvy o financování </a:t>
            </a:r>
            <a:r>
              <a:rPr lang="cs-CZ" b="1" dirty="0">
                <a:solidFill>
                  <a:srgbClr val="002060"/>
                </a:solidFill>
              </a:rPr>
              <a:t>hl. m. </a:t>
            </a:r>
            <a:r>
              <a:rPr lang="cs-CZ" b="1" dirty="0" smtClean="0">
                <a:solidFill>
                  <a:srgbClr val="002060"/>
                </a:solidFill>
              </a:rPr>
              <a:t>Praha</a:t>
            </a:r>
            <a:r>
              <a:rPr lang="cs-CZ" dirty="0" smtClean="0">
                <a:solidFill>
                  <a:srgbClr val="002060"/>
                </a:solidFill>
              </a:rPr>
              <a:t> (příp</a:t>
            </a:r>
            <a:r>
              <a:rPr lang="cs-CZ" dirty="0">
                <a:solidFill>
                  <a:srgbClr val="002060"/>
                </a:solidFill>
              </a:rPr>
              <a:t>. městské části hl. m. Prahy nebo Ministerstvo práce a sociálních </a:t>
            </a:r>
            <a:r>
              <a:rPr lang="cs-CZ" dirty="0" smtClean="0">
                <a:solidFill>
                  <a:srgbClr val="002060"/>
                </a:solidFill>
              </a:rPr>
              <a:t>věcí) </a:t>
            </a: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Pověřením </a:t>
            </a:r>
            <a:r>
              <a:rPr lang="cs-CZ" dirty="0">
                <a:solidFill>
                  <a:srgbClr val="002060"/>
                </a:solidFill>
              </a:rPr>
              <a:t>jsou vymezeny parametry služby, jež musí být naplněny v době udržitelnosti </a:t>
            </a:r>
            <a:r>
              <a:rPr lang="cs-CZ" dirty="0" smtClean="0">
                <a:solidFill>
                  <a:srgbClr val="002060"/>
                </a:solidFill>
              </a:rPr>
              <a:t>projektu </a:t>
            </a:r>
          </a:p>
          <a:p>
            <a:pPr>
              <a:buClr>
                <a:srgbClr val="A59253"/>
              </a:buClr>
            </a:pPr>
            <a:endParaRPr lang="cs-CZ" u="sng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Pověření poskytováním SOHZ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373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projektu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8367" y="1466777"/>
            <a:ext cx="8400287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Výchozí hodnota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indikátoru – stav před začátkem realizace – vždy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výchozí hodnoty = datum podání žádosti o podporu (nezahájené projekty)</a:t>
            </a:r>
          </a:p>
          <a:p>
            <a:r>
              <a:rPr lang="cs-CZ" dirty="0"/>
              <a:t> 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Cílová hodnota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indikátoru – plánovaný stav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cílové hodnoty = poslední den realizace projektu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každého indikátoru popsat, jak byla cílová hodnota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nastavena</a:t>
            </a:r>
            <a:endParaRPr lang="cs-CZ" dirty="0">
              <a:solidFill>
                <a:srgbClr val="002060"/>
              </a:solidFill>
            </a:endParaRPr>
          </a:p>
          <a:p>
            <a:pPr>
              <a:spcAft>
                <a:spcPts val="2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indikátory = žadatel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povinně zvolit a stanovit cílové hodnoty pro všechny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uvedené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indikátory dle vybrané skupiny aktivit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6225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>
              <a:spcAft>
                <a:spcPts val="300"/>
              </a:spcAft>
              <a:buClr>
                <a:srgbClr val="A59253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470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definované ve výzvě č. 35</a:t>
            </a:r>
            <a:endParaRPr lang="cs-CZ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01083" y="1073649"/>
            <a:ext cx="8374140" cy="4680380"/>
          </a:xfrm>
        </p:spPr>
        <p:txBody>
          <a:bodyPr/>
          <a:lstStyle/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r>
              <a:rPr lang="cs-C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aktivit A: Podpora sociálních služeb</a:t>
            </a: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Definice jednotlivých indikátorů naleznete v Pravidlech pro žadatele a příjemce, příloha č. </a:t>
            </a:r>
            <a:r>
              <a:rPr lang="cs-CZ" sz="1800" dirty="0" smtClean="0">
                <a:solidFill>
                  <a:srgbClr val="002060"/>
                </a:solidFill>
              </a:rPr>
              <a:t>6.</a:t>
            </a:r>
            <a:endParaRPr lang="cs-CZ" sz="1800" dirty="0">
              <a:solidFill>
                <a:srgbClr val="002060"/>
              </a:solidFill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93050"/>
              </p:ext>
            </p:extLst>
          </p:nvPr>
        </p:nvGraphicFramePr>
        <p:xfrm>
          <a:off x="870664" y="1989500"/>
          <a:ext cx="7420961" cy="2580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427"/>
                <a:gridCol w="4484083"/>
                <a:gridCol w="1494451"/>
              </a:tblGrid>
              <a:tr h="6604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Kód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Název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Měrná jednotka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5 54 01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podpořených zázemí pro služby a sociální práci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zázemí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5 54 05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podpořených nových zázemí pro služby a sociální práci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zázemí</a:t>
                      </a: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5 55 01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Míra využívání / obsazenosti podpořené služby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6 75 10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Kapacita služeb a sociální práce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klienti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definované ve výzvě č. 35</a:t>
            </a:r>
            <a:endParaRPr lang="cs-CZ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12234" y="1107038"/>
            <a:ext cx="8374566" cy="4568933"/>
          </a:xfrm>
        </p:spPr>
        <p:txBody>
          <a:bodyPr/>
          <a:lstStyle/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r>
              <a:rPr lang="cs-C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aktivit B: Podpora aktivizace komunitního života</a:t>
            </a: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Definice jednotlivých indikátorů naleznete v Pravidlech pro žadatele a příjemce, příloha č. </a:t>
            </a:r>
            <a:r>
              <a:rPr lang="cs-CZ" sz="1800" dirty="0" smtClean="0">
                <a:solidFill>
                  <a:srgbClr val="002060"/>
                </a:solidFill>
              </a:rPr>
              <a:t>6.</a:t>
            </a:r>
            <a:endParaRPr lang="cs-CZ" sz="1800" dirty="0">
              <a:solidFill>
                <a:srgbClr val="002060"/>
              </a:solidFill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52848"/>
              </p:ext>
            </p:extLst>
          </p:nvPr>
        </p:nvGraphicFramePr>
        <p:xfrm>
          <a:off x="876933" y="2003773"/>
          <a:ext cx="7408423" cy="2580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427"/>
                <a:gridCol w="4484083"/>
                <a:gridCol w="1481913"/>
              </a:tblGrid>
              <a:tr h="6604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Kód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Název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Měrná jednotka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5 52 01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podpořených zařízení v rámci komunitních a integračních aktivit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zařízení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5 52 05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podpořených nových zařízení v rámci komunitních a integračních aktivit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zařízení</a:t>
                      </a: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5 55 01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Míra využívání / obsazenosti podpořené služby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6 75 10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Kapacita služeb a sociální práce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klienti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3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definované ve výzvě č. 35</a:t>
            </a:r>
            <a:endParaRPr lang="cs-CZ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89932" y="1107040"/>
            <a:ext cx="8379673" cy="4373563"/>
          </a:xfrm>
        </p:spPr>
        <p:txBody>
          <a:bodyPr/>
          <a:lstStyle/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r>
              <a:rPr lang="cs-C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aktivit C: Podpora sociálního bydlení</a:t>
            </a: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Definice jednotlivých indikátorů naleznete v Pravidlech pro žadatele a příjemce, příloha č. 6.</a:t>
            </a:r>
          </a:p>
          <a:p>
            <a:pPr marL="0" indent="0">
              <a:spcAft>
                <a:spcPts val="200"/>
              </a:spcAft>
              <a:buClr>
                <a:srgbClr val="A59253"/>
              </a:buClr>
              <a:buNone/>
            </a:pPr>
            <a:endParaRPr lang="cs-CZ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50633"/>
              </p:ext>
            </p:extLst>
          </p:nvPr>
        </p:nvGraphicFramePr>
        <p:xfrm>
          <a:off x="792509" y="2140435"/>
          <a:ext cx="7577271" cy="2105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427"/>
                <a:gridCol w="4484083"/>
                <a:gridCol w="1650761"/>
              </a:tblGrid>
              <a:tr h="6604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Kód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Název </a:t>
                      </a:r>
                      <a:r>
                        <a:rPr lang="cs-CZ" sz="1300" dirty="0">
                          <a:effectLst/>
                        </a:rPr>
                        <a:t>indikátoru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Měrná jednotka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5 53 01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podpořených bytů pro sociální bydlení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bytová</a:t>
                      </a:r>
                      <a:r>
                        <a:rPr lang="cs-CZ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jednotka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934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5 53 05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podpořených nových bytů pro sociální bydlení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bytová jednotka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4903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5 53 20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Průměrný počet osob využívající sociální bydlení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osoby/rok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4800" dirty="0" smtClean="0">
                <a:solidFill>
                  <a:srgbClr val="002060"/>
                </a:solidFill>
              </a:rPr>
              <a:t>Děkujeme </a:t>
            </a:r>
            <a:r>
              <a:rPr lang="cs-CZ" sz="4800" dirty="0">
                <a:solidFill>
                  <a:srgbClr val="002060"/>
                </a:solidFill>
              </a:rPr>
              <a:t>za </a:t>
            </a:r>
            <a:r>
              <a:rPr lang="cs-CZ" sz="4800" dirty="0" smtClean="0">
                <a:solidFill>
                  <a:srgbClr val="002060"/>
                </a:solidFill>
              </a:rPr>
              <a:t>pozornost.</a:t>
            </a:r>
            <a:r>
              <a:rPr lang="cs-CZ" sz="6000" dirty="0">
                <a:solidFill>
                  <a:srgbClr val="002060"/>
                </a:solidFill>
              </a:rPr>
              <a:t/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400" b="1" dirty="0">
                <a:solidFill>
                  <a:srgbClr val="002060"/>
                </a:solidFill>
              </a:rPr>
              <a:t>Aneta Raková</a:t>
            </a:r>
          </a:p>
          <a:p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aneta.rakova@praha.eu</a:t>
            </a:r>
          </a:p>
          <a:p>
            <a:endParaRPr lang="cs-CZ" sz="2000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sz="2000" dirty="0">
                <a:solidFill>
                  <a:srgbClr val="002060"/>
                </a:solidFill>
              </a:rPr>
              <a:t>ODBOR </a:t>
            </a:r>
            <a:r>
              <a:rPr lang="cs-CZ" altLang="cs-CZ" sz="2000" dirty="0">
                <a:solidFill>
                  <a:srgbClr val="002060"/>
                </a:solidFill>
              </a:rPr>
              <a:t>EVROPSKÝCH </a:t>
            </a:r>
            <a:r>
              <a:rPr lang="en-GB" altLang="cs-CZ" sz="2000" dirty="0">
                <a:solidFill>
                  <a:srgbClr val="002060"/>
                </a:solidFill>
              </a:rPr>
              <a:t>FONDŮ</a:t>
            </a:r>
            <a:br>
              <a:rPr lang="en-GB" altLang="cs-CZ" sz="2000" dirty="0">
                <a:solidFill>
                  <a:srgbClr val="002060"/>
                </a:solidFill>
              </a:rPr>
            </a:br>
            <a:r>
              <a:rPr lang="en-GB" altLang="cs-CZ" sz="2000" dirty="0">
                <a:solidFill>
                  <a:srgbClr val="002060"/>
                </a:solidFill>
              </a:rPr>
              <a:t>MAGISTRÁT HL. M. PRAHY</a:t>
            </a:r>
            <a:br>
              <a:rPr lang="en-GB" altLang="cs-CZ" sz="2000" dirty="0">
                <a:solidFill>
                  <a:srgbClr val="002060"/>
                </a:solidFill>
              </a:rPr>
            </a:br>
            <a:r>
              <a:rPr lang="cs-CZ" altLang="cs-CZ" sz="2000" dirty="0">
                <a:solidFill>
                  <a:srgbClr val="002060"/>
                </a:solidFill>
              </a:rPr>
              <a:t>Rytířská 406/10</a:t>
            </a:r>
          </a:p>
          <a:p>
            <a:pPr>
              <a:spcBef>
                <a:spcPts val="24"/>
              </a:spcBef>
            </a:pPr>
            <a:r>
              <a:rPr lang="cs-CZ" altLang="cs-CZ" sz="2000" dirty="0">
                <a:solidFill>
                  <a:srgbClr val="002060"/>
                </a:solidFill>
              </a:rPr>
              <a:t>110 00 Praha 1</a:t>
            </a:r>
          </a:p>
          <a:p>
            <a:pPr>
              <a:spcBef>
                <a:spcPts val="24"/>
              </a:spcBef>
            </a:pPr>
            <a:r>
              <a:rPr lang="cs-CZ" sz="2000" dirty="0">
                <a:hlinkClick r:id="rId3"/>
              </a:rPr>
              <a:t>www.penizeproprahu.cz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3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realizaci projektů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4839" y="1427052"/>
            <a:ext cx="78943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realizace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projektu, územní způsobilost CS </a:t>
            </a:r>
          </a:p>
          <a:p>
            <a:pPr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řízení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-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zahájení, informování o realizaci,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</a:t>
            </a: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publicitu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</a:t>
            </a:r>
          </a:p>
          <a:p>
            <a:pPr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Horizontální principy</a:t>
            </a:r>
          </a:p>
          <a:p>
            <a:pPr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Veřejná podpora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Indikátory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Ú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zemní zaměření projektu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23088" y="1313010"/>
            <a:ext cx="84978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realizován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výhradně na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hlavního města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982" y="2982672"/>
            <a:ext cx="3844036" cy="28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/>
              <a:t>Ú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způsobilost cílové skupiny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23088" y="1313010"/>
            <a:ext cx="826617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znevýhodněné osoby </a:t>
            </a:r>
            <a:r>
              <a:rPr lang="cs-CZ" dirty="0" smtClean="0">
                <a:solidFill>
                  <a:srgbClr val="002060"/>
                </a:solidFill>
              </a:rPr>
              <a:t>= </a:t>
            </a:r>
            <a:r>
              <a:rPr lang="cs-CZ" dirty="0">
                <a:solidFill>
                  <a:srgbClr val="002060"/>
                </a:solidFill>
              </a:rPr>
              <a:t>osoby sociálně vyloučené nebo sociálním vyloučením ohrožené mají trvalé bydliště v hl. m. Praze anebo se více než polovinu roku zdržují na území hl. m. Prahy; 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žadatele a příjemce OP PPR (kap. 17.5)</a:t>
            </a:r>
            <a:endParaRPr lang="cs-C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Zahájení projektu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ve Smlouvě o financování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předpokládané datum zahájení → do Žádosti o podporu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zohlednit délku procesu schvalování žádostí (zpravidla 7 měsíců)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musí být zahájen do 6 měsíců od schválení Zastupitelstvem HMP</a:t>
            </a: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 smtClean="0"/>
          </a:p>
          <a:p>
            <a:pPr marL="342900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51725"/>
            <a:ext cx="62484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Zprávy o realizaci (</a:t>
            </a:r>
            <a:r>
              <a:rPr lang="cs-CZ" b="1" dirty="0" err="1"/>
              <a:t>ZoR</a:t>
            </a:r>
            <a:r>
              <a:rPr lang="cs-CZ" b="1" dirty="0"/>
              <a:t>) 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Informování o realizaci projektu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Průběžné zprávy o realizaci projektu (</a:t>
            </a:r>
            <a:r>
              <a:rPr lang="pl-PL" b="1" dirty="0">
                <a:solidFill>
                  <a:srgbClr val="002060"/>
                </a:solidFill>
              </a:rPr>
              <a:t>po 6 měsících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Závěrečná zpráva o realizaci projektu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002060"/>
                </a:solidFill>
              </a:rPr>
              <a:t>ZoR</a:t>
            </a:r>
            <a:r>
              <a:rPr lang="cs-CZ" dirty="0">
                <a:solidFill>
                  <a:srgbClr val="002060"/>
                </a:solidFill>
              </a:rPr>
              <a:t> se předkládá nejpozději </a:t>
            </a:r>
            <a:r>
              <a:rPr lang="cs-CZ" u="sng" dirty="0">
                <a:solidFill>
                  <a:srgbClr val="002060"/>
                </a:solidFill>
              </a:rPr>
              <a:t>do 30 kalendářních dnů</a:t>
            </a:r>
            <a:r>
              <a:rPr lang="cs-CZ" dirty="0">
                <a:solidFill>
                  <a:srgbClr val="002060"/>
                </a:solidFill>
              </a:rPr>
              <a:t> od ukončení příslušného sledovaného období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výjimka – nepředkládá se, pokud nebyla dosud schválena předchozí </a:t>
            </a:r>
            <a:r>
              <a:rPr lang="cs-CZ" dirty="0" err="1">
                <a:solidFill>
                  <a:srgbClr val="002060"/>
                </a:solidFill>
              </a:rPr>
              <a:t>ZoR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informování o pokroku a případných problémech v daném období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možno nárokovat v daném období vzniklé a do předložení </a:t>
            </a:r>
            <a:r>
              <a:rPr lang="cs-CZ" dirty="0" err="1">
                <a:solidFill>
                  <a:srgbClr val="002060"/>
                </a:solidFill>
              </a:rPr>
              <a:t>ZoR</a:t>
            </a:r>
            <a:r>
              <a:rPr lang="cs-CZ" dirty="0">
                <a:solidFill>
                  <a:srgbClr val="002060"/>
                </a:solidFill>
              </a:rPr>
              <a:t> uhrazené výdaje</a:t>
            </a:r>
            <a:endParaRPr lang="cs-CZ" dirty="0"/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 smtClean="0"/>
          </a:p>
          <a:p>
            <a:pPr marL="342900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1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98230" y="1494015"/>
            <a:ext cx="8123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projektu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provádět v období do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ukončení věcného hodnocení</a:t>
            </a: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Změny </a:t>
            </a:r>
            <a:r>
              <a:rPr lang="cs-CZ" b="1" dirty="0" smtClean="0">
                <a:solidFill>
                  <a:srgbClr val="002060"/>
                </a:solidFill>
              </a:rPr>
              <a:t>po</a:t>
            </a:r>
            <a:r>
              <a:rPr lang="cs-CZ" dirty="0" smtClean="0">
                <a:solidFill>
                  <a:srgbClr val="002060"/>
                </a:solidFill>
              </a:rPr>
              <a:t> uzavření Smlouvy o financování:</a:t>
            </a: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Nepodstatné změny </a:t>
            </a:r>
            <a:r>
              <a:rPr lang="cs-CZ" dirty="0">
                <a:solidFill>
                  <a:srgbClr val="002060"/>
                </a:solidFill>
              </a:rPr>
              <a:t>– nevyžadují schválení ŘO, jsou vzaty pouze „na vědomí</a:t>
            </a:r>
            <a:r>
              <a:rPr lang="cs-CZ" dirty="0" smtClean="0">
                <a:solidFill>
                  <a:srgbClr val="002060"/>
                </a:solidFill>
              </a:rPr>
              <a:t>“ (ihned/se Zprávou o realizaci/udržitelnosti)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Podstatné změny </a:t>
            </a:r>
            <a:r>
              <a:rPr lang="cs-CZ" dirty="0">
                <a:solidFill>
                  <a:srgbClr val="002060"/>
                </a:solidFill>
              </a:rPr>
              <a:t>– vždy vyžadují schválení </a:t>
            </a:r>
            <a:r>
              <a:rPr lang="cs-CZ" dirty="0" smtClean="0">
                <a:solidFill>
                  <a:srgbClr val="002060"/>
                </a:solidFill>
              </a:rPr>
              <a:t>ŘO (bez/s Dodatkem)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Definice </a:t>
            </a:r>
            <a:r>
              <a:rPr lang="cs-CZ" dirty="0">
                <a:solidFill>
                  <a:srgbClr val="002060"/>
                </a:solidFill>
              </a:rPr>
              <a:t>a příklady podstatných a nepodstatných změn jsou uvedeny v Pravidlech pro žadatele a </a:t>
            </a:r>
            <a:r>
              <a:rPr lang="cs-CZ" dirty="0" smtClean="0">
                <a:solidFill>
                  <a:srgbClr val="002060"/>
                </a:solidFill>
              </a:rPr>
              <a:t>příjemce, kap. 11.5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A59253"/>
              </a:buClr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Změny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5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2752" y="1373970"/>
            <a:ext cx="7778495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informovat veřejnost o podpoře získané z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fondů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webu organizace</a:t>
            </a:r>
          </a:p>
          <a:p>
            <a:pPr marL="742950" lvl="1" indent="-285750" algn="just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 A3</a:t>
            </a:r>
          </a:p>
          <a:p>
            <a:pPr marL="742950" lvl="1" indent="-285750" algn="just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Informování CS/veřejnosti</a:t>
            </a:r>
          </a:p>
          <a:p>
            <a:pPr algn="just"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Pravidlech pro žadatele a příjemce jsou stanoveny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náležitosti povinné i nepovinné prvky publicity (kapitola 16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Pravidla pro publicitu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prvky </a:t>
            </a:r>
            <a:r>
              <a:rPr lang="cs-CZ" b="1" dirty="0" smtClean="0">
                <a:solidFill>
                  <a:srgbClr val="002060"/>
                </a:solidFill>
              </a:rPr>
              <a:t>na </a:t>
            </a:r>
            <a:r>
              <a:rPr lang="cs-CZ" b="1" dirty="0">
                <a:solidFill>
                  <a:srgbClr val="002060"/>
                </a:solidFill>
              </a:rPr>
              <a:t>povinných a nepovinných </a:t>
            </a:r>
            <a:r>
              <a:rPr lang="cs-CZ" b="1" dirty="0" smtClean="0">
                <a:solidFill>
                  <a:srgbClr val="002060"/>
                </a:solidFill>
              </a:rPr>
              <a:t>nástrojích</a:t>
            </a: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EU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„Evropská unie“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ESI fondy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program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hlavního města Prahy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Pravidla pro publicitu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7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8912" y="1382436"/>
            <a:ext cx="8400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 povinných nástrojů se použijí </a:t>
            </a:r>
            <a:r>
              <a:rPr lang="cs-CZ" u="sng" dirty="0">
                <a:solidFill>
                  <a:srgbClr val="002060"/>
                </a:solidFill>
              </a:rPr>
              <a:t>pouze</a:t>
            </a:r>
            <a:r>
              <a:rPr lang="cs-CZ" dirty="0">
                <a:solidFill>
                  <a:srgbClr val="002060"/>
                </a:solidFill>
              </a:rPr>
              <a:t> 2 loga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Povinná publicita - u ESF a ERDF (do 500 000 </a:t>
            </a:r>
            <a:r>
              <a:rPr lang="cs-CZ" dirty="0">
                <a:solidFill>
                  <a:srgbClr val="002060"/>
                </a:solidFill>
              </a:rPr>
              <a:t>e</a:t>
            </a:r>
            <a:r>
              <a:rPr lang="cs-CZ" dirty="0" smtClean="0">
                <a:solidFill>
                  <a:srgbClr val="002060"/>
                </a:solidFill>
              </a:rPr>
              <a:t>uro) </a:t>
            </a:r>
            <a:r>
              <a:rPr lang="cs-CZ" b="1" dirty="0" smtClean="0">
                <a:solidFill>
                  <a:srgbClr val="002060"/>
                </a:solidFill>
              </a:rPr>
              <a:t>povinný</a:t>
            </a:r>
            <a:r>
              <a:rPr lang="cs-CZ" dirty="0" smtClean="0">
                <a:solidFill>
                  <a:srgbClr val="002060"/>
                </a:solidFill>
              </a:rPr>
              <a:t> plakát A3 → </a:t>
            </a:r>
            <a:r>
              <a:rPr lang="cs-CZ" b="1" dirty="0" smtClean="0">
                <a:solidFill>
                  <a:srgbClr val="002060"/>
                </a:solidFill>
              </a:rPr>
              <a:t>není </a:t>
            </a:r>
            <a:r>
              <a:rPr lang="cs-CZ" b="1" dirty="0">
                <a:solidFill>
                  <a:srgbClr val="002060"/>
                </a:solidFill>
              </a:rPr>
              <a:t>možné použít další </a:t>
            </a:r>
            <a:r>
              <a:rPr lang="cs-CZ" dirty="0" smtClean="0">
                <a:solidFill>
                  <a:srgbClr val="002060"/>
                </a:solidFill>
              </a:rPr>
              <a:t>loga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Povinná publicita  - u ERDF nad 500 000 euro – dočasný billboard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Nepovinná publicita →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použít další loga (např. logo organizace)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Generátor nástrojů povinné publicity, který je dostupný na adrese: </a:t>
            </a:r>
            <a:r>
              <a:rPr lang="cs-CZ" dirty="0">
                <a:solidFill>
                  <a:srgbClr val="002060"/>
                </a:solidFill>
                <a:hlinkClick r:id="rId3"/>
              </a:rPr>
              <a:t>https://publicita.dotaceeu.cz</a:t>
            </a:r>
            <a:r>
              <a:rPr lang="cs-CZ" dirty="0" smtClean="0">
                <a:solidFill>
                  <a:srgbClr val="002060"/>
                </a:solidFill>
                <a:hlinkClick r:id="rId3"/>
              </a:rPr>
              <a:t>/</a:t>
            </a: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Pravidla pro publicitu projektů</a:t>
            </a:r>
            <a:endParaRPr lang="cs-CZ" dirty="0"/>
          </a:p>
        </p:txBody>
      </p:sp>
      <p:pic>
        <p:nvPicPr>
          <p:cNvPr id="11" name="Obrázek 10" descr="OPP ful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" y="2020310"/>
            <a:ext cx="6333744" cy="163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P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7762"/>
            <a:ext cx="1328929" cy="12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6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8925</TotalTime>
  <Words>1164</Words>
  <Application>Microsoft Office PowerPoint</Application>
  <PresentationFormat>Předvádění na obrazovce (4:3)</PresentationFormat>
  <Paragraphs>256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Wingdings</vt:lpstr>
      <vt:lpstr>11</vt:lpstr>
      <vt:lpstr>Motiv Office</vt:lpstr>
      <vt:lpstr>Prezentace aplikace PowerPoint</vt:lpstr>
      <vt:lpstr>Pravidla pro realizaci projektů </vt:lpstr>
      <vt:lpstr> Územní zaměření projektu </vt:lpstr>
      <vt:lpstr>Územní způsobilost cílové skupiny</vt:lpstr>
      <vt:lpstr>Zahájení projektu</vt:lpstr>
      <vt:lpstr>Zprávy o realizaci (ZoR) </vt:lpstr>
      <vt:lpstr>Změny projektu</vt:lpstr>
      <vt:lpstr>Pravidla pro publicitu projektů</vt:lpstr>
      <vt:lpstr>Pravidla pro publicitu projektů</vt:lpstr>
      <vt:lpstr>Horizontální principy</vt:lpstr>
      <vt:lpstr>Udržitelný rozvoj</vt:lpstr>
      <vt:lpstr>Veřejná podpora </vt:lpstr>
      <vt:lpstr>Pověření poskytováním SOHZ</vt:lpstr>
      <vt:lpstr>Indikátory projektu</vt:lpstr>
      <vt:lpstr>Indikátory definované ve výzvě č. 35</vt:lpstr>
      <vt:lpstr>Indikátory definované ve výzvě č. 35</vt:lpstr>
      <vt:lpstr>Indikátory definované ve výzvě č. 35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Raková Aneta (MHMP, FON)</cp:lastModifiedBy>
  <cp:revision>637</cp:revision>
  <cp:lastPrinted>2016-11-23T09:16:47Z</cp:lastPrinted>
  <dcterms:created xsi:type="dcterms:W3CDTF">2015-08-07T17:40:25Z</dcterms:created>
  <dcterms:modified xsi:type="dcterms:W3CDTF">2020-03-16T07:58:02Z</dcterms:modified>
</cp:coreProperties>
</file>