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86" r:id="rId3"/>
    <p:sldId id="266" r:id="rId4"/>
    <p:sldId id="262" r:id="rId5"/>
    <p:sldId id="270" r:id="rId6"/>
    <p:sldId id="267" r:id="rId7"/>
    <p:sldId id="268" r:id="rId8"/>
    <p:sldId id="287" r:id="rId9"/>
    <p:sldId id="269" r:id="rId10"/>
    <p:sldId id="271" r:id="rId11"/>
    <p:sldId id="285" r:id="rId12"/>
    <p:sldId id="273" r:id="rId13"/>
    <p:sldId id="276" r:id="rId14"/>
    <p:sldId id="282" r:id="rId15"/>
    <p:sldId id="277" r:id="rId16"/>
    <p:sldId id="281" r:id="rId17"/>
    <p:sldId id="278" r:id="rId18"/>
    <p:sldId id="284" r:id="rId19"/>
    <p:sldId id="257" r:id="rId2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úvod" id="{5D58E9EE-A70A-4278-AD02-9F3952BE4D1D}">
          <p14:sldIdLst>
            <p14:sldId id="256"/>
          </p14:sldIdLst>
        </p14:section>
        <p14:section name="obsah - vložte snímek ze šablony" id="{CEACA50A-CFD6-4DF1-8914-830FD1866B69}">
          <p14:sldIdLst>
            <p14:sldId id="286"/>
            <p14:sldId id="266"/>
            <p14:sldId id="262"/>
            <p14:sldId id="270"/>
            <p14:sldId id="267"/>
            <p14:sldId id="268"/>
            <p14:sldId id="287"/>
            <p14:sldId id="269"/>
            <p14:sldId id="271"/>
            <p14:sldId id="285"/>
            <p14:sldId id="273"/>
            <p14:sldId id="276"/>
            <p14:sldId id="282"/>
            <p14:sldId id="277"/>
            <p14:sldId id="281"/>
            <p14:sldId id="278"/>
            <p14:sldId id="284"/>
          </p14:sldIdLst>
        </p14:section>
        <p14:section name="závěr" id="{557A05E8-9D0C-4364-9BFA-A8B0D18B2B04}">
          <p14:sldIdLst>
            <p14:sldId id="257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CDE0"/>
    <a:srgbClr val="CCCC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4775" autoAdjust="0"/>
  </p:normalViewPr>
  <p:slideViewPr>
    <p:cSldViewPr snapToGrid="0">
      <p:cViewPr>
        <p:scale>
          <a:sx n="77" d="100"/>
          <a:sy n="77" d="100"/>
        </p:scale>
        <p:origin x="-2526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20.7.2017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2D66B-87F4-498A-9899-CAB5FDFA9B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29207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20.7.2017</a:t>
            </a:r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345397-1AF4-4891-A37F-4C35B8176A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539717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45397-1AF4-4891-A37F-4C35B8176A84}" type="slidenum">
              <a:rPr lang="cs-CZ" smtClean="0"/>
              <a:t>1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cs-CZ" smtClean="0"/>
              <a:t>20.7.2017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98537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45397-1AF4-4891-A37F-4C35B8176A84}" type="slidenum">
              <a:rPr lang="cs-CZ" smtClean="0"/>
              <a:t>11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cs-CZ" smtClean="0"/>
              <a:t>20.7.2017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0791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45397-1AF4-4891-A37F-4C35B8176A84}" type="slidenum">
              <a:rPr lang="cs-CZ" smtClean="0"/>
              <a:t>12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cs-CZ" smtClean="0"/>
              <a:t>20.7.2017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82070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Symbol" panose="05050102010706020507" pitchFamily="18" charset="2"/>
              <a:buChar char="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45397-1AF4-4891-A37F-4C35B8176A84}" type="slidenum">
              <a:rPr lang="cs-CZ" smtClean="0"/>
              <a:t>13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cs-CZ" smtClean="0"/>
              <a:t>20.7.2017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04881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45397-1AF4-4891-A37F-4C35B8176A84}" type="slidenum">
              <a:rPr lang="cs-CZ" smtClean="0"/>
              <a:t>14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cs-CZ" smtClean="0"/>
              <a:t>20.7.2017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71617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45397-1AF4-4891-A37F-4C35B8176A84}" type="slidenum">
              <a:rPr lang="cs-CZ" smtClean="0"/>
              <a:t>15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cs-CZ" smtClean="0"/>
              <a:t>20.7.2017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44382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45397-1AF4-4891-A37F-4C35B8176A84}" type="slidenum">
              <a:rPr lang="cs-CZ" smtClean="0"/>
              <a:t>17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cs-CZ" smtClean="0"/>
              <a:t>20.7.2017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69073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D7915-1507-450E-8026-7D09936D2471}" type="slidenum">
              <a:rPr lang="cs-CZ" smtClean="0"/>
              <a:t>18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cs-CZ" smtClean="0"/>
              <a:t>20.7.2017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1074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cs-CZ" smtClean="0"/>
              <a:t>20.7.2017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345397-1AF4-4891-A37F-4C35B8176A84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3870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45397-1AF4-4891-A37F-4C35B8176A84}" type="slidenum">
              <a:rPr lang="cs-CZ" smtClean="0"/>
              <a:t>3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cs-CZ" smtClean="0"/>
              <a:t>20.7.2017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9525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30BF0F-0712-4440-833C-A68F3D0882E5}" type="slidenum">
              <a:rPr lang="cs-CZ" smtClean="0"/>
              <a:t>4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cs-CZ" smtClean="0"/>
              <a:t>20.7.2017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515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45397-1AF4-4891-A37F-4C35B8176A84}" type="slidenum">
              <a:rPr lang="cs-CZ" smtClean="0"/>
              <a:t>5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cs-CZ" smtClean="0"/>
              <a:t>20.7.2017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4571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45397-1AF4-4891-A37F-4C35B8176A84}" type="slidenum">
              <a:rPr lang="cs-CZ" smtClean="0"/>
              <a:t>6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cs-CZ" smtClean="0"/>
              <a:t>20.7.2017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4659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45397-1AF4-4891-A37F-4C35B8176A84}" type="slidenum">
              <a:rPr lang="cs-CZ" smtClean="0"/>
              <a:t>7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cs-CZ" smtClean="0"/>
              <a:t>20.7.2017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4390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45397-1AF4-4891-A37F-4C35B8176A84}" type="slidenum">
              <a:rPr lang="cs-CZ" smtClean="0"/>
              <a:t>8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cs-CZ" smtClean="0"/>
              <a:t>20.7.2017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4390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45397-1AF4-4891-A37F-4C35B8176A84}" type="slidenum">
              <a:rPr lang="cs-CZ" smtClean="0"/>
              <a:t>10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cs-CZ" smtClean="0"/>
              <a:t>20.7.2017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8997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996950"/>
          </a:xfrm>
          <a:prstGeom prst="rect">
            <a:avLst/>
          </a:prstGeom>
          <a:solidFill>
            <a:srgbClr val="B19C5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8" name="Picture 5" descr="magne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6538" y="1912938"/>
            <a:ext cx="2909887" cy="374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250232" y="165100"/>
            <a:ext cx="4483100" cy="70485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prezentace</a:t>
            </a:r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5226050" y="165100"/>
            <a:ext cx="3670300" cy="704850"/>
          </a:xfrm>
        </p:spPr>
        <p:txBody>
          <a:bodyPr anchor="ctr">
            <a:normAutofit/>
          </a:bodyPr>
          <a:lstStyle>
            <a:lvl1pPr marL="0" indent="0" algn="r">
              <a:buNone/>
              <a:defRPr sz="1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dirty="0"/>
              <a:t>Jméno zhotovitele</a:t>
            </a:r>
          </a:p>
        </p:txBody>
      </p:sp>
    </p:spTree>
    <p:extLst>
      <p:ext uri="{BB962C8B-B14F-4D97-AF65-F5344CB8AC3E}">
        <p14:creationId xmlns:p14="http://schemas.microsoft.com/office/powerpoint/2010/main" val="104052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1.psd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0063" y="5762625"/>
            <a:ext cx="78898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text </a:t>
            </a:r>
            <a:r>
              <a:rPr lang="cs-CZ" dirty="0" err="1"/>
              <a:t>styles</a:t>
            </a:r>
            <a:endParaRPr lang="cs-CZ" dirty="0"/>
          </a:p>
          <a:p>
            <a:pPr lvl="1"/>
            <a:r>
              <a:rPr lang="cs-CZ" dirty="0"/>
              <a:t>Second </a:t>
            </a:r>
            <a:r>
              <a:rPr lang="cs-CZ" dirty="0" err="1"/>
              <a:t>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649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2.ps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5300" y="5786438"/>
            <a:ext cx="7937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9991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3.ps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2763" y="5864225"/>
            <a:ext cx="776287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0222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4.ps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7688" y="5911850"/>
            <a:ext cx="741362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6234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ozadi_30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183" y="4331335"/>
            <a:ext cx="2433637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995" y="4102735"/>
            <a:ext cx="790575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peniz 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1220" y="3501073"/>
            <a:ext cx="7953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peniz 3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2270" y="3578860"/>
            <a:ext cx="776288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peniz 4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083" y="4174173"/>
            <a:ext cx="741362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magnet samostatne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183" y="4625023"/>
            <a:ext cx="29368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73529" y="12700"/>
            <a:ext cx="4789021" cy="984250"/>
          </a:xfrm>
        </p:spPr>
        <p:txBody>
          <a:bodyPr/>
          <a:lstStyle>
            <a:lvl1pPr algn="l">
              <a:defRPr sz="2000" b="0"/>
            </a:lvl1pPr>
          </a:lstStyle>
          <a:p>
            <a:r>
              <a:rPr lang="cs-CZ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9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98" tmFilter="0, 0; 0.125,0.2665; 0.25,0.4; 0.375,0.465; 0.5,0.5;  0.625,0.535; 0.75,0.6; 0.875,0.7335; 1,1">
                                          <p:stCondLst>
                                            <p:cond delay="3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9" tmFilter="0, 0; 0.125,0.2665; 0.25,0.4; 0.375,0.465; 0.5,0.5;  0.625,0.535; 0.75,0.6; 0.875,0.7335; 1,1">
                                          <p:stCondLst>
                                            <p:cond delay="79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8" tmFilter="0, 0; 0.125,0.2665; 0.25,0.4; 0.375,0.465; 0.5,0.5;  0.625,0.535; 0.75,0.6; 0.875,0.7335; 1,1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6">
                                          <p:stCondLst>
                                            <p:cond delay="39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00" decel="50000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6">
                                          <p:stCondLst>
                                            <p:cond delay="78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00" decel="50000">
                                          <p:stCondLst>
                                            <p:cond delay="80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6">
                                          <p:stCondLst>
                                            <p:cond delay="9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00" decel="50000">
                                          <p:stCondLst>
                                            <p:cond delay="100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6">
                                          <p:stCondLst>
                                            <p:cond delay="10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00" decel="50000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4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27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6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65" tmFilter="0, 0; 0.125,0.2665; 0.25,0.4; 0.375,0.465; 0.5,0.5;  0.625,0.535; 0.75,0.6; 0.875,0.7335; 1,1">
                                          <p:stCondLst>
                                            <p:cond delay="46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32" tmFilter="0, 0; 0.125,0.2665; 0.25,0.4; 0.375,0.465; 0.5,0.5;  0.625,0.535; 0.75,0.6; 0.875,0.7335; 1,1">
                                          <p:stCondLst>
                                            <p:cond delay="9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15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8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16" decel="50000">
                                          <p:stCondLst>
                                            <p:cond delay="47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8">
                                          <p:stCondLst>
                                            <p:cond delay="91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16" decel="50000">
                                          <p:stCondLst>
                                            <p:cond delay="93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8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16" decel="50000">
                                          <p:stCondLst>
                                            <p:cond delay="11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8">
                                          <p:stCondLst>
                                            <p:cond delay="12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16" decel="50000">
                                          <p:stCondLst>
                                            <p:cond delay="12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P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F2CDE0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378379">
            <a:off x="192324" y="156147"/>
            <a:ext cx="668152" cy="77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65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 P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F2CDE0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1344169"/>
            <a:ext cx="7453630" cy="4626864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 marL="6858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378379">
            <a:off x="192324" y="156147"/>
            <a:ext cx="668152" cy="77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77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 P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F2CDE0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378379">
            <a:off x="192324" y="156147"/>
            <a:ext cx="668152" cy="7781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992" y="1"/>
            <a:ext cx="7436358" cy="99695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6059" y="1298449"/>
            <a:ext cx="3886200" cy="4681728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>
              <a:buClr>
                <a:srgbClr val="808000"/>
              </a:buClr>
              <a:buSzPct val="150000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6559" y="1298449"/>
            <a:ext cx="3886200" cy="4681727"/>
          </a:xfrm>
        </p:spPr>
        <p:txBody>
          <a:bodyPr/>
          <a:lstStyle>
            <a:lvl1pPr marL="457200" indent="-4572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33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 P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F2CDE0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378379">
            <a:off x="192324" y="156147"/>
            <a:ext cx="668152" cy="778101"/>
          </a:xfrm>
          <a:prstGeom prst="rect">
            <a:avLst/>
          </a:prstGeom>
        </p:spPr>
      </p:pic>
      <p:sp>
        <p:nvSpPr>
          <p:cNvPr id="5" name="Zástupný symbol obrázku 3"/>
          <p:cNvSpPr>
            <a:spLocks noGrp="1"/>
          </p:cNvSpPr>
          <p:nvPr>
            <p:ph type="pic" sz="quarter" idx="10"/>
          </p:nvPr>
        </p:nvSpPr>
        <p:spPr>
          <a:xfrm>
            <a:off x="958850" y="996950"/>
            <a:ext cx="8185150" cy="4992688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614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 univerz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04" y="1709739"/>
            <a:ext cx="7678484" cy="2852737"/>
          </a:xfrm>
        </p:spPr>
        <p:txBody>
          <a:bodyPr anchor="b"/>
          <a:lstStyle>
            <a:lvl1pPr>
              <a:defRPr sz="60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04" y="4589464"/>
            <a:ext cx="7678484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996950"/>
          </a:xfrm>
          <a:prstGeom prst="rect">
            <a:avLst/>
          </a:prstGeom>
          <a:solidFill>
            <a:srgbClr val="B19C5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1737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1015" y="365127"/>
            <a:ext cx="7245525" cy="558417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77566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511677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>
              <a:buClr>
                <a:srgbClr val="808000"/>
              </a:buClr>
              <a:buSzPct val="150000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77566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511677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>
              <a:buClr>
                <a:srgbClr val="808000"/>
              </a:buClr>
              <a:buSzPct val="150000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pic>
        <p:nvPicPr>
          <p:cNvPr id="10" name="Picture 5" descr="magnet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169" y="200284"/>
            <a:ext cx="835342" cy="107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5091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 univerz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365127"/>
            <a:ext cx="8259318" cy="90589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11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 univerz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5294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45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pic>
        <p:nvPicPr>
          <p:cNvPr id="7" name="Picture 7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913" y="6210300"/>
            <a:ext cx="23510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0263" y="6210300"/>
            <a:ext cx="4778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3411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80" r:id="rId3"/>
    <p:sldLayoutId id="2147483676" r:id="rId4"/>
    <p:sldLayoutId id="2147483683" r:id="rId5"/>
    <p:sldLayoutId id="2147483663" r:id="rId6"/>
    <p:sldLayoutId id="2147483665" r:id="rId7"/>
    <p:sldLayoutId id="2147483666" r:id="rId8"/>
    <p:sldLayoutId id="2147483667" r:id="rId9"/>
    <p:sldLayoutId id="2147483686" r:id="rId10"/>
    <p:sldLayoutId id="2147483687" r:id="rId11"/>
    <p:sldLayoutId id="2147483688" r:id="rId12"/>
    <p:sldLayoutId id="2147483689" r:id="rId13"/>
    <p:sldLayoutId id="214748369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/>
              <a:t>FINANČNÍ ŘÍZENÍ PROJEKTU </a:t>
            </a:r>
            <a:endParaRPr lang="cs-CZ" sz="2400" b="1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Prioritní osa 3 Podpora sociálního začleňování a boj proti chudobě</a:t>
            </a:r>
          </a:p>
          <a:p>
            <a:r>
              <a:rPr lang="cs-CZ" dirty="0" smtClean="0"/>
              <a:t>OP PPR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765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altLang="cs-CZ" sz="2400" b="1" dirty="0" smtClean="0"/>
              <a:t>Pracovněprávní vztahy:</a:t>
            </a:r>
            <a:endParaRPr lang="cs-CZ" altLang="cs-CZ" sz="2400" b="1" dirty="0"/>
          </a:p>
          <a:p>
            <a:pPr marL="814388" lvl="2" indent="-357188">
              <a:lnSpc>
                <a:spcPct val="120000"/>
              </a:lnSpc>
              <a:spcBef>
                <a:spcPts val="0"/>
              </a:spcBef>
            </a:pPr>
            <a:r>
              <a:rPr lang="cs-CZ" altLang="cs-CZ" sz="1900" dirty="0"/>
              <a:t>p</a:t>
            </a:r>
            <a:r>
              <a:rPr lang="cs-CZ" altLang="cs-CZ" sz="1900" dirty="0" smtClean="0"/>
              <a:t>racovní smlouva</a:t>
            </a:r>
            <a:endParaRPr lang="cs-CZ" altLang="cs-CZ" sz="1900" dirty="0"/>
          </a:p>
          <a:p>
            <a:pPr marL="814388" lvl="2" indent="-357188">
              <a:lnSpc>
                <a:spcPct val="120000"/>
              </a:lnSpc>
              <a:spcBef>
                <a:spcPts val="0"/>
              </a:spcBef>
            </a:pPr>
            <a:r>
              <a:rPr lang="cs-CZ" altLang="cs-CZ" sz="1900" dirty="0"/>
              <a:t>d</a:t>
            </a:r>
            <a:r>
              <a:rPr lang="cs-CZ" altLang="cs-CZ" sz="1900" dirty="0" smtClean="0"/>
              <a:t>ohoda </a:t>
            </a:r>
            <a:r>
              <a:rPr lang="cs-CZ" altLang="cs-CZ" sz="1900" dirty="0"/>
              <a:t>o pracovní činnosti</a:t>
            </a:r>
          </a:p>
          <a:p>
            <a:pPr marL="814388" lvl="2" indent="-357188">
              <a:lnSpc>
                <a:spcPct val="120000"/>
              </a:lnSpc>
              <a:spcBef>
                <a:spcPts val="0"/>
              </a:spcBef>
            </a:pPr>
            <a:r>
              <a:rPr lang="cs-CZ" altLang="cs-CZ" sz="1900" dirty="0"/>
              <a:t>d</a:t>
            </a:r>
            <a:r>
              <a:rPr lang="cs-CZ" altLang="cs-CZ" sz="1900" dirty="0" smtClean="0"/>
              <a:t>ohoda </a:t>
            </a:r>
            <a:r>
              <a:rPr lang="cs-CZ" altLang="cs-CZ" sz="1900" dirty="0"/>
              <a:t>o provedení práce</a:t>
            </a: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</a:pPr>
            <a:endParaRPr lang="cs-CZ" altLang="cs-CZ" dirty="0" smtClean="0"/>
          </a:p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altLang="cs-CZ" b="1" dirty="0" smtClean="0"/>
              <a:t>Náležitosti PS/DPČ/DPP:</a:t>
            </a:r>
            <a:endParaRPr lang="cs-CZ" altLang="cs-CZ" b="1" dirty="0"/>
          </a:p>
          <a:p>
            <a:pPr marL="804863" indent="-357188">
              <a:lnSpc>
                <a:spcPct val="120000"/>
              </a:lnSpc>
              <a:spcBef>
                <a:spcPts val="0"/>
              </a:spcBef>
            </a:pPr>
            <a:r>
              <a:rPr lang="cs-CZ" altLang="cs-CZ" sz="1900" dirty="0"/>
              <a:t>p</a:t>
            </a:r>
            <a:r>
              <a:rPr lang="cs-CZ" altLang="cs-CZ" sz="1900" dirty="0" smtClean="0"/>
              <a:t>opis </a:t>
            </a:r>
            <a:r>
              <a:rPr lang="cs-CZ" altLang="cs-CZ" sz="1900" dirty="0"/>
              <a:t>pracovní činnosti relevantní pro projekt</a:t>
            </a:r>
          </a:p>
          <a:p>
            <a:pPr marL="804863" indent="-357188">
              <a:lnSpc>
                <a:spcPct val="120000"/>
              </a:lnSpc>
              <a:spcBef>
                <a:spcPts val="0"/>
              </a:spcBef>
            </a:pPr>
            <a:r>
              <a:rPr lang="cs-CZ" altLang="cs-CZ" sz="1900" dirty="0"/>
              <a:t>v</a:t>
            </a:r>
            <a:r>
              <a:rPr lang="cs-CZ" altLang="cs-CZ" sz="1900" dirty="0" smtClean="0"/>
              <a:t>ýše </a:t>
            </a:r>
            <a:r>
              <a:rPr lang="cs-CZ" altLang="cs-CZ" sz="1900" dirty="0"/>
              <a:t>odměny</a:t>
            </a:r>
          </a:p>
          <a:p>
            <a:pPr marL="804863" lvl="1" indent="-357188">
              <a:lnSpc>
                <a:spcPct val="120000"/>
              </a:lnSpc>
              <a:spcBef>
                <a:spcPts val="0"/>
              </a:spcBef>
            </a:pPr>
            <a:r>
              <a:rPr lang="cs-CZ" altLang="cs-CZ" sz="1900" dirty="0"/>
              <a:t>ú</a:t>
            </a:r>
            <a:r>
              <a:rPr lang="cs-CZ" altLang="cs-CZ" sz="1900" dirty="0" smtClean="0"/>
              <a:t>vazek </a:t>
            </a:r>
            <a:r>
              <a:rPr lang="cs-CZ" altLang="cs-CZ" sz="1900" dirty="0"/>
              <a:t>(souhrnný úvazek u příjemce a partnera nesmí přesáhnout celkem 1,0</a:t>
            </a:r>
            <a:r>
              <a:rPr lang="cs-CZ" altLang="cs-CZ" sz="1900" dirty="0" smtClean="0"/>
              <a:t>)</a:t>
            </a:r>
          </a:p>
          <a:p>
            <a:pPr marL="804863" lvl="1" indent="-357188">
              <a:lnSpc>
                <a:spcPct val="120000"/>
              </a:lnSpc>
              <a:spcBef>
                <a:spcPts val="0"/>
              </a:spcBef>
            </a:pPr>
            <a:r>
              <a:rPr lang="cs-CZ" altLang="cs-CZ" sz="1900" dirty="0"/>
              <a:t>r</a:t>
            </a:r>
            <a:r>
              <a:rPr lang="cs-CZ" altLang="cs-CZ" sz="1900" dirty="0" smtClean="0"/>
              <a:t>egistrační číslo projektu</a:t>
            </a:r>
            <a:endParaRPr lang="cs-CZ" altLang="cs-CZ" sz="1900" dirty="0"/>
          </a:p>
          <a:p>
            <a:pPr marL="357188" lvl="1" indent="-357188">
              <a:lnSpc>
                <a:spcPct val="120000"/>
              </a:lnSpc>
              <a:spcBef>
                <a:spcPts val="0"/>
              </a:spcBef>
            </a:pPr>
            <a:endParaRPr lang="cs-CZ" altLang="cs-CZ" dirty="0"/>
          </a:p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altLang="cs-CZ" b="1" dirty="0"/>
              <a:t>Osobní náklady </a:t>
            </a:r>
            <a:r>
              <a:rPr lang="cs-CZ" altLang="cs-CZ" dirty="0"/>
              <a:t>= hrubá mzda + zákonné odvody hrazené zaměstnavatelem + další povinné odvody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Osobní náklady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46566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5100" b="1" dirty="0" smtClean="0"/>
              <a:t>Nepřímé náklady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endParaRPr lang="cs-CZ" b="1" dirty="0" smtClean="0"/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cs-CZ" sz="3800" dirty="0"/>
              <a:t>Č</a:t>
            </a:r>
            <a:r>
              <a:rPr lang="cs-CZ" sz="3800" dirty="0" smtClean="0"/>
              <a:t>innosti/výstupy </a:t>
            </a:r>
            <a:r>
              <a:rPr lang="cs-CZ" sz="3800" dirty="0"/>
              <a:t>bez přímé vazby na cílovou </a:t>
            </a:r>
            <a:r>
              <a:rPr lang="cs-CZ" sz="3800" dirty="0" smtClean="0"/>
              <a:t>skupinu:</a:t>
            </a:r>
          </a:p>
          <a:p>
            <a:pPr marL="804863" indent="-357188">
              <a:lnSpc>
                <a:spcPct val="120000"/>
              </a:lnSpc>
              <a:spcBef>
                <a:spcPts val="300"/>
              </a:spcBef>
            </a:pPr>
            <a:r>
              <a:rPr lang="cs-CZ" sz="3800" dirty="0" smtClean="0"/>
              <a:t>Administrativa</a:t>
            </a:r>
            <a:r>
              <a:rPr lang="cs-CZ" sz="3800" dirty="0"/>
              <a:t>, řízení projektu (včetně finančního), účetnictví, personalistika, publicita</a:t>
            </a:r>
          </a:p>
          <a:p>
            <a:pPr marL="804863" indent="-357188">
              <a:lnSpc>
                <a:spcPct val="120000"/>
              </a:lnSpc>
              <a:spcBef>
                <a:spcPts val="300"/>
              </a:spcBef>
            </a:pPr>
            <a:r>
              <a:rPr lang="cs-CZ" sz="3800" dirty="0" smtClean="0"/>
              <a:t>Zpracování </a:t>
            </a:r>
            <a:r>
              <a:rPr lang="cs-CZ" sz="3800" dirty="0"/>
              <a:t>zpráv o realizaci projektu a žádostí o platbu </a:t>
            </a:r>
            <a:endParaRPr lang="cs-CZ" sz="3800" dirty="0" smtClean="0"/>
          </a:p>
          <a:p>
            <a:pPr marL="804863" indent="-357188">
              <a:lnSpc>
                <a:spcPct val="120000"/>
              </a:lnSpc>
              <a:spcBef>
                <a:spcPts val="300"/>
              </a:spcBef>
            </a:pPr>
            <a:r>
              <a:rPr lang="cs-CZ" sz="3800" dirty="0"/>
              <a:t>Spolupráce s poskytovatelem podpory i všemi dalšími orgány oprávněnými ke kontrole </a:t>
            </a:r>
            <a:endParaRPr lang="cs-CZ" sz="3800" dirty="0" smtClean="0"/>
          </a:p>
          <a:p>
            <a:pPr marL="804863" indent="-357188">
              <a:lnSpc>
                <a:spcPct val="120000"/>
              </a:lnSpc>
              <a:spcBef>
                <a:spcPts val="300"/>
              </a:spcBef>
            </a:pPr>
            <a:r>
              <a:rPr lang="cs-CZ" sz="3800" dirty="0"/>
              <a:t>Administrativní činnosti spojené s organizačním zabezpečením aktivit projektu </a:t>
            </a:r>
            <a:endParaRPr lang="cs-CZ" sz="3800" dirty="0" smtClean="0"/>
          </a:p>
          <a:p>
            <a:pPr marL="804863" indent="-357188">
              <a:lnSpc>
                <a:spcPct val="120000"/>
              </a:lnSpc>
              <a:spcBef>
                <a:spcPts val="300"/>
              </a:spcBef>
            </a:pPr>
            <a:r>
              <a:rPr lang="cs-CZ" sz="3800" dirty="0"/>
              <a:t>Administrativní činnosti spojené s výběrem dodavatele pro </a:t>
            </a:r>
            <a:r>
              <a:rPr lang="cs-CZ" sz="3800" dirty="0" smtClean="0"/>
              <a:t>projekt, atd.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endParaRPr lang="cs-CZ" sz="3800" dirty="0" smtClean="0"/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cs-CZ" sz="3800" dirty="0" smtClean="0"/>
              <a:t>Úplný </a:t>
            </a:r>
            <a:r>
              <a:rPr lang="cs-CZ" sz="3800" dirty="0"/>
              <a:t>výčet </a:t>
            </a:r>
            <a:r>
              <a:rPr lang="cs-CZ" sz="3800" dirty="0" smtClean="0"/>
              <a:t>NN je </a:t>
            </a:r>
            <a:r>
              <a:rPr lang="cs-CZ" sz="3800" dirty="0"/>
              <a:t>uveden v kapitole 17.11.1 Pravidel pro žadatele a příjemce.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Osobní </a:t>
            </a:r>
            <a:r>
              <a:rPr lang="cs-CZ" b="1" dirty="0"/>
              <a:t>náklady </a:t>
            </a:r>
            <a:r>
              <a:rPr lang="cs-CZ" b="1" dirty="0" smtClean="0"/>
              <a:t>II.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636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958850" y="1344168"/>
            <a:ext cx="7453630" cy="4644507"/>
          </a:xfrm>
        </p:spPr>
        <p:txBody>
          <a:bodyPr>
            <a:normAutofit/>
          </a:bodyPr>
          <a:lstStyle/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200" b="1" dirty="0" smtClean="0"/>
              <a:t>Cestovní </a:t>
            </a:r>
            <a:r>
              <a:rPr lang="cs-CZ" sz="2200" b="1" dirty="0"/>
              <a:t>náhrady pro zaměstnance českých subjektů </a:t>
            </a:r>
            <a:endParaRPr lang="cs-CZ" sz="2200" b="1" dirty="0" smtClean="0"/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200" b="1" dirty="0"/>
              <a:t>Cestovní náhrady pro zahraniční experty 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cs-CZ" altLang="cs-CZ" i="1" dirty="0" smtClean="0"/>
          </a:p>
          <a:p>
            <a:pPr marL="0" indent="0">
              <a:buNone/>
            </a:pPr>
            <a:r>
              <a:rPr lang="cs-CZ" sz="2400" b="1" dirty="0" smtClean="0"/>
              <a:t>Nepřímé náklady</a:t>
            </a:r>
            <a:endParaRPr lang="cs-CZ" sz="2400" b="1" dirty="0"/>
          </a:p>
          <a:p>
            <a:pPr marL="268288" lvl="0" indent="-268288"/>
            <a:r>
              <a:rPr lang="cs-CZ" sz="2200" dirty="0"/>
              <a:t>Cestovní náhrady spojené s </a:t>
            </a:r>
            <a:r>
              <a:rPr lang="cs-CZ" sz="2200" dirty="0" smtClean="0"/>
              <a:t>vnitrostátními pracovními </a:t>
            </a:r>
            <a:r>
              <a:rPr lang="cs-CZ" sz="2200" dirty="0"/>
              <a:t>cestami realizačního </a:t>
            </a:r>
            <a:r>
              <a:rPr lang="cs-CZ" sz="2200" dirty="0" smtClean="0"/>
              <a:t>týmu</a:t>
            </a:r>
          </a:p>
          <a:p>
            <a:pPr marL="268288" indent="-268288"/>
            <a:r>
              <a:rPr lang="cs-CZ" sz="2200" dirty="0"/>
              <a:t>Cestovní náhrady spojené se zahraničními pracovními cestami, jejichž cílem bylo zajištění </a:t>
            </a:r>
            <a:r>
              <a:rPr lang="cs-CZ" sz="2200" dirty="0" smtClean="0"/>
              <a:t>činností/náležitostí </a:t>
            </a:r>
            <a:r>
              <a:rPr lang="cs-CZ" sz="2200" dirty="0"/>
              <a:t>v oblasti informování a komunikace </a:t>
            </a:r>
            <a:r>
              <a:rPr lang="cs-CZ" sz="2200" dirty="0" smtClean="0"/>
              <a:t>projektu (publicity).</a:t>
            </a:r>
            <a:endParaRPr lang="cs-CZ" sz="2200" dirty="0"/>
          </a:p>
          <a:p>
            <a:pPr lvl="0"/>
            <a:endParaRPr lang="cs-CZ" sz="2400" dirty="0"/>
          </a:p>
          <a:p>
            <a:pPr marL="357188" lvl="1" indent="-357188">
              <a:lnSpc>
                <a:spcPct val="100000"/>
              </a:lnSpc>
              <a:spcBef>
                <a:spcPts val="0"/>
              </a:spcBef>
            </a:pPr>
            <a:endParaRPr lang="cs-CZ" dirty="0" smtClean="0"/>
          </a:p>
        </p:txBody>
      </p:sp>
      <p:sp>
        <p:nvSpPr>
          <p:cNvPr id="4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Cestovné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64337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400" b="1" dirty="0" smtClean="0"/>
              <a:t>Drobný </a:t>
            </a:r>
            <a:r>
              <a:rPr lang="cs-CZ" sz="2400" b="1" dirty="0"/>
              <a:t>neodpisovaný hmotný a nehmotný </a:t>
            </a:r>
            <a:r>
              <a:rPr lang="cs-CZ" sz="2400" b="1" dirty="0" smtClean="0"/>
              <a:t>majetek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cs-CZ" sz="2000" b="1" dirty="0" smtClean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000" u="sng" dirty="0"/>
              <a:t>Členění kapitoly:</a:t>
            </a:r>
          </a:p>
          <a:p>
            <a:pPr marL="725487" lvl="1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cs-CZ" sz="2000" dirty="0"/>
              <a:t>neodpisovaný hmotný majetek </a:t>
            </a:r>
            <a:r>
              <a:rPr lang="cs-CZ" sz="2000" dirty="0" smtClean="0"/>
              <a:t>(např</a:t>
            </a:r>
            <a:r>
              <a:rPr lang="cs-CZ" sz="2000" dirty="0"/>
              <a:t>. standardní PC sestava, </a:t>
            </a:r>
            <a:r>
              <a:rPr lang="cs-CZ" sz="2000" dirty="0" smtClean="0"/>
              <a:t>notebooky, židle)</a:t>
            </a:r>
            <a:endParaRPr lang="cs-CZ" sz="2000" dirty="0"/>
          </a:p>
          <a:p>
            <a:pPr marL="725487" lvl="1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cs-CZ" sz="2000" dirty="0"/>
              <a:t>neodpisovaný nehmotný majetek </a:t>
            </a:r>
            <a:r>
              <a:rPr lang="cs-CZ" sz="2000" dirty="0" smtClean="0"/>
              <a:t>(např. MS Office</a:t>
            </a:r>
            <a:r>
              <a:rPr lang="cs-CZ" sz="2000" dirty="0" smtClean="0"/>
              <a:t>)</a:t>
            </a:r>
          </a:p>
          <a:p>
            <a:pPr marL="625475" lvl="1" indent="-357188">
              <a:lnSpc>
                <a:spcPct val="100000"/>
              </a:lnSpc>
              <a:spcBef>
                <a:spcPts val="600"/>
              </a:spcBef>
            </a:pPr>
            <a:endParaRPr lang="cs-CZ" sz="2000" dirty="0" smtClean="0"/>
          </a:p>
          <a:p>
            <a:pPr marL="268287" lvl="1" indent="0">
              <a:lnSpc>
                <a:spcPct val="100000"/>
              </a:lnSpc>
              <a:spcBef>
                <a:spcPts val="600"/>
              </a:spcBef>
              <a:buNone/>
            </a:pPr>
            <a:endParaRPr lang="cs-CZ" sz="2000" dirty="0"/>
          </a:p>
          <a:p>
            <a:pPr marL="625475" lvl="1" indent="-357188">
              <a:lnSpc>
                <a:spcPct val="100000"/>
              </a:lnSpc>
              <a:spcBef>
                <a:spcPts val="600"/>
              </a:spcBef>
            </a:pPr>
            <a:r>
              <a:rPr lang="cs-CZ" sz="2000" dirty="0"/>
              <a:t>Příjemce nesmí majetek pořízený v rámci projektu v průběhu jeho realizace </a:t>
            </a:r>
            <a:r>
              <a:rPr lang="cs-CZ" sz="2000" dirty="0" smtClean="0"/>
              <a:t>prodat.</a:t>
            </a:r>
          </a:p>
          <a:p>
            <a:pPr marL="625475" lvl="1" indent="-357188">
              <a:lnSpc>
                <a:spcPct val="100000"/>
              </a:lnSpc>
              <a:spcBef>
                <a:spcPts val="600"/>
              </a:spcBef>
            </a:pPr>
            <a:r>
              <a:rPr lang="cs-CZ" sz="2000" dirty="0"/>
              <a:t>Nárokovat a proplácet lze pouze takovou výši výdajů na zařízení a vybavení, která odpovídá předpokládané výši úvazku člena realizačního </a:t>
            </a:r>
            <a:r>
              <a:rPr lang="cs-CZ" sz="2000" dirty="0" smtClean="0"/>
              <a:t>týmu.</a:t>
            </a:r>
            <a:endParaRPr lang="cs-CZ" sz="2000" dirty="0"/>
          </a:p>
          <a:p>
            <a:pPr marL="625475" lvl="1" indent="-357188">
              <a:lnSpc>
                <a:spcPct val="100000"/>
              </a:lnSpc>
              <a:spcBef>
                <a:spcPts val="600"/>
              </a:spcBef>
            </a:pPr>
            <a:endParaRPr lang="cs-CZ" sz="2000" dirty="0" smtClean="0"/>
          </a:p>
          <a:p>
            <a:pPr marL="536575" lvl="1" indent="0">
              <a:lnSpc>
                <a:spcPct val="100000"/>
              </a:lnSpc>
              <a:spcBef>
                <a:spcPts val="600"/>
              </a:spcBef>
              <a:buNone/>
            </a:pPr>
            <a:endParaRPr lang="cs-CZ" sz="2000" dirty="0"/>
          </a:p>
          <a:p>
            <a:pPr>
              <a:lnSpc>
                <a:spcPct val="124000"/>
              </a:lnSpc>
            </a:pPr>
            <a:endParaRPr lang="cs-CZ" dirty="0" smtClean="0"/>
          </a:p>
          <a:p>
            <a:pPr>
              <a:lnSpc>
                <a:spcPct val="124000"/>
              </a:lnSpc>
            </a:pPr>
            <a:endParaRPr lang="cs-CZ" dirty="0"/>
          </a:p>
        </p:txBody>
      </p:sp>
      <p:sp>
        <p:nvSpPr>
          <p:cNvPr id="5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Zařízení </a:t>
            </a:r>
            <a:r>
              <a:rPr lang="cs-CZ" b="1" dirty="0"/>
              <a:t>a vybavení</a:t>
            </a:r>
          </a:p>
        </p:txBody>
      </p:sp>
    </p:spTree>
    <p:extLst>
      <p:ext uri="{BB962C8B-B14F-4D97-AF65-F5344CB8AC3E}">
        <p14:creationId xmlns:p14="http://schemas.microsoft.com/office/powerpoint/2010/main" val="77380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958850" y="996950"/>
            <a:ext cx="7453630" cy="5046041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600" b="1" dirty="0" smtClean="0"/>
              <a:t>Nepřímé náklady</a:t>
            </a:r>
            <a:r>
              <a:rPr lang="cs-CZ" sz="2600" dirty="0" smtClean="0"/>
              <a:t>:</a:t>
            </a:r>
            <a:endParaRPr lang="cs-CZ" sz="2600" dirty="0"/>
          </a:p>
          <a:p>
            <a:endParaRPr lang="cs-CZ" dirty="0"/>
          </a:p>
          <a:p>
            <a:pPr marL="268288" lvl="1" indent="-268288">
              <a:lnSpc>
                <a:spcPct val="120000"/>
              </a:lnSpc>
              <a:spcBef>
                <a:spcPts val="600"/>
              </a:spcBef>
            </a:pPr>
            <a:r>
              <a:rPr lang="cs-CZ" sz="1900" dirty="0"/>
              <a:t>Náklady na spojení / vazbu papírů či jiných nosičů dat (včetně laminování), na nákup psacích potřeb, nosičů pro záznam dat; </a:t>
            </a:r>
          </a:p>
          <a:p>
            <a:pPr marL="268288" lvl="1" indent="-268288">
              <a:lnSpc>
                <a:spcPct val="120000"/>
              </a:lnSpc>
              <a:spcBef>
                <a:spcPts val="600"/>
              </a:spcBef>
            </a:pPr>
            <a:r>
              <a:rPr lang="cs-CZ" sz="1900" dirty="0"/>
              <a:t>Náklady na nákup papírů, včetně bloků, spotřební a kancelářský materiál/kancelářské pomůcky (jiné než v předchozí odrážce) určené pro administraci projektu (nikoli materiál pro cílovou skupinu projektu) </a:t>
            </a:r>
          </a:p>
          <a:p>
            <a:pPr marL="268288" lvl="1" indent="-268288">
              <a:lnSpc>
                <a:spcPct val="120000"/>
              </a:lnSpc>
              <a:spcBef>
                <a:spcPts val="600"/>
              </a:spcBef>
            </a:pPr>
            <a:r>
              <a:rPr lang="cs-CZ" sz="1900" dirty="0" smtClean="0"/>
              <a:t>spotřební </a:t>
            </a:r>
            <a:r>
              <a:rPr lang="cs-CZ" sz="1900" dirty="0"/>
              <a:t>a </a:t>
            </a:r>
            <a:r>
              <a:rPr lang="cs-CZ" sz="1900" dirty="0" smtClean="0"/>
              <a:t>kancelářský </a:t>
            </a:r>
            <a:r>
              <a:rPr lang="cs-CZ" sz="1900" dirty="0"/>
              <a:t>materiál určené pro administraci projektu </a:t>
            </a:r>
          </a:p>
          <a:p>
            <a:pPr marL="268288" lvl="1" indent="-268288">
              <a:lnSpc>
                <a:spcPct val="120000"/>
              </a:lnSpc>
              <a:spcBef>
                <a:spcPts val="600"/>
              </a:spcBef>
            </a:pPr>
            <a:r>
              <a:rPr lang="cs-CZ" sz="1900" dirty="0" smtClean="0"/>
              <a:t>zajištění </a:t>
            </a:r>
            <a:r>
              <a:rPr lang="cs-CZ" sz="1900" dirty="0"/>
              <a:t>občerstvení pracovníků projektu </a:t>
            </a:r>
            <a:r>
              <a:rPr lang="cs-CZ" sz="1900" dirty="0" smtClean="0"/>
              <a:t>čistící </a:t>
            </a:r>
            <a:r>
              <a:rPr lang="cs-CZ" sz="1900" dirty="0"/>
              <a:t>prostředky a nástroje, které nepoužívá pro své zapojení do projektu cílová skupina</a:t>
            </a:r>
          </a:p>
          <a:p>
            <a:pPr marL="268288" lvl="1" indent="-268288">
              <a:lnSpc>
                <a:spcPct val="120000"/>
              </a:lnSpc>
              <a:spcBef>
                <a:spcPts val="600"/>
              </a:spcBef>
            </a:pPr>
            <a:r>
              <a:rPr lang="cs-CZ" sz="1900" dirty="0"/>
              <a:t>z</a:t>
            </a:r>
            <a:r>
              <a:rPr lang="cs-CZ" sz="1900" dirty="0" smtClean="0"/>
              <a:t>ařízení </a:t>
            </a:r>
            <a:r>
              <a:rPr lang="cs-CZ" sz="1900" dirty="0"/>
              <a:t>a vybavení (včetně výpočetní techniky) pro pracovní pozice, jejichž osobní náklady jsou hrazeny z nepřímých </a:t>
            </a:r>
            <a:r>
              <a:rPr lang="cs-CZ" sz="1900" dirty="0" smtClean="0"/>
              <a:t>nákladů, atd.</a:t>
            </a:r>
          </a:p>
          <a:p>
            <a:pPr marL="457200" lvl="1" indent="0">
              <a:lnSpc>
                <a:spcPct val="120000"/>
              </a:lnSpc>
              <a:spcBef>
                <a:spcPts val="600"/>
              </a:spcBef>
              <a:buNone/>
            </a:pPr>
            <a:endParaRPr lang="cs-CZ" sz="1100" dirty="0" smtClean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100" dirty="0"/>
              <a:t>Úplný výčet NN je uveden v kapitole 17.11.1 Pravidel pro žadatele a příjemce.</a:t>
            </a:r>
          </a:p>
        </p:txBody>
      </p:sp>
      <p:sp>
        <p:nvSpPr>
          <p:cNvPr id="5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Zařízení </a:t>
            </a:r>
            <a:r>
              <a:rPr lang="cs-CZ" b="1" dirty="0"/>
              <a:t>a vybavení </a:t>
            </a:r>
            <a:r>
              <a:rPr lang="cs-CZ" b="1" dirty="0" smtClean="0"/>
              <a:t>II.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08763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7188" lvl="1" indent="-357188">
              <a:lnSpc>
                <a:spcPct val="114000"/>
              </a:lnSpc>
            </a:pPr>
            <a:r>
              <a:rPr lang="cs-CZ" sz="2000" dirty="0"/>
              <a:t>D</a:t>
            </a:r>
            <a:r>
              <a:rPr lang="cs-CZ" sz="2000" dirty="0" smtClean="0"/>
              <a:t>odání </a:t>
            </a:r>
            <a:r>
              <a:rPr lang="cs-CZ" sz="2000" dirty="0"/>
              <a:t>služby musí být nezbytné k realizaci projektu a musí přispívat k dosahování předem stanoveného účelu </a:t>
            </a:r>
            <a:r>
              <a:rPr lang="cs-CZ" sz="2000" dirty="0" smtClean="0"/>
              <a:t>projektu</a:t>
            </a:r>
            <a:endParaRPr lang="cs-CZ" sz="2000" dirty="0"/>
          </a:p>
          <a:p>
            <a:pPr marL="814388" lvl="2" indent="-357188">
              <a:lnSpc>
                <a:spcPct val="114000"/>
              </a:lnSpc>
            </a:pPr>
            <a:r>
              <a:rPr lang="cs-CZ" sz="1600" dirty="0" smtClean="0"/>
              <a:t>např</a:t>
            </a:r>
            <a:r>
              <a:rPr lang="cs-CZ" sz="1600" dirty="0"/>
              <a:t>. zpracování analýz, průzkumů, studií, lektorské služby, školení a kurzy pořádané jinými </a:t>
            </a:r>
            <a:r>
              <a:rPr lang="cs-CZ" sz="1600" dirty="0" smtClean="0"/>
              <a:t>společnostmi, nájem</a:t>
            </a:r>
            <a:endParaRPr lang="cs-CZ" sz="1600" dirty="0"/>
          </a:p>
          <a:p>
            <a:pPr marL="357188" lvl="1" indent="-357188">
              <a:lnSpc>
                <a:spcPct val="114000"/>
              </a:lnSpc>
            </a:pPr>
            <a:r>
              <a:rPr lang="cs-CZ" sz="2000" dirty="0"/>
              <a:t>D</a:t>
            </a:r>
            <a:r>
              <a:rPr lang="cs-CZ" sz="2000" dirty="0" smtClean="0"/>
              <a:t>održování </a:t>
            </a:r>
            <a:r>
              <a:rPr lang="cs-CZ" sz="2000" dirty="0"/>
              <a:t>pravidel pro výběr </a:t>
            </a:r>
            <a:r>
              <a:rPr lang="cs-CZ" sz="2000" dirty="0" smtClean="0"/>
              <a:t>dodavatele</a:t>
            </a:r>
          </a:p>
          <a:p>
            <a:pPr marL="357188" lvl="1" indent="-357188">
              <a:lnSpc>
                <a:spcPct val="114000"/>
              </a:lnSpc>
            </a:pPr>
            <a:r>
              <a:rPr lang="cs-CZ" sz="2000" dirty="0"/>
              <a:t>P</a:t>
            </a:r>
            <a:r>
              <a:rPr lang="cs-CZ" sz="2000" dirty="0" smtClean="0"/>
              <a:t>rocento služeb na celkovém podílu způsobilých výdajů projektu určuje nárok na nepřímé náklady</a:t>
            </a:r>
            <a:endParaRPr lang="cs-CZ" sz="2000" dirty="0"/>
          </a:p>
          <a:p>
            <a:pPr marL="0" indent="0">
              <a:lnSpc>
                <a:spcPct val="114000"/>
              </a:lnSpc>
              <a:buNone/>
            </a:pPr>
            <a:endParaRPr lang="cs-CZ" dirty="0"/>
          </a:p>
          <a:p>
            <a:pPr marL="0" indent="0">
              <a:lnSpc>
                <a:spcPct val="114000"/>
              </a:lnSpc>
              <a:buNone/>
            </a:pPr>
            <a:r>
              <a:rPr lang="cs-CZ" sz="2000" b="1" dirty="0" smtClean="0"/>
              <a:t>V</a:t>
            </a:r>
            <a:r>
              <a:rPr lang="cs-CZ" sz="2000" b="1" dirty="0"/>
              <a:t> rámci ESF projektů </a:t>
            </a:r>
            <a:r>
              <a:rPr lang="cs-CZ" sz="2000" b="1" dirty="0" smtClean="0"/>
              <a:t>patří mezi nezpůsobilé náklady zpracování </a:t>
            </a:r>
            <a:r>
              <a:rPr lang="cs-CZ" sz="2000" b="1" dirty="0"/>
              <a:t>žádosti o </a:t>
            </a:r>
            <a:r>
              <a:rPr lang="cs-CZ" sz="2000" b="1" dirty="0" smtClean="0"/>
              <a:t>podporu.</a:t>
            </a:r>
            <a:endParaRPr lang="cs-CZ" sz="2000" dirty="0"/>
          </a:p>
        </p:txBody>
      </p:sp>
      <p:sp>
        <p:nvSpPr>
          <p:cNvPr id="5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Služby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45878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958850" y="996950"/>
            <a:ext cx="7453630" cy="5224946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34000"/>
              </a:lnSpc>
              <a:buNone/>
            </a:pPr>
            <a:r>
              <a:rPr lang="cs-CZ" b="1" dirty="0" smtClean="0"/>
              <a:t>Nepřímé náklady:</a:t>
            </a:r>
            <a:endParaRPr lang="cs-CZ" b="1" dirty="0"/>
          </a:p>
          <a:p>
            <a:pPr marL="268288" lvl="1" indent="-268288">
              <a:lnSpc>
                <a:spcPct val="120000"/>
              </a:lnSpc>
            </a:pPr>
            <a:r>
              <a:rPr lang="cs-CZ" sz="2600" dirty="0"/>
              <a:t>nájemné prostor pro administraci </a:t>
            </a:r>
            <a:r>
              <a:rPr lang="cs-CZ" sz="2600" dirty="0" smtClean="0"/>
              <a:t>projektu</a:t>
            </a:r>
            <a:endParaRPr lang="cs-CZ" sz="2600" dirty="0"/>
          </a:p>
          <a:p>
            <a:pPr marL="268288" lvl="1" indent="-268288">
              <a:lnSpc>
                <a:spcPct val="120000"/>
              </a:lnSpc>
            </a:pPr>
            <a:r>
              <a:rPr lang="cs-CZ" sz="2600" dirty="0"/>
              <a:t>nákup vody, paliv, energie pro prostory využívané pro projekt</a:t>
            </a:r>
          </a:p>
          <a:p>
            <a:pPr marL="268288" lvl="1" indent="-268288">
              <a:lnSpc>
                <a:spcPct val="120000"/>
              </a:lnSpc>
            </a:pPr>
            <a:r>
              <a:rPr lang="cs-CZ" sz="2600" dirty="0"/>
              <a:t>poplatky za internetové a telefonické připojení, </a:t>
            </a:r>
            <a:r>
              <a:rPr lang="cs-CZ" sz="2600" dirty="0" smtClean="0"/>
              <a:t>poštovné</a:t>
            </a:r>
            <a:r>
              <a:rPr lang="cs-CZ" sz="2600" dirty="0"/>
              <a:t>, dopravné, </a:t>
            </a:r>
            <a:r>
              <a:rPr lang="cs-CZ" sz="2600" dirty="0" smtClean="0"/>
              <a:t>balné</a:t>
            </a:r>
            <a:endParaRPr lang="cs-CZ" sz="2600" dirty="0"/>
          </a:p>
          <a:p>
            <a:pPr marL="268288" lvl="1" indent="-268288">
              <a:lnSpc>
                <a:spcPct val="120000"/>
              </a:lnSpc>
            </a:pPr>
            <a:r>
              <a:rPr lang="cs-CZ" sz="2600" dirty="0"/>
              <a:t>vedení účetnictví včetně vedení mezd pracovníků; personalistika</a:t>
            </a:r>
          </a:p>
          <a:p>
            <a:pPr marL="268288" lvl="1" indent="-268288">
              <a:lnSpc>
                <a:spcPct val="120000"/>
              </a:lnSpc>
            </a:pPr>
            <a:r>
              <a:rPr lang="cs-CZ" sz="2600" dirty="0"/>
              <a:t>školení </a:t>
            </a:r>
            <a:r>
              <a:rPr lang="cs-CZ" sz="2600" dirty="0" smtClean="0"/>
              <a:t>BOZP pro osoby mimo cílovou skupinu, </a:t>
            </a:r>
            <a:r>
              <a:rPr lang="cs-CZ" sz="2600" dirty="0"/>
              <a:t>vstupní lékařské </a:t>
            </a:r>
            <a:r>
              <a:rPr lang="cs-CZ" sz="2600" dirty="0" smtClean="0"/>
              <a:t>prohlídky realizačního týmu</a:t>
            </a:r>
            <a:endParaRPr lang="cs-CZ" sz="2600" dirty="0"/>
          </a:p>
          <a:p>
            <a:pPr marL="268288" lvl="1" indent="-268288">
              <a:lnSpc>
                <a:spcPct val="120000"/>
              </a:lnSpc>
            </a:pPr>
            <a:r>
              <a:rPr lang="cs-CZ" sz="2600" dirty="0"/>
              <a:t>nájem nebo operativní leasing zařízení a vybavení sloužícího pro administraci projektu</a:t>
            </a:r>
          </a:p>
          <a:p>
            <a:pPr marL="268288" lvl="1" indent="-268288">
              <a:lnSpc>
                <a:spcPct val="120000"/>
              </a:lnSpc>
            </a:pPr>
            <a:r>
              <a:rPr lang="cs-CZ" sz="2600" dirty="0"/>
              <a:t>zajištění publicity včetně monitoringu tisku s výjimkou případů, kdy je propagace mezi cílovou skupinou hlavní činností projektu</a:t>
            </a:r>
          </a:p>
          <a:p>
            <a:pPr marL="268288" lvl="1" indent="-268288">
              <a:lnSpc>
                <a:spcPct val="120000"/>
              </a:lnSpc>
            </a:pPr>
            <a:r>
              <a:rPr lang="cs-CZ" sz="2600" dirty="0"/>
              <a:t>správa počítačových sítí a webu, vč. jejich aktualizace</a:t>
            </a:r>
          </a:p>
          <a:p>
            <a:pPr marL="268288" lvl="1" indent="-268288">
              <a:lnSpc>
                <a:spcPct val="120000"/>
              </a:lnSpc>
            </a:pPr>
            <a:r>
              <a:rPr lang="cs-CZ" sz="2600" dirty="0"/>
              <a:t>kopírování; tisk pro administraci projektu a pro publicitu </a:t>
            </a:r>
            <a:endParaRPr lang="cs-CZ" sz="2600" dirty="0" smtClean="0"/>
          </a:p>
          <a:p>
            <a:pPr marL="457200" lvl="1" indent="0">
              <a:lnSpc>
                <a:spcPct val="134000"/>
              </a:lnSpc>
              <a:buNone/>
            </a:pPr>
            <a:endParaRPr lang="cs-CZ" sz="1300" dirty="0" smtClean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600" dirty="0"/>
              <a:t>Úplný výčet NN je uveden v kapitole 17.11.1 Pravidel pro žadatele a příjemce.</a:t>
            </a:r>
          </a:p>
        </p:txBody>
      </p:sp>
      <p:sp>
        <p:nvSpPr>
          <p:cNvPr id="5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Služby II.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54880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4000"/>
              </a:lnSpc>
              <a:buNone/>
            </a:pPr>
            <a:r>
              <a:rPr lang="cs-CZ" sz="2400" b="1" dirty="0" smtClean="0"/>
              <a:t>Výdaje </a:t>
            </a:r>
            <a:r>
              <a:rPr lang="cs-CZ" sz="2400" b="1" dirty="0"/>
              <a:t>spojené se zapojením cílové skupiny do </a:t>
            </a:r>
            <a:r>
              <a:rPr lang="cs-CZ" sz="2400" b="1" dirty="0" smtClean="0"/>
              <a:t>projektu:</a:t>
            </a:r>
            <a:endParaRPr lang="cs-CZ" sz="2400" b="1" dirty="0"/>
          </a:p>
          <a:p>
            <a:pPr marL="357188" indent="-357188">
              <a:lnSpc>
                <a:spcPct val="124000"/>
              </a:lnSpc>
            </a:pPr>
            <a:r>
              <a:rPr lang="cs-CZ" sz="2200" dirty="0" smtClean="0"/>
              <a:t>mzdové </a:t>
            </a:r>
            <a:r>
              <a:rPr lang="cs-CZ" sz="2200" dirty="0"/>
              <a:t>příspěvky cílové skupině (tj. mzdové náklady na klienty, refundace mzdových příspěvků třetím osobám, </a:t>
            </a:r>
            <a:r>
              <a:rPr lang="cs-CZ" sz="2200" dirty="0" smtClean="0"/>
              <a:t>apod</a:t>
            </a:r>
            <a:r>
              <a:rPr lang="cs-CZ" sz="2200" dirty="0"/>
              <a:t>.)</a:t>
            </a:r>
          </a:p>
          <a:p>
            <a:pPr marL="357188" indent="-357188">
              <a:lnSpc>
                <a:spcPct val="124000"/>
              </a:lnSpc>
            </a:pPr>
            <a:r>
              <a:rPr lang="cs-CZ" sz="2200" dirty="0"/>
              <a:t>j</a:t>
            </a:r>
            <a:r>
              <a:rPr lang="cs-CZ" sz="2200" dirty="0" smtClean="0"/>
              <a:t>ízdné, ubytování, vstupné pro </a:t>
            </a:r>
            <a:r>
              <a:rPr lang="cs-CZ" sz="2200" dirty="0"/>
              <a:t>cílovou skupinu</a:t>
            </a:r>
          </a:p>
          <a:p>
            <a:pPr marL="357188" indent="-357188">
              <a:lnSpc>
                <a:spcPct val="124000"/>
              </a:lnSpc>
            </a:pPr>
            <a:r>
              <a:rPr lang="cs-CZ" sz="2200" dirty="0"/>
              <a:t>jiné příspěvky pro cílovou skupinu nutné pro zapojení osoby, která o ně pečuje, do aktivit projektu</a:t>
            </a:r>
          </a:p>
          <a:p>
            <a:pPr>
              <a:lnSpc>
                <a:spcPct val="124000"/>
              </a:lnSpc>
            </a:pPr>
            <a:endParaRPr lang="cs-CZ" dirty="0"/>
          </a:p>
        </p:txBody>
      </p:sp>
      <p:sp>
        <p:nvSpPr>
          <p:cNvPr id="5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Přímá podpora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61009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958850" y="1197735"/>
            <a:ext cx="7453630" cy="4773298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6400" b="1" dirty="0"/>
              <a:t>Předpokládané</a:t>
            </a:r>
            <a:r>
              <a:rPr lang="cs-CZ" sz="6400" dirty="0"/>
              <a:t> - uvádějí se do žádosti o podporu, snižují celkové způsobilé náklady projektu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6400" b="1" dirty="0"/>
              <a:t>Nepředpokládané</a:t>
            </a:r>
            <a:r>
              <a:rPr lang="cs-CZ" sz="6400" dirty="0"/>
              <a:t> </a:t>
            </a:r>
            <a:r>
              <a:rPr lang="cs-CZ" sz="6400" dirty="0" smtClean="0"/>
              <a:t>- </a:t>
            </a:r>
            <a:r>
              <a:rPr lang="cs-CZ" sz="6400" dirty="0"/>
              <a:t>vzniknou až v realizaci projektu, snižují celkové způsobilé náklady projektu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cs-CZ" sz="3200" dirty="0" smtClean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6400" b="1" dirty="0" smtClean="0"/>
              <a:t>Čisté </a:t>
            </a:r>
            <a:r>
              <a:rPr lang="cs-CZ" sz="6400" b="1" dirty="0"/>
              <a:t>jiné peněžní příjmy </a:t>
            </a:r>
            <a:r>
              <a:rPr lang="cs-CZ" sz="6400" dirty="0"/>
              <a:t>jsou příjmy, které přímo souvisejí s projektem, snížené o výdaje na provoz a údržbu v rámci definovaného období. 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cs-CZ" sz="3200" dirty="0" smtClean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6400" b="1" dirty="0" smtClean="0"/>
              <a:t>Příjmy </a:t>
            </a:r>
            <a:r>
              <a:rPr lang="cs-CZ" sz="6400" b="1" dirty="0"/>
              <a:t>nejsou:</a:t>
            </a:r>
          </a:p>
          <a:p>
            <a:pPr marL="536575" indent="-268288">
              <a:lnSpc>
                <a:spcPct val="120000"/>
              </a:lnSpc>
              <a:spcBef>
                <a:spcPts val="0"/>
              </a:spcBef>
            </a:pPr>
            <a:r>
              <a:rPr lang="cs-CZ" sz="6400" dirty="0"/>
              <a:t>platby ze smluvních pokut</a:t>
            </a:r>
          </a:p>
          <a:p>
            <a:pPr marL="536575" indent="-268288">
              <a:lnSpc>
                <a:spcPct val="120000"/>
              </a:lnSpc>
              <a:spcBef>
                <a:spcPts val="0"/>
              </a:spcBef>
            </a:pPr>
            <a:r>
              <a:rPr lang="cs-CZ" sz="6400" dirty="0"/>
              <a:t>transfery a dotace od státu, regionálních rozpočtů či příspěvky z veřejného pojištění</a:t>
            </a:r>
          </a:p>
          <a:p>
            <a:pPr marL="536575" indent="-268288">
              <a:lnSpc>
                <a:spcPct val="120000"/>
              </a:lnSpc>
              <a:spcBef>
                <a:spcPts val="0"/>
              </a:spcBef>
            </a:pPr>
            <a:r>
              <a:rPr lang="cs-CZ" sz="6400" dirty="0"/>
              <a:t>ú</a:t>
            </a:r>
            <a:r>
              <a:rPr lang="cs-CZ" sz="6400" dirty="0" smtClean="0"/>
              <a:t>roky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cs-CZ" sz="4500" b="1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cs-CZ" sz="4500" b="1" dirty="0"/>
          </a:p>
          <a:p>
            <a:pPr marL="536575" indent="-268288">
              <a:lnSpc>
                <a:spcPct val="120000"/>
              </a:lnSpc>
              <a:spcBef>
                <a:spcPts val="0"/>
              </a:spcBef>
            </a:pPr>
            <a:endParaRPr lang="cs-CZ" sz="4800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4800" dirty="0" smtClean="0"/>
              <a:t>Bližší </a:t>
            </a:r>
            <a:r>
              <a:rPr lang="cs-CZ" sz="4800" dirty="0"/>
              <a:t>specifikace a definice pojmů je uvedena v kapitole č. </a:t>
            </a:r>
            <a:r>
              <a:rPr lang="cs-CZ" sz="4800" dirty="0" smtClean="0"/>
              <a:t>25 </a:t>
            </a:r>
            <a:r>
              <a:rPr lang="cs-CZ" sz="4800" dirty="0"/>
              <a:t>Pravidel pro žadatele a příjemce</a:t>
            </a:r>
            <a:r>
              <a:rPr lang="cs-CZ" sz="4800" dirty="0" smtClean="0"/>
              <a:t>.</a:t>
            </a:r>
            <a:endParaRPr lang="cs-CZ" sz="4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Příjmy </a:t>
            </a:r>
            <a:r>
              <a:rPr lang="cs-CZ" b="1" dirty="0"/>
              <a:t>projektu dle článku 65 odst. 8 obecného </a:t>
            </a:r>
            <a:r>
              <a:rPr lang="cs-CZ" b="1" dirty="0" smtClean="0"/>
              <a:t>nařízení tzv. jiné peněžní příjmy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43273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DĚKUJI ZA POZORNOST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790950" y="1997839"/>
            <a:ext cx="4105274" cy="3223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cs-CZ" b="1" dirty="0" smtClean="0"/>
              <a:t>Ing. Radka Mojžíšová, MBA</a:t>
            </a:r>
            <a:endParaRPr lang="cs-CZ" b="1" dirty="0"/>
          </a:p>
          <a:p>
            <a:pPr>
              <a:lnSpc>
                <a:spcPct val="114000"/>
              </a:lnSpc>
            </a:pPr>
            <a:endParaRPr lang="cs-CZ" dirty="0"/>
          </a:p>
          <a:p>
            <a:pPr>
              <a:lnSpc>
                <a:spcPct val="114000"/>
              </a:lnSpc>
            </a:pPr>
            <a:r>
              <a:rPr lang="cs-CZ" dirty="0"/>
              <a:t>E-mail: </a:t>
            </a:r>
            <a:r>
              <a:rPr lang="cs-CZ" dirty="0" smtClean="0"/>
              <a:t>radka.mojzisova@praha.eu </a:t>
            </a:r>
            <a:endParaRPr lang="cs-CZ" dirty="0"/>
          </a:p>
          <a:p>
            <a:pPr>
              <a:lnSpc>
                <a:spcPct val="114000"/>
              </a:lnSpc>
            </a:pPr>
            <a:r>
              <a:rPr lang="cs-CZ" dirty="0"/>
              <a:t>Tel.: 236 003 </a:t>
            </a:r>
            <a:r>
              <a:rPr lang="cs-CZ" dirty="0" smtClean="0"/>
              <a:t>908</a:t>
            </a:r>
            <a:endParaRPr lang="cs-CZ" dirty="0"/>
          </a:p>
          <a:p>
            <a:pPr>
              <a:lnSpc>
                <a:spcPct val="114000"/>
              </a:lnSpc>
            </a:pPr>
            <a:r>
              <a:rPr lang="cs-CZ" dirty="0"/>
              <a:t>	</a:t>
            </a:r>
          </a:p>
          <a:p>
            <a:pPr>
              <a:lnSpc>
                <a:spcPct val="114000"/>
              </a:lnSpc>
            </a:pPr>
            <a:endParaRPr lang="cs-CZ" b="1" dirty="0"/>
          </a:p>
          <a:p>
            <a:pPr>
              <a:lnSpc>
                <a:spcPct val="114000"/>
              </a:lnSpc>
            </a:pPr>
            <a:r>
              <a:rPr lang="cs-CZ" b="1" dirty="0"/>
              <a:t>ODBOR EVROPSKÝCH FONDŮ</a:t>
            </a:r>
            <a:br>
              <a:rPr lang="cs-CZ" b="1" dirty="0"/>
            </a:br>
            <a:r>
              <a:rPr lang="cs-CZ" b="1" dirty="0"/>
              <a:t>MAGISTRÁT HL. M. PRAHY</a:t>
            </a:r>
            <a:br>
              <a:rPr lang="cs-CZ" b="1" dirty="0"/>
            </a:br>
            <a:r>
              <a:rPr lang="cs-CZ" b="1" dirty="0" smtClean="0"/>
              <a:t>RYTÍŘSKÁ 406/10</a:t>
            </a: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>111 21  PRAHA 1</a:t>
            </a:r>
          </a:p>
        </p:txBody>
      </p:sp>
    </p:spTree>
    <p:extLst>
      <p:ext uri="{BB962C8B-B14F-4D97-AF65-F5344CB8AC3E}">
        <p14:creationId xmlns:p14="http://schemas.microsoft.com/office/powerpoint/2010/main" val="429260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7675" indent="-447675"/>
            <a:r>
              <a:rPr lang="cs-CZ" dirty="0"/>
              <a:t>Hlavní zásady financování</a:t>
            </a:r>
          </a:p>
          <a:p>
            <a:pPr marL="447675" indent="-447675"/>
            <a:r>
              <a:rPr lang="cs-CZ" dirty="0"/>
              <a:t>Účetnictví a bankovní účet</a:t>
            </a:r>
          </a:p>
          <a:p>
            <a:pPr marL="447675" indent="-447675"/>
            <a:r>
              <a:rPr lang="cs-CZ" dirty="0"/>
              <a:t>Způsobilost nákladů</a:t>
            </a:r>
          </a:p>
          <a:p>
            <a:pPr marL="447675" indent="-447675"/>
            <a:r>
              <a:rPr lang="cs-CZ" dirty="0"/>
              <a:t>Přímé a nepřímé náklady </a:t>
            </a:r>
            <a:endParaRPr lang="cs-CZ" dirty="0" smtClean="0"/>
          </a:p>
          <a:p>
            <a:pPr marL="447675" indent="-447675"/>
            <a:r>
              <a:rPr lang="cs-CZ" dirty="0" smtClean="0"/>
              <a:t>Základní </a:t>
            </a:r>
            <a:r>
              <a:rPr lang="cs-CZ" dirty="0"/>
              <a:t>struktura rozpočtu projektu</a:t>
            </a:r>
          </a:p>
          <a:p>
            <a:pPr marL="447675" indent="-447675"/>
            <a:r>
              <a:rPr lang="cs-CZ" dirty="0"/>
              <a:t>Jednotlivé kapitoly rozpočtu projektu s vazbou na PN a NN</a:t>
            </a:r>
          </a:p>
          <a:p>
            <a:pPr marL="447675" indent="-447675"/>
            <a:r>
              <a:rPr lang="cs-CZ" dirty="0"/>
              <a:t>Příjmy projektu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Obsah prezentace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43600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Hlavní zásady financování</a:t>
            </a:r>
            <a:endParaRPr lang="cs-CZ" b="1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958850" y="1344168"/>
            <a:ext cx="7453630" cy="4399809"/>
          </a:xfrm>
        </p:spPr>
        <p:txBody>
          <a:bodyPr/>
          <a:lstStyle/>
          <a:p>
            <a:pPr marL="0" lvl="2" indent="0" algn="just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A59253"/>
              </a:buClr>
              <a:buNone/>
            </a:pPr>
            <a:r>
              <a:rPr lang="cs-CZ" sz="2400" b="1" dirty="0">
                <a:cs typeface="Arial" panose="020B0604020202020204" pitchFamily="34" charset="0"/>
              </a:rPr>
              <a:t>Finanční toky</a:t>
            </a:r>
          </a:p>
          <a:p>
            <a:pPr marL="342900" lvl="2" indent="-342900" algn="just">
              <a:lnSpc>
                <a:spcPct val="80000"/>
              </a:lnSpc>
              <a:spcBef>
                <a:spcPts val="1200"/>
              </a:spcBef>
              <a:buClr>
                <a:srgbClr val="A59253"/>
              </a:buClr>
            </a:pPr>
            <a:r>
              <a:rPr lang="cs-CZ" dirty="0" smtClean="0"/>
              <a:t>zálohové platby (ex-ante režim)</a:t>
            </a:r>
          </a:p>
          <a:p>
            <a:pPr marL="342900" lvl="2" indent="-342900" algn="just">
              <a:lnSpc>
                <a:spcPct val="80000"/>
              </a:lnSpc>
              <a:spcBef>
                <a:spcPts val="1200"/>
              </a:spcBef>
              <a:buClr>
                <a:srgbClr val="A59253"/>
              </a:buClr>
            </a:pPr>
            <a:r>
              <a:rPr lang="cs-CZ" dirty="0" smtClean="0"/>
              <a:t>zpětného vykazování výdajů příjemcem</a:t>
            </a:r>
          </a:p>
          <a:p>
            <a:pPr marL="342900" lvl="2" indent="-342900" algn="just">
              <a:lnSpc>
                <a:spcPct val="80000"/>
              </a:lnSpc>
              <a:spcBef>
                <a:spcPts val="1200"/>
              </a:spcBef>
              <a:buClr>
                <a:srgbClr val="A59253"/>
              </a:buClr>
            </a:pPr>
            <a:r>
              <a:rPr lang="cs-CZ" dirty="0"/>
              <a:t>stanoven harmonogram poskytování finančních prostředků (finanční plán)</a:t>
            </a:r>
            <a:endParaRPr lang="cs-CZ" dirty="0" smtClean="0"/>
          </a:p>
          <a:p>
            <a:pPr marL="342900" lvl="2" indent="-342900" algn="just">
              <a:lnSpc>
                <a:spcPct val="80000"/>
              </a:lnSpc>
              <a:spcBef>
                <a:spcPts val="1200"/>
              </a:spcBef>
              <a:buClr>
                <a:srgbClr val="A59253"/>
              </a:buClr>
            </a:pPr>
            <a:endParaRPr lang="cs-CZ" b="1" dirty="0" smtClean="0">
              <a:cs typeface="Arial" panose="020B0604020202020204" pitchFamily="34" charset="0"/>
            </a:endParaRPr>
          </a:p>
          <a:p>
            <a:pPr marL="0" lvl="2" indent="0" algn="just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A59253"/>
              </a:buClr>
              <a:buNone/>
            </a:pPr>
            <a:endParaRPr lang="cs-CZ" sz="2400" b="1" dirty="0">
              <a:cs typeface="Arial" panose="020B0604020202020204" pitchFamily="34" charset="0"/>
            </a:endParaRPr>
          </a:p>
          <a:p>
            <a:pPr marL="0" lvl="2" indent="0" algn="just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A59253"/>
              </a:buClr>
              <a:buNone/>
            </a:pPr>
            <a:r>
              <a:rPr lang="cs-CZ" sz="2400" b="1" dirty="0" smtClean="0">
                <a:cs typeface="Arial" panose="020B0604020202020204" pitchFamily="34" charset="0"/>
              </a:rPr>
              <a:t>Spolufinancování</a:t>
            </a:r>
            <a:endParaRPr lang="cs-CZ" sz="2400" b="1" dirty="0">
              <a:cs typeface="Arial" panose="020B0604020202020204" pitchFamily="34" charset="0"/>
            </a:endParaRPr>
          </a:p>
          <a:p>
            <a:pPr marL="342900" lvl="2" indent="-342900" algn="just">
              <a:lnSpc>
                <a:spcPct val="80000"/>
              </a:lnSpc>
              <a:spcBef>
                <a:spcPts val="1200"/>
              </a:spcBef>
              <a:buClr>
                <a:srgbClr val="A59253"/>
              </a:buClr>
            </a:pPr>
            <a:r>
              <a:rPr lang="cs-CZ" dirty="0"/>
              <a:t>spoluúčast </a:t>
            </a:r>
            <a:r>
              <a:rPr lang="cs-CZ" dirty="0" smtClean="0"/>
              <a:t>podle </a:t>
            </a:r>
            <a:r>
              <a:rPr lang="cs-CZ" dirty="0"/>
              <a:t>typu příjemce </a:t>
            </a:r>
            <a:endParaRPr lang="cs-CZ" dirty="0" smtClean="0"/>
          </a:p>
          <a:p>
            <a:pPr marL="342900" lvl="2" indent="-342900" algn="just">
              <a:lnSpc>
                <a:spcPct val="80000"/>
              </a:lnSpc>
              <a:spcBef>
                <a:spcPts val="1200"/>
              </a:spcBef>
              <a:buClr>
                <a:srgbClr val="A59253"/>
              </a:buClr>
            </a:pPr>
            <a:r>
              <a:rPr lang="cs-CZ" dirty="0" smtClean="0"/>
              <a:t>0% až 15% - podle </a:t>
            </a:r>
            <a:r>
              <a:rPr lang="cs-CZ" dirty="0" smtClean="0"/>
              <a:t>textu 47. </a:t>
            </a:r>
            <a:r>
              <a:rPr lang="cs-CZ" dirty="0" smtClean="0"/>
              <a:t>výzvy</a:t>
            </a:r>
          </a:p>
          <a:p>
            <a:pPr marL="342900" lvl="2" indent="-342900" algn="just">
              <a:lnSpc>
                <a:spcPct val="80000"/>
              </a:lnSpc>
              <a:spcBef>
                <a:spcPts val="1200"/>
              </a:spcBef>
              <a:buClr>
                <a:srgbClr val="A59253"/>
              </a:buClr>
            </a:pPr>
            <a:r>
              <a:rPr lang="cs-CZ" dirty="0"/>
              <a:t>s</a:t>
            </a:r>
            <a:r>
              <a:rPr lang="cs-CZ" dirty="0" smtClean="0"/>
              <a:t>poluúčast příjemce je uvedena ve Smlouvě</a:t>
            </a:r>
          </a:p>
          <a:p>
            <a:pPr marL="285750" lvl="2" indent="-285750" algn="just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2400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793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958850" y="996950"/>
            <a:ext cx="7453630" cy="5133394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3800" b="1" dirty="0"/>
              <a:t>Účetnictví</a:t>
            </a:r>
            <a:endParaRPr lang="cs-CZ" sz="3800" dirty="0"/>
          </a:p>
          <a:p>
            <a:pPr marL="541338" lvl="2">
              <a:lnSpc>
                <a:spcPct val="120000"/>
              </a:lnSpc>
              <a:spcBef>
                <a:spcPts val="0"/>
              </a:spcBef>
            </a:pPr>
            <a:r>
              <a:rPr lang="cs-CZ" sz="2600" dirty="0"/>
              <a:t>povinnost vést účetnictví podle zákona č. 563/1991 Sb., o účetnictví, ve znění pozdějších předpisů nebo daňovou evidenci podle zákona č. 586/1992 Sb., o daních z příjmů, ve znění pozdějších předpisů a v souladu s platnými právními předpisy ČR</a:t>
            </a:r>
          </a:p>
          <a:p>
            <a:pPr marL="541338" lvl="2">
              <a:lnSpc>
                <a:spcPct val="120000"/>
              </a:lnSpc>
              <a:spcBef>
                <a:spcPts val="0"/>
              </a:spcBef>
            </a:pPr>
            <a:r>
              <a:rPr lang="cs-CZ" sz="2600" dirty="0"/>
              <a:t>povinnost vést </a:t>
            </a:r>
            <a:r>
              <a:rPr lang="cs-CZ" sz="2600" b="1" dirty="0"/>
              <a:t>„oddělené účetnictví</a:t>
            </a:r>
            <a:r>
              <a:rPr lang="cs-CZ" sz="2600" b="1" dirty="0" smtClean="0"/>
              <a:t>“ </a:t>
            </a:r>
            <a:r>
              <a:rPr lang="cs-CZ" sz="2600" dirty="0" smtClean="0"/>
              <a:t>projektu od ostatních aktivit příjemce</a:t>
            </a:r>
            <a:r>
              <a:rPr lang="cs-CZ" sz="2600" b="1" dirty="0" smtClean="0"/>
              <a:t> </a:t>
            </a:r>
            <a:r>
              <a:rPr lang="cs-CZ" sz="2600" dirty="0"/>
              <a:t>(číslo akce, středisko, </a:t>
            </a:r>
            <a:r>
              <a:rPr lang="cs-CZ" sz="2600" dirty="0" smtClean="0"/>
              <a:t>…)</a:t>
            </a:r>
          </a:p>
          <a:p>
            <a:pPr marL="312738" lvl="2" indent="0">
              <a:lnSpc>
                <a:spcPct val="120000"/>
              </a:lnSpc>
              <a:spcBef>
                <a:spcPts val="0"/>
              </a:spcBef>
              <a:buNone/>
            </a:pPr>
            <a:endParaRPr lang="cs-CZ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3800" b="1" dirty="0"/>
              <a:t>Bankovní účet</a:t>
            </a:r>
            <a:endParaRPr lang="cs-CZ" sz="3800" dirty="0"/>
          </a:p>
          <a:p>
            <a:pPr marL="541338" lvl="2">
              <a:lnSpc>
                <a:spcPct val="120000"/>
              </a:lnSpc>
              <a:spcBef>
                <a:spcPts val="0"/>
              </a:spcBef>
            </a:pPr>
            <a:r>
              <a:rPr lang="cs-CZ" sz="2600" dirty="0"/>
              <a:t>pro realizaci projektu je možné zřídit samostatný bankovní účet či podúčet nebo používat již existující bankovní účet</a:t>
            </a:r>
          </a:p>
          <a:p>
            <a:pPr marL="541338" lvl="2">
              <a:lnSpc>
                <a:spcPct val="120000"/>
              </a:lnSpc>
              <a:spcBef>
                <a:spcPts val="0"/>
              </a:spcBef>
            </a:pPr>
            <a:r>
              <a:rPr lang="cs-CZ" sz="2600" dirty="0"/>
              <a:t>identifikace bankovního účtu je vždy uvedena ve Smlouvě o financování projektu</a:t>
            </a:r>
          </a:p>
          <a:p>
            <a:pPr marL="541338" lvl="2">
              <a:lnSpc>
                <a:spcPct val="120000"/>
              </a:lnSpc>
              <a:spcBef>
                <a:spcPts val="0"/>
              </a:spcBef>
            </a:pPr>
            <a:r>
              <a:rPr lang="cs-CZ" sz="2600" dirty="0"/>
              <a:t>povinnost na tento účet přijímat platby od ŘO OP PPR</a:t>
            </a:r>
          </a:p>
          <a:p>
            <a:pPr marL="541338" lvl="2">
              <a:lnSpc>
                <a:spcPct val="120000"/>
              </a:lnSpc>
              <a:spcBef>
                <a:spcPts val="0"/>
              </a:spcBef>
            </a:pPr>
            <a:r>
              <a:rPr lang="cs-CZ" sz="2600" dirty="0"/>
              <a:t>změna bankovního účtu pro příjem dotace -&gt; podstatná změna, která vyžaduje schválení ŘO a uzavření dodatku ke </a:t>
            </a:r>
            <a:r>
              <a:rPr lang="cs-CZ" sz="2600" dirty="0" smtClean="0"/>
              <a:t>Smlouvě</a:t>
            </a:r>
          </a:p>
          <a:p>
            <a:pPr marL="631825" lvl="2" indent="-319088">
              <a:lnSpc>
                <a:spcPct val="120000"/>
              </a:lnSpc>
              <a:spcBef>
                <a:spcPts val="0"/>
              </a:spcBef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Účetnictví a bankovní </a:t>
            </a:r>
            <a:r>
              <a:rPr lang="cs-CZ" b="1" dirty="0" smtClean="0"/>
              <a:t>účet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2360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Způsobilost nákladů</a:t>
            </a:r>
            <a:endParaRPr lang="cs-CZ" b="1" dirty="0"/>
          </a:p>
        </p:txBody>
      </p:sp>
      <p:graphicFrame>
        <p:nvGraphicFramePr>
          <p:cNvPr id="4" name="Zástupný symbol pro obsah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9026859"/>
              </p:ext>
            </p:extLst>
          </p:nvPr>
        </p:nvGraphicFramePr>
        <p:xfrm>
          <a:off x="958850" y="1344613"/>
          <a:ext cx="7357146" cy="4188283"/>
        </p:xfrm>
        <a:graphic>
          <a:graphicData uri="http://schemas.openxmlformats.org/drawingml/2006/table">
            <a:tbl>
              <a:tblPr/>
              <a:tblGrid>
                <a:gridCol w="3678573"/>
                <a:gridCol w="3678573"/>
              </a:tblGrid>
              <a:tr h="5404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Hledisko způsobilosti výdaje: 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Podmínky způsobilosti výdaje: 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333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Věcná způsobilost výdaje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Soulad s právními předpisy, pravidly programu a podmínkami podpory.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436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Přiměřenost výdaje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Jeho výše je výsledkem optimálního vztahu mezi její hospodárností, účelností a efektivností. 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04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Časová způsobilost výdaje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Náklady jsou způsobilé, jestliže vznikly v době realizace projektu a byly skutečně uhrazeny mezi dnem podání žádosti a dnem předložení závěrečné zprávy o realizaci. </a:t>
                      </a:r>
                      <a:endParaRPr lang="cs-CZ" sz="16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02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Místní způsobilost výdaje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Vazba na území hl. m. Prahy. 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04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Vykázání výdaje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Identifikovatelný, prokazatelný a doložitelný výdaj. 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199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Přímé a nepřímé náklady</a:t>
            </a:r>
            <a:endParaRPr lang="cs-CZ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400" b="1" dirty="0" smtClean="0"/>
              <a:t>Přímé náklady</a:t>
            </a:r>
          </a:p>
          <a:p>
            <a:pPr marL="357188" indent="-357188">
              <a:lnSpc>
                <a:spcPct val="100000"/>
              </a:lnSpc>
              <a:spcBef>
                <a:spcPts val="0"/>
              </a:spcBef>
            </a:pPr>
            <a:r>
              <a:rPr lang="cs-CZ" sz="2000" dirty="0" smtClean="0"/>
              <a:t>prokazují se v plné výši, musí mít přímou vazbu na projekt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6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400" b="1" dirty="0"/>
              <a:t>Nepřímé náklady</a:t>
            </a:r>
          </a:p>
          <a:p>
            <a:pPr marL="357188" indent="-357188">
              <a:lnSpc>
                <a:spcPct val="100000"/>
              </a:lnSpc>
              <a:spcBef>
                <a:spcPts val="0"/>
              </a:spcBef>
            </a:pPr>
            <a:r>
              <a:rPr lang="cs-CZ" sz="2000" dirty="0" smtClean="0"/>
              <a:t>neprokazují </a:t>
            </a:r>
            <a:r>
              <a:rPr lang="cs-CZ" sz="2000" dirty="0"/>
              <a:t>se, odvozují se procentem od prokázaných přímých </a:t>
            </a:r>
            <a:r>
              <a:rPr lang="cs-CZ" sz="2000" dirty="0" smtClean="0"/>
              <a:t>nákladů</a:t>
            </a:r>
          </a:p>
          <a:p>
            <a:pPr marL="357188" indent="-357188">
              <a:lnSpc>
                <a:spcPct val="100000"/>
              </a:lnSpc>
              <a:spcBef>
                <a:spcPts val="0"/>
              </a:spcBef>
            </a:pPr>
            <a:r>
              <a:rPr lang="cs-CZ" sz="2000" dirty="0"/>
              <a:t>p</a:t>
            </a:r>
            <a:r>
              <a:rPr lang="cs-CZ" sz="2000" dirty="0" smtClean="0"/>
              <a:t>rocento NN je uvedeno ve Smlouvě</a:t>
            </a:r>
            <a:endParaRPr lang="cs-CZ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 smtClean="0"/>
              <a:t>V kapitole 17.11 v Pravidlech pro žadatele a příjemce jsou vymezena pravidla způsobilosti výdajů pro vykazování nepřímých nákladů.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74853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7188" indent="-357188">
              <a:lnSpc>
                <a:spcPct val="114000"/>
              </a:lnSpc>
            </a:pPr>
            <a:r>
              <a:rPr lang="cs-CZ" sz="2400" b="1" dirty="0"/>
              <a:t>Ú</a:t>
            </a:r>
            <a:r>
              <a:rPr lang="cs-CZ" sz="2400" b="1" dirty="0" smtClean="0"/>
              <a:t>četní doklad </a:t>
            </a:r>
            <a:r>
              <a:rPr lang="cs-CZ" sz="2400" dirty="0"/>
              <a:t>vč. podpisového záznamu odpovědné osoby za zaúčtování a </a:t>
            </a:r>
            <a:r>
              <a:rPr lang="cs-CZ" sz="2400" dirty="0" smtClean="0"/>
              <a:t>schválení (např. faktura, pokladní doklad, mzdový list, cestovní </a:t>
            </a:r>
            <a:r>
              <a:rPr lang="cs-CZ" sz="2400" dirty="0"/>
              <a:t>příkaz</a:t>
            </a:r>
            <a:r>
              <a:rPr lang="cs-CZ" sz="2400" dirty="0" smtClean="0"/>
              <a:t>) </a:t>
            </a:r>
          </a:p>
          <a:p>
            <a:pPr marL="357188" indent="-357188">
              <a:lnSpc>
                <a:spcPct val="114000"/>
              </a:lnSpc>
            </a:pPr>
            <a:r>
              <a:rPr lang="cs-CZ" sz="2400" b="1" dirty="0"/>
              <a:t>P</a:t>
            </a:r>
            <a:r>
              <a:rPr lang="cs-CZ" sz="2400" b="1" dirty="0" smtClean="0"/>
              <a:t>rokázání úhrady </a:t>
            </a:r>
            <a:r>
              <a:rPr lang="cs-CZ" sz="2400" dirty="0" smtClean="0"/>
              <a:t>(bankovní výpis, popř. VPD)</a:t>
            </a:r>
          </a:p>
          <a:p>
            <a:pPr marL="357188" indent="-357188">
              <a:lnSpc>
                <a:spcPct val="114000"/>
              </a:lnSpc>
            </a:pPr>
            <a:r>
              <a:rPr lang="cs-CZ" sz="2400" b="1" dirty="0"/>
              <a:t>H</a:t>
            </a:r>
            <a:r>
              <a:rPr lang="cs-CZ" sz="2400" b="1" dirty="0" smtClean="0"/>
              <a:t>ospodárnost výdaje </a:t>
            </a:r>
            <a:r>
              <a:rPr lang="cs-CZ" sz="2400" dirty="0" smtClean="0"/>
              <a:t>(auditní stopa)</a:t>
            </a:r>
          </a:p>
          <a:p>
            <a:pPr marL="357188" indent="-357188">
              <a:lnSpc>
                <a:spcPct val="114000"/>
              </a:lnSpc>
            </a:pPr>
            <a:endParaRPr lang="cs-CZ" sz="2400" dirty="0"/>
          </a:p>
          <a:p>
            <a:pPr marL="357188" indent="-357188">
              <a:lnSpc>
                <a:spcPct val="114000"/>
              </a:lnSpc>
            </a:pPr>
            <a:r>
              <a:rPr lang="cs-CZ" sz="2000" b="1" dirty="0"/>
              <a:t>Platba</a:t>
            </a:r>
            <a:r>
              <a:rPr lang="cs-CZ" sz="2000" dirty="0"/>
              <a:t> dodavatelům </a:t>
            </a:r>
            <a:r>
              <a:rPr lang="cs-CZ" sz="2000" dirty="0" smtClean="0"/>
              <a:t>primárně </a:t>
            </a:r>
            <a:r>
              <a:rPr lang="cs-CZ" sz="2000" b="1" dirty="0" smtClean="0"/>
              <a:t>bezhotovostně</a:t>
            </a:r>
            <a:r>
              <a:rPr lang="cs-CZ" sz="2000" dirty="0" smtClean="0"/>
              <a:t>, </a:t>
            </a:r>
            <a:r>
              <a:rPr lang="cs-CZ" sz="2000" b="1" dirty="0" smtClean="0"/>
              <a:t>v </a:t>
            </a:r>
            <a:r>
              <a:rPr lang="cs-CZ" sz="2000" b="1" dirty="0"/>
              <a:t>hotovosti </a:t>
            </a:r>
            <a:r>
              <a:rPr lang="cs-CZ" sz="2000" b="1" dirty="0" smtClean="0"/>
              <a:t>pouze </a:t>
            </a:r>
            <a:r>
              <a:rPr lang="cs-CZ" sz="2000" b="1" dirty="0"/>
              <a:t>u nevyhnutelných plateb </a:t>
            </a:r>
            <a:r>
              <a:rPr lang="cs-CZ" sz="2000" dirty="0" smtClean="0"/>
              <a:t>(</a:t>
            </a:r>
            <a:r>
              <a:rPr lang="cs-CZ" sz="2000" dirty="0"/>
              <a:t>zejména cestovní náhrady, apod.).</a:t>
            </a:r>
          </a:p>
          <a:p>
            <a:pPr marL="357188" indent="-357188">
              <a:lnSpc>
                <a:spcPct val="114000"/>
              </a:lnSpc>
            </a:pPr>
            <a:endParaRPr lang="cs-CZ" sz="2400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Doložení přímých nákladů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92117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020633" y="1235675"/>
            <a:ext cx="7703236" cy="4760071"/>
          </a:xfrm>
        </p:spPr>
        <p:txBody>
          <a:bodyPr>
            <a:normAutofit fontScale="92500" lnSpcReduction="1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/>
            </a:pPr>
            <a:endParaRPr lang="cs-CZ" sz="24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cs-CZ" sz="2400" b="1" dirty="0"/>
              <a:t>Registrační číslo projektu na dokladu od </a:t>
            </a:r>
            <a:r>
              <a:rPr lang="cs-CZ" sz="2400" b="1" dirty="0" smtClean="0"/>
              <a:t>dodavatele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/>
            </a:pPr>
            <a:endParaRPr lang="cs-CZ" sz="2400" b="1" dirty="0"/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  <a:defRPr/>
            </a:pPr>
            <a:r>
              <a:rPr lang="cs-CZ" sz="2200" dirty="0" smtClean="0"/>
              <a:t>U </a:t>
            </a:r>
            <a:r>
              <a:rPr lang="cs-CZ" sz="2200" b="1" dirty="0" smtClean="0"/>
              <a:t>faktur</a:t>
            </a:r>
            <a:r>
              <a:rPr lang="cs-CZ" sz="2200" dirty="0" smtClean="0"/>
              <a:t> </a:t>
            </a:r>
            <a:r>
              <a:rPr lang="cs-CZ" sz="2200" dirty="0"/>
              <a:t>musí příjemce zajistit, aby číslo projektu uváděl na faktuře </a:t>
            </a:r>
            <a:r>
              <a:rPr lang="cs-CZ" sz="2200" dirty="0" smtClean="0"/>
              <a:t> dodavatel.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  <a:defRPr/>
            </a:pPr>
            <a:r>
              <a:rPr lang="cs-CZ" sz="2200" b="1" dirty="0" smtClean="0"/>
              <a:t>Ruční </a:t>
            </a:r>
            <a:r>
              <a:rPr lang="cs-CZ" sz="2200" b="1" dirty="0"/>
              <a:t>dopsání </a:t>
            </a:r>
            <a:r>
              <a:rPr lang="cs-CZ" sz="2200" dirty="0"/>
              <a:t>na </a:t>
            </a:r>
            <a:r>
              <a:rPr lang="cs-CZ" sz="2200" dirty="0" smtClean="0"/>
              <a:t> </a:t>
            </a:r>
            <a:r>
              <a:rPr lang="cs-CZ" sz="2200" dirty="0"/>
              <a:t>vytištěnou fakturu nebo na účetní záznam, likvidační list apod., který je nedílnou součástí faktury, povolí poskytovatel jen v odůvodněných případech (např. náklady za energii od velkých dodavatelů, kancelářské potřeby poptávané hromadně pro celou organizaci apod.). </a:t>
            </a:r>
            <a:endParaRPr lang="cs-CZ" sz="2200" dirty="0" smtClean="0"/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  <a:defRPr/>
            </a:pPr>
            <a:r>
              <a:rPr lang="cs-CZ" sz="2200" b="1" dirty="0" smtClean="0"/>
              <a:t>Ostatní </a:t>
            </a:r>
            <a:r>
              <a:rPr lang="cs-CZ" sz="2200" b="1" dirty="0"/>
              <a:t>účetní doklady </a:t>
            </a:r>
            <a:r>
              <a:rPr lang="cs-CZ" sz="2200" dirty="0"/>
              <a:t>(výdajové a další např. pokladní doklady) označuje příjemce dopsáním registračního čísla projektu na </a:t>
            </a:r>
            <a:r>
              <a:rPr lang="cs-CZ" sz="2200" dirty="0" smtClean="0"/>
              <a:t>doklad</a:t>
            </a:r>
          </a:p>
          <a:p>
            <a:endParaRPr lang="cs-CZ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/>
            </a:pPr>
            <a:endParaRPr lang="cs-CZ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cs-CZ" sz="2400" b="1" dirty="0" smtClean="0"/>
              <a:t>Zálohové faktury nejsou propláceny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/>
            </a:pPr>
            <a:endParaRPr lang="cs-CZ" sz="24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/>
            </a:pPr>
            <a:endParaRPr lang="cs-CZ" sz="2400" dirty="0"/>
          </a:p>
          <a:p>
            <a:pPr marL="357188" indent="-357188">
              <a:lnSpc>
                <a:spcPct val="114000"/>
              </a:lnSpc>
            </a:pPr>
            <a:endParaRPr lang="cs-CZ" sz="2400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Doložení přímých nákladů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81071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Základní struktura rozpočtu ESF projektu</a:t>
            </a:r>
            <a:endParaRPr lang="cs-CZ" b="1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958850" y="1107583"/>
            <a:ext cx="7453630" cy="5125791"/>
          </a:xfrm>
        </p:spPr>
        <p:txBody>
          <a:bodyPr>
            <a:normAutofit/>
          </a:bodyPr>
          <a:lstStyle/>
          <a:p>
            <a:pPr marL="0" indent="628650" fontAlgn="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500" b="1" dirty="0" smtClean="0"/>
              <a:t>1. CELKOVÉ </a:t>
            </a:r>
            <a:r>
              <a:rPr lang="cs-CZ" sz="1500" b="1" dirty="0"/>
              <a:t>VÝDAJE </a:t>
            </a:r>
            <a:r>
              <a:rPr lang="cs-CZ" sz="1500" b="1" dirty="0" smtClean="0"/>
              <a:t>PROJEKTU</a:t>
            </a:r>
          </a:p>
          <a:p>
            <a:pPr marL="0" indent="628650" fontAlgn="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500" b="1" dirty="0" smtClean="0"/>
              <a:t>1.1 Způsobilé výdaje</a:t>
            </a:r>
          </a:p>
          <a:p>
            <a:pPr marL="0" indent="628650" fontAlgn="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500" b="1" dirty="0" smtClean="0"/>
              <a:t>1.1.1 Přímé náklady</a:t>
            </a:r>
            <a:endParaRPr lang="cs-CZ" sz="1500" b="1" dirty="0"/>
          </a:p>
          <a:p>
            <a:pPr marL="0" indent="628650" fontAlgn="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500" b="1" dirty="0" smtClean="0"/>
              <a:t>1.1.1.1 NEINVESTIČNÍ </a:t>
            </a:r>
            <a:r>
              <a:rPr lang="cs-CZ" sz="1500" b="1" dirty="0"/>
              <a:t>ZPŮSOBILÉ VÝDAJE CELKEM</a:t>
            </a:r>
          </a:p>
          <a:p>
            <a:pPr marL="0" indent="804863" fontAlgn="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500" dirty="0" smtClean="0"/>
              <a:t>1.1.1.1.1 </a:t>
            </a:r>
            <a:r>
              <a:rPr lang="cs-CZ" sz="1500" dirty="0"/>
              <a:t>Osobní náklady</a:t>
            </a:r>
          </a:p>
          <a:p>
            <a:pPr marL="0" indent="804863" fontAlgn="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500" dirty="0" smtClean="0"/>
              <a:t>1.1.1.1.2 </a:t>
            </a:r>
            <a:r>
              <a:rPr lang="cs-CZ" sz="1500" dirty="0"/>
              <a:t>Cestovné</a:t>
            </a:r>
          </a:p>
          <a:p>
            <a:pPr marL="0" indent="804863" fontAlgn="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500" dirty="0" smtClean="0"/>
              <a:t>1.1.1.1.3 </a:t>
            </a:r>
            <a:r>
              <a:rPr lang="cs-CZ" sz="1500" dirty="0"/>
              <a:t>Drobný neodpisovaný hmotný a nehmotný majetek</a:t>
            </a:r>
          </a:p>
          <a:p>
            <a:pPr marL="0" indent="1073150" fontAlgn="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500" dirty="0"/>
              <a:t>	</a:t>
            </a:r>
            <a:r>
              <a:rPr lang="cs-CZ" sz="1500" dirty="0" smtClean="0"/>
              <a:t>3.1 </a:t>
            </a:r>
            <a:r>
              <a:rPr lang="cs-CZ" sz="1500" dirty="0"/>
              <a:t>Neodpisovaný hmotný majetek</a:t>
            </a:r>
          </a:p>
          <a:p>
            <a:pPr marL="0" indent="1073150" fontAlgn="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500" dirty="0"/>
              <a:t>	</a:t>
            </a:r>
            <a:r>
              <a:rPr lang="cs-CZ" sz="1500" dirty="0" smtClean="0"/>
              <a:t>3.2 </a:t>
            </a:r>
            <a:r>
              <a:rPr lang="cs-CZ" sz="1500" dirty="0"/>
              <a:t>Neodpisovaný nehmotný majetek</a:t>
            </a:r>
          </a:p>
          <a:p>
            <a:pPr marL="0" indent="804863" fontAlgn="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500" dirty="0" smtClean="0"/>
              <a:t>1.1.1.1.4 </a:t>
            </a:r>
            <a:r>
              <a:rPr lang="cs-CZ" sz="1500" dirty="0"/>
              <a:t>Služby</a:t>
            </a:r>
          </a:p>
          <a:p>
            <a:pPr marL="0" indent="804863" fontAlgn="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500" dirty="0" smtClean="0"/>
              <a:t>1.1.1.1.5 </a:t>
            </a:r>
            <a:r>
              <a:rPr lang="cs-CZ" sz="1500" dirty="0"/>
              <a:t>Přímá podpora</a:t>
            </a:r>
          </a:p>
          <a:p>
            <a:pPr marL="0" indent="628650" fontAlgn="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500" b="1" dirty="0" smtClean="0"/>
              <a:t>1.1.1.2 </a:t>
            </a:r>
            <a:r>
              <a:rPr lang="cs-CZ" sz="1500" b="1" dirty="0"/>
              <a:t>INVESTIČNÍ ZPŮSOBILÉ VÝDAJE CELKEM</a:t>
            </a:r>
          </a:p>
          <a:p>
            <a:pPr marL="0" indent="804863" fontAlgn="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500" dirty="0" smtClean="0"/>
              <a:t>1.1.1.2.1 Odpisovaný hmotný majetek</a:t>
            </a:r>
            <a:endParaRPr lang="cs-CZ" sz="1500" dirty="0"/>
          </a:p>
          <a:p>
            <a:pPr marL="0" indent="804863" fontAlgn="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500" dirty="0" smtClean="0"/>
              <a:t>1.1.1.2.2 </a:t>
            </a:r>
            <a:r>
              <a:rPr lang="cs-CZ" sz="1500" dirty="0"/>
              <a:t>Odpisovaný nehmotný majetek</a:t>
            </a:r>
          </a:p>
          <a:p>
            <a:pPr marL="0" indent="628650" fontAlgn="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500" b="1" dirty="0" smtClean="0"/>
              <a:t>1.1.2 Nepřímé náklady</a:t>
            </a:r>
            <a:endParaRPr lang="cs-CZ" sz="1500" b="1" dirty="0"/>
          </a:p>
          <a:p>
            <a:pPr marL="0" indent="628650" fontAlgn="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500" b="1" dirty="0" smtClean="0"/>
              <a:t>1.2 Nezpůsobilé výdaje celkem</a:t>
            </a:r>
            <a:endParaRPr lang="cs-CZ" sz="1500" b="1" dirty="0"/>
          </a:p>
          <a:p>
            <a:pPr marL="0" indent="628650" fontAlgn="t">
              <a:lnSpc>
                <a:spcPct val="120000"/>
              </a:lnSpc>
              <a:spcBef>
                <a:spcPts val="0"/>
              </a:spcBef>
              <a:buNone/>
            </a:pPr>
            <a:endParaRPr lang="cs-CZ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68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1391</TotalTime>
  <Words>1125</Words>
  <Application>Microsoft Office PowerPoint</Application>
  <PresentationFormat>Předvádění na obrazovce (4:3)</PresentationFormat>
  <Paragraphs>222</Paragraphs>
  <Slides>19</Slides>
  <Notes>16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Motiv Office</vt:lpstr>
      <vt:lpstr>Prezentace aplikace PowerPoint</vt:lpstr>
      <vt:lpstr>Obsah prezentace</vt:lpstr>
      <vt:lpstr>Hlavní zásady financování</vt:lpstr>
      <vt:lpstr>Účetnictví a bankovní účet</vt:lpstr>
      <vt:lpstr>Způsobilost nákladů</vt:lpstr>
      <vt:lpstr>Přímé a nepřímé náklady</vt:lpstr>
      <vt:lpstr>Doložení přímých nákladů</vt:lpstr>
      <vt:lpstr>Doložení přímých nákladů</vt:lpstr>
      <vt:lpstr>Základní struktura rozpočtu ESF projektu</vt:lpstr>
      <vt:lpstr>Osobní náklady</vt:lpstr>
      <vt:lpstr>Osobní náklady II.</vt:lpstr>
      <vt:lpstr>Cestovné</vt:lpstr>
      <vt:lpstr>Zařízení a vybavení</vt:lpstr>
      <vt:lpstr>Zařízení a vybavení II.</vt:lpstr>
      <vt:lpstr>Služby</vt:lpstr>
      <vt:lpstr>Služby II.</vt:lpstr>
      <vt:lpstr>Přímá podpora</vt:lpstr>
      <vt:lpstr>Příjmy projektu dle článku 65 odst. 8 obecného nařízení tzv. jiné peněžní příjmy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Michaela Hrabová</dc:creator>
  <cp:lastModifiedBy>Tynek</cp:lastModifiedBy>
  <cp:revision>93</cp:revision>
  <cp:lastPrinted>2017-07-19T11:33:02Z</cp:lastPrinted>
  <dcterms:created xsi:type="dcterms:W3CDTF">2016-10-18T09:15:21Z</dcterms:created>
  <dcterms:modified xsi:type="dcterms:W3CDTF">2021-05-21T10:32:54Z</dcterms:modified>
</cp:coreProperties>
</file>