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266" r:id="rId4"/>
    <p:sldId id="262" r:id="rId5"/>
    <p:sldId id="270" r:id="rId6"/>
    <p:sldId id="268" r:id="rId7"/>
    <p:sldId id="291" r:id="rId8"/>
    <p:sldId id="269" r:id="rId9"/>
    <p:sldId id="287" r:id="rId10"/>
    <p:sldId id="288" r:id="rId11"/>
    <p:sldId id="289" r:id="rId12"/>
    <p:sldId id="290" r:id="rId13"/>
    <p:sldId id="257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5D58E9EE-A70A-4278-AD02-9F3952BE4D1D}">
          <p14:sldIdLst>
            <p14:sldId id="256"/>
          </p14:sldIdLst>
        </p14:section>
        <p14:section name="obsah - vložte snímek ze šablony" id="{CEACA50A-CFD6-4DF1-8914-830FD1866B69}">
          <p14:sldIdLst>
            <p14:sldId id="286"/>
            <p14:sldId id="266"/>
            <p14:sldId id="262"/>
            <p14:sldId id="270"/>
            <p14:sldId id="268"/>
            <p14:sldId id="291"/>
            <p14:sldId id="269"/>
            <p14:sldId id="287"/>
            <p14:sldId id="288"/>
            <p14:sldId id="289"/>
            <p14:sldId id="290"/>
          </p14:sldIdLst>
        </p14:section>
        <p14:section name="závěr" id="{557A05E8-9D0C-4364-9BFA-A8B0D18B2B04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E0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775" autoAdjust="0"/>
  </p:normalViewPr>
  <p:slideViewPr>
    <p:cSldViewPr snapToGrid="0">
      <p:cViewPr varScale="1">
        <p:scale>
          <a:sx n="87" d="100"/>
          <a:sy n="87" d="100"/>
        </p:scale>
        <p:origin x="23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7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4C2B-0EEA-44C6-B0F2-5560D0B9AD64}" type="datetime1">
              <a:rPr lang="cs-CZ" smtClean="0"/>
              <a:t>03.06.2021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D66B-87F4-498A-9899-CAB5FDFA9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2920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239C6-80A5-4F88-B932-A64F57CC79CA}" type="datetime1">
              <a:rPr lang="cs-CZ" smtClean="0"/>
              <a:t>03.06.2021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45397-1AF4-4891-A37F-4C35B8176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3971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9DCFFB-5EE1-44F0-8A62-75840D674CAF}" type="datetime1">
              <a:rPr lang="cs-CZ" smtClean="0"/>
              <a:t>03.06.2021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85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633CF8A-C0A6-441B-8D6B-E2521F127C86}" type="datetime1">
              <a:rPr lang="cs-CZ" smtClean="0"/>
              <a:t>03.06.2021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687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B656CBE-5E28-452C-B21A-24C1A4F89F9D}" type="datetime1">
              <a:rPr lang="cs-CZ" smtClean="0"/>
              <a:t>03.06.2021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615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C1855D-66AA-4959-B56E-43BE67F77EC3}" type="datetime1">
              <a:rPr lang="cs-CZ" smtClean="0"/>
              <a:t>03.06.2021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740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B54AF7-EB03-4921-B370-5F2C1C702F1A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48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BBEEB8-9807-47A2-A121-7FC985C12B07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87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664B26-2F92-4C5E-9CF7-A601556DF326}" type="datetime1">
              <a:rPr lang="cs-CZ" smtClean="0"/>
              <a:t>03.06.2021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52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0BF0F-0712-4440-833C-A68F3D0882E5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C539ECD-24C8-4FAD-BE8D-CEBF85E3AB63}" type="datetime1">
              <a:rPr lang="cs-CZ" smtClean="0"/>
              <a:t>03.06.2021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1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FA60958-C025-433F-9774-53BDF8CD1C20}" type="datetime1">
              <a:rPr lang="cs-CZ" smtClean="0"/>
              <a:t>03.06.2021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57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5461E31-9688-4300-8058-206566A428B2}" type="datetime1">
              <a:rPr lang="cs-CZ" smtClean="0"/>
              <a:t>03.06.2021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39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5461E31-9688-4300-8058-206566A428B2}" type="datetime1">
              <a:rPr lang="cs-CZ" smtClean="0"/>
              <a:t>03.06.2021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820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AD5442-65D8-451F-A441-4C890879D95D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769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61620AF-E681-4FB9-BAA6-65783387DFEA}" type="datetime1">
              <a:rPr lang="cs-CZ" smtClean="0"/>
              <a:t>03.06.2021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41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76" r:id="rId4"/>
    <p:sldLayoutId id="2147483683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FINANČNÍ ŘÍZENÍ PROJEKTU </a:t>
            </a:r>
            <a:endParaRPr lang="cs-CZ" sz="24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Prioritní osa 3 Podpora sociálního začleňování a boj proti chudobě</a:t>
            </a:r>
          </a:p>
          <a:p>
            <a:r>
              <a:rPr lang="cs-CZ" dirty="0" smtClean="0"/>
              <a:t>OP PPR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4572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r>
              <a:rPr lang="cs-CZ" b="1" dirty="0"/>
              <a:t>Nepodstatné změny </a:t>
            </a:r>
          </a:p>
          <a:p>
            <a:pPr marL="879475" lvl="2" indent="-3429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r>
              <a:rPr lang="cs-CZ" dirty="0">
                <a:latin typeface="Arial" charset="0"/>
              </a:rPr>
              <a:t>povinnost nahlásit ŘO bez zbytečného prodlení nebo před podáním </a:t>
            </a:r>
            <a:r>
              <a:rPr lang="cs-CZ" dirty="0" smtClean="0">
                <a:latin typeface="Arial" charset="0"/>
              </a:rPr>
              <a:t>ZOR</a:t>
            </a:r>
          </a:p>
          <a:p>
            <a:pPr marL="879475" lvl="2" indent="-3429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endParaRPr lang="cs-CZ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r>
              <a:rPr lang="cs-CZ" b="1" dirty="0">
                <a:latin typeface="Arial" charset="0"/>
              </a:rPr>
              <a:t>Podstatné změny </a:t>
            </a:r>
          </a:p>
          <a:p>
            <a:pPr marL="879475" lvl="2" indent="-3429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r>
              <a:rPr lang="cs-CZ" dirty="0">
                <a:latin typeface="Arial" charset="0"/>
              </a:rPr>
              <a:t>vždy vyžadují schválení ŘO a příjemce o tuto změnu musí požádat vždy předem</a:t>
            </a:r>
          </a:p>
          <a:p>
            <a:pPr marL="342900" lvl="2" indent="-3429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endParaRPr lang="cs-CZ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endParaRPr lang="cs-CZ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r>
              <a:rPr lang="cs-CZ" dirty="0">
                <a:latin typeface="Arial" charset="0"/>
              </a:rPr>
              <a:t>Definice a příklady podstatných a nepodstatných změn jsou uvedeny Pravidlech pro žadatele a příjemce.</a:t>
            </a:r>
          </a:p>
          <a:p>
            <a:pPr marL="342900" lvl="2" indent="-3429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endParaRPr lang="cs-CZ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endParaRPr lang="cs-CZ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r>
              <a:rPr lang="cs-CZ" dirty="0">
                <a:latin typeface="Arial" charset="0"/>
              </a:rPr>
              <a:t>Žádost o změnu  - změnové řízení v ISKP</a:t>
            </a: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Změny projektu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70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dirty="0">
                <a:latin typeface="Arial" charset="0"/>
              </a:rPr>
              <a:t>výši celkových způsobilých nákladů nelze po schválení navýšit!</a:t>
            </a: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endParaRPr lang="cs-CZ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dirty="0">
                <a:latin typeface="Arial" charset="0"/>
              </a:rPr>
              <a:t>čerpání prostředků v rámci jednotlivých položek schváleného rozpočtu nemůže být vyšší než rozpočet položky </a:t>
            </a: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endParaRPr lang="cs-CZ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b="1" dirty="0">
                <a:latin typeface="Arial" charset="0"/>
              </a:rPr>
              <a:t>změna rozpočtu = úprava rozpočtu → tvorba/úprava/zrušení položky, přesun částek mezi položkami/kapitolami</a:t>
            </a: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buClr>
                <a:srgbClr val="A59253"/>
              </a:buClr>
            </a:pPr>
            <a:endParaRPr lang="cs-CZ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dirty="0">
                <a:latin typeface="Arial" charset="0"/>
              </a:rPr>
              <a:t>změny musí být nezbytné a efektivní pro realizaci projektu a v souladu s jeho cíli</a:t>
            </a: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endParaRPr lang="cs-CZ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b="1" dirty="0">
                <a:latin typeface="Arial" charset="0"/>
              </a:rPr>
              <a:t>každá změna musí být řádně odůvodněna</a:t>
            </a: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endParaRPr lang="cs-CZ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dirty="0"/>
              <a:t>respektovat ceny a mzdy v místě, čase a odvětví obvyklé</a:t>
            </a: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endParaRPr lang="cs-CZ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dirty="0">
                <a:latin typeface="Arial" charset="0"/>
              </a:rPr>
              <a:t>povinnost upravit finanční plán před podáním </a:t>
            </a:r>
            <a:r>
              <a:rPr lang="cs-CZ" dirty="0" err="1">
                <a:latin typeface="Arial" charset="0"/>
              </a:rPr>
              <a:t>ZoR</a:t>
            </a:r>
            <a:r>
              <a:rPr lang="cs-CZ" dirty="0">
                <a:latin typeface="Arial" charset="0"/>
              </a:rPr>
              <a:t>/</a:t>
            </a:r>
            <a:r>
              <a:rPr lang="cs-CZ" dirty="0" err="1">
                <a:latin typeface="Arial" charset="0"/>
              </a:rPr>
              <a:t>ŽoP</a:t>
            </a:r>
            <a:endParaRPr lang="cs-CZ" dirty="0">
              <a:latin typeface="Arial" charset="0"/>
            </a:endParaRPr>
          </a:p>
          <a:p>
            <a:pPr marL="457200" lvl="2" indent="-457200" algn="just">
              <a:lnSpc>
                <a:spcPct val="80000"/>
              </a:lnSpc>
              <a:spcBef>
                <a:spcPts val="600"/>
              </a:spcBef>
              <a:buClr>
                <a:srgbClr val="A59253"/>
              </a:buClr>
            </a:pPr>
            <a:endParaRPr lang="cs-CZ" dirty="0">
              <a:latin typeface="Arial" charset="0"/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Změny rozpočtu projektu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093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171575"/>
            <a:ext cx="7453630" cy="4799458"/>
          </a:xfrm>
        </p:spPr>
        <p:txBody>
          <a:bodyPr>
            <a:normAutofit fontScale="92500" lnSpcReduction="20000"/>
          </a:bodyPr>
          <a:lstStyle/>
          <a:p>
            <a:pPr marL="268287" lvl="2" indent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None/>
            </a:pPr>
            <a:r>
              <a:rPr lang="cs-CZ" b="1" dirty="0">
                <a:latin typeface="Arial" charset="0"/>
              </a:rPr>
              <a:t>Příjmy v projektech EFRR</a:t>
            </a:r>
          </a:p>
          <a:p>
            <a:pPr marL="742950" lvl="3" indent="-28575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1600" dirty="0">
                <a:latin typeface="Arial" charset="0"/>
              </a:rPr>
              <a:t>příjmy podle čl. 61 Nařízení Evropského parlamentu a Rady (EU</a:t>
            </a:r>
            <a:r>
              <a:rPr lang="cs-CZ" sz="1600" dirty="0" smtClean="0">
                <a:latin typeface="Arial" charset="0"/>
              </a:rPr>
              <a:t>) </a:t>
            </a:r>
            <a:r>
              <a:rPr lang="cs-CZ" sz="1600" dirty="0">
                <a:latin typeface="Arial" charset="0"/>
              </a:rPr>
              <a:t>č.1303/2013, které se vztahují na projekty vytvářející čisté příjmy po realizaci</a:t>
            </a:r>
          </a:p>
          <a:p>
            <a:pPr marL="742950" lvl="3" indent="-28575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1600" dirty="0">
                <a:latin typeface="Arial" charset="0"/>
              </a:rPr>
              <a:t>p</a:t>
            </a:r>
            <a:r>
              <a:rPr lang="cs-CZ" sz="1600" dirty="0" smtClean="0">
                <a:latin typeface="Arial" charset="0"/>
              </a:rPr>
              <a:t>ronájem </a:t>
            </a:r>
            <a:r>
              <a:rPr lang="cs-CZ" sz="1600" dirty="0">
                <a:latin typeface="Arial" charset="0"/>
              </a:rPr>
              <a:t>pozemků či budov, staveb</a:t>
            </a:r>
          </a:p>
          <a:p>
            <a:pPr marL="742950" lvl="3" indent="-28575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1600" dirty="0">
                <a:latin typeface="Arial" charset="0"/>
              </a:rPr>
              <a:t>p</a:t>
            </a:r>
            <a:r>
              <a:rPr lang="cs-CZ" sz="1600" dirty="0" smtClean="0">
                <a:latin typeface="Arial" charset="0"/>
              </a:rPr>
              <a:t>oskytování </a:t>
            </a:r>
            <a:r>
              <a:rPr lang="cs-CZ" sz="1600" dirty="0">
                <a:latin typeface="Arial" charset="0"/>
              </a:rPr>
              <a:t>služeb za úplatu</a:t>
            </a:r>
          </a:p>
          <a:p>
            <a:pPr marL="268287" lvl="2" indent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None/>
            </a:pPr>
            <a:endParaRPr lang="cs-CZ" b="1" dirty="0">
              <a:latin typeface="Arial" charset="0"/>
            </a:endParaRPr>
          </a:p>
          <a:p>
            <a:pPr marL="268287" lvl="2" indent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None/>
            </a:pPr>
            <a:r>
              <a:rPr lang="cs-CZ" b="1" dirty="0">
                <a:latin typeface="Arial" charset="0"/>
              </a:rPr>
              <a:t>Příjmy nejsou relevantní u projektů:</a:t>
            </a:r>
          </a:p>
          <a:p>
            <a:pPr marL="742950" lvl="3" indent="-285750" algn="just">
              <a:lnSpc>
                <a:spcPct val="120000"/>
              </a:lnSpc>
              <a:spcBef>
                <a:spcPts val="600"/>
              </a:spcBef>
              <a:buClr>
                <a:srgbClr val="A59253"/>
              </a:buClr>
            </a:pPr>
            <a:r>
              <a:rPr lang="cs-CZ" sz="1600" dirty="0">
                <a:latin typeface="Arial" charset="0"/>
              </a:rPr>
              <a:t>k</a:t>
            </a:r>
            <a:r>
              <a:rPr lang="cs-CZ" sz="1600" dirty="0" smtClean="0">
                <a:latin typeface="Arial" charset="0"/>
              </a:rPr>
              <a:t>teré </a:t>
            </a:r>
            <a:r>
              <a:rPr lang="cs-CZ" sz="1600" dirty="0">
                <a:latin typeface="Arial" charset="0"/>
              </a:rPr>
              <a:t>podléhají pravidlům veřejné podpory</a:t>
            </a:r>
          </a:p>
          <a:p>
            <a:pPr marL="742950" lvl="3" indent="-285750" algn="just">
              <a:lnSpc>
                <a:spcPct val="120000"/>
              </a:lnSpc>
              <a:spcBef>
                <a:spcPts val="600"/>
              </a:spcBef>
              <a:buClr>
                <a:srgbClr val="A59253"/>
              </a:buClr>
            </a:pPr>
            <a:r>
              <a:rPr lang="cs-CZ" sz="1600" dirty="0">
                <a:latin typeface="Arial" charset="0"/>
              </a:rPr>
              <a:t>j</a:t>
            </a:r>
            <a:r>
              <a:rPr lang="cs-CZ" sz="1600" dirty="0" smtClean="0">
                <a:latin typeface="Arial" charset="0"/>
              </a:rPr>
              <a:t>ejichž </a:t>
            </a:r>
            <a:r>
              <a:rPr lang="cs-CZ" sz="1600" dirty="0">
                <a:latin typeface="Arial" charset="0"/>
              </a:rPr>
              <a:t>příjmy nestačí k pokrytí neprojektových provozních nákladů</a:t>
            </a:r>
          </a:p>
          <a:p>
            <a:pPr marL="742950" lvl="3" indent="-285750" algn="just">
              <a:lnSpc>
                <a:spcPct val="120000"/>
              </a:lnSpc>
              <a:spcBef>
                <a:spcPts val="600"/>
              </a:spcBef>
              <a:buClr>
                <a:srgbClr val="A59253"/>
              </a:buClr>
            </a:pPr>
            <a:endParaRPr lang="cs-CZ" sz="1600" dirty="0">
              <a:latin typeface="Arial" charset="0"/>
            </a:endParaRPr>
          </a:p>
          <a:p>
            <a:pPr marL="268287" lvl="2" indent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None/>
            </a:pPr>
            <a:r>
              <a:rPr lang="cs-CZ" b="1" dirty="0">
                <a:latin typeface="Arial" charset="0"/>
              </a:rPr>
              <a:t>Příjmy nejsou např.:</a:t>
            </a:r>
          </a:p>
          <a:p>
            <a:pPr marL="742950" lvl="3" indent="-285750" algn="just">
              <a:lnSpc>
                <a:spcPct val="120000"/>
              </a:lnSpc>
              <a:spcBef>
                <a:spcPts val="600"/>
              </a:spcBef>
              <a:buClr>
                <a:srgbClr val="A59253"/>
              </a:buClr>
            </a:pPr>
            <a:r>
              <a:rPr lang="cs-CZ" sz="1600" dirty="0">
                <a:latin typeface="Arial" charset="0"/>
              </a:rPr>
              <a:t>platby ze smluvních pokut</a:t>
            </a:r>
          </a:p>
          <a:p>
            <a:pPr marL="742950" lvl="3" indent="-285750" algn="just">
              <a:lnSpc>
                <a:spcPct val="120000"/>
              </a:lnSpc>
              <a:spcBef>
                <a:spcPts val="600"/>
              </a:spcBef>
              <a:buClr>
                <a:srgbClr val="A59253"/>
              </a:buClr>
            </a:pPr>
            <a:r>
              <a:rPr lang="cs-CZ" sz="1600" dirty="0">
                <a:latin typeface="Arial" charset="0"/>
              </a:rPr>
              <a:t>transfery a dotace od státu, regionálních rozpočtů či příspěvky z veřejného </a:t>
            </a:r>
            <a:r>
              <a:rPr lang="cs-CZ" sz="1600" dirty="0" smtClean="0">
                <a:latin typeface="Arial" charset="0"/>
              </a:rPr>
              <a:t>pojištění</a:t>
            </a:r>
            <a:endParaRPr lang="cs-CZ" sz="1600" dirty="0">
              <a:latin typeface="Arial" charset="0"/>
            </a:endParaRPr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None/>
            </a:pPr>
            <a:endParaRPr lang="cs-CZ" dirty="0">
              <a:latin typeface="Arial" charset="0"/>
            </a:endParaRPr>
          </a:p>
          <a:p>
            <a:pPr marL="0" lvl="2" indent="0" algn="just">
              <a:lnSpc>
                <a:spcPct val="120000"/>
              </a:lnSpc>
              <a:spcBef>
                <a:spcPts val="600"/>
              </a:spcBef>
              <a:buClr>
                <a:srgbClr val="A59253"/>
              </a:buClr>
              <a:buNone/>
            </a:pPr>
            <a:r>
              <a:rPr lang="cs-CZ" sz="1400" dirty="0">
                <a:latin typeface="Arial" charset="0"/>
              </a:rPr>
              <a:t>Bližší specifikace a definice příjmů je uvedena v kapitole č. 25 Pravidel pro žadatele a příjemce.</a:t>
            </a:r>
          </a:p>
          <a:p>
            <a:pPr marL="0" lvl="2" indent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None/>
            </a:pPr>
            <a:endParaRPr lang="cs-CZ" sz="2200" dirty="0">
              <a:latin typeface="Arial" charset="0"/>
            </a:endParaRPr>
          </a:p>
          <a:p>
            <a:pPr marL="268288" lvl="2" indent="-268288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charset="0"/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Příjmy projektu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610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DĚKUJI ZA POZORNOST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90950" y="1997839"/>
            <a:ext cx="4105274" cy="322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dirty="0" smtClean="0"/>
              <a:t>Ing. Radka Mojžíšová, MBA</a:t>
            </a:r>
            <a:endParaRPr lang="cs-CZ" b="1" dirty="0"/>
          </a:p>
          <a:p>
            <a:pPr>
              <a:lnSpc>
                <a:spcPct val="114000"/>
              </a:lnSpc>
            </a:pP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E-mail: </a:t>
            </a:r>
            <a:r>
              <a:rPr lang="cs-CZ" dirty="0" smtClean="0"/>
              <a:t>radka.mojzisova@praha.eu 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Tel.: 236 003 </a:t>
            </a:r>
            <a:r>
              <a:rPr lang="cs-CZ" dirty="0" smtClean="0"/>
              <a:t>908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	</a:t>
            </a:r>
          </a:p>
          <a:p>
            <a:pPr>
              <a:lnSpc>
                <a:spcPct val="114000"/>
              </a:lnSpc>
            </a:pPr>
            <a:endParaRPr lang="cs-CZ" b="1" dirty="0"/>
          </a:p>
          <a:p>
            <a:pPr>
              <a:lnSpc>
                <a:spcPct val="114000"/>
              </a:lnSpc>
            </a:pPr>
            <a:r>
              <a:rPr lang="cs-CZ" b="1" dirty="0"/>
              <a:t>ODBOR EVROPSKÝCH FONDŮ</a:t>
            </a:r>
            <a:br>
              <a:rPr lang="cs-CZ" b="1" dirty="0"/>
            </a:br>
            <a:r>
              <a:rPr lang="cs-CZ" b="1" dirty="0"/>
              <a:t>MAGISTRÁT HL. M. PRAHY</a:t>
            </a:r>
            <a:br>
              <a:rPr lang="cs-CZ" b="1" dirty="0"/>
            </a:br>
            <a:r>
              <a:rPr lang="cs-CZ" b="1" dirty="0"/>
              <a:t>RYTÍŘSKÁ 406/10</a:t>
            </a:r>
            <a:br>
              <a:rPr lang="cs-CZ" b="1" dirty="0"/>
            </a:br>
            <a:r>
              <a:rPr lang="cs-CZ" b="1" dirty="0"/>
              <a:t>110 00  PRAHA 1</a:t>
            </a:r>
          </a:p>
        </p:txBody>
      </p:sp>
    </p:spTree>
    <p:extLst>
      <p:ext uri="{BB962C8B-B14F-4D97-AF65-F5344CB8AC3E}">
        <p14:creationId xmlns:p14="http://schemas.microsoft.com/office/powerpoint/2010/main" val="42926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447675"/>
            <a:endParaRPr lang="cs-CZ" dirty="0" smtClean="0"/>
          </a:p>
          <a:p>
            <a:pPr marL="447675" indent="-447675"/>
            <a:r>
              <a:rPr lang="cs-CZ" dirty="0" smtClean="0"/>
              <a:t>Hlavní </a:t>
            </a:r>
            <a:r>
              <a:rPr lang="cs-CZ" dirty="0"/>
              <a:t>zásady financování</a:t>
            </a:r>
          </a:p>
          <a:p>
            <a:pPr marL="447675" indent="-447675"/>
            <a:r>
              <a:rPr lang="cs-CZ" dirty="0"/>
              <a:t>Účetnictví a bankovní účet</a:t>
            </a:r>
          </a:p>
          <a:p>
            <a:pPr marL="447675" indent="-447675"/>
            <a:r>
              <a:rPr lang="cs-CZ" dirty="0"/>
              <a:t>Způsobilost nákladů</a:t>
            </a:r>
          </a:p>
          <a:p>
            <a:pPr marL="447675" indent="-447675"/>
            <a:r>
              <a:rPr lang="cs-CZ" dirty="0" smtClean="0"/>
              <a:t>Základní </a:t>
            </a:r>
            <a:r>
              <a:rPr lang="cs-CZ" dirty="0"/>
              <a:t>struktura rozpočtu projektu</a:t>
            </a:r>
          </a:p>
          <a:p>
            <a:pPr marL="447675" indent="-447675"/>
            <a:r>
              <a:rPr lang="cs-CZ" dirty="0" smtClean="0"/>
              <a:t>Změny projektu</a:t>
            </a:r>
            <a:endParaRPr lang="cs-CZ" dirty="0"/>
          </a:p>
          <a:p>
            <a:pPr marL="447675" indent="-447675"/>
            <a:r>
              <a:rPr lang="cs-CZ" dirty="0"/>
              <a:t>Příjmy projektu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 prezentace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36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Hlavní zásady financování</a:t>
            </a:r>
            <a:endParaRPr lang="cs-CZ" b="1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958850" y="1123950"/>
            <a:ext cx="7453630" cy="5087663"/>
          </a:xfrm>
        </p:spPr>
        <p:txBody>
          <a:bodyPr>
            <a:normAutofit fontScale="92500" lnSpcReduction="10000"/>
          </a:bodyPr>
          <a:lstStyle/>
          <a:p>
            <a:pPr marL="0" lvl="2" indent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None/>
            </a:pPr>
            <a:r>
              <a:rPr lang="cs-CZ" sz="2800" b="1" dirty="0">
                <a:latin typeface="Arial" charset="0"/>
                <a:cs typeface="Arial" panose="020B0604020202020204" pitchFamily="34" charset="0"/>
              </a:rPr>
              <a:t>Finanční toky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100" b="1" dirty="0">
                <a:latin typeface="Arial" charset="0"/>
                <a:cs typeface="Arial" panose="020B0604020202020204" pitchFamily="34" charset="0"/>
              </a:rPr>
              <a:t>ex-ante režim </a:t>
            </a:r>
            <a:r>
              <a:rPr lang="cs-CZ" sz="2100" dirty="0">
                <a:latin typeface="Arial" charset="0"/>
                <a:cs typeface="Arial" panose="020B0604020202020204" pitchFamily="34" charset="0"/>
              </a:rPr>
              <a:t>– stanoven harmonogram poskytování finančních prostředků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100" dirty="0">
                <a:latin typeface="Arial" charset="0"/>
                <a:cs typeface="Arial" panose="020B0604020202020204" pitchFamily="34" charset="0"/>
              </a:rPr>
              <a:t>zpětné vykazování výdajů příjemcem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</a:pPr>
            <a:endParaRPr lang="cs-CZ" sz="2100" dirty="0">
              <a:latin typeface="Arial" charset="0"/>
              <a:cs typeface="Arial" panose="020B0604020202020204" pitchFamily="34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100" b="1" dirty="0">
                <a:latin typeface="Arial" charset="0"/>
                <a:cs typeface="Arial" panose="020B0604020202020204" pitchFamily="34" charset="0"/>
              </a:rPr>
              <a:t>první zálohová platba </a:t>
            </a:r>
            <a:r>
              <a:rPr lang="cs-CZ" sz="2100" dirty="0">
                <a:latin typeface="Arial" charset="0"/>
                <a:cs typeface="Arial" panose="020B0604020202020204" pitchFamily="34" charset="0"/>
              </a:rPr>
              <a:t>– stanovena ve smlouvě – bez vyúčtování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100" b="1" dirty="0">
                <a:latin typeface="Arial" charset="0"/>
                <a:cs typeface="Arial" panose="020B0604020202020204" pitchFamily="34" charset="0"/>
              </a:rPr>
              <a:t>další zálohová platby </a:t>
            </a:r>
            <a:r>
              <a:rPr lang="cs-CZ" sz="2100" dirty="0">
                <a:latin typeface="Arial" charset="0"/>
                <a:cs typeface="Arial" panose="020B0604020202020204" pitchFamily="34" charset="0"/>
              </a:rPr>
              <a:t>– na základě ŽOP – včetně vyúčtování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100" b="1" dirty="0">
                <a:latin typeface="Arial" charset="0"/>
                <a:cs typeface="Arial" panose="020B0604020202020204" pitchFamily="34" charset="0"/>
              </a:rPr>
              <a:t>závěrečné vyúčtování </a:t>
            </a:r>
            <a:r>
              <a:rPr lang="cs-CZ" sz="2100" dirty="0">
                <a:latin typeface="Arial" charset="0"/>
                <a:cs typeface="Arial" panose="020B0604020202020204" pitchFamily="34" charset="0"/>
              </a:rPr>
              <a:t>– zálohová platba nebo vrácení prostředků</a:t>
            </a:r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None/>
            </a:pPr>
            <a:endParaRPr lang="cs-CZ" sz="2400" dirty="0">
              <a:latin typeface="Arial" charset="0"/>
              <a:cs typeface="Arial" panose="020B0604020202020204" pitchFamily="34" charset="0"/>
            </a:endParaRPr>
          </a:p>
          <a:p>
            <a:pPr marL="0" lvl="2" indent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None/>
            </a:pPr>
            <a:r>
              <a:rPr lang="cs-CZ" sz="2800" b="1" dirty="0"/>
              <a:t>Spolufinancování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1900" dirty="0">
                <a:cs typeface="Arial" panose="020B0604020202020204" pitchFamily="34" charset="0"/>
              </a:rPr>
              <a:t>spoluúčast podle typu příjemce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1900" dirty="0"/>
              <a:t>0% až 15% - podle textu výzvy</a:t>
            </a:r>
            <a:endParaRPr lang="cs-CZ" sz="1900" dirty="0">
              <a:cs typeface="Arial" panose="020B0604020202020204" pitchFamily="34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1900" dirty="0">
                <a:cs typeface="Arial" panose="020B0604020202020204" pitchFamily="34" charset="0"/>
              </a:rPr>
              <a:t>procentní podíl spolufinancování je/bude uveden ve Smlouvě o financování</a:t>
            </a:r>
          </a:p>
          <a:p>
            <a:pPr marL="285750" lvl="2" indent="-28575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9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8850" y="996950"/>
            <a:ext cx="7453630" cy="513339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800" b="1" dirty="0"/>
              <a:t>Účetnictví</a:t>
            </a:r>
            <a:endParaRPr lang="cs-CZ" sz="3800" dirty="0"/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povinnost vést </a:t>
            </a:r>
            <a:r>
              <a:rPr lang="cs-CZ" sz="2600" b="1" dirty="0"/>
              <a:t>účetnictví</a:t>
            </a:r>
            <a:r>
              <a:rPr lang="cs-CZ" sz="2600" dirty="0"/>
              <a:t> podle zákona č. 563/1991 Sb., o účetnictví, ve znění pozdějších předpisů nebo </a:t>
            </a:r>
            <a:r>
              <a:rPr lang="cs-CZ" sz="2600" b="1" dirty="0"/>
              <a:t>daňovou evidenci </a:t>
            </a:r>
            <a:r>
              <a:rPr lang="cs-CZ" sz="2600" dirty="0"/>
              <a:t>podle zákona č. 586/1992 Sb., o daních z příjmů, ve znění pozdějších předpisů a v souladu s platnými právními předpisy ČR</a:t>
            </a:r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povinnost vést </a:t>
            </a:r>
            <a:r>
              <a:rPr lang="cs-CZ" sz="2600" b="1" dirty="0"/>
              <a:t>„oddělené účetnictví“ </a:t>
            </a:r>
            <a:r>
              <a:rPr lang="cs-CZ" sz="2600" dirty="0"/>
              <a:t>(číslo akce, středisko, </a:t>
            </a:r>
            <a:r>
              <a:rPr lang="cs-CZ" sz="2600" dirty="0" smtClean="0"/>
              <a:t>…)</a:t>
            </a:r>
          </a:p>
          <a:p>
            <a:pPr marL="312738" lvl="2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800" b="1" dirty="0"/>
              <a:t>Bankovní účet</a:t>
            </a:r>
            <a:endParaRPr lang="cs-CZ" sz="3800" dirty="0"/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pro realizaci projektu je možné zřídit </a:t>
            </a:r>
            <a:r>
              <a:rPr lang="cs-CZ" sz="2600" b="1" dirty="0"/>
              <a:t>samostatný bankovní účet </a:t>
            </a:r>
            <a:r>
              <a:rPr lang="cs-CZ" sz="2600" dirty="0"/>
              <a:t>či </a:t>
            </a:r>
            <a:r>
              <a:rPr lang="cs-CZ" sz="2600" b="1" dirty="0"/>
              <a:t>podúčet</a:t>
            </a:r>
            <a:r>
              <a:rPr lang="cs-CZ" sz="2600" dirty="0"/>
              <a:t> nebo používat již </a:t>
            </a:r>
            <a:r>
              <a:rPr lang="cs-CZ" sz="2600" b="1" dirty="0"/>
              <a:t>existující bankovní účet</a:t>
            </a:r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identifikace bankovního účtu je vždy uvedena ve Smlouvě o financování projektu</a:t>
            </a:r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b="1" dirty="0"/>
              <a:t>povinnost na tento účet přijímat platby od ŘO OP PPR</a:t>
            </a:r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změna bankovního účtu pro příjem dotace -&gt; podstatná změna, která vyžaduje schválení ŘO a uzavření dodatku ke </a:t>
            </a:r>
            <a:r>
              <a:rPr lang="cs-CZ" sz="2600" dirty="0" smtClean="0"/>
              <a:t>Smlouvě</a:t>
            </a:r>
          </a:p>
          <a:p>
            <a:pPr marL="631825" lvl="2" indent="-319088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Účetnictví a bankovní </a:t>
            </a:r>
            <a:r>
              <a:rPr lang="cs-CZ" b="1" dirty="0" smtClean="0"/>
              <a:t>účet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36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Způsobilost nákladů</a:t>
            </a:r>
            <a:endParaRPr lang="cs-CZ" b="1" dirty="0"/>
          </a:p>
        </p:txBody>
      </p:sp>
      <p:graphicFrame>
        <p:nvGraphicFramePr>
          <p:cNvPr id="4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127224"/>
              </p:ext>
            </p:extLst>
          </p:nvPr>
        </p:nvGraphicFramePr>
        <p:xfrm>
          <a:off x="958850" y="1344613"/>
          <a:ext cx="7357146" cy="4188283"/>
        </p:xfrm>
        <a:graphic>
          <a:graphicData uri="http://schemas.openxmlformats.org/drawingml/2006/table">
            <a:tbl>
              <a:tblPr/>
              <a:tblGrid>
                <a:gridCol w="3678573"/>
                <a:gridCol w="3678573"/>
              </a:tblGrid>
              <a:tr h="54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Hledisko způsobilosti výdaje: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Podmínky způsobilosti výdaje: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Věcná způsobilost výdaje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Soulad s právními předpisy, pravidly programu a podmínkami podpory.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Přiměřenost výdaje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Jeho výše je výsledkem optimálního vztahu mezi její hospodárností, účelností a efektivností.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Časová způsobilost výdaje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Vznik</a:t>
                      </a:r>
                      <a:r>
                        <a:rPr lang="cs-CZ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výdaje v době realizace projektu nebo nevyhnutelné výdaje před začátkem realizace.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Úhrada mezi dnem podání žádosti a dnem předložení závěrečné </a:t>
                      </a:r>
                      <a:r>
                        <a:rPr lang="cs-CZ" sz="16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ZoR</a:t>
                      </a:r>
                      <a:r>
                        <a:rPr lang="cs-CZ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cs-CZ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Místní způsobilost výdaje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Vazba na území hl. m. Prahy.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Vykázání výdaje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Identifikovatelný, prokazatelný a doložitelný výdaj.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9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lnSpc>
                <a:spcPct val="114000"/>
              </a:lnSpc>
            </a:pPr>
            <a:r>
              <a:rPr lang="cs-CZ" sz="2400" b="1" dirty="0"/>
              <a:t>Ú</a:t>
            </a:r>
            <a:r>
              <a:rPr lang="cs-CZ" sz="2400" b="1" dirty="0" smtClean="0"/>
              <a:t>četní doklad </a:t>
            </a:r>
            <a:r>
              <a:rPr lang="cs-CZ" sz="2400" dirty="0"/>
              <a:t>vč. podpisového záznamu odpovědné osoby za zaúčtování a </a:t>
            </a:r>
            <a:r>
              <a:rPr lang="cs-CZ" sz="2400" dirty="0" smtClean="0"/>
              <a:t>schválení (např. faktura, pokladní doklad, mzdový list, cestovní </a:t>
            </a:r>
            <a:r>
              <a:rPr lang="cs-CZ" sz="2400" dirty="0"/>
              <a:t>příkaz</a:t>
            </a:r>
            <a:r>
              <a:rPr lang="cs-CZ" sz="2400" dirty="0" smtClean="0"/>
              <a:t>) </a:t>
            </a:r>
          </a:p>
          <a:p>
            <a:pPr marL="357188" indent="-357188">
              <a:lnSpc>
                <a:spcPct val="114000"/>
              </a:lnSpc>
            </a:pPr>
            <a:r>
              <a:rPr lang="cs-CZ" sz="2400" b="1" dirty="0"/>
              <a:t>P</a:t>
            </a:r>
            <a:r>
              <a:rPr lang="cs-CZ" sz="2400" b="1" dirty="0" smtClean="0"/>
              <a:t>rokázání úhrady </a:t>
            </a:r>
            <a:r>
              <a:rPr lang="cs-CZ" sz="2400" dirty="0" smtClean="0"/>
              <a:t>(bankovní výpis, popř. VPD)</a:t>
            </a:r>
          </a:p>
          <a:p>
            <a:pPr marL="357188" indent="-357188">
              <a:lnSpc>
                <a:spcPct val="114000"/>
              </a:lnSpc>
            </a:pPr>
            <a:r>
              <a:rPr lang="cs-CZ" sz="2400" b="1" dirty="0"/>
              <a:t>H</a:t>
            </a:r>
            <a:r>
              <a:rPr lang="cs-CZ" sz="2400" b="1" dirty="0" smtClean="0"/>
              <a:t>ospodárnost výdaje </a:t>
            </a:r>
            <a:r>
              <a:rPr lang="cs-CZ" sz="2400" dirty="0" smtClean="0"/>
              <a:t>(auditní stopa)</a:t>
            </a:r>
          </a:p>
          <a:p>
            <a:pPr marL="357188" indent="-357188">
              <a:lnSpc>
                <a:spcPct val="114000"/>
              </a:lnSpc>
            </a:pPr>
            <a:endParaRPr lang="cs-CZ" sz="2400" dirty="0"/>
          </a:p>
          <a:p>
            <a:pPr marL="357188" indent="-357188">
              <a:lnSpc>
                <a:spcPct val="114000"/>
              </a:lnSpc>
            </a:pPr>
            <a:r>
              <a:rPr lang="cs-CZ" sz="2000" b="1" dirty="0"/>
              <a:t>Platba</a:t>
            </a:r>
            <a:r>
              <a:rPr lang="cs-CZ" sz="2000" dirty="0"/>
              <a:t> dodavatelům </a:t>
            </a:r>
            <a:r>
              <a:rPr lang="cs-CZ" sz="2000" dirty="0" smtClean="0"/>
              <a:t>primárně </a:t>
            </a:r>
            <a:r>
              <a:rPr lang="cs-CZ" sz="2000" b="1" dirty="0" smtClean="0"/>
              <a:t>bezhotovostně</a:t>
            </a:r>
            <a:r>
              <a:rPr lang="cs-CZ" sz="2000" dirty="0" smtClean="0"/>
              <a:t>, </a:t>
            </a:r>
            <a:r>
              <a:rPr lang="cs-CZ" sz="2000" b="1" dirty="0" smtClean="0"/>
              <a:t>v </a:t>
            </a:r>
            <a:r>
              <a:rPr lang="cs-CZ" sz="2000" b="1" dirty="0"/>
              <a:t>hotovosti </a:t>
            </a:r>
            <a:r>
              <a:rPr lang="cs-CZ" sz="2000" b="1" dirty="0" smtClean="0"/>
              <a:t>pouze </a:t>
            </a:r>
            <a:r>
              <a:rPr lang="cs-CZ" sz="2000" b="1" dirty="0"/>
              <a:t>u nevyhnutelných plateb </a:t>
            </a:r>
            <a:r>
              <a:rPr lang="cs-CZ" sz="2000" dirty="0" smtClean="0"/>
              <a:t>(</a:t>
            </a:r>
            <a:r>
              <a:rPr lang="cs-CZ" sz="2000" dirty="0"/>
              <a:t>zejména cestovní náhrady, apod.).</a:t>
            </a:r>
          </a:p>
          <a:p>
            <a:pPr marL="357188" indent="-357188">
              <a:lnSpc>
                <a:spcPct val="114000"/>
              </a:lnSpc>
            </a:pPr>
            <a:endParaRPr lang="cs-CZ" sz="2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Doložení nákladů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211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cs-CZ" sz="2400" b="1" dirty="0"/>
              <a:t>Registrační číslo projektu na dokladu od dodavatele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cs-CZ" sz="2400" b="1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cs-CZ" sz="2400" dirty="0"/>
              <a:t>U </a:t>
            </a:r>
            <a:r>
              <a:rPr lang="cs-CZ" sz="2400" b="1" dirty="0"/>
              <a:t>faktur</a:t>
            </a:r>
            <a:r>
              <a:rPr lang="cs-CZ" sz="2400" dirty="0"/>
              <a:t> musí příjemce zajistit, aby číslo projektu uváděl na faktuře  dodavatel.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cs-CZ" sz="2400" b="1" dirty="0"/>
              <a:t>Ruční dopsání </a:t>
            </a:r>
            <a:r>
              <a:rPr lang="cs-CZ" sz="2400" dirty="0"/>
              <a:t>na  vytištěnou fakturu nebo na účetní záznam, likvidační list apod., který je nedílnou součástí faktury, povolí poskytovatel jen v odůvodněných případech (např. náklady za energii od velkých dodavatelů, </a:t>
            </a:r>
            <a:r>
              <a:rPr lang="cs-CZ" sz="2400" dirty="0" smtClean="0"/>
              <a:t>apod</a:t>
            </a:r>
            <a:r>
              <a:rPr lang="cs-CZ" sz="2400" dirty="0"/>
              <a:t>.).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cs-CZ" sz="2400" b="1" dirty="0"/>
              <a:t>Ostatní účetní doklady </a:t>
            </a:r>
            <a:r>
              <a:rPr lang="cs-CZ" sz="2400" dirty="0"/>
              <a:t>(výdajové a další např. pokladní doklady) označuje příjemce dopsáním registračního čísla projektu na doklad</a:t>
            </a:r>
          </a:p>
          <a:p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cs-CZ" sz="2400" b="1" dirty="0"/>
              <a:t>Zálohové faktury nejsou propláceny</a:t>
            </a:r>
          </a:p>
          <a:p>
            <a:pPr marL="357188" indent="-357188">
              <a:lnSpc>
                <a:spcPct val="114000"/>
              </a:lnSpc>
            </a:pPr>
            <a:endParaRPr lang="cs-CZ" sz="2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Doložení nákladů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985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Základní struktura rozpočtu EFRR projektu</a:t>
            </a:r>
            <a:endParaRPr lang="cs-CZ" b="1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958850" y="1107583"/>
            <a:ext cx="7453630" cy="5125791"/>
          </a:xfrm>
        </p:spPr>
        <p:txBody>
          <a:bodyPr>
            <a:normAutofit/>
          </a:bodyPr>
          <a:lstStyle/>
          <a:p>
            <a:pPr marL="0" indent="628650" fontAlgn="t">
              <a:spcBef>
                <a:spcPts val="0"/>
              </a:spcBef>
              <a:buNone/>
            </a:pPr>
            <a:r>
              <a:rPr lang="cs-CZ" sz="1400" dirty="0"/>
              <a:t>1. </a:t>
            </a:r>
            <a:r>
              <a:rPr lang="cs-CZ" sz="1400" b="1" dirty="0"/>
              <a:t>NEINVESTIČNÍ ZPŮSOBILÉ VÝDAJE CELKEM</a:t>
            </a:r>
            <a:endParaRPr lang="cs-CZ" sz="1400" dirty="0"/>
          </a:p>
          <a:p>
            <a:pPr marL="896938" indent="-92075" fontAlgn="t">
              <a:buNone/>
            </a:pPr>
            <a:r>
              <a:rPr lang="cs-CZ" sz="1400" dirty="0"/>
              <a:t>1.1 Osobní náklady</a:t>
            </a:r>
          </a:p>
          <a:p>
            <a:pPr marL="896938" indent="-92075" fontAlgn="t">
              <a:buNone/>
            </a:pPr>
            <a:r>
              <a:rPr lang="cs-CZ" sz="1400" dirty="0"/>
              <a:t>1.2 Cestovné</a:t>
            </a:r>
          </a:p>
          <a:p>
            <a:pPr marL="896938" indent="-92075" fontAlgn="t">
              <a:buNone/>
            </a:pPr>
            <a:r>
              <a:rPr lang="cs-CZ" sz="1400" dirty="0"/>
              <a:t>1.3 Drobný neodpisovaný hmotný a nehmotný majetek</a:t>
            </a:r>
          </a:p>
          <a:p>
            <a:pPr marL="896938" indent="176213" fontAlgn="t">
              <a:buNone/>
            </a:pPr>
            <a:r>
              <a:rPr lang="cs-CZ" sz="1400" dirty="0"/>
              <a:t>1.3.1 Neodpisovaný hmotný majetek</a:t>
            </a:r>
          </a:p>
          <a:p>
            <a:pPr marL="896938" indent="176213" fontAlgn="t">
              <a:buNone/>
            </a:pPr>
            <a:r>
              <a:rPr lang="cs-CZ" sz="1400" dirty="0"/>
              <a:t>1.3.2 Neodpisovaný nehmotný majetek</a:t>
            </a:r>
          </a:p>
          <a:p>
            <a:pPr marL="896938" indent="-92075" fontAlgn="t">
              <a:buNone/>
            </a:pPr>
            <a:r>
              <a:rPr lang="cs-CZ" sz="1400" dirty="0"/>
              <a:t>1.4 Služby</a:t>
            </a:r>
          </a:p>
          <a:p>
            <a:pPr marL="0" indent="628650" fontAlgn="t">
              <a:buNone/>
            </a:pPr>
            <a:r>
              <a:rPr lang="cs-CZ" sz="1400" dirty="0"/>
              <a:t>2. </a:t>
            </a:r>
            <a:r>
              <a:rPr lang="cs-CZ" sz="1400" b="1" dirty="0"/>
              <a:t>INVESTIČNÍ ZPŮSOBILÉ VÝDAJE CELKEM</a:t>
            </a:r>
            <a:endParaRPr lang="cs-CZ" sz="1400" dirty="0"/>
          </a:p>
          <a:p>
            <a:pPr marL="0" indent="804863" fontAlgn="t">
              <a:buNone/>
            </a:pPr>
            <a:r>
              <a:rPr lang="cs-CZ" sz="1400" dirty="0"/>
              <a:t>2.1. Pozemky, stavby a úpravy ploch</a:t>
            </a:r>
          </a:p>
          <a:p>
            <a:pPr marL="0" indent="804863" fontAlgn="t">
              <a:buNone/>
            </a:pPr>
            <a:r>
              <a:rPr lang="cs-CZ" sz="1400" dirty="0"/>
              <a:t>2.2. Odpisovaný hmotný majetek</a:t>
            </a:r>
          </a:p>
          <a:p>
            <a:pPr marL="0" indent="804863" fontAlgn="t">
              <a:buNone/>
            </a:pPr>
            <a:r>
              <a:rPr lang="cs-CZ" sz="1400" dirty="0"/>
              <a:t>2.3 Odpisovaný nehmotný majetek</a:t>
            </a:r>
          </a:p>
          <a:p>
            <a:pPr marL="0" indent="628650" fontAlgn="t">
              <a:buNone/>
            </a:pPr>
            <a:r>
              <a:rPr lang="cs-CZ" sz="1400" dirty="0"/>
              <a:t>3. </a:t>
            </a:r>
            <a:r>
              <a:rPr lang="cs-CZ" sz="1400" b="1" dirty="0"/>
              <a:t>ZPŮSOBILÉ VÝDAJE CELKEM</a:t>
            </a:r>
            <a:endParaRPr lang="cs-CZ" sz="1400" dirty="0"/>
          </a:p>
          <a:p>
            <a:pPr marL="0" indent="628650" fontAlgn="t">
              <a:buNone/>
            </a:pPr>
            <a:r>
              <a:rPr lang="cs-CZ" sz="1400" dirty="0"/>
              <a:t>4. </a:t>
            </a:r>
            <a:r>
              <a:rPr lang="cs-CZ" sz="1400" b="1" dirty="0"/>
              <a:t>NEZPŮSOBILÉ VÝDAJE CELKEM </a:t>
            </a:r>
            <a:endParaRPr lang="cs-CZ" sz="1400" dirty="0"/>
          </a:p>
          <a:p>
            <a:pPr marL="0" indent="628650" fontAlgn="t">
              <a:buNone/>
            </a:pPr>
            <a:r>
              <a:rPr lang="cs-CZ" sz="1400" dirty="0"/>
              <a:t>5. </a:t>
            </a:r>
            <a:r>
              <a:rPr lang="cs-CZ" sz="1400" b="1" dirty="0"/>
              <a:t>CELKOVÉ VÝDAJE PROJEKTU</a:t>
            </a:r>
            <a:endParaRPr lang="cs-CZ" sz="1400" dirty="0"/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 algn="just">
              <a:lnSpc>
                <a:spcPct val="80000"/>
              </a:lnSpc>
              <a:spcBef>
                <a:spcPts val="300"/>
              </a:spcBef>
              <a:buClr>
                <a:srgbClr val="A59253"/>
              </a:buClr>
              <a:buNone/>
            </a:pPr>
            <a:endParaRPr lang="cs-CZ" dirty="0" smtClean="0">
              <a:latin typeface="Arial" charset="0"/>
            </a:endParaRPr>
          </a:p>
          <a:p>
            <a:pPr marL="0" lvl="2" indent="0" algn="just">
              <a:lnSpc>
                <a:spcPct val="80000"/>
              </a:lnSpc>
              <a:spcBef>
                <a:spcPts val="300"/>
              </a:spcBef>
              <a:buClr>
                <a:srgbClr val="A59253"/>
              </a:buClr>
              <a:buNone/>
            </a:pPr>
            <a:r>
              <a:rPr lang="cs-CZ" b="1" dirty="0" smtClean="0">
                <a:latin typeface="Arial" charset="0"/>
              </a:rPr>
              <a:t>Administrace</a:t>
            </a:r>
          </a:p>
          <a:p>
            <a:pPr marL="0" lvl="2" indent="0" algn="just">
              <a:lnSpc>
                <a:spcPct val="80000"/>
              </a:lnSpc>
              <a:spcBef>
                <a:spcPts val="300"/>
              </a:spcBef>
              <a:buClr>
                <a:srgbClr val="A59253"/>
              </a:buClr>
              <a:buNone/>
            </a:pPr>
            <a:endParaRPr lang="cs-CZ" b="1" dirty="0">
              <a:latin typeface="Arial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buClr>
                <a:srgbClr val="A59253"/>
              </a:buClr>
            </a:pPr>
            <a:r>
              <a:rPr lang="cs-CZ" dirty="0">
                <a:latin typeface="Arial" charset="0"/>
              </a:rPr>
              <a:t>Limit pro osobní náklady, služby a správní a jiné poplatky přímo související s přípravou a řízením projektu 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buClr>
                <a:srgbClr val="A59253"/>
              </a:buClr>
            </a:pPr>
            <a:r>
              <a:rPr lang="cs-CZ" dirty="0">
                <a:latin typeface="Arial" charset="0"/>
              </a:rPr>
              <a:t>Limit je stanoven k podpisu </a:t>
            </a:r>
            <a:r>
              <a:rPr lang="cs-CZ" dirty="0" smtClean="0">
                <a:latin typeface="Arial" charset="0"/>
              </a:rPr>
              <a:t>Smlouvy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buClr>
                <a:srgbClr val="A59253"/>
              </a:buClr>
            </a:pPr>
            <a:r>
              <a:rPr lang="cs-CZ" b="1" dirty="0" smtClean="0">
                <a:latin typeface="Arial" charset="0"/>
              </a:rPr>
              <a:t>Výzva č. 46</a:t>
            </a:r>
            <a:r>
              <a:rPr lang="cs-CZ" dirty="0" smtClean="0">
                <a:latin typeface="Arial" charset="0"/>
              </a:rPr>
              <a:t>: limit do výše </a:t>
            </a:r>
            <a:r>
              <a:rPr lang="cs-CZ" b="1" dirty="0" smtClean="0">
                <a:latin typeface="Arial" charset="0"/>
              </a:rPr>
              <a:t>3 %</a:t>
            </a:r>
            <a:r>
              <a:rPr lang="cs-CZ" dirty="0" smtClean="0">
                <a:latin typeface="Arial" charset="0"/>
              </a:rPr>
              <a:t>, </a:t>
            </a:r>
            <a:r>
              <a:rPr lang="cs-CZ" b="1" dirty="0" smtClean="0">
                <a:latin typeface="Arial" charset="0"/>
              </a:rPr>
              <a:t>5 %</a:t>
            </a:r>
            <a:r>
              <a:rPr lang="cs-CZ" dirty="0" smtClean="0">
                <a:latin typeface="Arial" charset="0"/>
              </a:rPr>
              <a:t> nebo </a:t>
            </a:r>
            <a:r>
              <a:rPr lang="cs-CZ" b="1" dirty="0" smtClean="0">
                <a:latin typeface="Arial" charset="0"/>
              </a:rPr>
              <a:t>7 %</a:t>
            </a:r>
            <a:r>
              <a:rPr lang="cs-CZ" dirty="0" smtClean="0">
                <a:latin typeface="Arial" charset="0"/>
              </a:rPr>
              <a:t> z celkových způsobilých výdajů (dle výše rozpočtu)</a:t>
            </a: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Způsobilost nákladů - limity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214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1449</TotalTime>
  <Words>821</Words>
  <Application>Microsoft Office PowerPoint</Application>
  <PresentationFormat>Předvádění na obrazovce (4:3)</PresentationFormat>
  <Paragraphs>160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Motiv Office</vt:lpstr>
      <vt:lpstr>Prezentace aplikace PowerPoint</vt:lpstr>
      <vt:lpstr>Obsah prezentace</vt:lpstr>
      <vt:lpstr>Hlavní zásady financování</vt:lpstr>
      <vt:lpstr>Účetnictví a bankovní účet</vt:lpstr>
      <vt:lpstr>Způsobilost nákladů</vt:lpstr>
      <vt:lpstr>Doložení nákladů</vt:lpstr>
      <vt:lpstr>Doložení nákladů</vt:lpstr>
      <vt:lpstr>Základní struktura rozpočtu EFRR projektu</vt:lpstr>
      <vt:lpstr>Způsobilost nákladů - limity</vt:lpstr>
      <vt:lpstr>Změny projektu</vt:lpstr>
      <vt:lpstr>Změny rozpočtu projektu</vt:lpstr>
      <vt:lpstr>Příjmy projektu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Mojžíšová Radka (MHMP, FON)</cp:lastModifiedBy>
  <cp:revision>123</cp:revision>
  <cp:lastPrinted>2019-02-05T09:15:19Z</cp:lastPrinted>
  <dcterms:created xsi:type="dcterms:W3CDTF">2016-10-18T09:15:21Z</dcterms:created>
  <dcterms:modified xsi:type="dcterms:W3CDTF">2021-06-03T08:34:41Z</dcterms:modified>
</cp:coreProperties>
</file>