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5"/>
  </p:notesMasterIdLst>
  <p:handoutMasterIdLst>
    <p:handoutMasterId r:id="rId16"/>
  </p:handoutMasterIdLst>
  <p:sldIdLst>
    <p:sldId id="256" r:id="rId2"/>
    <p:sldId id="275" r:id="rId3"/>
    <p:sldId id="276" r:id="rId4"/>
    <p:sldId id="280" r:id="rId5"/>
    <p:sldId id="328" r:id="rId6"/>
    <p:sldId id="285" r:id="rId7"/>
    <p:sldId id="322" r:id="rId8"/>
    <p:sldId id="323" r:id="rId9"/>
    <p:sldId id="324" r:id="rId10"/>
    <p:sldId id="325" r:id="rId11"/>
    <p:sldId id="326" r:id="rId12"/>
    <p:sldId id="289" r:id="rId13"/>
    <p:sldId id="329" r:id="rId14"/>
  </p:sldIdLst>
  <p:sldSz cx="9144000" cy="6858000" type="screen4x3"/>
  <p:notesSz cx="7002463"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 id="{84093F60-6C83-408A-9CBB-052BF407FFAE}">
          <p14:sldIdLst>
            <p14:sldId id="256"/>
            <p14:sldId id="275"/>
            <p14:sldId id="276"/>
            <p14:sldId id="280"/>
            <p14:sldId id="328"/>
            <p14:sldId id="285"/>
            <p14:sldId id="322"/>
            <p14:sldId id="323"/>
            <p14:sldId id="324"/>
            <p14:sldId id="325"/>
            <p14:sldId id="326"/>
            <p14:sldId id="289"/>
            <p14:sldId id="329"/>
          </p14:sldIdLst>
        </p14:section>
        <p14:section name="závěr" id="{8F81D7B9-E215-4F5A-9EC0-18CF5F751BD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8" autoAdjust="0"/>
    <p:restoredTop sz="66426" autoAdjust="0"/>
  </p:normalViewPr>
  <p:slideViewPr>
    <p:cSldViewPr snapToGrid="0">
      <p:cViewPr varScale="1">
        <p:scale>
          <a:sx n="88" d="100"/>
          <a:sy n="88" d="100"/>
        </p:scale>
        <p:origin x="202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9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033713" cy="46355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67164" y="1"/>
            <a:ext cx="3033712" cy="463550"/>
          </a:xfrm>
          <a:prstGeom prst="rect">
            <a:avLst/>
          </a:prstGeom>
        </p:spPr>
        <p:txBody>
          <a:bodyPr vert="horz" lIns="91440" tIns="45720" rIns="91440" bIns="45720" rtlCol="0"/>
          <a:lstStyle>
            <a:lvl1pPr algn="r">
              <a:defRPr sz="1200"/>
            </a:lvl1pPr>
          </a:lstStyle>
          <a:p>
            <a:fld id="{B2EFCDE3-1008-4368-914F-4D188A979B37}" type="datetimeFigureOut">
              <a:rPr lang="cs-CZ" smtClean="0"/>
              <a:pPr/>
              <a:t>16.03.2020</a:t>
            </a:fld>
            <a:endParaRPr lang="cs-CZ"/>
          </a:p>
        </p:txBody>
      </p:sp>
      <p:sp>
        <p:nvSpPr>
          <p:cNvPr id="4" name="Zástupný symbol pro zápatí 3"/>
          <p:cNvSpPr>
            <a:spLocks noGrp="1"/>
          </p:cNvSpPr>
          <p:nvPr>
            <p:ph type="ftr" sz="quarter" idx="2"/>
          </p:nvPr>
        </p:nvSpPr>
        <p:spPr>
          <a:xfrm>
            <a:off x="0" y="8772525"/>
            <a:ext cx="3033713" cy="46355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67164" y="8772525"/>
            <a:ext cx="3033712" cy="463550"/>
          </a:xfrm>
          <a:prstGeom prst="rect">
            <a:avLst/>
          </a:prstGeom>
        </p:spPr>
        <p:txBody>
          <a:bodyPr vert="horz" lIns="91440" tIns="45720" rIns="91440" bIns="45720" rtlCol="0" anchor="b"/>
          <a:lstStyle>
            <a:lvl1pPr algn="r">
              <a:defRPr sz="1200"/>
            </a:lvl1pPr>
          </a:lstStyle>
          <a:p>
            <a:fld id="{05263002-39CB-4069-96D0-C6D8C9969A37}" type="slidenum">
              <a:rPr lang="cs-CZ" smtClean="0"/>
              <a:pPr/>
              <a:t>‹#›</a:t>
            </a:fld>
            <a:endParaRPr lang="cs-CZ"/>
          </a:p>
        </p:txBody>
      </p:sp>
    </p:spTree>
    <p:extLst>
      <p:ext uri="{BB962C8B-B14F-4D97-AF65-F5344CB8AC3E}">
        <p14:creationId xmlns:p14="http://schemas.microsoft.com/office/powerpoint/2010/main" val="65464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0"/>
            <a:ext cx="3034400" cy="46340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66444" y="0"/>
            <a:ext cx="3034400" cy="463408"/>
          </a:xfrm>
          <a:prstGeom prst="rect">
            <a:avLst/>
          </a:prstGeom>
        </p:spPr>
        <p:txBody>
          <a:bodyPr vert="horz" lIns="91440" tIns="45720" rIns="91440" bIns="45720" rtlCol="0"/>
          <a:lstStyle>
            <a:lvl1pPr algn="r">
              <a:defRPr sz="1200"/>
            </a:lvl1pPr>
          </a:lstStyle>
          <a:p>
            <a:fld id="{CE5F66F6-70DE-41BD-8083-DD53849A58C2}" type="datetimeFigureOut">
              <a:rPr lang="cs-CZ" smtClean="0"/>
              <a:pPr/>
              <a:t>16.03.2020</a:t>
            </a:fld>
            <a:endParaRPr lang="cs-CZ"/>
          </a:p>
        </p:txBody>
      </p:sp>
      <p:sp>
        <p:nvSpPr>
          <p:cNvPr id="4" name="Zástupný symbol pro obrázek snímku 3"/>
          <p:cNvSpPr>
            <a:spLocks noGrp="1" noRot="1" noChangeAspect="1"/>
          </p:cNvSpPr>
          <p:nvPr>
            <p:ph type="sldImg" idx="2"/>
          </p:nvPr>
        </p:nvSpPr>
        <p:spPr>
          <a:xfrm>
            <a:off x="1423988" y="1155700"/>
            <a:ext cx="4154487" cy="311626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0247" y="4444860"/>
            <a:ext cx="5601970" cy="363670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2" y="8772670"/>
            <a:ext cx="3034400" cy="46340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66444" y="8772670"/>
            <a:ext cx="3034400" cy="463407"/>
          </a:xfrm>
          <a:prstGeom prst="rect">
            <a:avLst/>
          </a:prstGeom>
        </p:spPr>
        <p:txBody>
          <a:bodyPr vert="horz" lIns="91440" tIns="45720" rIns="91440" bIns="45720" rtlCol="0" anchor="b"/>
          <a:lstStyle>
            <a:lvl1pPr algn="r">
              <a:defRPr sz="1200"/>
            </a:lvl1pPr>
          </a:lstStyle>
          <a:p>
            <a:fld id="{01DF828E-0276-4923-8831-3E6C19253A19}" type="slidenum">
              <a:rPr lang="cs-CZ" smtClean="0"/>
              <a:pPr/>
              <a:t>‹#›</a:t>
            </a:fld>
            <a:endParaRPr lang="cs-CZ"/>
          </a:p>
        </p:txBody>
      </p:sp>
    </p:spTree>
    <p:extLst>
      <p:ext uri="{BB962C8B-B14F-4D97-AF65-F5344CB8AC3E}">
        <p14:creationId xmlns:p14="http://schemas.microsoft.com/office/powerpoint/2010/main" val="181852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1</a:t>
            </a:fld>
            <a:endParaRPr lang="cs-CZ"/>
          </a:p>
        </p:txBody>
      </p:sp>
    </p:spTree>
    <p:extLst>
      <p:ext uri="{BB962C8B-B14F-4D97-AF65-F5344CB8AC3E}">
        <p14:creationId xmlns:p14="http://schemas.microsoft.com/office/powerpoint/2010/main" val="144184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10</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buFontTx/>
              <a:buChar char="-"/>
            </a:pPr>
            <a:endParaRPr lang="cs-CZ" sz="1600" b="0" u="none" baseline="0" dirty="0" smtClean="0">
              <a:cs typeface="Arial" panose="020B0604020202020204" pitchFamily="34" charset="0"/>
            </a:endParaRPr>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11</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12</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13</a:t>
            </a:fld>
            <a:endParaRPr lang="cs-CZ"/>
          </a:p>
        </p:txBody>
      </p:sp>
    </p:spTree>
    <p:extLst>
      <p:ext uri="{BB962C8B-B14F-4D97-AF65-F5344CB8AC3E}">
        <p14:creationId xmlns:p14="http://schemas.microsoft.com/office/powerpoint/2010/main" val="328954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Arial" panose="020B0604020202020204" pitchFamily="34" charset="0"/>
              <a:buNone/>
            </a:pPr>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2</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3</a:t>
            </a:fld>
            <a:endParaRPr lang="cs-CZ"/>
          </a:p>
        </p:txBody>
      </p:sp>
    </p:spTree>
    <p:extLst>
      <p:ext uri="{BB962C8B-B14F-4D97-AF65-F5344CB8AC3E}">
        <p14:creationId xmlns:p14="http://schemas.microsoft.com/office/powerpoint/2010/main" val="403803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4</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Projekty by měly být fyzicky realizovány na území hl. m. Prahy, v odůvodněných případech je fyzická realizace části projektu možná i mimo území hl. m. Prahy. </a:t>
            </a:r>
          </a:p>
          <a:p>
            <a:r>
              <a:rPr lang="cs-CZ" sz="1200" kern="1200" dirty="0" smtClean="0">
                <a:solidFill>
                  <a:schemeClr val="tx1"/>
                </a:solidFill>
                <a:effectLst/>
                <a:latin typeface="+mn-lt"/>
                <a:ea typeface="+mn-ea"/>
                <a:cs typeface="+mn-cs"/>
              </a:rPr>
              <a:t>Sídlo žadatele může být kdekoliv na území České republiky.</a:t>
            </a:r>
          </a:p>
          <a:p>
            <a:r>
              <a:rPr lang="cs-CZ" sz="1200" kern="1200" dirty="0" smtClean="0">
                <a:solidFill>
                  <a:schemeClr val="tx1"/>
                </a:solidFill>
                <a:effectLst/>
                <a:latin typeface="+mn-lt"/>
                <a:ea typeface="+mn-ea"/>
                <a:cs typeface="+mn-cs"/>
              </a:rPr>
              <a:t>Projekty musí být realizovány výhradně pro cílovou skupinu, která splňuje podmínky územní způsobilosti pro hl. m. Prahu. Územní způsobilostí cílové skupiny se rozumí, že osoby musí splňovat předepsanou vazbu na hl. m. Prahu (vždy tu, která je pro danou skupinu relevantní):</a:t>
            </a:r>
          </a:p>
          <a:p>
            <a:r>
              <a:rPr lang="cs-CZ" sz="1200" kern="1200" dirty="0" smtClean="0">
                <a:solidFill>
                  <a:schemeClr val="tx1"/>
                </a:solidFill>
                <a:effectLst/>
                <a:latin typeface="+mn-lt"/>
                <a:ea typeface="+mn-ea"/>
                <a:cs typeface="+mn-cs"/>
              </a:rPr>
              <a:t>znevýhodněné osoby (tj. osoby sociálně vyloučené a sociálním vyloučením ohrožené) – mají trvalé bydliště v hl. m. Praze anebo se více než polovinu roku zdržují na území hl. m. Prahy.</a:t>
            </a:r>
          </a:p>
          <a:p>
            <a:r>
              <a:rPr lang="cs-CZ" sz="1200" kern="1200" dirty="0" smtClean="0">
                <a:solidFill>
                  <a:schemeClr val="tx1"/>
                </a:solidFill>
                <a:effectLst/>
                <a:latin typeface="+mn-lt"/>
                <a:ea typeface="+mn-ea"/>
                <a:cs typeface="+mn-cs"/>
              </a:rPr>
              <a:t>Stejné podmínky územní způsobilosti se vztahují také na obyvatele místních komunit – mají trvalé bydliště v hl. m. Praze anebo se více než polovinu roku zdržují na území hl. m. Prahy.</a:t>
            </a:r>
          </a:p>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t>5</a:t>
            </a:fld>
            <a:endParaRPr lang="cs-CZ"/>
          </a:p>
        </p:txBody>
      </p:sp>
    </p:spTree>
    <p:extLst>
      <p:ext uri="{BB962C8B-B14F-4D97-AF65-F5344CB8AC3E}">
        <p14:creationId xmlns:p14="http://schemas.microsoft.com/office/powerpoint/2010/main" val="325988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6</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7</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smtClean="0"/>
              <a:t>Při hodnocení žádosti se vychází </a:t>
            </a:r>
            <a:r>
              <a:rPr lang="cs-CZ" b="1" dirty="0" smtClean="0"/>
              <a:t>pouze</a:t>
            </a:r>
            <a:r>
              <a:rPr lang="cs-CZ" dirty="0" smtClean="0"/>
              <a:t> z</a:t>
            </a:r>
            <a:r>
              <a:rPr lang="cs-CZ" baseline="0" dirty="0" smtClean="0"/>
              <a:t> informací uvedených v žádosti</a:t>
            </a:r>
          </a:p>
          <a:p>
            <a:pPr marL="228600" indent="-228600">
              <a:buAutoNum type="arabicPeriod"/>
            </a:pPr>
            <a:r>
              <a:rPr lang="cs-CZ" baseline="0" dirty="0" smtClean="0"/>
              <a:t>Je stanoven cíl projektu, v průběhu a po ukončení projektu probíhají evaluační aktivity, které vyhodnocují, zda jsou cíle projektu naplňovány.</a:t>
            </a:r>
          </a:p>
          <a:p>
            <a:pPr marL="228600" indent="-228600">
              <a:buAutoNum type="arabicPeriod"/>
            </a:pPr>
            <a:r>
              <a:rPr lang="cs-CZ" baseline="0" dirty="0" smtClean="0"/>
              <a:t>Při hodnocení potřebnosti se vychází z popisu výchozího stavu, který je nedostatečný. Potřebnost má být detailně zdůvodněna – je doložena analýza nedostatečnosti</a:t>
            </a:r>
          </a:p>
          <a:p>
            <a:pPr marL="228600" indent="-228600">
              <a:buAutoNum type="arabicPeriod"/>
            </a:pPr>
            <a:endParaRPr lang="cs-CZ" baseline="0" dirty="0" smtClean="0"/>
          </a:p>
          <a:p>
            <a:pPr marL="0" indent="0">
              <a:buNone/>
            </a:pPr>
            <a:r>
              <a:rPr lang="cs-CZ" b="1" baseline="0" dirty="0" smtClean="0"/>
              <a:t>Cíle projektu: metoda SMART</a:t>
            </a:r>
          </a:p>
          <a:p>
            <a:r>
              <a:rPr lang="cs-CZ" sz="1200" b="1" i="0" kern="1200" dirty="0" smtClean="0">
                <a:solidFill>
                  <a:schemeClr val="tx1"/>
                </a:solidFill>
                <a:effectLst/>
                <a:latin typeface="+mn-lt"/>
                <a:ea typeface="+mn-ea"/>
                <a:cs typeface="+mn-cs"/>
              </a:rPr>
              <a:t>S</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Specific</a:t>
            </a:r>
            <a:r>
              <a:rPr lang="cs-CZ" sz="1200" b="0" i="0" kern="1200" dirty="0" smtClean="0">
                <a:solidFill>
                  <a:schemeClr val="tx1"/>
                </a:solidFill>
                <a:effectLst/>
                <a:latin typeface="+mn-lt"/>
                <a:ea typeface="+mn-ea"/>
                <a:cs typeface="+mn-cs"/>
              </a:rPr>
              <a:t> – specifické, konkrétní cíle</a:t>
            </a:r>
          </a:p>
          <a:p>
            <a:r>
              <a:rPr lang="cs-CZ" sz="1200" b="1" i="0" kern="1200" dirty="0" smtClean="0">
                <a:solidFill>
                  <a:schemeClr val="tx1"/>
                </a:solidFill>
                <a:effectLst/>
                <a:latin typeface="+mn-lt"/>
                <a:ea typeface="+mn-ea"/>
                <a:cs typeface="+mn-cs"/>
              </a:rPr>
              <a:t>M</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Measurable</a:t>
            </a:r>
            <a:r>
              <a:rPr lang="cs-CZ" sz="1200" b="0" i="0" kern="1200" dirty="0" smtClean="0">
                <a:solidFill>
                  <a:schemeClr val="tx1"/>
                </a:solidFill>
                <a:effectLst/>
                <a:latin typeface="+mn-lt"/>
                <a:ea typeface="+mn-ea"/>
                <a:cs typeface="+mn-cs"/>
              </a:rPr>
              <a:t> – měřitelné cíle</a:t>
            </a:r>
          </a:p>
          <a:p>
            <a:r>
              <a:rPr lang="cs-CZ" sz="1200" b="1" i="0" kern="1200" dirty="0" smtClean="0">
                <a:solidFill>
                  <a:schemeClr val="tx1"/>
                </a:solidFill>
                <a:effectLst/>
                <a:latin typeface="+mn-lt"/>
                <a:ea typeface="+mn-ea"/>
                <a:cs typeface="+mn-cs"/>
              </a:rPr>
              <a:t>A</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Achievable</a:t>
            </a:r>
            <a:r>
              <a:rPr lang="cs-CZ" sz="1200" b="0" i="0" kern="1200" dirty="0" smtClean="0">
                <a:solidFill>
                  <a:schemeClr val="tx1"/>
                </a:solidFill>
                <a:effectLst/>
                <a:latin typeface="+mn-lt"/>
                <a:ea typeface="+mn-ea"/>
                <a:cs typeface="+mn-cs"/>
              </a:rPr>
              <a:t>/</a:t>
            </a:r>
            <a:r>
              <a:rPr lang="cs-CZ" sz="1200" b="0" i="0" kern="1200" dirty="0" err="1" smtClean="0">
                <a:solidFill>
                  <a:schemeClr val="tx1"/>
                </a:solidFill>
                <a:effectLst/>
                <a:latin typeface="+mn-lt"/>
                <a:ea typeface="+mn-ea"/>
                <a:cs typeface="+mn-cs"/>
              </a:rPr>
              <a:t>Acceptable</a:t>
            </a:r>
            <a:r>
              <a:rPr lang="cs-CZ" sz="1200" b="0" i="0" kern="1200" dirty="0" smtClean="0">
                <a:solidFill>
                  <a:schemeClr val="tx1"/>
                </a:solidFill>
                <a:effectLst/>
                <a:latin typeface="+mn-lt"/>
                <a:ea typeface="+mn-ea"/>
                <a:cs typeface="+mn-cs"/>
              </a:rPr>
              <a:t> – dosažitelné/přijatelné</a:t>
            </a:r>
          </a:p>
          <a:p>
            <a:r>
              <a:rPr lang="cs-CZ" sz="1200" b="1" i="0" kern="1200" dirty="0" smtClean="0">
                <a:solidFill>
                  <a:schemeClr val="tx1"/>
                </a:solidFill>
                <a:effectLst/>
                <a:latin typeface="+mn-lt"/>
                <a:ea typeface="+mn-ea"/>
                <a:cs typeface="+mn-cs"/>
              </a:rPr>
              <a:t>R</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Realistic</a:t>
            </a:r>
            <a:r>
              <a:rPr lang="cs-CZ" sz="1200" b="0" i="0" kern="1200" dirty="0" smtClean="0">
                <a:solidFill>
                  <a:schemeClr val="tx1"/>
                </a:solidFill>
                <a:effectLst/>
                <a:latin typeface="+mn-lt"/>
                <a:ea typeface="+mn-ea"/>
                <a:cs typeface="+mn-cs"/>
              </a:rPr>
              <a:t>/</a:t>
            </a:r>
            <a:r>
              <a:rPr lang="cs-CZ" sz="1200" b="0" i="0" kern="1200" dirty="0" err="1" smtClean="0">
                <a:solidFill>
                  <a:schemeClr val="tx1"/>
                </a:solidFill>
                <a:effectLst/>
                <a:latin typeface="+mn-lt"/>
                <a:ea typeface="+mn-ea"/>
                <a:cs typeface="+mn-cs"/>
              </a:rPr>
              <a:t>Relevant</a:t>
            </a:r>
            <a:r>
              <a:rPr lang="cs-CZ" sz="1200" b="0" i="0" kern="1200" dirty="0" smtClean="0">
                <a:solidFill>
                  <a:schemeClr val="tx1"/>
                </a:solidFill>
                <a:effectLst/>
                <a:latin typeface="+mn-lt"/>
                <a:ea typeface="+mn-ea"/>
                <a:cs typeface="+mn-cs"/>
              </a:rPr>
              <a:t> – realistické/relevantní (vzhledem ke zdrojům)</a:t>
            </a:r>
          </a:p>
          <a:p>
            <a:r>
              <a:rPr lang="cs-CZ" sz="1200" b="1" i="0" kern="1200" dirty="0" smtClean="0">
                <a:solidFill>
                  <a:schemeClr val="tx1"/>
                </a:solidFill>
                <a:effectLst/>
                <a:latin typeface="+mn-lt"/>
                <a:ea typeface="+mn-ea"/>
                <a:cs typeface="+mn-cs"/>
              </a:rPr>
              <a:t>T</a:t>
            </a:r>
            <a:r>
              <a:rPr lang="cs-CZ" sz="1200" b="0" i="0" kern="1200" dirty="0" smtClean="0">
                <a:solidFill>
                  <a:schemeClr val="tx1"/>
                </a:solidFill>
                <a:effectLst/>
                <a:latin typeface="+mn-lt"/>
                <a:ea typeface="+mn-ea"/>
                <a:cs typeface="+mn-cs"/>
              </a:rPr>
              <a:t> - </a:t>
            </a:r>
            <a:r>
              <a:rPr lang="cs-CZ" sz="1200" b="0" i="0" kern="1200" dirty="0" err="1" smtClean="0">
                <a:solidFill>
                  <a:schemeClr val="tx1"/>
                </a:solidFill>
                <a:effectLst/>
                <a:latin typeface="+mn-lt"/>
                <a:ea typeface="+mn-ea"/>
                <a:cs typeface="+mn-cs"/>
              </a:rPr>
              <a:t>Time</a:t>
            </a:r>
            <a:r>
              <a:rPr lang="cs-CZ" sz="1200" b="0" i="0" kern="1200" dirty="0" smtClean="0">
                <a:solidFill>
                  <a:schemeClr val="tx1"/>
                </a:solidFill>
                <a:effectLst/>
                <a:latin typeface="+mn-lt"/>
                <a:ea typeface="+mn-ea"/>
                <a:cs typeface="+mn-cs"/>
              </a:rPr>
              <a:t> </a:t>
            </a:r>
            <a:r>
              <a:rPr lang="cs-CZ" sz="1200" b="0" i="0" kern="1200" dirty="0" err="1" smtClean="0">
                <a:solidFill>
                  <a:schemeClr val="tx1"/>
                </a:solidFill>
                <a:effectLst/>
                <a:latin typeface="+mn-lt"/>
                <a:ea typeface="+mn-ea"/>
                <a:cs typeface="+mn-cs"/>
              </a:rPr>
              <a:t>Specific</a:t>
            </a:r>
            <a:r>
              <a:rPr lang="cs-CZ" sz="1200" b="0" i="0" kern="1200" dirty="0" smtClean="0">
                <a:solidFill>
                  <a:schemeClr val="tx1"/>
                </a:solidFill>
                <a:effectLst/>
                <a:latin typeface="+mn-lt"/>
                <a:ea typeface="+mn-ea"/>
                <a:cs typeface="+mn-cs"/>
              </a:rPr>
              <a:t>/</a:t>
            </a:r>
            <a:r>
              <a:rPr lang="cs-CZ" sz="1200" b="0" i="0" kern="1200" dirty="0" err="1" smtClean="0">
                <a:solidFill>
                  <a:schemeClr val="tx1"/>
                </a:solidFill>
                <a:effectLst/>
                <a:latin typeface="+mn-lt"/>
                <a:ea typeface="+mn-ea"/>
                <a:cs typeface="+mn-cs"/>
              </a:rPr>
              <a:t>Trackable</a:t>
            </a:r>
            <a:r>
              <a:rPr lang="cs-CZ" sz="1200" b="0" i="0" kern="1200" dirty="0" smtClean="0">
                <a:solidFill>
                  <a:schemeClr val="tx1"/>
                </a:solidFill>
                <a:effectLst/>
                <a:latin typeface="+mn-lt"/>
                <a:ea typeface="+mn-ea"/>
                <a:cs typeface="+mn-cs"/>
              </a:rPr>
              <a:t> – časově specifické/sledovatelné</a:t>
            </a:r>
          </a:p>
          <a:p>
            <a:endParaRPr lang="cs-CZ" sz="1200" b="0" i="0" kern="1200" dirty="0" smtClean="0">
              <a:solidFill>
                <a:schemeClr val="tx1"/>
              </a:solidFill>
              <a:effectLst/>
              <a:latin typeface="+mn-lt"/>
              <a:ea typeface="+mn-ea"/>
              <a:cs typeface="+mn-cs"/>
            </a:endParaRPr>
          </a:p>
          <a:p>
            <a:r>
              <a:rPr lang="cs-CZ" sz="1200" b="1" kern="1200" dirty="0" smtClean="0">
                <a:solidFill>
                  <a:schemeClr val="tx1"/>
                </a:solidFill>
                <a:effectLst/>
                <a:latin typeface="+mn-lt"/>
                <a:ea typeface="+mn-ea"/>
                <a:cs typeface="+mn-cs"/>
              </a:rPr>
              <a:t>Potřebnost: </a:t>
            </a:r>
          </a:p>
          <a:p>
            <a:pPr lvl="0"/>
            <a:r>
              <a:rPr lang="cs-CZ" sz="1200" kern="1200" dirty="0" smtClean="0">
                <a:solidFill>
                  <a:schemeClr val="tx1"/>
                </a:solidFill>
                <a:effectLst/>
                <a:latin typeface="+mn-lt"/>
                <a:ea typeface="+mn-ea"/>
                <a:cs typeface="+mn-cs"/>
              </a:rPr>
              <a:t>- doložena analýzou zpracovanou na základě objektivních dat</a:t>
            </a:r>
          </a:p>
          <a:p>
            <a:pPr lvl="0"/>
            <a:r>
              <a:rPr lang="cs-CZ" sz="1200" kern="1200" dirty="0" smtClean="0">
                <a:solidFill>
                  <a:schemeClr val="tx1"/>
                </a:solidFill>
                <a:effectLst/>
                <a:latin typeface="+mn-lt"/>
                <a:ea typeface="+mn-ea"/>
                <a:cs typeface="+mn-cs"/>
              </a:rPr>
              <a:t>- vhodně reaguje na identifikované potřeby cílových skupin ve zvolené lokalitě vytvořením nových / navýšením kapacit služeb či vytvořením zázemí pro rozšíření spektra aktivit </a:t>
            </a:r>
          </a:p>
          <a:p>
            <a:pPr lvl="0"/>
            <a:r>
              <a:rPr lang="cs-CZ" sz="1200" kern="1200" dirty="0" smtClean="0">
                <a:solidFill>
                  <a:schemeClr val="tx1"/>
                </a:solidFill>
                <a:effectLst/>
                <a:latin typeface="+mn-lt"/>
                <a:ea typeface="+mn-ea"/>
                <a:cs typeface="+mn-cs"/>
              </a:rPr>
              <a:t>- v SHK se také zohledňuje návaznost na strategické dokumenty v oblasti sociálního začleňování na úrovni ČR či hl. m. Prahy / MČ. </a:t>
            </a:r>
          </a:p>
          <a:p>
            <a:pPr lvl="0"/>
            <a:r>
              <a:rPr lang="cs-CZ" sz="1200" kern="1200" dirty="0" smtClean="0">
                <a:solidFill>
                  <a:schemeClr val="tx1"/>
                </a:solidFill>
                <a:effectLst/>
                <a:latin typeface="+mn-lt"/>
                <a:ea typeface="+mn-ea"/>
                <a:cs typeface="+mn-cs"/>
              </a:rPr>
              <a:t>-</a:t>
            </a:r>
            <a:r>
              <a:rPr lang="cs-CZ" sz="1200" kern="1200" baseline="0" dirty="0" smtClean="0">
                <a:solidFill>
                  <a:schemeClr val="tx1"/>
                </a:solidFill>
                <a:effectLst/>
                <a:latin typeface="+mn-lt"/>
                <a:ea typeface="+mn-ea"/>
                <a:cs typeface="+mn-cs"/>
              </a:rPr>
              <a:t> p</a:t>
            </a:r>
            <a:r>
              <a:rPr lang="cs-CZ" sz="1200" kern="1200" dirty="0" smtClean="0">
                <a:solidFill>
                  <a:schemeClr val="tx1"/>
                </a:solidFill>
                <a:effectLst/>
                <a:latin typeface="+mn-lt"/>
                <a:ea typeface="+mn-ea"/>
                <a:cs typeface="+mn-cs"/>
              </a:rPr>
              <a:t>rojekt přináší inovativní řešení v přístupu k uspokojování potřeb cílových skupin, které je řádně zdůvodněné</a:t>
            </a:r>
          </a:p>
          <a:p>
            <a:endParaRPr lang="cs-CZ" sz="1200" b="0" i="0" kern="1200" dirty="0" smtClean="0">
              <a:solidFill>
                <a:schemeClr val="tx1"/>
              </a:solidFill>
              <a:effectLst/>
              <a:latin typeface="+mn-lt"/>
              <a:ea typeface="+mn-ea"/>
              <a:cs typeface="+mn-cs"/>
            </a:endParaRPr>
          </a:p>
          <a:p>
            <a:pPr marL="228600" indent="-228600">
              <a:buAutoNum type="arabicPeriod"/>
            </a:pPr>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8</a:t>
            </a:fld>
            <a:endParaRPr lang="cs-CZ"/>
          </a:p>
        </p:txBody>
      </p:sp>
    </p:spTree>
    <p:extLst>
      <p:ext uri="{BB962C8B-B14F-4D97-AF65-F5344CB8AC3E}">
        <p14:creationId xmlns:p14="http://schemas.microsoft.com/office/powerpoint/2010/main" val="325919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1DF828E-0276-4923-8831-3E6C19253A19}" type="slidenum">
              <a:rPr lang="cs-CZ" smtClean="0"/>
              <a:pPr/>
              <a:t>9</a:t>
            </a:fld>
            <a:endParaRPr lang="cs-CZ"/>
          </a:p>
        </p:txBody>
      </p:sp>
    </p:spTree>
    <p:extLst>
      <p:ext uri="{BB962C8B-B14F-4D97-AF65-F5344CB8AC3E}">
        <p14:creationId xmlns:p14="http://schemas.microsoft.com/office/powerpoint/2010/main" val="3259195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descr="magnet.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776538" y="1912938"/>
            <a:ext cx="2909887"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0"/>
          <p:cNvSpPr>
            <a:spLocks noGrp="1"/>
          </p:cNvSpPr>
          <p:nvPr>
            <p:ph type="body" sz="quarter" idx="10" hasCustomPrompt="1"/>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dirty="0"/>
              <a:t>Název prezentace</a:t>
            </a:r>
          </a:p>
        </p:txBody>
      </p:sp>
      <p:sp>
        <p:nvSpPr>
          <p:cNvPr id="10" name="Text Placeholder 23"/>
          <p:cNvSpPr>
            <a:spLocks noGrp="1"/>
          </p:cNvSpPr>
          <p:nvPr>
            <p:ph type="body" sz="quarter" idx="11" hasCustomPrompt="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dirty="0"/>
              <a:t>Jméno zhotovitele</a:t>
            </a:r>
          </a:p>
        </p:txBody>
      </p:sp>
    </p:spTree>
    <p:extLst>
      <p:ext uri="{BB962C8B-B14F-4D97-AF65-F5344CB8AC3E}">
        <p14:creationId xmlns:p14="http://schemas.microsoft.com/office/powerpoint/2010/main" val="10405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p:txBody>
      </p:sp>
    </p:spTree>
    <p:extLst>
      <p:ext uri="{BB962C8B-B14F-4D97-AF65-F5344CB8AC3E}">
        <p14:creationId xmlns:p14="http://schemas.microsoft.com/office/powerpoint/2010/main" val="1486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3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5022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18623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000"/>
            </a:lvl1pPr>
          </a:lstStyle>
          <a:p>
            <a:r>
              <a:rPr lang="cs-CZ" dirty="0" smtClean="0"/>
              <a:t>Kliknutím lze upravit styl.</a:t>
            </a:r>
            <a:endParaRPr lang="en-US" dirty="0"/>
          </a:p>
        </p:txBody>
      </p:sp>
      <p:sp>
        <p:nvSpPr>
          <p:cNvPr id="3" name="Content Placeholder 2"/>
          <p:cNvSpPr>
            <a:spLocks noGrp="1"/>
          </p:cNvSpPr>
          <p:nvPr>
            <p:ph idx="1"/>
          </p:nvPr>
        </p:nvSpPr>
        <p:spPr>
          <a:xfrm>
            <a:off x="958850" y="1600200"/>
            <a:ext cx="7727950" cy="4373563"/>
          </a:xfrm>
        </p:spPr>
        <p:txBody>
          <a:bodyPr/>
          <a:lstStyle>
            <a:lvl1pPr>
              <a:defRPr baseline="0">
                <a:solidFill>
                  <a:srgbClr val="000090"/>
                </a:solidFill>
              </a:defRPr>
            </a:lvl1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8" name="Date Placeholder 3"/>
          <p:cNvSpPr>
            <a:spLocks noGrp="1"/>
          </p:cNvSpPr>
          <p:nvPr>
            <p:ph type="dt" sz="half" idx="10"/>
          </p:nvPr>
        </p:nvSpPr>
        <p:spPr>
          <a:xfrm rot="16200000">
            <a:off x="-695324" y="4724400"/>
            <a:ext cx="2133600" cy="365125"/>
          </a:xfrm>
          <a:prstGeom prst="rect">
            <a:avLst/>
          </a:prstGeom>
        </p:spPr>
        <p:txBody>
          <a:bodyPr/>
          <a:lstStyle>
            <a:lvl1pPr>
              <a:defRPr smtClean="0"/>
            </a:lvl1pPr>
          </a:lstStyle>
          <a:p>
            <a:pPr>
              <a:defRPr/>
            </a:pPr>
            <a:fld id="{B6E3E421-E01B-46FC-8041-5C5D463D9FA5}" type="datetimeFigureOut">
              <a:rPr lang="en-US" smtClean="0"/>
              <a:pPr>
                <a:defRPr/>
              </a:pPr>
              <a:t>3/16/2020</a:t>
            </a:fld>
            <a:endParaRPr lang="en-US"/>
          </a:p>
        </p:txBody>
      </p:sp>
    </p:spTree>
    <p:extLst>
      <p:ext uri="{BB962C8B-B14F-4D97-AF65-F5344CB8AC3E}">
        <p14:creationId xmlns:p14="http://schemas.microsoft.com/office/powerpoint/2010/main" val="5005075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CCC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cstate="print"/>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38903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CCC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cstate="print"/>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10914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O4">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CCCC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cstate="print"/>
          <a:stretch>
            <a:fillRect/>
          </a:stretch>
        </p:blipFill>
        <p:spPr>
          <a:xfrm rot="20460461">
            <a:off x="176277" y="152633"/>
            <a:ext cx="679003" cy="790738"/>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9402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obrázek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CCC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cstate="print"/>
          <a:stretch>
            <a:fillRect/>
          </a:stretch>
        </p:blipFill>
        <p:spPr>
          <a:xfrm rot="20460461">
            <a:off x="176277" y="152633"/>
            <a:ext cx="679003" cy="790738"/>
          </a:xfrm>
          <a:prstGeom prst="rect">
            <a:avLst/>
          </a:prstGeom>
        </p:spPr>
      </p:pic>
      <p:sp>
        <p:nvSpPr>
          <p:cNvPr id="4" name="Zástupný symbol obrázku 3"/>
          <p:cNvSpPr>
            <a:spLocks noGrp="1"/>
          </p:cNvSpPr>
          <p:nvPr>
            <p:ph type="pic" sz="quarter" idx="10"/>
          </p:nvPr>
        </p:nvSpPr>
        <p:spPr>
          <a:xfrm>
            <a:off x="958850" y="996950"/>
            <a:ext cx="8185150" cy="4992688"/>
          </a:xfrm>
        </p:spPr>
        <p:txBody>
          <a:bodyPr/>
          <a:lstStyle/>
          <a:p>
            <a:endParaRPr lang="cs-CZ"/>
          </a:p>
        </p:txBody>
      </p:sp>
    </p:spTree>
    <p:extLst>
      <p:ext uri="{BB962C8B-B14F-4D97-AF65-F5344CB8AC3E}">
        <p14:creationId xmlns:p14="http://schemas.microsoft.com/office/powerpoint/2010/main" val="39367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Záhlaví části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832104" y="1709739"/>
            <a:ext cx="7678484" cy="2852737"/>
          </a:xfrm>
        </p:spPr>
        <p:txBody>
          <a:bodyPr anchor="b"/>
          <a:lstStyle>
            <a:lvl1pPr>
              <a:defRPr sz="6000">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832104" y="4589464"/>
            <a:ext cx="7678484"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2317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629842" y="1477566"/>
            <a:ext cx="3868340"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629842" y="2505075"/>
            <a:ext cx="3868340"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29150" y="1477566"/>
            <a:ext cx="3887391"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09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Jenom nadpis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256032" y="365127"/>
            <a:ext cx="8259318" cy="905890"/>
          </a:xfrm>
        </p:spPr>
        <p:txBody>
          <a:bodyPr>
            <a:normAutofit/>
          </a:bodyPr>
          <a:lstStyle>
            <a:lvl1pPr>
              <a:defRPr sz="40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168911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rázdný univerzál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9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145407"/>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7"/>
          <p:cNvPicPr>
            <a:picLocks noChangeAspect="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11617"/>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81" r:id="rId3"/>
    <p:sldLayoutId id="2147483677" r:id="rId4"/>
    <p:sldLayoutId id="2147483682" r:id="rId5"/>
    <p:sldLayoutId id="2147483663" r:id="rId6"/>
    <p:sldLayoutId id="2147483665" r:id="rId7"/>
    <p:sldLayoutId id="2147483666" r:id="rId8"/>
    <p:sldLayoutId id="2147483667"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enizeproprahu.cz/obvykle-ceny-a-mzdy/"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penizeproprahu.cz/"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penizeproprahu.cz/formular-projektoveho-zameru/"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745958" y="72192"/>
            <a:ext cx="8265695" cy="878305"/>
          </a:xfrm>
        </p:spPr>
        <p:txBody>
          <a:bodyPr>
            <a:noAutofit/>
          </a:bodyPr>
          <a:lstStyle/>
          <a:p>
            <a:pPr algn="ctr"/>
            <a:r>
              <a:rPr lang="pt-BR" sz="2400" b="1" smtClean="0"/>
              <a:t>Příprava </a:t>
            </a:r>
            <a:r>
              <a:rPr lang="pt-BR" sz="2400" b="1" dirty="0" smtClean="0"/>
              <a:t>žádosti o podporu a výběrový proces </a:t>
            </a:r>
            <a:endParaRPr lang="pt-BR" sz="2400" b="1" dirty="0"/>
          </a:p>
        </p:txBody>
      </p:sp>
    </p:spTree>
    <p:extLst>
      <p:ext uri="{BB962C8B-B14F-4D97-AF65-F5344CB8AC3E}">
        <p14:creationId xmlns:p14="http://schemas.microsoft.com/office/powerpoint/2010/main" val="3247655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34529" y="1027900"/>
            <a:ext cx="8874942" cy="6417141"/>
          </a:xfrm>
          <a:prstGeom prst="rect">
            <a:avLst/>
          </a:prstGeom>
        </p:spPr>
        <p:txBody>
          <a:bodyPr wrap="square">
            <a:spAutoFit/>
          </a:bodyPr>
          <a:lstStyle/>
          <a:p>
            <a:pPr marL="174625">
              <a:lnSpc>
                <a:spcPct val="150000"/>
              </a:lnSpc>
              <a:spcAft>
                <a:spcPts val="1800"/>
              </a:spcAft>
              <a:buClr>
                <a:srgbClr val="A59253"/>
              </a:buClr>
            </a:pPr>
            <a:r>
              <a:rPr lang="cs-CZ" b="1" u="sng" dirty="0">
                <a:solidFill>
                  <a:srgbClr val="002060"/>
                </a:solidFill>
              </a:rPr>
              <a:t>Rozpočet  </a:t>
            </a:r>
          </a:p>
          <a:p>
            <a:pPr marL="460375" indent="-285750">
              <a:lnSpc>
                <a:spcPct val="150000"/>
              </a:lnSpc>
              <a:buClr>
                <a:srgbClr val="A59253"/>
              </a:buClr>
              <a:buFont typeface="Wingdings" panose="05000000000000000000" pitchFamily="2" charset="2"/>
              <a:buChar char="Ø"/>
            </a:pPr>
            <a:r>
              <a:rPr lang="cs-CZ" b="1" dirty="0">
                <a:solidFill>
                  <a:srgbClr val="002060"/>
                </a:solidFill>
              </a:rPr>
              <a:t>Hledisko hospodárnosti (doporučené ceny a mzdy) </a:t>
            </a:r>
            <a:endParaRPr lang="cs-CZ" b="1" dirty="0" smtClean="0">
              <a:solidFill>
                <a:srgbClr val="002060"/>
              </a:solidFill>
            </a:endParaRPr>
          </a:p>
          <a:p>
            <a:pPr marL="174625">
              <a:lnSpc>
                <a:spcPct val="150000"/>
              </a:lnSpc>
              <a:buClr>
                <a:srgbClr val="A59253"/>
              </a:buClr>
            </a:pPr>
            <a:r>
              <a:rPr lang="cs-CZ" dirty="0" smtClean="0">
                <a:solidFill>
                  <a:srgbClr val="002060"/>
                </a:solidFill>
                <a:hlinkClick r:id="rId3"/>
              </a:rPr>
              <a:t>	http</a:t>
            </a:r>
            <a:r>
              <a:rPr lang="cs-CZ" dirty="0">
                <a:solidFill>
                  <a:srgbClr val="002060"/>
                </a:solidFill>
                <a:hlinkClick r:id="rId3"/>
              </a:rPr>
              <a:t>://penizeproprahu.cz/obvykle-ceny-a-mzdy/</a:t>
            </a:r>
            <a:endParaRPr lang="cs-CZ" dirty="0">
              <a:solidFill>
                <a:srgbClr val="002060"/>
              </a:solidFill>
            </a:endParaRPr>
          </a:p>
          <a:p>
            <a:pPr marL="174625">
              <a:lnSpc>
                <a:spcPct val="150000"/>
              </a:lnSpc>
              <a:buClr>
                <a:srgbClr val="A59253"/>
              </a:buClr>
            </a:pPr>
            <a:endParaRPr lang="cs-CZ" b="1" dirty="0">
              <a:solidFill>
                <a:srgbClr val="002060"/>
              </a:solidFill>
            </a:endParaRPr>
          </a:p>
          <a:p>
            <a:pPr marL="460375" indent="-285750">
              <a:lnSpc>
                <a:spcPct val="150000"/>
              </a:lnSpc>
              <a:buClr>
                <a:srgbClr val="A59253"/>
              </a:buClr>
              <a:buFont typeface="Wingdings" panose="05000000000000000000" pitchFamily="2" charset="2"/>
              <a:buChar char="Ø"/>
            </a:pPr>
            <a:r>
              <a:rPr lang="cs-CZ" dirty="0">
                <a:solidFill>
                  <a:srgbClr val="002060"/>
                </a:solidFill>
              </a:rPr>
              <a:t>Dodržení limitů </a:t>
            </a:r>
            <a:r>
              <a:rPr lang="cs-CZ" dirty="0" smtClean="0">
                <a:solidFill>
                  <a:srgbClr val="002060"/>
                </a:solidFill>
              </a:rPr>
              <a:t>rozpočtu:</a:t>
            </a:r>
          </a:p>
          <a:p>
            <a:pPr marL="460375" indent="-285750">
              <a:lnSpc>
                <a:spcPct val="150000"/>
              </a:lnSpc>
              <a:buClr>
                <a:srgbClr val="A59253"/>
              </a:buClr>
              <a:buFont typeface="Wingdings" panose="05000000000000000000" pitchFamily="2" charset="2"/>
              <a:buChar char="§"/>
            </a:pPr>
            <a:r>
              <a:rPr lang="cs-CZ" dirty="0" smtClean="0">
                <a:solidFill>
                  <a:srgbClr val="002060"/>
                </a:solidFill>
              </a:rPr>
              <a:t>položka </a:t>
            </a:r>
            <a:r>
              <a:rPr lang="cs-CZ" dirty="0">
                <a:solidFill>
                  <a:srgbClr val="002060"/>
                </a:solidFill>
              </a:rPr>
              <a:t>Drobný hmotný neinvestiční majetek - Zařízení a vybavení </a:t>
            </a:r>
            <a:r>
              <a:rPr lang="cs-CZ" dirty="0" smtClean="0">
                <a:solidFill>
                  <a:srgbClr val="002060"/>
                </a:solidFill>
              </a:rPr>
              <a:t>max. 30 </a:t>
            </a:r>
            <a:r>
              <a:rPr lang="cs-CZ" dirty="0">
                <a:solidFill>
                  <a:srgbClr val="002060"/>
                </a:solidFill>
              </a:rPr>
              <a:t>% celkového rozpočtu přímých způsobilých nákladů </a:t>
            </a:r>
            <a:r>
              <a:rPr lang="cs-CZ" dirty="0" smtClean="0">
                <a:solidFill>
                  <a:srgbClr val="002060"/>
                </a:solidFill>
              </a:rPr>
              <a:t>projektu</a:t>
            </a:r>
            <a:endParaRPr lang="cs-CZ" sz="800" dirty="0">
              <a:solidFill>
                <a:srgbClr val="002060"/>
              </a:solidFill>
            </a:endParaRPr>
          </a:p>
          <a:p>
            <a:pPr marL="460375" indent="-285750">
              <a:lnSpc>
                <a:spcPct val="150000"/>
              </a:lnSpc>
              <a:buClr>
                <a:srgbClr val="A59253"/>
              </a:buClr>
              <a:buFont typeface="Wingdings" panose="05000000000000000000" pitchFamily="2" charset="2"/>
              <a:buChar char="§"/>
            </a:pPr>
            <a:r>
              <a:rPr lang="cs-CZ" dirty="0" smtClean="0">
                <a:solidFill>
                  <a:srgbClr val="002060"/>
                </a:solidFill>
              </a:rPr>
              <a:t>náklady investičního charakteru (dlouhodobý hmotný i nehmotný majetek) – max. 15</a:t>
            </a:r>
            <a:r>
              <a:rPr lang="cs-CZ" dirty="0">
                <a:solidFill>
                  <a:srgbClr val="002060"/>
                </a:solidFill>
              </a:rPr>
              <a:t>% celkového rozpočtu přímých způsobilých nákladů projektu</a:t>
            </a:r>
            <a:endParaRPr lang="cs-CZ" dirty="0" smtClean="0">
              <a:solidFill>
                <a:srgbClr val="002060"/>
              </a:solidFill>
            </a:endParaRPr>
          </a:p>
          <a:p>
            <a:pPr marL="460375" indent="-285750">
              <a:lnSpc>
                <a:spcPct val="150000"/>
              </a:lnSpc>
              <a:buClr>
                <a:srgbClr val="A59253"/>
              </a:buClr>
              <a:buFont typeface="Wingdings" panose="05000000000000000000" pitchFamily="2" charset="2"/>
              <a:buChar char="§"/>
            </a:pPr>
            <a:endParaRPr lang="cs-CZ" dirty="0">
              <a:solidFill>
                <a:srgbClr val="002060"/>
              </a:solidFill>
            </a:endParaRPr>
          </a:p>
          <a:p>
            <a:pPr marL="460375" indent="-285750">
              <a:lnSpc>
                <a:spcPct val="150000"/>
              </a:lnSpc>
              <a:buClr>
                <a:srgbClr val="A59253"/>
              </a:buClr>
              <a:buFont typeface="Wingdings" panose="05000000000000000000" pitchFamily="2" charset="2"/>
              <a:buChar char="Ø"/>
            </a:pPr>
            <a:r>
              <a:rPr lang="cs-CZ" b="1" dirty="0">
                <a:solidFill>
                  <a:srgbClr val="002060"/>
                </a:solidFill>
              </a:rPr>
              <a:t>Provázanost cílů, klíčových aktivit, rozpočtu a výstupů projektu </a:t>
            </a:r>
            <a:endParaRPr lang="cs-CZ" b="1" dirty="0" smtClean="0">
              <a:solidFill>
                <a:srgbClr val="002060"/>
              </a:solidFill>
            </a:endParaRPr>
          </a:p>
          <a:p>
            <a:pPr marL="460375" indent="-285750">
              <a:lnSpc>
                <a:spcPct val="150000"/>
              </a:lnSpc>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lgn="ct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235901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smtClean="0">
                <a:solidFill>
                  <a:schemeClr val="bg1"/>
                </a:solidFill>
              </a:rPr>
              <a:t>Příprava žádosti o podporu</a:t>
            </a:r>
            <a:r>
              <a:rPr lang="cs-CZ" b="1" dirty="0" smtClean="0">
                <a:solidFill>
                  <a:schemeClr val="bg1"/>
                </a:solidFill>
              </a:rPr>
              <a:t> - p</a:t>
            </a:r>
            <a:r>
              <a:rPr lang="pl-PL" b="1" dirty="0" smtClean="0">
                <a:solidFill>
                  <a:schemeClr val="bg1"/>
                </a:solidFill>
              </a:rPr>
              <a:t>řílohy</a:t>
            </a:r>
            <a:endParaRPr lang="pl-PL" b="1" dirty="0">
              <a:solidFill>
                <a:schemeClr val="bg1"/>
              </a:solidFill>
            </a:endParaRPr>
          </a:p>
        </p:txBody>
      </p:sp>
      <p:sp>
        <p:nvSpPr>
          <p:cNvPr id="3" name="Obdélník 2"/>
          <p:cNvSpPr/>
          <p:nvPr/>
        </p:nvSpPr>
        <p:spPr>
          <a:xfrm>
            <a:off x="466344" y="1307491"/>
            <a:ext cx="7706812" cy="8340745"/>
          </a:xfrm>
          <a:prstGeom prst="rect">
            <a:avLst/>
          </a:prstGeom>
        </p:spPr>
        <p:txBody>
          <a:bodyPr wrap="square">
            <a:spAutoFit/>
          </a:bodyPr>
          <a:lstStyle/>
          <a:p>
            <a:pPr marL="174625">
              <a:spcAft>
                <a:spcPts val="600"/>
              </a:spcAft>
              <a:buClr>
                <a:srgbClr val="A59253"/>
              </a:buClr>
            </a:pPr>
            <a:r>
              <a:rPr lang="cs-CZ" sz="1600" b="1" u="sng" dirty="0" smtClean="0">
                <a:solidFill>
                  <a:srgbClr val="002060"/>
                </a:solidFill>
              </a:rPr>
              <a:t>Povinné </a:t>
            </a:r>
            <a:r>
              <a:rPr lang="cs-CZ" sz="1600" b="1" u="sng" dirty="0">
                <a:solidFill>
                  <a:srgbClr val="002060"/>
                </a:solidFill>
              </a:rPr>
              <a:t>přílohy </a:t>
            </a:r>
            <a:r>
              <a:rPr lang="cs-CZ" sz="1600" b="1" u="sng" dirty="0" smtClean="0">
                <a:solidFill>
                  <a:srgbClr val="002060"/>
                </a:solidFill>
              </a:rPr>
              <a:t>(společné pro všechny žádosti)</a:t>
            </a:r>
          </a:p>
          <a:p>
            <a:pPr marL="628650" indent="-447675">
              <a:spcAft>
                <a:spcPts val="600"/>
              </a:spcAft>
              <a:buClr>
                <a:srgbClr val="A59253"/>
              </a:buClr>
              <a:buFont typeface="Wingdings" panose="05000000000000000000" pitchFamily="2" charset="2"/>
              <a:buChar char="Ø"/>
            </a:pPr>
            <a:r>
              <a:rPr lang="cs-CZ" sz="1600" dirty="0" smtClean="0">
                <a:solidFill>
                  <a:srgbClr val="002060"/>
                </a:solidFill>
              </a:rPr>
              <a:t>Charakteristika realizačního týmu projektu </a:t>
            </a:r>
          </a:p>
          <a:p>
            <a:pPr marL="628650" indent="-447675">
              <a:spcAft>
                <a:spcPts val="600"/>
              </a:spcAft>
              <a:buClr>
                <a:srgbClr val="A59253"/>
              </a:buClr>
              <a:buFont typeface="Wingdings" panose="05000000000000000000" pitchFamily="2" charset="2"/>
              <a:buChar char="Ø"/>
            </a:pPr>
            <a:r>
              <a:rPr lang="cs-CZ" sz="1600" dirty="0" smtClean="0">
                <a:solidFill>
                  <a:srgbClr val="002060"/>
                </a:solidFill>
              </a:rPr>
              <a:t>Harmonogram realizace projektu</a:t>
            </a:r>
          </a:p>
          <a:p>
            <a:pPr marL="628650" indent="-447675">
              <a:spcAft>
                <a:spcPts val="600"/>
              </a:spcAft>
              <a:buClr>
                <a:srgbClr val="A59253"/>
              </a:buClr>
              <a:buFont typeface="Wingdings" panose="05000000000000000000" pitchFamily="2" charset="2"/>
              <a:buChar char="Ø"/>
            </a:pPr>
            <a:r>
              <a:rPr lang="cs-CZ" sz="1600" dirty="0">
                <a:solidFill>
                  <a:srgbClr val="002060"/>
                </a:solidFill>
              </a:rPr>
              <a:t>Informace o vlastnické a ovládací struktuře žadatele</a:t>
            </a:r>
            <a:endParaRPr lang="cs-CZ" sz="1600" dirty="0" smtClean="0">
              <a:solidFill>
                <a:srgbClr val="002060"/>
              </a:solidFill>
            </a:endParaRPr>
          </a:p>
          <a:p>
            <a:pPr marL="180975">
              <a:spcAft>
                <a:spcPts val="600"/>
              </a:spcAft>
              <a:buClr>
                <a:srgbClr val="A59253"/>
              </a:buClr>
            </a:pPr>
            <a:endParaRPr lang="cs-CZ" sz="1600" dirty="0">
              <a:solidFill>
                <a:srgbClr val="002060"/>
              </a:solidFill>
            </a:endParaRPr>
          </a:p>
          <a:p>
            <a:pPr marL="180975">
              <a:spcAft>
                <a:spcPts val="600"/>
              </a:spcAft>
              <a:buClr>
                <a:srgbClr val="A59253"/>
              </a:buClr>
            </a:pPr>
            <a:r>
              <a:rPr lang="cs-CZ" sz="1600" b="1" u="sng" dirty="0">
                <a:solidFill>
                  <a:srgbClr val="002060"/>
                </a:solidFill>
              </a:rPr>
              <a:t>Povinné </a:t>
            </a:r>
            <a:r>
              <a:rPr lang="cs-CZ" sz="1600" b="1" u="sng" dirty="0" smtClean="0">
                <a:solidFill>
                  <a:srgbClr val="002060"/>
                </a:solidFill>
              </a:rPr>
              <a:t>přílohy (dle charakteru projektu)</a:t>
            </a:r>
          </a:p>
          <a:p>
            <a:pPr marL="628650" indent="-447675">
              <a:spcAft>
                <a:spcPts val="600"/>
              </a:spcAft>
              <a:buClr>
                <a:srgbClr val="A59253"/>
              </a:buClr>
              <a:buFont typeface="Wingdings" panose="05000000000000000000" pitchFamily="2" charset="2"/>
              <a:buChar char="Ø"/>
            </a:pPr>
            <a:r>
              <a:rPr lang="cs-CZ" sz="1600" dirty="0">
                <a:solidFill>
                  <a:srgbClr val="002060"/>
                </a:solidFill>
              </a:rPr>
              <a:t>Doklady o právní subjektivitě žadatele </a:t>
            </a:r>
            <a:endParaRPr lang="cs-CZ" sz="1600" dirty="0" smtClean="0">
              <a:solidFill>
                <a:srgbClr val="002060"/>
              </a:solidFill>
            </a:endParaRPr>
          </a:p>
          <a:p>
            <a:pPr marL="628650" indent="-447675">
              <a:spcAft>
                <a:spcPts val="600"/>
              </a:spcAft>
              <a:buClr>
                <a:srgbClr val="A59253"/>
              </a:buClr>
              <a:buFont typeface="Wingdings" panose="05000000000000000000" pitchFamily="2" charset="2"/>
              <a:buChar char="Ø"/>
            </a:pPr>
            <a:r>
              <a:rPr lang="cs-CZ" sz="1600" dirty="0" smtClean="0">
                <a:solidFill>
                  <a:srgbClr val="002060"/>
                </a:solidFill>
              </a:rPr>
              <a:t>Doklad o partnerství (relevantní pouze při zapojení partnera s finančním podílem)</a:t>
            </a:r>
          </a:p>
          <a:p>
            <a:pPr marL="628650" indent="-447675">
              <a:spcAft>
                <a:spcPts val="600"/>
              </a:spcAft>
              <a:buClr>
                <a:srgbClr val="A59253"/>
              </a:buClr>
              <a:buFont typeface="Wingdings" panose="05000000000000000000" pitchFamily="2" charset="2"/>
              <a:buChar char="Ø"/>
            </a:pPr>
            <a:endParaRPr lang="cs-CZ" sz="1600" dirty="0" smtClean="0">
              <a:solidFill>
                <a:srgbClr val="002060"/>
              </a:solidFill>
            </a:endParaRPr>
          </a:p>
          <a:p>
            <a:pPr marL="174625">
              <a:spcAft>
                <a:spcPts val="600"/>
              </a:spcAft>
              <a:buClr>
                <a:srgbClr val="A59253"/>
              </a:buClr>
            </a:pPr>
            <a:r>
              <a:rPr lang="cs-CZ" sz="1600" b="1" u="sng" dirty="0">
                <a:solidFill>
                  <a:srgbClr val="002060"/>
                </a:solidFill>
              </a:rPr>
              <a:t>Nepovinné přílohy</a:t>
            </a:r>
          </a:p>
          <a:p>
            <a:pPr marL="541338" indent="-366713">
              <a:spcAft>
                <a:spcPts val="600"/>
              </a:spcAft>
              <a:buClr>
                <a:srgbClr val="A59253"/>
              </a:buClr>
              <a:buFont typeface="Wingdings" panose="05000000000000000000" pitchFamily="2" charset="2"/>
              <a:buChar char="Ø"/>
            </a:pPr>
            <a:r>
              <a:rPr lang="cs-CZ" sz="1600" dirty="0">
                <a:solidFill>
                  <a:srgbClr val="002060"/>
                </a:solidFill>
              </a:rPr>
              <a:t>Klíčové aktivity</a:t>
            </a:r>
          </a:p>
          <a:p>
            <a:pPr marL="541338" indent="-366713">
              <a:spcAft>
                <a:spcPts val="600"/>
              </a:spcAft>
              <a:buClr>
                <a:srgbClr val="A59253"/>
              </a:buClr>
              <a:buFont typeface="Wingdings" panose="05000000000000000000" pitchFamily="2" charset="2"/>
              <a:buChar char="Ø"/>
            </a:pPr>
            <a:r>
              <a:rPr lang="cs-CZ" sz="1600" dirty="0">
                <a:solidFill>
                  <a:srgbClr val="002060"/>
                </a:solidFill>
              </a:rPr>
              <a:t>Komplementarity</a:t>
            </a:r>
          </a:p>
          <a:p>
            <a:pPr marL="180975">
              <a:spcAft>
                <a:spcPts val="1200"/>
              </a:spcAft>
              <a:buClr>
                <a:srgbClr val="A59253"/>
              </a:buClr>
            </a:pPr>
            <a:endParaRPr lang="cs-CZ" dirty="0">
              <a:solidFill>
                <a:srgbClr val="002060"/>
              </a:solidFill>
            </a:endParaRPr>
          </a:p>
          <a:p>
            <a:pPr marL="628650" indent="-447675">
              <a:spcAft>
                <a:spcPts val="1200"/>
              </a:spcAft>
              <a:buClr>
                <a:srgbClr val="A59253"/>
              </a:buClr>
              <a:buFont typeface="Wingdings" panose="05000000000000000000" pitchFamily="2" charset="2"/>
              <a:buChar char="Ø"/>
            </a:pPr>
            <a:endParaRPr lang="cs-CZ" sz="2000" dirty="0" smtClean="0"/>
          </a:p>
          <a:p>
            <a:pPr marL="541338" indent="-366713">
              <a:spcAft>
                <a:spcPts val="1200"/>
              </a:spcAft>
              <a:buClr>
                <a:srgbClr val="A59253"/>
              </a:buClr>
              <a:buFont typeface="Wingdings" panose="05000000000000000000" pitchFamily="2" charset="2"/>
              <a:buChar char="Ø"/>
            </a:pPr>
            <a:endParaRPr lang="cs-CZ" sz="1900" dirty="0" smtClean="0"/>
          </a:p>
          <a:p>
            <a:pPr marL="541338" indent="-366713">
              <a:spcAft>
                <a:spcPts val="1200"/>
              </a:spcAft>
              <a:buClr>
                <a:srgbClr val="A59253"/>
              </a:buClr>
              <a:buFont typeface="Wingdings" panose="05000000000000000000" pitchFamily="2" charset="2"/>
              <a:buChar char="Ø"/>
            </a:pPr>
            <a:endParaRPr lang="cs-CZ" sz="1900" dirty="0"/>
          </a:p>
          <a:p>
            <a:pPr marL="538163" indent="-363538">
              <a:spcAft>
                <a:spcPts val="600"/>
              </a:spcAft>
              <a:buClr>
                <a:srgbClr val="A59253"/>
              </a:buClr>
              <a:buFont typeface="Wingdings" panose="05000000000000000000" pitchFamily="2" charset="2"/>
              <a:buChar char="Ø"/>
            </a:pPr>
            <a:endParaRPr lang="cs-CZ" dirty="0" smtClean="0"/>
          </a:p>
          <a:p>
            <a:pPr marL="538163" indent="-363538">
              <a:spcAft>
                <a:spcPts val="600"/>
              </a:spcAft>
              <a:buClr>
                <a:srgbClr val="A59253"/>
              </a:buClr>
              <a:buFont typeface="Wingdings" panose="05000000000000000000" pitchFamily="2" charset="2"/>
              <a:buChar char="Ø"/>
            </a:pPr>
            <a:endParaRPr lang="cs-CZ" dirty="0"/>
          </a:p>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46271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Časté </a:t>
            </a:r>
            <a:r>
              <a:rPr lang="pt-BR" b="1" dirty="0" smtClean="0">
                <a:solidFill>
                  <a:schemeClr val="bg1"/>
                </a:solidFill>
              </a:rPr>
              <a:t>chyby</a:t>
            </a:r>
            <a:endParaRPr lang="pt-BR" b="1" dirty="0">
              <a:solidFill>
                <a:schemeClr val="bg1"/>
              </a:solidFill>
            </a:endParaRPr>
          </a:p>
        </p:txBody>
      </p:sp>
      <p:sp>
        <p:nvSpPr>
          <p:cNvPr id="3" name="Obdélník 2"/>
          <p:cNvSpPr/>
          <p:nvPr/>
        </p:nvSpPr>
        <p:spPr>
          <a:xfrm>
            <a:off x="475489" y="1595382"/>
            <a:ext cx="8483454" cy="1200329"/>
          </a:xfrm>
          <a:prstGeom prst="rect">
            <a:avLst/>
          </a:prstGeom>
        </p:spPr>
        <p:txBody>
          <a:bodyPr wrap="square">
            <a:spAutoFit/>
          </a:bodyPr>
          <a:lstStyle/>
          <a:p>
            <a:pPr>
              <a:buClr>
                <a:srgbClr val="A59253"/>
              </a:buClr>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Obdélník 3"/>
          <p:cNvSpPr/>
          <p:nvPr/>
        </p:nvSpPr>
        <p:spPr>
          <a:xfrm>
            <a:off x="1059543" y="1456473"/>
            <a:ext cx="7819761" cy="4508927"/>
          </a:xfrm>
          <a:prstGeom prst="rect">
            <a:avLst/>
          </a:prstGeom>
        </p:spPr>
        <p:txBody>
          <a:bodyPr wrap="square">
            <a:spAutoFit/>
          </a:bodyPr>
          <a:lstStyle/>
          <a:p>
            <a:pPr marL="342900" lvl="0" indent="-342900">
              <a:spcAft>
                <a:spcPts val="600"/>
              </a:spcAft>
              <a:buFont typeface="Wingdings" panose="05000000000000000000" pitchFamily="2" charset="2"/>
              <a:buChar char=""/>
              <a:tabLst>
                <a:tab pos="457200" algn="l"/>
              </a:tabLst>
            </a:pPr>
            <a:r>
              <a:rPr lang="cs-CZ" dirty="0">
                <a:solidFill>
                  <a:srgbClr val="002060"/>
                </a:solidFill>
                <a:ea typeface="Calibri" panose="020F0502020204030204" pitchFamily="34" charset="0"/>
                <a:cs typeface="Arial" panose="020B0604020202020204" pitchFamily="34" charset="0"/>
              </a:rPr>
              <a:t>Překročení </a:t>
            </a:r>
            <a:r>
              <a:rPr lang="cs-CZ" dirty="0" smtClean="0">
                <a:solidFill>
                  <a:srgbClr val="002060"/>
                </a:solidFill>
                <a:ea typeface="Calibri" panose="020F0502020204030204" pitchFamily="34" charset="0"/>
                <a:cs typeface="Arial" panose="020B0604020202020204" pitchFamily="34" charset="0"/>
              </a:rPr>
              <a:t>délky </a:t>
            </a:r>
            <a:r>
              <a:rPr lang="cs-CZ" dirty="0">
                <a:solidFill>
                  <a:srgbClr val="002060"/>
                </a:solidFill>
                <a:ea typeface="Calibri" panose="020F0502020204030204" pitchFamily="34" charset="0"/>
                <a:cs typeface="Arial" panose="020B0604020202020204" pitchFamily="34" charset="0"/>
              </a:rPr>
              <a:t>realizace </a:t>
            </a:r>
            <a:r>
              <a:rPr lang="cs-CZ" dirty="0" smtClean="0">
                <a:solidFill>
                  <a:srgbClr val="002060"/>
                </a:solidFill>
                <a:ea typeface="Calibri" panose="020F0502020204030204" pitchFamily="34" charset="0"/>
                <a:cs typeface="Arial" panose="020B0604020202020204" pitchFamily="34" charset="0"/>
              </a:rPr>
              <a:t>projektu</a:t>
            </a:r>
            <a:endParaRPr lang="cs-CZ" dirty="0">
              <a:solidFill>
                <a:srgbClr val="002060"/>
              </a:solidFill>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tabLst>
                <a:tab pos="457200" algn="l"/>
              </a:tabLst>
            </a:pPr>
            <a:r>
              <a:rPr lang="cs-CZ" dirty="0">
                <a:solidFill>
                  <a:srgbClr val="002060"/>
                </a:solidFill>
                <a:ea typeface="Calibri" panose="020F0502020204030204" pitchFamily="34" charset="0"/>
                <a:cs typeface="Arial" panose="020B0604020202020204" pitchFamily="34" charset="0"/>
              </a:rPr>
              <a:t>Překročení celkových způsobilých výdajů</a:t>
            </a:r>
          </a:p>
          <a:p>
            <a:pPr marL="342900" lvl="0" indent="-342900" algn="just">
              <a:spcAft>
                <a:spcPts val="600"/>
              </a:spcAft>
              <a:buFont typeface="Wingdings" panose="05000000000000000000" pitchFamily="2" charset="2"/>
              <a:buChar char=""/>
              <a:tabLst>
                <a:tab pos="457200" algn="l"/>
              </a:tabLst>
            </a:pPr>
            <a:r>
              <a:rPr lang="cs-CZ" dirty="0">
                <a:solidFill>
                  <a:srgbClr val="002060"/>
                </a:solidFill>
                <a:ea typeface="Calibri" panose="020F0502020204030204" pitchFamily="34" charset="0"/>
                <a:cs typeface="Arial" panose="020B0604020202020204" pitchFamily="34" charset="0"/>
              </a:rPr>
              <a:t>Nesplnění podmínky zapojení cílové skupiny do projektu po stanovenou minimální dobu (</a:t>
            </a:r>
            <a:r>
              <a:rPr lang="cs-CZ" dirty="0" smtClean="0">
                <a:solidFill>
                  <a:srgbClr val="002060"/>
                </a:solidFill>
                <a:ea typeface="Calibri" panose="020F0502020204030204" pitchFamily="34" charset="0"/>
                <a:cs typeface="Arial" panose="020B0604020202020204" pitchFamily="34" charset="0"/>
              </a:rPr>
              <a:t>3/4 doby </a:t>
            </a:r>
            <a:r>
              <a:rPr lang="cs-CZ" dirty="0">
                <a:solidFill>
                  <a:srgbClr val="002060"/>
                </a:solidFill>
                <a:ea typeface="Calibri" panose="020F0502020204030204" pitchFamily="34" charset="0"/>
                <a:cs typeface="Arial" panose="020B0604020202020204" pitchFamily="34" charset="0"/>
              </a:rPr>
              <a:t>realizace projektu)</a:t>
            </a:r>
          </a:p>
          <a:p>
            <a:pPr marL="342900" indent="-342900">
              <a:spcAft>
                <a:spcPts val="600"/>
              </a:spcAft>
              <a:buFont typeface="Wingdings" panose="05000000000000000000" pitchFamily="2" charset="2"/>
              <a:buChar char=""/>
              <a:tabLst>
                <a:tab pos="457200" algn="l"/>
              </a:tabLst>
            </a:pPr>
            <a:r>
              <a:rPr lang="cs-CZ" dirty="0" smtClean="0">
                <a:solidFill>
                  <a:srgbClr val="002060"/>
                </a:solidFill>
                <a:ea typeface="Calibri" panose="020F0502020204030204" pitchFamily="34" charset="0"/>
                <a:cs typeface="Arial" panose="020B0604020202020204" pitchFamily="34" charset="0"/>
              </a:rPr>
              <a:t>Neodevzdání </a:t>
            </a:r>
            <a:r>
              <a:rPr lang="cs-CZ" dirty="0">
                <a:solidFill>
                  <a:srgbClr val="002060"/>
                </a:solidFill>
                <a:ea typeface="Calibri" panose="020F0502020204030204" pitchFamily="34" charset="0"/>
                <a:cs typeface="Arial" panose="020B0604020202020204" pitchFamily="34" charset="0"/>
              </a:rPr>
              <a:t>či nepodepsání Informace o vlastnické a ovládací </a:t>
            </a:r>
            <a:r>
              <a:rPr lang="cs-CZ" dirty="0" smtClean="0">
                <a:solidFill>
                  <a:srgbClr val="002060"/>
                </a:solidFill>
                <a:ea typeface="Calibri" panose="020F0502020204030204" pitchFamily="34" charset="0"/>
                <a:cs typeface="Arial" panose="020B0604020202020204" pitchFamily="34" charset="0"/>
              </a:rPr>
              <a:t>struktuře, nevyplnění všech bodů</a:t>
            </a:r>
          </a:p>
          <a:p>
            <a:pPr marL="342900" indent="-342900">
              <a:spcAft>
                <a:spcPts val="600"/>
              </a:spcAft>
              <a:buFont typeface="Wingdings" panose="05000000000000000000" pitchFamily="2" charset="2"/>
              <a:buChar char=""/>
              <a:tabLst>
                <a:tab pos="457200" algn="l"/>
              </a:tabLst>
            </a:pPr>
            <a:r>
              <a:rPr lang="cs-CZ" dirty="0" smtClean="0">
                <a:solidFill>
                  <a:srgbClr val="002060"/>
                </a:solidFill>
                <a:ea typeface="Calibri" panose="020F0502020204030204" pitchFamily="34" charset="0"/>
                <a:cs typeface="Arial" panose="020B0604020202020204" pitchFamily="34" charset="0"/>
              </a:rPr>
              <a:t>Nedodržení </a:t>
            </a:r>
            <a:r>
              <a:rPr lang="cs-CZ" dirty="0">
                <a:solidFill>
                  <a:srgbClr val="002060"/>
                </a:solidFill>
                <a:ea typeface="Calibri" panose="020F0502020204030204" pitchFamily="34" charset="0"/>
                <a:cs typeface="Arial" panose="020B0604020202020204" pitchFamily="34" charset="0"/>
              </a:rPr>
              <a:t>termínu stanoveného ve výzvě k odstranění formálních </a:t>
            </a:r>
            <a:r>
              <a:rPr lang="cs-CZ" dirty="0" smtClean="0">
                <a:solidFill>
                  <a:srgbClr val="002060"/>
                </a:solidFill>
                <a:ea typeface="Calibri" panose="020F0502020204030204" pitchFamily="34" charset="0"/>
                <a:cs typeface="Arial" panose="020B0604020202020204" pitchFamily="34" charset="0"/>
              </a:rPr>
              <a:t>nedostatků</a:t>
            </a:r>
          </a:p>
          <a:p>
            <a:pPr marL="342900" indent="-342900">
              <a:spcAft>
                <a:spcPts val="600"/>
              </a:spcAft>
              <a:buFont typeface="Wingdings" panose="05000000000000000000" pitchFamily="2" charset="2"/>
              <a:buChar char=""/>
              <a:tabLst>
                <a:tab pos="457200" algn="l"/>
              </a:tabLst>
            </a:pPr>
            <a:r>
              <a:rPr lang="cs-CZ" dirty="0">
                <a:solidFill>
                  <a:srgbClr val="002060"/>
                </a:solidFill>
                <a:cs typeface="Arial" panose="020B0604020202020204" pitchFamily="34" charset="0"/>
              </a:rPr>
              <a:t>Plná moc nepředložená v požadovaném </a:t>
            </a:r>
            <a:r>
              <a:rPr lang="cs-CZ" dirty="0" smtClean="0">
                <a:solidFill>
                  <a:srgbClr val="002060"/>
                </a:solidFill>
                <a:cs typeface="Arial" panose="020B0604020202020204" pitchFamily="34" charset="0"/>
              </a:rPr>
              <a:t>formátu</a:t>
            </a:r>
          </a:p>
          <a:p>
            <a:pPr marL="342900" indent="-342900">
              <a:spcAft>
                <a:spcPts val="600"/>
              </a:spcAft>
              <a:buFont typeface="Wingdings" panose="05000000000000000000" pitchFamily="2" charset="2"/>
              <a:buChar char=""/>
              <a:tabLst>
                <a:tab pos="457200" algn="l"/>
              </a:tabLst>
            </a:pPr>
            <a:r>
              <a:rPr lang="cs-CZ" dirty="0">
                <a:solidFill>
                  <a:srgbClr val="002060"/>
                </a:solidFill>
                <a:cs typeface="Arial" panose="020B0604020202020204" pitchFamily="34" charset="0"/>
              </a:rPr>
              <a:t>Hlavní kontaktní osoba nemá v systému založený účet (probíhá s ní veškerá komunikace)</a:t>
            </a:r>
            <a:endParaRPr lang="cs-CZ" dirty="0">
              <a:solidFill>
                <a:srgbClr val="002060"/>
              </a:solidFill>
            </a:endParaRPr>
          </a:p>
          <a:p>
            <a:pPr marL="342900" indent="-342900">
              <a:lnSpc>
                <a:spcPct val="150000"/>
              </a:lnSpc>
              <a:buFont typeface="Wingdings" panose="05000000000000000000" pitchFamily="2" charset="2"/>
              <a:buChar char=""/>
              <a:tabLst>
                <a:tab pos="457200" algn="l"/>
              </a:tabLst>
            </a:pPr>
            <a:endParaRPr lang="cs-CZ" dirty="0">
              <a:solidFill>
                <a:srgbClr val="002060"/>
              </a:solidFill>
              <a:ea typeface="Calibri" panose="020F0502020204030204" pitchFamily="34" charset="0"/>
              <a:cs typeface="Arial" panose="020B0604020202020204" pitchFamily="34" charset="0"/>
            </a:endParaRPr>
          </a:p>
          <a:p>
            <a:pPr marL="342900" lvl="0" indent="-342900">
              <a:lnSpc>
                <a:spcPct val="150000"/>
              </a:lnSpc>
              <a:spcAft>
                <a:spcPts val="0"/>
              </a:spcAft>
              <a:buFont typeface="Wingdings" panose="05000000000000000000" pitchFamily="2" charset="2"/>
              <a:buChar char=""/>
              <a:tabLst>
                <a:tab pos="457200" algn="l"/>
              </a:tabLst>
            </a:pPr>
            <a:endParaRPr lang="cs-CZ" dirty="0">
              <a:solidFill>
                <a:srgbClr val="00206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308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66344" y="1256467"/>
            <a:ext cx="8211312" cy="4585871"/>
          </a:xfrm>
          <a:prstGeom prst="rect">
            <a:avLst/>
          </a:prstGeom>
        </p:spPr>
        <p:txBody>
          <a:bodyPr wrap="square">
            <a:spAutoFit/>
          </a:bodyPr>
          <a:lstStyle/>
          <a:p>
            <a:pPr>
              <a:buClr>
                <a:srgbClr val="A59253"/>
              </a:buClr>
            </a:pPr>
            <a:r>
              <a:rPr lang="cs-CZ" sz="4800" dirty="0" smtClean="0">
                <a:solidFill>
                  <a:srgbClr val="002060"/>
                </a:solidFill>
              </a:rPr>
              <a:t>Děkujeme </a:t>
            </a:r>
            <a:r>
              <a:rPr lang="cs-CZ" sz="4800" dirty="0">
                <a:solidFill>
                  <a:srgbClr val="002060"/>
                </a:solidFill>
              </a:rPr>
              <a:t>za </a:t>
            </a:r>
            <a:r>
              <a:rPr lang="cs-CZ" sz="4800" dirty="0" smtClean="0">
                <a:solidFill>
                  <a:srgbClr val="002060"/>
                </a:solidFill>
              </a:rPr>
              <a:t>pozornost.</a:t>
            </a:r>
            <a:r>
              <a:rPr lang="cs-CZ" sz="6000" dirty="0">
                <a:solidFill>
                  <a:srgbClr val="002060"/>
                </a:solidFill>
              </a:rPr>
              <a:t/>
            </a:r>
            <a:br>
              <a:rPr lang="cs-CZ" sz="6000" dirty="0">
                <a:solidFill>
                  <a:srgbClr val="002060"/>
                </a:solidFill>
              </a:rPr>
            </a:br>
            <a:endParaRPr lang="cs-CZ" sz="6000" dirty="0" smtClean="0">
              <a:solidFill>
                <a:srgbClr val="002060"/>
              </a:solidFill>
            </a:endParaRPr>
          </a:p>
          <a:p>
            <a:pPr>
              <a:buClr>
                <a:srgbClr val="A59253"/>
              </a:buClr>
            </a:pPr>
            <a:r>
              <a:rPr lang="cs-CZ" sz="2000" b="1" dirty="0" smtClean="0">
                <a:solidFill>
                  <a:srgbClr val="002060"/>
                </a:solidFill>
              </a:rPr>
              <a:t>Aneta Raková</a:t>
            </a:r>
            <a:r>
              <a:rPr lang="cs-CZ" sz="2000" b="1" dirty="0">
                <a:solidFill>
                  <a:srgbClr val="002060"/>
                </a:solidFill>
              </a:rPr>
              <a:t>						</a:t>
            </a:r>
            <a:endParaRPr lang="cs-CZ" sz="2000" b="1" dirty="0" smtClean="0">
              <a:solidFill>
                <a:srgbClr val="002060"/>
              </a:solidFill>
            </a:endParaRPr>
          </a:p>
          <a:p>
            <a:pPr>
              <a:buClr>
                <a:srgbClr val="A59253"/>
              </a:buClr>
            </a:pPr>
            <a:r>
              <a:rPr lang="cs-CZ" sz="2000" dirty="0">
                <a:solidFill>
                  <a:srgbClr val="002060"/>
                </a:solidFill>
                <a:latin typeface="Arial" panose="020B0604020202020204" pitchFamily="34" charset="0"/>
                <a:cs typeface="Arial" panose="020B0604020202020204" pitchFamily="34" charset="0"/>
              </a:rPr>
              <a:t>a</a:t>
            </a:r>
            <a:r>
              <a:rPr lang="cs-CZ" sz="2000" dirty="0" smtClean="0">
                <a:solidFill>
                  <a:srgbClr val="002060"/>
                </a:solidFill>
                <a:latin typeface="Arial" panose="020B0604020202020204" pitchFamily="34" charset="0"/>
                <a:cs typeface="Arial" panose="020B0604020202020204" pitchFamily="34" charset="0"/>
              </a:rPr>
              <a:t>neta.rakova@praha.eu				</a:t>
            </a:r>
          </a:p>
          <a:p>
            <a:pPr>
              <a:buClr>
                <a:srgbClr val="A59253"/>
              </a:buClr>
            </a:pPr>
            <a:endParaRPr lang="cs-CZ" b="1" dirty="0">
              <a:solidFill>
                <a:srgbClr val="002060"/>
              </a:solidFill>
            </a:endParaRPr>
          </a:p>
          <a:p>
            <a:pPr>
              <a:spcBef>
                <a:spcPts val="24"/>
              </a:spcBef>
            </a:pPr>
            <a:r>
              <a:rPr lang="en-GB" altLang="cs-CZ" dirty="0">
                <a:solidFill>
                  <a:srgbClr val="002060"/>
                </a:solidFill>
              </a:rPr>
              <a:t>ODBOR </a:t>
            </a:r>
            <a:r>
              <a:rPr lang="cs-CZ" altLang="cs-CZ" dirty="0">
                <a:solidFill>
                  <a:srgbClr val="002060"/>
                </a:solidFill>
              </a:rPr>
              <a:t>EVROPSKÝCH </a:t>
            </a:r>
            <a:r>
              <a:rPr lang="en-GB" altLang="cs-CZ" dirty="0">
                <a:solidFill>
                  <a:srgbClr val="002060"/>
                </a:solidFill>
              </a:rPr>
              <a:t>FONDŮ</a:t>
            </a:r>
            <a:br>
              <a:rPr lang="en-GB" altLang="cs-CZ" dirty="0">
                <a:solidFill>
                  <a:srgbClr val="002060"/>
                </a:solidFill>
              </a:rPr>
            </a:br>
            <a:r>
              <a:rPr lang="en-GB" altLang="cs-CZ" dirty="0">
                <a:solidFill>
                  <a:srgbClr val="002060"/>
                </a:solidFill>
              </a:rPr>
              <a:t>MAGISTRÁT HL. M. PRAHY</a:t>
            </a:r>
            <a:br>
              <a:rPr lang="en-GB" altLang="cs-CZ" dirty="0">
                <a:solidFill>
                  <a:srgbClr val="002060"/>
                </a:solidFill>
              </a:rPr>
            </a:br>
            <a:r>
              <a:rPr lang="cs-CZ" altLang="cs-CZ" dirty="0" smtClean="0">
                <a:solidFill>
                  <a:srgbClr val="002060"/>
                </a:solidFill>
              </a:rPr>
              <a:t>Rytířská 406/10</a:t>
            </a:r>
          </a:p>
          <a:p>
            <a:pPr>
              <a:spcBef>
                <a:spcPts val="24"/>
              </a:spcBef>
            </a:pPr>
            <a:r>
              <a:rPr lang="cs-CZ" altLang="cs-CZ" dirty="0" smtClean="0">
                <a:solidFill>
                  <a:srgbClr val="002060"/>
                </a:solidFill>
              </a:rPr>
              <a:t>110 00 Praha 1</a:t>
            </a:r>
            <a:endParaRPr lang="cs-CZ" altLang="cs-CZ" dirty="0">
              <a:solidFill>
                <a:srgbClr val="002060"/>
              </a:solidFill>
            </a:endParaRPr>
          </a:p>
          <a:p>
            <a:pPr>
              <a:spcBef>
                <a:spcPts val="24"/>
              </a:spcBef>
            </a:pPr>
            <a:r>
              <a:rPr lang="cs-CZ" dirty="0">
                <a:hlinkClick r:id="rId3"/>
              </a:rPr>
              <a:t>www.penizeproprahu.cz</a:t>
            </a:r>
            <a:endParaRPr lang="cs-CZ" dirty="0">
              <a:latin typeface="Arial" panose="020B0604020202020204" pitchFamily="34" charset="0"/>
              <a:cs typeface="Arial" panose="020B0604020202020204" pitchFamily="34" charset="0"/>
            </a:endParaRPr>
          </a:p>
          <a:p>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08663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podporu a výběrový proces </a:t>
            </a:r>
            <a:r>
              <a:rPr lang="cs-CZ" b="1" dirty="0" smtClean="0">
                <a:solidFill>
                  <a:schemeClr val="bg1"/>
                </a:solidFill>
              </a:rPr>
              <a:t/>
            </a:r>
            <a:br>
              <a:rPr lang="cs-CZ" b="1" dirty="0" smtClean="0">
                <a:solidFill>
                  <a:schemeClr val="bg1"/>
                </a:solidFill>
              </a:rPr>
            </a:br>
            <a:r>
              <a:rPr lang="cs-CZ" b="1" dirty="0" smtClean="0">
                <a:solidFill>
                  <a:schemeClr val="bg1"/>
                </a:solidFill>
              </a:rPr>
              <a:t>Evropský sociální fond  (ESF)</a:t>
            </a:r>
            <a:endParaRPr lang="pt-BR" b="1" dirty="0">
              <a:solidFill>
                <a:schemeClr val="bg1"/>
              </a:solidFill>
            </a:endParaRPr>
          </a:p>
        </p:txBody>
      </p:sp>
      <p:sp>
        <p:nvSpPr>
          <p:cNvPr id="3" name="Obdélník 2"/>
          <p:cNvSpPr/>
          <p:nvPr/>
        </p:nvSpPr>
        <p:spPr>
          <a:xfrm>
            <a:off x="475489" y="1726890"/>
            <a:ext cx="8211312" cy="4955203"/>
          </a:xfrm>
          <a:prstGeom prst="rect">
            <a:avLst/>
          </a:prstGeom>
        </p:spPr>
        <p:txBody>
          <a:bodyPr wrap="square">
            <a:spAutoFit/>
          </a:bodyPr>
          <a:lstStyle/>
          <a:p>
            <a:pPr marL="285750" indent="-285750">
              <a:lnSpc>
                <a:spcPct val="150000"/>
              </a:lnSpc>
              <a:buClr>
                <a:srgbClr val="A59253"/>
              </a:buClr>
              <a:buFont typeface="Wingdings" panose="05000000000000000000" pitchFamily="2" charset="2"/>
              <a:buChar char="Ø"/>
            </a:pPr>
            <a:r>
              <a:rPr lang="cs-CZ" sz="2000" b="1" dirty="0" smtClean="0">
                <a:solidFill>
                  <a:srgbClr val="002060"/>
                </a:solidFill>
              </a:rPr>
              <a:t>Časový plán kroků </a:t>
            </a:r>
            <a:r>
              <a:rPr lang="cs-CZ" sz="2000" b="1" dirty="0">
                <a:solidFill>
                  <a:srgbClr val="002060"/>
                </a:solidFill>
              </a:rPr>
              <a:t>výběrového </a:t>
            </a:r>
            <a:r>
              <a:rPr lang="cs-CZ" sz="2000" b="1" dirty="0" smtClean="0">
                <a:solidFill>
                  <a:srgbClr val="002060"/>
                </a:solidFill>
              </a:rPr>
              <a:t>procesu</a:t>
            </a:r>
          </a:p>
          <a:p>
            <a:pPr marL="285750" indent="-285750">
              <a:lnSpc>
                <a:spcPct val="150000"/>
              </a:lnSpc>
              <a:buClr>
                <a:srgbClr val="A59253"/>
              </a:buClr>
              <a:buFont typeface="Wingdings" panose="05000000000000000000" pitchFamily="2" charset="2"/>
              <a:buChar char="Ø"/>
            </a:pPr>
            <a:endParaRPr lang="cs-CZ" sz="2000" b="1" dirty="0">
              <a:solidFill>
                <a:srgbClr val="002060"/>
              </a:solidFill>
            </a:endParaRPr>
          </a:p>
          <a:p>
            <a:pPr marL="285750" indent="-285750">
              <a:lnSpc>
                <a:spcPct val="150000"/>
              </a:lnSpc>
              <a:buClr>
                <a:srgbClr val="A59253"/>
              </a:buClr>
              <a:buFont typeface="Wingdings" panose="05000000000000000000" pitchFamily="2" charset="2"/>
              <a:buChar char="Ø"/>
            </a:pPr>
            <a:r>
              <a:rPr lang="cs-CZ" sz="2000" b="1" dirty="0" smtClean="0">
                <a:solidFill>
                  <a:srgbClr val="002060"/>
                </a:solidFill>
              </a:rPr>
              <a:t>Příprava žádosti o podporu</a:t>
            </a:r>
          </a:p>
          <a:p>
            <a:pPr marL="285750" indent="-285750">
              <a:lnSpc>
                <a:spcPct val="150000"/>
              </a:lnSpc>
              <a:buClr>
                <a:srgbClr val="A59253"/>
              </a:buClr>
              <a:buFont typeface="Wingdings" panose="05000000000000000000" pitchFamily="2" charset="2"/>
              <a:buChar char="Ø"/>
            </a:pPr>
            <a:endParaRPr lang="cs-CZ" sz="2000" b="1" dirty="0" smtClean="0">
              <a:solidFill>
                <a:srgbClr val="002060"/>
              </a:solidFill>
            </a:endParaRPr>
          </a:p>
          <a:p>
            <a:pPr marL="285750" indent="-285750">
              <a:lnSpc>
                <a:spcPct val="150000"/>
              </a:lnSpc>
              <a:buClr>
                <a:srgbClr val="A59253"/>
              </a:buClr>
              <a:buFont typeface="Wingdings" panose="05000000000000000000" pitchFamily="2" charset="2"/>
              <a:buChar char="Ø"/>
            </a:pPr>
            <a:r>
              <a:rPr lang="cs-CZ" sz="2000" b="1" dirty="0" smtClean="0">
                <a:solidFill>
                  <a:srgbClr val="002060"/>
                </a:solidFill>
              </a:rPr>
              <a:t>Přílohy žádosti o podporu</a:t>
            </a:r>
          </a:p>
          <a:p>
            <a:pPr marL="285750" indent="-285750">
              <a:lnSpc>
                <a:spcPct val="150000"/>
              </a:lnSpc>
              <a:buClr>
                <a:srgbClr val="A59253"/>
              </a:buClr>
              <a:buFont typeface="Wingdings" panose="05000000000000000000" pitchFamily="2" charset="2"/>
              <a:buChar char="Ø"/>
            </a:pPr>
            <a:endParaRPr lang="cs-CZ" sz="2000" b="1" dirty="0">
              <a:solidFill>
                <a:srgbClr val="002060"/>
              </a:solidFill>
            </a:endParaRPr>
          </a:p>
          <a:p>
            <a:pPr marL="285750" indent="-285750">
              <a:lnSpc>
                <a:spcPct val="150000"/>
              </a:lnSpc>
              <a:buClr>
                <a:srgbClr val="A59253"/>
              </a:buClr>
              <a:buFont typeface="Wingdings" panose="05000000000000000000" pitchFamily="2" charset="2"/>
              <a:buChar char="Ø"/>
            </a:pPr>
            <a:r>
              <a:rPr lang="cs-CZ" sz="2000" b="1" dirty="0" smtClean="0">
                <a:solidFill>
                  <a:srgbClr val="002060"/>
                </a:solidFill>
              </a:rPr>
              <a:t>Časté </a:t>
            </a:r>
            <a:r>
              <a:rPr lang="cs-CZ" sz="2000" b="1" dirty="0">
                <a:solidFill>
                  <a:srgbClr val="002060"/>
                </a:solidFill>
              </a:rPr>
              <a:t>chyby</a:t>
            </a:r>
          </a:p>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42597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8605" y="-97718"/>
            <a:ext cx="7886700" cy="1325563"/>
          </a:xfrm>
        </p:spPr>
        <p:txBody>
          <a:bodyPr/>
          <a:lstStyle/>
          <a:p>
            <a:r>
              <a:rPr lang="cs-CZ" b="1" dirty="0" smtClean="0">
                <a:solidFill>
                  <a:schemeClr val="bg1"/>
                </a:solidFill>
              </a:rPr>
              <a:t>Časový plán</a:t>
            </a:r>
            <a:r>
              <a:rPr lang="pt-BR" b="1" dirty="0" smtClean="0">
                <a:solidFill>
                  <a:schemeClr val="bg1"/>
                </a:solidFill>
              </a:rPr>
              <a:t> </a:t>
            </a:r>
            <a:r>
              <a:rPr lang="pt-BR" b="1" dirty="0">
                <a:solidFill>
                  <a:schemeClr val="bg1"/>
                </a:solidFill>
              </a:rPr>
              <a:t>výběrového procesu</a:t>
            </a:r>
          </a:p>
        </p:txBody>
      </p:sp>
      <p:graphicFrame>
        <p:nvGraphicFramePr>
          <p:cNvPr id="11" name="Tabulka 10"/>
          <p:cNvGraphicFramePr>
            <a:graphicFrameLocks noGrp="1"/>
          </p:cNvGraphicFramePr>
          <p:nvPr>
            <p:extLst>
              <p:ext uri="{D42A27DB-BD31-4B8C-83A1-F6EECF244321}">
                <p14:modId xmlns:p14="http://schemas.microsoft.com/office/powerpoint/2010/main" val="1917917600"/>
              </p:ext>
            </p:extLst>
          </p:nvPr>
        </p:nvGraphicFramePr>
        <p:xfrm>
          <a:off x="380196" y="1565343"/>
          <a:ext cx="8502555" cy="4150076"/>
        </p:xfrm>
        <a:graphic>
          <a:graphicData uri="http://schemas.openxmlformats.org/drawingml/2006/table">
            <a:tbl>
              <a:tblPr/>
              <a:tblGrid>
                <a:gridCol w="4191804"/>
                <a:gridCol w="4310751"/>
              </a:tblGrid>
              <a:tr h="60381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D42E12"/>
                          </a:solidFill>
                          <a:effectLst/>
                          <a:latin typeface="Arial" charset="0"/>
                        </a:rPr>
                        <a:t>18. 2. 2020</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 </a:t>
                      </a:r>
                      <a:r>
                        <a:rPr kumimoji="0" lang="cs-CZ" sz="1600" b="1" i="0" u="none" strike="noStrike" cap="none" normalizeH="0" baseline="0" dirty="0" smtClean="0">
                          <a:ln>
                            <a:noFill/>
                          </a:ln>
                          <a:solidFill>
                            <a:srgbClr val="D42E12"/>
                          </a:solidFill>
                          <a:effectLst/>
                          <a:latin typeface="Arial" charset="0"/>
                        </a:rPr>
                        <a:t>Vyhlášení 47. výzvy OP PPR</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2316">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19. 3. 2020 – 18. 6. 2020</a:t>
                      </a:r>
                      <a:endParaRPr kumimoji="0" lang="cs-CZ" sz="2000" b="0" i="0" u="none" strike="noStrike" cap="none" normalizeH="0" baseline="0" dirty="0" smtClean="0">
                        <a:ln>
                          <a:noFill/>
                        </a:ln>
                        <a:solidFill>
                          <a:srgbClr val="3C3C8C"/>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Příjem žádostí o podporu</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červen – září 2020</a:t>
                      </a:r>
                      <a:endParaRPr kumimoji="0" lang="cs-CZ" sz="1600" b="1" i="0" u="none" strike="noStrike" cap="none" normalizeH="0" baseline="0" dirty="0" smtClean="0">
                        <a:ln>
                          <a:noFill/>
                        </a:ln>
                        <a:solidFill>
                          <a:srgbClr val="FF0000"/>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Kontrola přijatelnosti a kontrola formálních náležitostí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říjen – prosinec 2018</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Věcné hodnocení</a:t>
                      </a:r>
                    </a:p>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Ex-ante kontrola</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80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leden/únor 2021</a:t>
                      </a:r>
                      <a:endParaRPr kumimoji="0" lang="cs-CZ" sz="1600" b="1" i="0" u="none" strike="noStrike" cap="none" normalizeH="0" baseline="0" dirty="0" smtClean="0">
                        <a:ln>
                          <a:noFill/>
                        </a:ln>
                        <a:solidFill>
                          <a:srgbClr val="FF0000"/>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smtClean="0">
                          <a:ln>
                            <a:noFill/>
                          </a:ln>
                          <a:solidFill>
                            <a:srgbClr val="3C3C8C"/>
                          </a:solidFill>
                          <a:effectLst/>
                          <a:latin typeface="Arial" charset="0"/>
                        </a:rPr>
                        <a:t>Schválení podpory v orgánech HMP (Výbor pro evropské záležitosti  ZHMP,</a:t>
                      </a:r>
                    </a:p>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smtClean="0">
                          <a:ln>
                            <a:noFill/>
                          </a:ln>
                          <a:solidFill>
                            <a:srgbClr val="3C3C8C"/>
                          </a:solidFill>
                          <a:effectLst/>
                          <a:latin typeface="Arial" charset="0"/>
                        </a:rPr>
                        <a:t> RHMP, ZHMP)</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smtClean="0">
                          <a:ln>
                            <a:noFill/>
                          </a:ln>
                          <a:solidFill>
                            <a:srgbClr val="D42E12"/>
                          </a:solidFill>
                          <a:effectLst/>
                          <a:latin typeface="Arial" charset="0"/>
                          <a:ea typeface="+mn-ea"/>
                          <a:cs typeface="+mn-cs"/>
                        </a:rPr>
                        <a:t>Únor 2021</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smtClean="0">
                          <a:ln>
                            <a:noFill/>
                          </a:ln>
                          <a:solidFill>
                            <a:srgbClr val="D42E12"/>
                          </a:solidFill>
                          <a:effectLst/>
                          <a:latin typeface="Arial" charset="0"/>
                          <a:ea typeface="+mn-ea"/>
                          <a:cs typeface="+mn-cs"/>
                        </a:rPr>
                        <a:t>Vyhlášení výsledků</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121">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Únor/březen 2021</a:t>
                      </a:r>
                      <a:endParaRPr kumimoji="0" lang="cs-CZ" sz="1600" b="1" i="0" u="none" strike="noStrike" cap="none" normalizeH="0" baseline="0" dirty="0" smtClean="0">
                        <a:ln>
                          <a:noFill/>
                        </a:ln>
                        <a:solidFill>
                          <a:srgbClr val="FF0000"/>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rgbClr val="3C3C8C"/>
                          </a:solidFill>
                          <a:effectLst/>
                          <a:latin typeface="Arial" charset="0"/>
                        </a:rPr>
                        <a:t>Uzavírání smluv</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1088074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Konzultace projektových záměrů</a:t>
            </a:r>
          </a:p>
        </p:txBody>
      </p:sp>
      <p:sp>
        <p:nvSpPr>
          <p:cNvPr id="3" name="Obdélník 2"/>
          <p:cNvSpPr/>
          <p:nvPr/>
        </p:nvSpPr>
        <p:spPr>
          <a:xfrm>
            <a:off x="466344" y="1190435"/>
            <a:ext cx="8211312" cy="6755696"/>
          </a:xfrm>
          <a:prstGeom prst="rect">
            <a:avLst/>
          </a:prstGeom>
        </p:spPr>
        <p:txBody>
          <a:bodyPr wrap="square">
            <a:spAutoFit/>
          </a:bodyPr>
          <a:lstStyle/>
          <a:p>
            <a:pPr marL="285750" indent="-285750">
              <a:lnSpc>
                <a:spcPct val="150000"/>
              </a:lnSpc>
              <a:buClr>
                <a:srgbClr val="A59253"/>
              </a:buClr>
              <a:buFont typeface="Wingdings" panose="05000000000000000000" pitchFamily="2" charset="2"/>
              <a:buChar char="Ø"/>
            </a:pPr>
            <a:r>
              <a:rPr lang="cs-CZ" dirty="0" smtClean="0">
                <a:solidFill>
                  <a:srgbClr val="002060"/>
                </a:solidFill>
              </a:rPr>
              <a:t>Konzultace probíhají </a:t>
            </a:r>
            <a:r>
              <a:rPr lang="cs-CZ" sz="2000" b="1" u="sng" dirty="0">
                <a:solidFill>
                  <a:srgbClr val="002060"/>
                </a:solidFill>
              </a:rPr>
              <a:t>od </a:t>
            </a:r>
            <a:r>
              <a:rPr lang="pl-PL" sz="2000" b="1" u="sng" dirty="0" smtClean="0">
                <a:solidFill>
                  <a:srgbClr val="002060"/>
                </a:solidFill>
              </a:rPr>
              <a:t>18. února </a:t>
            </a:r>
            <a:r>
              <a:rPr lang="pl-PL" sz="2000" b="1" u="sng" dirty="0">
                <a:solidFill>
                  <a:srgbClr val="002060"/>
                </a:solidFill>
              </a:rPr>
              <a:t>2020 do </a:t>
            </a:r>
            <a:r>
              <a:rPr lang="pl-PL" sz="2000" b="1" u="sng" dirty="0" smtClean="0">
                <a:solidFill>
                  <a:srgbClr val="002060"/>
                </a:solidFill>
              </a:rPr>
              <a:t>18. června 2020</a:t>
            </a:r>
          </a:p>
          <a:p>
            <a:pPr marL="285750" indent="-285750">
              <a:lnSpc>
                <a:spcPct val="150000"/>
              </a:lnSpc>
              <a:buClr>
                <a:srgbClr val="A59253"/>
              </a:buClr>
              <a:buFont typeface="Wingdings" panose="05000000000000000000" pitchFamily="2" charset="2"/>
              <a:buChar char="Ø"/>
            </a:pPr>
            <a:endParaRPr lang="pl-PL" b="1" u="sng" dirty="0" smtClean="0">
              <a:solidFill>
                <a:srgbClr val="002060"/>
              </a:solidFill>
            </a:endParaRPr>
          </a:p>
          <a:p>
            <a:pPr marL="285750" indent="-285750">
              <a:lnSpc>
                <a:spcPct val="150000"/>
              </a:lnSpc>
              <a:buClr>
                <a:srgbClr val="A59253"/>
              </a:buClr>
              <a:buFont typeface="Wingdings" panose="05000000000000000000" pitchFamily="2" charset="2"/>
              <a:buChar char="Ø"/>
            </a:pPr>
            <a:r>
              <a:rPr lang="cs-CZ" dirty="0">
                <a:solidFill>
                  <a:srgbClr val="002060"/>
                </a:solidFill>
              </a:rPr>
              <a:t>Konzultace osobní, telefonické nebo </a:t>
            </a:r>
            <a:r>
              <a:rPr lang="cs-CZ" dirty="0" smtClean="0">
                <a:solidFill>
                  <a:srgbClr val="002060"/>
                </a:solidFill>
              </a:rPr>
              <a:t>e-mailové</a:t>
            </a:r>
          </a:p>
          <a:p>
            <a:pPr marL="285750" indent="-285750">
              <a:lnSpc>
                <a:spcPct val="150000"/>
              </a:lnSpc>
              <a:buClr>
                <a:srgbClr val="A59253"/>
              </a:buClr>
              <a:buFont typeface="Wingdings" panose="05000000000000000000" pitchFamily="2" charset="2"/>
              <a:buChar char="Ø"/>
            </a:pPr>
            <a:endParaRPr lang="cs-CZ" dirty="0" smtClean="0">
              <a:solidFill>
                <a:srgbClr val="002060"/>
              </a:solidFill>
            </a:endParaRPr>
          </a:p>
          <a:p>
            <a:pPr marL="285750" indent="-285750" algn="just">
              <a:lnSpc>
                <a:spcPct val="150000"/>
              </a:lnSpc>
              <a:buClr>
                <a:srgbClr val="A59253"/>
              </a:buClr>
              <a:buFont typeface="Wingdings" panose="05000000000000000000" pitchFamily="2" charset="2"/>
              <a:buChar char="Ø"/>
            </a:pPr>
            <a:r>
              <a:rPr lang="cs-CZ" b="1" dirty="0">
                <a:solidFill>
                  <a:srgbClr val="002060"/>
                </a:solidFill>
              </a:rPr>
              <a:t>Osobní konzultace:</a:t>
            </a:r>
          </a:p>
          <a:p>
            <a:pPr marL="742950" lvl="1" indent="-285750" algn="just">
              <a:lnSpc>
                <a:spcPct val="150000"/>
              </a:lnSpc>
              <a:buClr>
                <a:srgbClr val="A59253"/>
              </a:buClr>
              <a:buFont typeface="Wingdings" panose="05000000000000000000" pitchFamily="2" charset="2"/>
              <a:buChar char="Ø"/>
            </a:pPr>
            <a:r>
              <a:rPr lang="cs-CZ" dirty="0">
                <a:solidFill>
                  <a:srgbClr val="002060"/>
                </a:solidFill>
              </a:rPr>
              <a:t>po předchozí domluvě s kontaktními </a:t>
            </a:r>
            <a:r>
              <a:rPr lang="cs-CZ" dirty="0" smtClean="0">
                <a:solidFill>
                  <a:srgbClr val="002060"/>
                </a:solidFill>
              </a:rPr>
              <a:t>pracovníky</a:t>
            </a:r>
            <a:endParaRPr lang="cs-CZ" dirty="0">
              <a:solidFill>
                <a:srgbClr val="002060"/>
              </a:solidFill>
            </a:endParaRPr>
          </a:p>
          <a:p>
            <a:pPr marL="742950" lvl="1" indent="-285750" algn="just">
              <a:lnSpc>
                <a:spcPct val="150000"/>
              </a:lnSpc>
              <a:buClr>
                <a:srgbClr val="A59253"/>
              </a:buClr>
              <a:buFont typeface="Wingdings" panose="05000000000000000000" pitchFamily="2" charset="2"/>
              <a:buChar char="Ø"/>
            </a:pPr>
            <a:r>
              <a:rPr lang="cs-CZ" dirty="0" smtClean="0">
                <a:solidFill>
                  <a:srgbClr val="002060"/>
                </a:solidFill>
              </a:rPr>
              <a:t>před </a:t>
            </a:r>
            <a:r>
              <a:rPr lang="cs-CZ" dirty="0">
                <a:solidFill>
                  <a:srgbClr val="002060"/>
                </a:solidFill>
              </a:rPr>
              <a:t>schůzkou zaslat projektový záměr </a:t>
            </a:r>
          </a:p>
          <a:p>
            <a:pPr lvl="1" algn="just">
              <a:lnSpc>
                <a:spcPct val="150000"/>
              </a:lnSpc>
              <a:buClr>
                <a:srgbClr val="A59253"/>
              </a:buClr>
            </a:pPr>
            <a:r>
              <a:rPr lang="cs-CZ" dirty="0" smtClean="0">
                <a:solidFill>
                  <a:srgbClr val="002060"/>
                </a:solidFill>
              </a:rPr>
              <a:t>    - </a:t>
            </a:r>
            <a:r>
              <a:rPr lang="cs-CZ" dirty="0">
                <a:solidFill>
                  <a:srgbClr val="002060"/>
                </a:solidFill>
              </a:rPr>
              <a:t>formulář na </a:t>
            </a:r>
            <a:r>
              <a:rPr lang="cs-CZ" dirty="0">
                <a:solidFill>
                  <a:srgbClr val="002060"/>
                </a:solidFill>
                <a:hlinkClick r:id="rId3"/>
              </a:rPr>
              <a:t>http://penizeproprahu.cz/formular-projektoveho-zameru</a:t>
            </a:r>
            <a:r>
              <a:rPr lang="cs-CZ" dirty="0" smtClean="0">
                <a:solidFill>
                  <a:srgbClr val="002060"/>
                </a:solidFill>
                <a:hlinkClick r:id="rId3"/>
              </a:rPr>
              <a:t>/</a:t>
            </a:r>
            <a:endParaRPr lang="cs-CZ" dirty="0">
              <a:solidFill>
                <a:srgbClr val="002060"/>
              </a:solidFill>
            </a:endParaRPr>
          </a:p>
          <a:p>
            <a:pPr marL="742950" lvl="1" indent="-285750" algn="just">
              <a:lnSpc>
                <a:spcPct val="150000"/>
              </a:lnSpc>
              <a:buClr>
                <a:srgbClr val="A59253"/>
              </a:buClr>
              <a:buFont typeface="Wingdings" panose="05000000000000000000" pitchFamily="2" charset="2"/>
              <a:buChar char="Ø"/>
            </a:pPr>
            <a:r>
              <a:rPr lang="cs-CZ" dirty="0">
                <a:solidFill>
                  <a:srgbClr val="002060"/>
                </a:solidFill>
              </a:rPr>
              <a:t>pouze k projektovým záměrům, ne k jednotlivým částem žádosti o </a:t>
            </a:r>
            <a:r>
              <a:rPr lang="cs-CZ" dirty="0" smtClean="0">
                <a:solidFill>
                  <a:srgbClr val="002060"/>
                </a:solidFill>
              </a:rPr>
              <a:t>podporu</a:t>
            </a:r>
            <a:endParaRPr lang="cs-CZ" dirty="0">
              <a:solidFill>
                <a:srgbClr val="002060"/>
              </a:solidFill>
            </a:endParaRPr>
          </a:p>
          <a:p>
            <a:pPr marL="742950" lvl="1" indent="-285750" algn="just">
              <a:lnSpc>
                <a:spcPct val="150000"/>
              </a:lnSpc>
              <a:buClr>
                <a:srgbClr val="A59253"/>
              </a:buClr>
              <a:buFont typeface="Wingdings" panose="05000000000000000000" pitchFamily="2" charset="2"/>
              <a:buChar char="Ø"/>
            </a:pPr>
            <a:r>
              <a:rPr lang="cs-CZ" dirty="0" smtClean="0">
                <a:solidFill>
                  <a:srgbClr val="002060"/>
                </a:solidFill>
              </a:rPr>
              <a:t>v </a:t>
            </a:r>
            <a:r>
              <a:rPr lang="cs-CZ" dirty="0">
                <a:solidFill>
                  <a:srgbClr val="002060"/>
                </a:solidFill>
              </a:rPr>
              <a:t>případě zpracování žádosti konzultační společností je nutná účast zástupce žadatele</a:t>
            </a:r>
          </a:p>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33478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smtClean="0">
                <a:solidFill>
                  <a:schemeClr val="bg1"/>
                </a:solidFill>
              </a:rPr>
              <a:t>Podmínk</a:t>
            </a:r>
            <a:r>
              <a:rPr lang="cs-CZ" b="1" dirty="0" smtClean="0">
                <a:solidFill>
                  <a:schemeClr val="bg1"/>
                </a:solidFill>
              </a:rPr>
              <a:t>y výzvy</a:t>
            </a:r>
            <a:endParaRPr lang="pt-BR" b="1" dirty="0">
              <a:solidFill>
                <a:schemeClr val="bg1"/>
              </a:solidFill>
            </a:endParaRPr>
          </a:p>
        </p:txBody>
      </p:sp>
      <p:sp>
        <p:nvSpPr>
          <p:cNvPr id="3" name="Obdélník 2"/>
          <p:cNvSpPr/>
          <p:nvPr/>
        </p:nvSpPr>
        <p:spPr>
          <a:xfrm>
            <a:off x="475489" y="1726890"/>
            <a:ext cx="8211312" cy="2862322"/>
          </a:xfrm>
          <a:prstGeom prst="rect">
            <a:avLst/>
          </a:prstGeom>
        </p:spPr>
        <p:txBody>
          <a:bodyPr wrap="square">
            <a:spAutoFit/>
          </a:bodyPr>
          <a:lstStyle/>
          <a:p>
            <a:pPr>
              <a:lnSpc>
                <a:spcPct val="150000"/>
              </a:lnSpc>
              <a:buClr>
                <a:srgbClr val="A59253"/>
              </a:buClr>
            </a:pPr>
            <a:r>
              <a:rPr lang="cs-CZ" b="1" dirty="0">
                <a:solidFill>
                  <a:srgbClr val="002060"/>
                </a:solidFill>
              </a:rPr>
              <a:t>Délka realizace</a:t>
            </a:r>
          </a:p>
          <a:p>
            <a:pPr marL="285750" indent="-285750">
              <a:lnSpc>
                <a:spcPct val="150000"/>
              </a:lnSpc>
              <a:buClr>
                <a:srgbClr val="A59253"/>
              </a:buClr>
              <a:buFont typeface="Wingdings" panose="05000000000000000000" pitchFamily="2" charset="2"/>
              <a:buChar char="Ø"/>
            </a:pPr>
            <a:r>
              <a:rPr lang="cs-CZ" dirty="0">
                <a:solidFill>
                  <a:srgbClr val="002060"/>
                </a:solidFill>
              </a:rPr>
              <a:t>Maximální délka realizace </a:t>
            </a:r>
            <a:r>
              <a:rPr lang="cs-CZ" dirty="0" smtClean="0">
                <a:solidFill>
                  <a:srgbClr val="002060"/>
                </a:solidFill>
              </a:rPr>
              <a:t>projektu: </a:t>
            </a:r>
            <a:r>
              <a:rPr lang="cs-CZ" b="1" dirty="0" smtClean="0">
                <a:solidFill>
                  <a:srgbClr val="002060"/>
                </a:solidFill>
              </a:rPr>
              <a:t>24 </a:t>
            </a:r>
            <a:r>
              <a:rPr lang="cs-CZ" b="1" dirty="0">
                <a:solidFill>
                  <a:srgbClr val="002060"/>
                </a:solidFill>
              </a:rPr>
              <a:t>měsíců</a:t>
            </a:r>
          </a:p>
          <a:p>
            <a:pPr marL="285750" indent="-285750">
              <a:lnSpc>
                <a:spcPct val="150000"/>
              </a:lnSpc>
              <a:buClr>
                <a:srgbClr val="A59253"/>
              </a:buClr>
              <a:buFont typeface="Wingdings" panose="05000000000000000000" pitchFamily="2" charset="2"/>
              <a:buChar char="Ø"/>
            </a:pPr>
            <a:r>
              <a:rPr lang="cs-CZ" dirty="0">
                <a:solidFill>
                  <a:srgbClr val="002060"/>
                </a:solidFill>
              </a:rPr>
              <a:t>Ukončení realizace nejpozději </a:t>
            </a:r>
            <a:r>
              <a:rPr lang="cs-CZ" dirty="0" smtClean="0">
                <a:solidFill>
                  <a:srgbClr val="002060"/>
                </a:solidFill>
              </a:rPr>
              <a:t>k </a:t>
            </a:r>
            <a:r>
              <a:rPr lang="cs-CZ" b="1" dirty="0" smtClean="0">
                <a:solidFill>
                  <a:srgbClr val="002060"/>
                </a:solidFill>
              </a:rPr>
              <a:t>31. 12. 2023</a:t>
            </a:r>
          </a:p>
          <a:p>
            <a:pPr>
              <a:lnSpc>
                <a:spcPct val="150000"/>
              </a:lnSpc>
              <a:buClr>
                <a:srgbClr val="A59253"/>
              </a:buClr>
            </a:pPr>
            <a:endParaRPr lang="cs-CZ" sz="1200" b="1" dirty="0" smtClean="0">
              <a:solidFill>
                <a:srgbClr val="002060"/>
              </a:solidFill>
            </a:endParaRPr>
          </a:p>
          <a:p>
            <a:pPr>
              <a:lnSpc>
                <a:spcPct val="150000"/>
              </a:lnSpc>
              <a:buClr>
                <a:srgbClr val="A59253"/>
              </a:buClr>
            </a:pPr>
            <a:r>
              <a:rPr lang="cs-CZ" b="1" dirty="0">
                <a:solidFill>
                  <a:srgbClr val="002060"/>
                </a:solidFill>
              </a:rPr>
              <a:t>Místo realizace</a:t>
            </a:r>
          </a:p>
          <a:p>
            <a:pPr marL="285750" indent="-285750">
              <a:lnSpc>
                <a:spcPct val="150000"/>
              </a:lnSpc>
              <a:buClr>
                <a:srgbClr val="A59253"/>
              </a:buClr>
              <a:buFont typeface="Wingdings" panose="05000000000000000000" pitchFamily="2" charset="2"/>
              <a:buChar char="Ø"/>
            </a:pPr>
            <a:r>
              <a:rPr lang="cs-CZ" dirty="0" smtClean="0">
                <a:solidFill>
                  <a:srgbClr val="002060"/>
                </a:solidFill>
                <a:cs typeface="Arial" panose="020B0604020202020204" pitchFamily="34" charset="0"/>
              </a:rPr>
              <a:t>Hl</a:t>
            </a:r>
            <a:r>
              <a:rPr lang="cs-CZ" dirty="0">
                <a:solidFill>
                  <a:srgbClr val="002060"/>
                </a:solidFill>
                <a:cs typeface="Arial" panose="020B0604020202020204" pitchFamily="34" charset="0"/>
              </a:rPr>
              <a:t>. m. </a:t>
            </a:r>
            <a:r>
              <a:rPr lang="cs-CZ" dirty="0" smtClean="0">
                <a:solidFill>
                  <a:srgbClr val="002060"/>
                </a:solidFill>
                <a:cs typeface="Arial" panose="020B0604020202020204" pitchFamily="34" charset="0"/>
              </a:rPr>
              <a:t>Praha</a:t>
            </a:r>
          </a:p>
          <a:p>
            <a:pPr marL="285750" indent="-285750">
              <a:lnSpc>
                <a:spcPct val="150000"/>
              </a:lnSpc>
              <a:buClr>
                <a:srgbClr val="A59253"/>
              </a:buClr>
              <a:buFont typeface="Wingdings" panose="05000000000000000000" pitchFamily="2" charset="2"/>
              <a:buChar char="Ø"/>
            </a:pPr>
            <a:r>
              <a:rPr lang="cs-CZ" dirty="0" smtClean="0">
                <a:solidFill>
                  <a:srgbClr val="002060"/>
                </a:solidFill>
                <a:cs typeface="Arial" panose="020B0604020202020204" pitchFamily="34" charset="0"/>
              </a:rPr>
              <a:t>Cílová skupina – podmínky územní </a:t>
            </a:r>
            <a:r>
              <a:rPr lang="cs-CZ" dirty="0">
                <a:solidFill>
                  <a:srgbClr val="002060"/>
                </a:solidFill>
                <a:cs typeface="Arial" panose="020B0604020202020204" pitchFamily="34" charset="0"/>
              </a:rPr>
              <a:t>způsobilosti pro hl. m. </a:t>
            </a:r>
            <a:r>
              <a:rPr lang="cs-CZ" dirty="0" smtClean="0">
                <a:solidFill>
                  <a:srgbClr val="002060"/>
                </a:solidFill>
                <a:cs typeface="Arial" panose="020B0604020202020204" pitchFamily="34" charset="0"/>
              </a:rPr>
              <a:t>Prahu</a:t>
            </a:r>
            <a:endParaRPr lang="cs-CZ" dirty="0">
              <a:solidFill>
                <a:srgbClr val="002060"/>
              </a:solidFill>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361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b="1" dirty="0" smtClean="0">
                <a:solidFill>
                  <a:schemeClr val="bg1"/>
                </a:solidFill>
              </a:rPr>
              <a:t>MS2014</a:t>
            </a:r>
            <a:r>
              <a:rPr lang="pl-PL" b="1" dirty="0">
                <a:solidFill>
                  <a:schemeClr val="bg1"/>
                </a:solidFill>
              </a:rPr>
              <a:t>+ </a:t>
            </a:r>
          </a:p>
        </p:txBody>
      </p:sp>
      <p:sp>
        <p:nvSpPr>
          <p:cNvPr id="3" name="Obdélník 2"/>
          <p:cNvSpPr/>
          <p:nvPr/>
        </p:nvSpPr>
        <p:spPr>
          <a:xfrm>
            <a:off x="466344" y="1184283"/>
            <a:ext cx="8211312" cy="6247864"/>
          </a:xfrm>
          <a:prstGeom prst="rect">
            <a:avLst/>
          </a:prstGeom>
        </p:spPr>
        <p:txBody>
          <a:bodyPr wrap="square">
            <a:spAutoFit/>
          </a:bodyPr>
          <a:lstStyle/>
          <a:p>
            <a:pPr marL="285750" indent="-285750">
              <a:lnSpc>
                <a:spcPct val="150000"/>
              </a:lnSpc>
              <a:buClr>
                <a:srgbClr val="A59253"/>
              </a:buClr>
              <a:buFont typeface="Wingdings" panose="05000000000000000000" pitchFamily="2" charset="2"/>
              <a:buChar char="Ø"/>
            </a:pPr>
            <a:r>
              <a:rPr lang="cs-CZ" dirty="0" smtClean="0">
                <a:solidFill>
                  <a:srgbClr val="002060"/>
                </a:solidFill>
              </a:rPr>
              <a:t>Žádost </a:t>
            </a:r>
            <a:r>
              <a:rPr lang="cs-CZ" dirty="0">
                <a:solidFill>
                  <a:srgbClr val="002060"/>
                </a:solidFill>
              </a:rPr>
              <a:t>o podporu musí být zpracována v aplikaci MS2014+</a:t>
            </a:r>
          </a:p>
          <a:p>
            <a:pPr marL="285750" indent="-285750">
              <a:lnSpc>
                <a:spcPct val="150000"/>
              </a:lnSpc>
              <a:buClr>
                <a:srgbClr val="A59253"/>
              </a:buClr>
              <a:buFont typeface="Wingdings" panose="05000000000000000000" pitchFamily="2" charset="2"/>
              <a:buChar char="Ø"/>
            </a:pPr>
            <a:r>
              <a:rPr lang="cs-CZ" dirty="0">
                <a:solidFill>
                  <a:srgbClr val="002060"/>
                </a:solidFill>
              </a:rPr>
              <a:t>Aplikace je dostupná na </a:t>
            </a:r>
            <a:r>
              <a:rPr lang="cs-CZ" dirty="0">
                <a:solidFill>
                  <a:srgbClr val="002060"/>
                </a:solidFill>
                <a:hlinkClick r:id="rId3"/>
              </a:rPr>
              <a:t>https://mseu.mssf.cz</a:t>
            </a:r>
            <a:r>
              <a:rPr lang="cs-CZ" dirty="0" smtClean="0">
                <a:solidFill>
                  <a:srgbClr val="002060"/>
                </a:solidFill>
                <a:hlinkClick r:id="rId3"/>
              </a:rPr>
              <a:t>/</a:t>
            </a:r>
            <a:endParaRPr lang="cs-CZ" dirty="0" smtClean="0">
              <a:solidFill>
                <a:srgbClr val="002060"/>
              </a:solidFill>
            </a:endParaRPr>
          </a:p>
          <a:p>
            <a:pPr marL="285750" indent="-285750">
              <a:lnSpc>
                <a:spcPct val="150000"/>
              </a:lnSpc>
              <a:buClr>
                <a:srgbClr val="A59253"/>
              </a:buClr>
              <a:buFont typeface="Wingdings" panose="05000000000000000000" pitchFamily="2" charset="2"/>
              <a:buChar char="Ø"/>
            </a:pPr>
            <a:endParaRPr lang="cs-CZ" sz="1000" dirty="0">
              <a:solidFill>
                <a:srgbClr val="002060"/>
              </a:solidFill>
            </a:endParaRPr>
          </a:p>
          <a:p>
            <a:pPr marL="285750" indent="-285750">
              <a:lnSpc>
                <a:spcPct val="150000"/>
              </a:lnSpc>
              <a:buClr>
                <a:srgbClr val="A59253"/>
              </a:buClr>
              <a:buFont typeface="Wingdings" panose="05000000000000000000" pitchFamily="2" charset="2"/>
              <a:buChar char="Ø"/>
            </a:pPr>
            <a:r>
              <a:rPr lang="cs-CZ" dirty="0">
                <a:solidFill>
                  <a:srgbClr val="002060"/>
                </a:solidFill>
              </a:rPr>
              <a:t>Zpřístupnění žádosti v MS2014+ </a:t>
            </a:r>
            <a:r>
              <a:rPr lang="cs-CZ" dirty="0" smtClean="0">
                <a:solidFill>
                  <a:srgbClr val="002060"/>
                </a:solidFill>
              </a:rPr>
              <a:t>od 18. 2. 2020, 9:00:00</a:t>
            </a:r>
          </a:p>
          <a:p>
            <a:pPr marL="285750" indent="-285750">
              <a:lnSpc>
                <a:spcPct val="150000"/>
              </a:lnSpc>
              <a:buClr>
                <a:srgbClr val="A59253"/>
              </a:buClr>
              <a:buFont typeface="Wingdings" panose="05000000000000000000" pitchFamily="2" charset="2"/>
              <a:buChar char="Ø"/>
            </a:pPr>
            <a:endParaRPr lang="cs-CZ" b="1" dirty="0" smtClean="0">
              <a:solidFill>
                <a:srgbClr val="002060"/>
              </a:solidFill>
            </a:endParaRPr>
          </a:p>
          <a:p>
            <a:pPr>
              <a:lnSpc>
                <a:spcPct val="150000"/>
              </a:lnSpc>
              <a:buClr>
                <a:srgbClr val="A59253"/>
              </a:buClr>
            </a:pPr>
            <a:r>
              <a:rPr lang="cs-CZ" b="1" dirty="0" smtClean="0">
                <a:solidFill>
                  <a:srgbClr val="002060"/>
                </a:solidFill>
              </a:rPr>
              <a:t>Příjem </a:t>
            </a:r>
            <a:r>
              <a:rPr lang="cs-CZ" b="1" dirty="0">
                <a:solidFill>
                  <a:srgbClr val="002060"/>
                </a:solidFill>
              </a:rPr>
              <a:t>žádostí o </a:t>
            </a:r>
            <a:r>
              <a:rPr lang="cs-CZ" b="1" dirty="0" smtClean="0">
                <a:solidFill>
                  <a:srgbClr val="002060"/>
                </a:solidFill>
              </a:rPr>
              <a:t>podporu</a:t>
            </a:r>
            <a:endParaRPr lang="cs-CZ" dirty="0">
              <a:solidFill>
                <a:srgbClr val="002060"/>
              </a:solidFill>
            </a:endParaRPr>
          </a:p>
          <a:p>
            <a:pPr marL="285750" indent="-285750">
              <a:lnSpc>
                <a:spcPct val="150000"/>
              </a:lnSpc>
              <a:buClr>
                <a:srgbClr val="A59253"/>
              </a:buClr>
              <a:buFont typeface="Wingdings" panose="05000000000000000000" pitchFamily="2" charset="2"/>
              <a:buChar char="Ø"/>
            </a:pPr>
            <a:r>
              <a:rPr lang="cs-CZ" dirty="0" smtClean="0">
                <a:solidFill>
                  <a:srgbClr val="002060"/>
                </a:solidFill>
              </a:rPr>
              <a:t>Od 19. 3. 2020 do</a:t>
            </a:r>
            <a:r>
              <a:rPr lang="cs-CZ" b="1" dirty="0" smtClean="0">
                <a:solidFill>
                  <a:srgbClr val="002060"/>
                </a:solidFill>
              </a:rPr>
              <a:t> </a:t>
            </a:r>
            <a:r>
              <a:rPr lang="cs-CZ" b="1" dirty="0" smtClean="0">
                <a:solidFill>
                  <a:srgbClr val="FF0000"/>
                </a:solidFill>
              </a:rPr>
              <a:t>18. 6. 2020 do </a:t>
            </a:r>
            <a:r>
              <a:rPr lang="cs-CZ" b="1" dirty="0">
                <a:solidFill>
                  <a:srgbClr val="FF0000"/>
                </a:solidFill>
              </a:rPr>
              <a:t>16:00:00 </a:t>
            </a:r>
            <a:r>
              <a:rPr lang="cs-CZ" b="1" dirty="0" smtClean="0">
                <a:solidFill>
                  <a:srgbClr val="FF0000"/>
                </a:solidFill>
              </a:rPr>
              <a:t>hod</a:t>
            </a:r>
            <a:endParaRPr lang="cs-CZ" dirty="0">
              <a:solidFill>
                <a:srgbClr val="FF0000"/>
              </a:solidFill>
            </a:endParaRPr>
          </a:p>
          <a:p>
            <a:pPr marL="285750" indent="-285750">
              <a:lnSpc>
                <a:spcPct val="150000"/>
              </a:lnSpc>
              <a:buClr>
                <a:srgbClr val="A59253"/>
              </a:buClr>
              <a:buFont typeface="Wingdings" panose="05000000000000000000" pitchFamily="2" charset="2"/>
              <a:buChar char="Ø"/>
            </a:pPr>
            <a:r>
              <a:rPr lang="cs-CZ" dirty="0" smtClean="0">
                <a:solidFill>
                  <a:srgbClr val="002060"/>
                </a:solidFill>
              </a:rPr>
              <a:t>Pouze </a:t>
            </a:r>
            <a:r>
              <a:rPr lang="cs-CZ" dirty="0">
                <a:solidFill>
                  <a:srgbClr val="002060"/>
                </a:solidFill>
              </a:rPr>
              <a:t>elektronicky prostřednictvím </a:t>
            </a:r>
            <a:r>
              <a:rPr lang="cs-CZ" dirty="0" smtClean="0">
                <a:solidFill>
                  <a:srgbClr val="002060"/>
                </a:solidFill>
              </a:rPr>
              <a:t>MS2014</a:t>
            </a:r>
            <a:r>
              <a:rPr lang="cs-CZ" dirty="0">
                <a:solidFill>
                  <a:srgbClr val="002060"/>
                </a:solidFill>
              </a:rPr>
              <a:t>+ (platí i pro </a:t>
            </a:r>
            <a:r>
              <a:rPr lang="cs-CZ" dirty="0" smtClean="0">
                <a:solidFill>
                  <a:srgbClr val="002060"/>
                </a:solidFill>
              </a:rPr>
              <a:t>přílohy)</a:t>
            </a:r>
          </a:p>
          <a:p>
            <a:pPr marL="285750" indent="-285750">
              <a:lnSpc>
                <a:spcPct val="150000"/>
              </a:lnSpc>
              <a:buClr>
                <a:srgbClr val="A59253"/>
              </a:buClr>
              <a:buFont typeface="Wingdings" panose="05000000000000000000" pitchFamily="2" charset="2"/>
              <a:buChar char="Ø"/>
            </a:pPr>
            <a:r>
              <a:rPr lang="cs-CZ" dirty="0" smtClean="0">
                <a:solidFill>
                  <a:srgbClr val="002060"/>
                </a:solidFill>
              </a:rPr>
              <a:t>S </a:t>
            </a:r>
            <a:r>
              <a:rPr lang="cs-CZ" dirty="0">
                <a:solidFill>
                  <a:srgbClr val="002060"/>
                </a:solidFill>
              </a:rPr>
              <a:t>kvalifikovaným elektronickým podpisem statutárního zástupce žadatele či oprávněné osoby (na základě plné moci)</a:t>
            </a:r>
          </a:p>
          <a:p>
            <a:pPr marL="285750" indent="-285750">
              <a:lnSpc>
                <a:spcPct val="150000"/>
              </a:lnSpc>
              <a:buClr>
                <a:srgbClr val="A59253"/>
              </a:buClr>
              <a:buFont typeface="Wingdings" panose="05000000000000000000" pitchFamily="2" charset="2"/>
              <a:buChar char="Ø"/>
            </a:pPr>
            <a:endParaRPr lang="cs-CZ" dirty="0" smtClean="0">
              <a:solidFill>
                <a:srgbClr val="002060"/>
              </a:solidFill>
            </a:endParaRPr>
          </a:p>
          <a:p>
            <a:pPr>
              <a:lnSpc>
                <a:spcPct val="150000"/>
              </a:lnSpc>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4193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normAutofit/>
          </a:bodyPr>
          <a:lstStyle/>
          <a:p>
            <a:pPr marL="450850" indent="-276225">
              <a:spcAft>
                <a:spcPts val="1800"/>
              </a:spcAft>
              <a:buClr>
                <a:srgbClr val="A59253"/>
              </a:buClr>
            </a:pPr>
            <a:r>
              <a:rPr lang="cs-CZ" b="1" dirty="0">
                <a:solidFill>
                  <a:schemeClr val="bg1"/>
                </a:solidFill>
              </a:rPr>
              <a:t>Základní dokumenty pro zpracování žádosti o podporu</a:t>
            </a: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269057" y="1128010"/>
            <a:ext cx="8605881" cy="5247590"/>
          </a:xfrm>
          <a:prstGeom prst="rect">
            <a:avLst/>
          </a:prstGeom>
        </p:spPr>
        <p:txBody>
          <a:bodyPr wrap="square">
            <a:spAutoFit/>
          </a:bodyPr>
          <a:lstStyle/>
          <a:p>
            <a:pPr marL="450850" indent="-276225">
              <a:spcAft>
                <a:spcPts val="1800"/>
              </a:spcAft>
              <a:buClr>
                <a:srgbClr val="A59253"/>
              </a:buClr>
            </a:pPr>
            <a:endParaRPr lang="cs-CZ" b="1" u="sng" dirty="0" smtClean="0">
              <a:solidFill>
                <a:srgbClr val="002060"/>
              </a:solidFill>
            </a:endParaRPr>
          </a:p>
          <a:p>
            <a:pPr marL="450850" indent="-276225">
              <a:spcAft>
                <a:spcPts val="600"/>
              </a:spcAft>
              <a:buClr>
                <a:srgbClr val="A59253"/>
              </a:buClr>
              <a:buFont typeface="Wingdings" panose="05000000000000000000" pitchFamily="2" charset="2"/>
              <a:buChar char="Ø"/>
            </a:pPr>
            <a:r>
              <a:rPr lang="cs-CZ" b="1" dirty="0" smtClean="0">
                <a:solidFill>
                  <a:srgbClr val="002060"/>
                </a:solidFill>
              </a:rPr>
              <a:t>Text </a:t>
            </a:r>
            <a:r>
              <a:rPr lang="cs-CZ" b="1" dirty="0">
                <a:solidFill>
                  <a:srgbClr val="002060"/>
                </a:solidFill>
              </a:rPr>
              <a:t>výzvy č. </a:t>
            </a:r>
            <a:r>
              <a:rPr lang="cs-CZ" b="1" dirty="0" smtClean="0">
                <a:solidFill>
                  <a:srgbClr val="002060"/>
                </a:solidFill>
              </a:rPr>
              <a:t>47</a:t>
            </a:r>
            <a:endParaRPr lang="cs-CZ" b="1" dirty="0">
              <a:solidFill>
                <a:srgbClr val="002060"/>
              </a:solidFill>
            </a:endParaRPr>
          </a:p>
          <a:p>
            <a:pPr marL="450850" indent="-276225">
              <a:spcAft>
                <a:spcPts val="600"/>
              </a:spcAft>
              <a:buClr>
                <a:srgbClr val="A59253"/>
              </a:buClr>
              <a:buFont typeface="Wingdings" panose="05000000000000000000" pitchFamily="2" charset="2"/>
              <a:buChar char="Ø"/>
            </a:pPr>
            <a:r>
              <a:rPr lang="cs-CZ" b="1" dirty="0">
                <a:solidFill>
                  <a:srgbClr val="002060"/>
                </a:solidFill>
              </a:rPr>
              <a:t>Přílohy</a:t>
            </a:r>
            <a:r>
              <a:rPr lang="cs-CZ" dirty="0">
                <a:solidFill>
                  <a:srgbClr val="002060"/>
                </a:solidFill>
              </a:rPr>
              <a:t> žádosti  - </a:t>
            </a:r>
            <a:r>
              <a:rPr lang="cs-CZ" dirty="0" smtClean="0">
                <a:solidFill>
                  <a:srgbClr val="002060"/>
                </a:solidFill>
              </a:rPr>
              <a:t>povinné, povinné </a:t>
            </a:r>
            <a:r>
              <a:rPr lang="cs-CZ" dirty="0">
                <a:solidFill>
                  <a:srgbClr val="002060"/>
                </a:solidFill>
              </a:rPr>
              <a:t>dle charakteru </a:t>
            </a:r>
            <a:r>
              <a:rPr lang="cs-CZ" dirty="0" smtClean="0">
                <a:solidFill>
                  <a:srgbClr val="002060"/>
                </a:solidFill>
              </a:rPr>
              <a:t>projektu, nepovinné</a:t>
            </a:r>
            <a:endParaRPr lang="cs-CZ" dirty="0">
              <a:solidFill>
                <a:srgbClr val="002060"/>
              </a:solidFill>
            </a:endParaRPr>
          </a:p>
          <a:p>
            <a:pPr marL="450850" indent="-276225">
              <a:spcAft>
                <a:spcPts val="600"/>
              </a:spcAft>
              <a:buClr>
                <a:srgbClr val="A59253"/>
              </a:buClr>
              <a:buFont typeface="Wingdings" panose="05000000000000000000" pitchFamily="2" charset="2"/>
              <a:buChar char="Ø"/>
            </a:pPr>
            <a:r>
              <a:rPr lang="cs-CZ" b="1" dirty="0">
                <a:solidFill>
                  <a:srgbClr val="002060"/>
                </a:solidFill>
              </a:rPr>
              <a:t>Kritéria </a:t>
            </a:r>
            <a:r>
              <a:rPr lang="cs-CZ" dirty="0">
                <a:solidFill>
                  <a:srgbClr val="002060"/>
                </a:solidFill>
              </a:rPr>
              <a:t>pro hodnocení projektů</a:t>
            </a:r>
          </a:p>
          <a:p>
            <a:pPr marL="908050" lvl="1" indent="-276225">
              <a:spcAft>
                <a:spcPts val="600"/>
              </a:spcAft>
              <a:buClr>
                <a:srgbClr val="A59253"/>
              </a:buClr>
              <a:buFont typeface="Wingdings" panose="05000000000000000000" pitchFamily="2" charset="2"/>
              <a:buChar char="Ø"/>
            </a:pPr>
            <a:r>
              <a:rPr lang="cs-CZ" dirty="0">
                <a:solidFill>
                  <a:srgbClr val="002060"/>
                </a:solidFill>
              </a:rPr>
              <a:t>Kritéria pro kontrolu přijatelnosti a formálních náležitostí</a:t>
            </a:r>
          </a:p>
          <a:p>
            <a:pPr marL="908050" lvl="1" indent="-276225">
              <a:spcAft>
                <a:spcPts val="600"/>
              </a:spcAft>
              <a:buClr>
                <a:srgbClr val="A59253"/>
              </a:buClr>
              <a:buFont typeface="Wingdings" panose="05000000000000000000" pitchFamily="2" charset="2"/>
              <a:buChar char="Ø"/>
            </a:pPr>
            <a:r>
              <a:rPr lang="cs-CZ" dirty="0">
                <a:solidFill>
                  <a:srgbClr val="002060"/>
                </a:solidFill>
              </a:rPr>
              <a:t>Kritéria věcného hodnocení</a:t>
            </a:r>
          </a:p>
          <a:p>
            <a:pPr marL="450850" indent="-276225" algn="just">
              <a:spcAft>
                <a:spcPts val="600"/>
              </a:spcAft>
              <a:buClr>
                <a:srgbClr val="A59253"/>
              </a:buClr>
              <a:buFont typeface="Wingdings" panose="05000000000000000000" pitchFamily="2" charset="2"/>
              <a:buChar char="Ø"/>
            </a:pPr>
            <a:r>
              <a:rPr lang="cs-CZ" b="1" dirty="0">
                <a:solidFill>
                  <a:srgbClr val="002060"/>
                </a:solidFill>
              </a:rPr>
              <a:t>Pravidla pro žadatele a příjemce, </a:t>
            </a:r>
            <a:r>
              <a:rPr lang="cs-CZ" dirty="0">
                <a:solidFill>
                  <a:srgbClr val="002060"/>
                </a:solidFill>
              </a:rPr>
              <a:t>verze 4.6</a:t>
            </a:r>
          </a:p>
          <a:p>
            <a:pPr marL="450850" indent="-276225">
              <a:spcAft>
                <a:spcPts val="600"/>
              </a:spcAft>
              <a:buClr>
                <a:srgbClr val="A59253"/>
              </a:buClr>
              <a:buFont typeface="Wingdings" panose="05000000000000000000" pitchFamily="2" charset="2"/>
              <a:buChar char="Ø"/>
            </a:pPr>
            <a:r>
              <a:rPr lang="cs-CZ" b="1" dirty="0" smtClean="0">
                <a:solidFill>
                  <a:srgbClr val="002060"/>
                </a:solidFill>
              </a:rPr>
              <a:t>Pokyny </a:t>
            </a:r>
            <a:r>
              <a:rPr lang="cs-CZ" b="1" dirty="0">
                <a:solidFill>
                  <a:srgbClr val="002060"/>
                </a:solidFill>
              </a:rPr>
              <a:t>k vyplnění žádosti </a:t>
            </a:r>
            <a:r>
              <a:rPr lang="cs-CZ" dirty="0">
                <a:solidFill>
                  <a:srgbClr val="002060"/>
                </a:solidFill>
              </a:rPr>
              <a:t>o podporu v ISKP14+</a:t>
            </a:r>
          </a:p>
          <a:p>
            <a:pPr marL="450850" indent="-276225">
              <a:spcAft>
                <a:spcPts val="600"/>
              </a:spcAft>
              <a:buClr>
                <a:srgbClr val="A59253"/>
              </a:buClr>
              <a:buFont typeface="Wingdings" panose="05000000000000000000" pitchFamily="2" charset="2"/>
              <a:buChar char="Ø"/>
            </a:pPr>
            <a:r>
              <a:rPr lang="cs-CZ" b="1" dirty="0">
                <a:solidFill>
                  <a:srgbClr val="002060"/>
                </a:solidFill>
              </a:rPr>
              <a:t>Příručka pro hodnotitele</a:t>
            </a:r>
          </a:p>
          <a:p>
            <a:pPr marL="450850" indent="-276225">
              <a:spcAft>
                <a:spcPts val="600"/>
              </a:spcAft>
              <a:buClr>
                <a:srgbClr val="A59253"/>
              </a:buClr>
              <a:buFont typeface="Wingdings" panose="05000000000000000000" pitchFamily="2" charset="2"/>
              <a:buChar char="Ø"/>
            </a:pPr>
            <a:r>
              <a:rPr lang="cs-CZ" b="1" dirty="0">
                <a:solidFill>
                  <a:srgbClr val="002060"/>
                </a:solidFill>
              </a:rPr>
              <a:t>Obvyklé ceny zařízení a vybavení, Obvyklé mzdy/platy</a:t>
            </a:r>
            <a:endParaRPr lang="cs-CZ" dirty="0">
              <a:solidFill>
                <a:srgbClr val="002060"/>
              </a:solidFill>
            </a:endParaRPr>
          </a:p>
          <a:p>
            <a:pPr marL="174625">
              <a:spcAft>
                <a:spcPts val="600"/>
              </a:spcAft>
              <a:buClr>
                <a:srgbClr val="A59253"/>
              </a:buClr>
            </a:pPr>
            <a:endParaRPr lang="cs-CZ" dirty="0" smtClean="0">
              <a:solidFill>
                <a:srgbClr val="002060"/>
              </a:solidFill>
            </a:endParaRPr>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134443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269058" y="1096707"/>
            <a:ext cx="8605881" cy="6878806"/>
          </a:xfrm>
          <a:prstGeom prst="rect">
            <a:avLst/>
          </a:prstGeom>
        </p:spPr>
        <p:txBody>
          <a:bodyPr wrap="square">
            <a:spAutoFit/>
          </a:bodyPr>
          <a:lstStyle/>
          <a:p>
            <a:pPr marL="174625">
              <a:spcAft>
                <a:spcPts val="1200"/>
              </a:spcAft>
              <a:buClr>
                <a:srgbClr val="A59253"/>
              </a:buClr>
            </a:pPr>
            <a:r>
              <a:rPr lang="cs-CZ" b="1" u="sng" dirty="0">
                <a:solidFill>
                  <a:srgbClr val="002060"/>
                </a:solidFill>
              </a:rPr>
              <a:t>Žádost o podporu </a:t>
            </a:r>
            <a:endParaRPr lang="cs-CZ" b="1" u="sng" dirty="0" smtClean="0">
              <a:solidFill>
                <a:srgbClr val="002060"/>
              </a:solidFill>
            </a:endParaRPr>
          </a:p>
          <a:p>
            <a:pPr marL="460375" indent="-285750">
              <a:spcAft>
                <a:spcPts val="1200"/>
              </a:spcAft>
              <a:buClr>
                <a:srgbClr val="A59253"/>
              </a:buClr>
              <a:buFont typeface="Wingdings" panose="05000000000000000000" pitchFamily="2" charset="2"/>
              <a:buChar char="Ø"/>
            </a:pPr>
            <a:r>
              <a:rPr lang="cs-CZ" dirty="0" smtClean="0">
                <a:solidFill>
                  <a:srgbClr val="002060"/>
                </a:solidFill>
              </a:rPr>
              <a:t>Musí </a:t>
            </a:r>
            <a:r>
              <a:rPr lang="cs-CZ" dirty="0">
                <a:solidFill>
                  <a:srgbClr val="002060"/>
                </a:solidFill>
              </a:rPr>
              <a:t>obsahovat </a:t>
            </a:r>
            <a:r>
              <a:rPr lang="cs-CZ" b="1" dirty="0">
                <a:solidFill>
                  <a:srgbClr val="002060"/>
                </a:solidFill>
              </a:rPr>
              <a:t>všechny </a:t>
            </a:r>
            <a:r>
              <a:rPr lang="cs-CZ" dirty="0">
                <a:solidFill>
                  <a:srgbClr val="002060"/>
                </a:solidFill>
              </a:rPr>
              <a:t>podstatné informace o projektu</a:t>
            </a:r>
          </a:p>
          <a:p>
            <a:pPr marL="450850" indent="-276225">
              <a:spcAft>
                <a:spcPts val="1200"/>
              </a:spcAft>
              <a:buClr>
                <a:srgbClr val="A59253"/>
              </a:buClr>
              <a:buFont typeface="Wingdings" panose="05000000000000000000" pitchFamily="2" charset="2"/>
              <a:buChar char="Ø"/>
            </a:pPr>
            <a:r>
              <a:rPr lang="cs-CZ" dirty="0">
                <a:solidFill>
                  <a:srgbClr val="002060"/>
                </a:solidFill>
              </a:rPr>
              <a:t>V souladu s textem výzvy </a:t>
            </a:r>
            <a:br>
              <a:rPr lang="cs-CZ" dirty="0">
                <a:solidFill>
                  <a:srgbClr val="002060"/>
                </a:solidFill>
              </a:rPr>
            </a:br>
            <a:endParaRPr lang="cs-CZ" dirty="0" smtClean="0">
              <a:solidFill>
                <a:srgbClr val="002060"/>
              </a:solidFill>
            </a:endParaRPr>
          </a:p>
          <a:p>
            <a:pPr marL="450850" indent="-276225">
              <a:spcAft>
                <a:spcPts val="1200"/>
              </a:spcAft>
              <a:buClr>
                <a:srgbClr val="A59253"/>
              </a:buClr>
            </a:pPr>
            <a:r>
              <a:rPr lang="cs-CZ" b="1" u="sng" dirty="0" smtClean="0">
                <a:solidFill>
                  <a:srgbClr val="002060"/>
                </a:solidFill>
              </a:rPr>
              <a:t>Cíl projektu</a:t>
            </a:r>
          </a:p>
          <a:p>
            <a:pPr marL="450850" indent="-276225">
              <a:spcAft>
                <a:spcPts val="1200"/>
              </a:spcAft>
              <a:buClr>
                <a:srgbClr val="A59253"/>
              </a:buClr>
              <a:buFont typeface="Wingdings" pitchFamily="2" charset="2"/>
              <a:buChar char="Ø"/>
            </a:pPr>
            <a:r>
              <a:rPr lang="cs-CZ" dirty="0" smtClean="0">
                <a:solidFill>
                  <a:srgbClr val="002060"/>
                </a:solidFill>
              </a:rPr>
              <a:t>Konkrétně stanovený</a:t>
            </a:r>
          </a:p>
          <a:p>
            <a:pPr marL="450850" indent="-276225">
              <a:spcAft>
                <a:spcPts val="1200"/>
              </a:spcAft>
              <a:buClr>
                <a:srgbClr val="A59253"/>
              </a:buClr>
              <a:buFont typeface="Wingdings" pitchFamily="2" charset="2"/>
              <a:buChar char="Ø"/>
            </a:pPr>
            <a:r>
              <a:rPr lang="cs-CZ" dirty="0" smtClean="0">
                <a:solidFill>
                  <a:srgbClr val="002060"/>
                </a:solidFill>
              </a:rPr>
              <a:t>Reálně </a:t>
            </a:r>
            <a:r>
              <a:rPr lang="cs-CZ" b="1" dirty="0" smtClean="0">
                <a:solidFill>
                  <a:srgbClr val="002060"/>
                </a:solidFill>
              </a:rPr>
              <a:t>dosažitelný</a:t>
            </a:r>
            <a:r>
              <a:rPr lang="cs-CZ" dirty="0" smtClean="0">
                <a:solidFill>
                  <a:srgbClr val="002060"/>
                </a:solidFill>
              </a:rPr>
              <a:t> a </a:t>
            </a:r>
            <a:r>
              <a:rPr lang="cs-CZ" b="1" dirty="0" smtClean="0">
                <a:solidFill>
                  <a:srgbClr val="002060"/>
                </a:solidFill>
              </a:rPr>
              <a:t>měřitelný </a:t>
            </a:r>
            <a:r>
              <a:rPr lang="cs-CZ" dirty="0" smtClean="0">
                <a:solidFill>
                  <a:srgbClr val="002060"/>
                </a:solidFill>
              </a:rPr>
              <a:t>(evaluace cílů)</a:t>
            </a:r>
            <a:endParaRPr lang="cs-CZ" b="1" dirty="0" smtClean="0">
              <a:solidFill>
                <a:srgbClr val="002060"/>
              </a:solidFill>
            </a:endParaRPr>
          </a:p>
          <a:p>
            <a:pPr marL="450850" indent="-276225">
              <a:spcAft>
                <a:spcPts val="1200"/>
              </a:spcAft>
              <a:buClr>
                <a:srgbClr val="A59253"/>
              </a:buClr>
              <a:buFont typeface="Wingdings" pitchFamily="2" charset="2"/>
              <a:buChar char="Ø"/>
            </a:pPr>
            <a:r>
              <a:rPr lang="cs-CZ" dirty="0" smtClean="0">
                <a:solidFill>
                  <a:srgbClr val="002060"/>
                </a:solidFill>
              </a:rPr>
              <a:t>Všechny činnosti projektu musí být v souladu s tímto cílem</a:t>
            </a:r>
          </a:p>
          <a:p>
            <a:pPr marL="174625">
              <a:spcAft>
                <a:spcPts val="1200"/>
              </a:spcAft>
              <a:buClr>
                <a:srgbClr val="A59253"/>
              </a:buClr>
            </a:pPr>
            <a:endParaRPr lang="cs-CZ" b="1" u="sng" dirty="0" smtClean="0">
              <a:solidFill>
                <a:srgbClr val="002060"/>
              </a:solidFill>
            </a:endParaRPr>
          </a:p>
          <a:p>
            <a:pPr marL="174625">
              <a:spcAft>
                <a:spcPts val="1200"/>
              </a:spcAft>
              <a:buClr>
                <a:srgbClr val="A59253"/>
              </a:buClr>
            </a:pPr>
            <a:r>
              <a:rPr lang="cs-CZ" b="1" u="sng" dirty="0" smtClean="0">
                <a:solidFill>
                  <a:srgbClr val="002060"/>
                </a:solidFill>
              </a:rPr>
              <a:t>Potřebnost projektu </a:t>
            </a:r>
            <a:r>
              <a:rPr lang="cs-CZ" dirty="0" smtClean="0">
                <a:solidFill>
                  <a:srgbClr val="002060"/>
                </a:solidFill>
              </a:rPr>
              <a:t>– dostatečně podrobně popsána</a:t>
            </a:r>
            <a:endParaRPr lang="cs-CZ" b="1" u="sng" dirty="0" smtClean="0">
              <a:solidFill>
                <a:srgbClr val="002060"/>
              </a:solidFill>
            </a:endParaRPr>
          </a:p>
          <a:p>
            <a:pPr marL="450850" indent="-276225">
              <a:spcAft>
                <a:spcPts val="1200"/>
              </a:spcAft>
              <a:buClr>
                <a:srgbClr val="A59253"/>
              </a:buClr>
              <a:buFont typeface="Wingdings" panose="05000000000000000000" pitchFamily="2" charset="2"/>
              <a:buChar char="Ø"/>
            </a:pPr>
            <a:r>
              <a:rPr lang="cs-CZ" dirty="0" smtClean="0">
                <a:solidFill>
                  <a:srgbClr val="002060"/>
                </a:solidFill>
              </a:rPr>
              <a:t>Proč by měl být projekt realizován? </a:t>
            </a:r>
          </a:p>
          <a:p>
            <a:pPr marL="450850" indent="-276225">
              <a:spcAft>
                <a:spcPts val="1200"/>
              </a:spcAft>
              <a:buClr>
                <a:srgbClr val="A59253"/>
              </a:buClr>
              <a:buFont typeface="Wingdings" panose="05000000000000000000" pitchFamily="2" charset="2"/>
              <a:buChar char="Ø"/>
            </a:pPr>
            <a:r>
              <a:rPr lang="cs-CZ" dirty="0" smtClean="0">
                <a:solidFill>
                  <a:srgbClr val="002060"/>
                </a:solidFill>
              </a:rPr>
              <a:t>Proč z veřejných zdrojů?</a:t>
            </a:r>
            <a:endParaRPr lang="cs-CZ" sz="1700" dirty="0" smtClean="0">
              <a:solidFill>
                <a:srgbClr val="002060"/>
              </a:solidFill>
            </a:endParaRPr>
          </a:p>
          <a:p>
            <a:pPr marL="450850" indent="-276225">
              <a:spcAft>
                <a:spcPts val="1200"/>
              </a:spcAft>
              <a:buClr>
                <a:srgbClr val="A59253"/>
              </a:buClr>
              <a:buFont typeface="Wingdings" panose="05000000000000000000" pitchFamily="2" charset="2"/>
              <a:buChar char="Ø"/>
            </a:pPr>
            <a:endParaRPr lang="cs-CZ" sz="1700"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256025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t-BR" b="1" dirty="0">
                <a:solidFill>
                  <a:schemeClr val="bg1"/>
                </a:solidFill>
              </a:rPr>
              <a:t>Příprava žádosti o </a:t>
            </a:r>
            <a:r>
              <a:rPr lang="pt-BR" b="1" dirty="0" smtClean="0">
                <a:solidFill>
                  <a:schemeClr val="bg1"/>
                </a:solidFill>
              </a:rPr>
              <a:t>podporu </a:t>
            </a:r>
            <a:endParaRPr lang="pt-BR" b="1" dirty="0">
              <a:solidFill>
                <a:schemeClr val="bg1"/>
              </a:solidFill>
            </a:endParaRPr>
          </a:p>
        </p:txBody>
      </p:sp>
      <p:sp>
        <p:nvSpPr>
          <p:cNvPr id="3" name="Obdélník 2"/>
          <p:cNvSpPr/>
          <p:nvPr/>
        </p:nvSpPr>
        <p:spPr>
          <a:xfrm>
            <a:off x="466344" y="1444668"/>
            <a:ext cx="8211312" cy="1723549"/>
          </a:xfrm>
          <a:prstGeom prst="rect">
            <a:avLst/>
          </a:prstGeom>
        </p:spPr>
        <p:txBody>
          <a:bodyPr wrap="square">
            <a:spAutoFit/>
          </a:bodyPr>
          <a:lstStyle/>
          <a:p>
            <a:pPr lvl="1">
              <a:buClr>
                <a:srgbClr val="A59253"/>
              </a:buClr>
            </a:pPr>
            <a:endParaRPr lang="cs-CZ" dirty="0"/>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Obdélník 5"/>
          <p:cNvSpPr/>
          <p:nvPr/>
        </p:nvSpPr>
        <p:spPr>
          <a:xfrm>
            <a:off x="196618" y="1328214"/>
            <a:ext cx="8750764" cy="5186035"/>
          </a:xfrm>
          <a:prstGeom prst="rect">
            <a:avLst/>
          </a:prstGeom>
        </p:spPr>
        <p:txBody>
          <a:bodyPr wrap="square">
            <a:spAutoFit/>
          </a:bodyPr>
          <a:lstStyle/>
          <a:p>
            <a:pPr marL="174625">
              <a:lnSpc>
                <a:spcPct val="150000"/>
              </a:lnSpc>
              <a:buClr>
                <a:srgbClr val="A59253"/>
              </a:buClr>
            </a:pPr>
            <a:r>
              <a:rPr lang="cs-CZ" b="1" u="sng" dirty="0">
                <a:solidFill>
                  <a:srgbClr val="002060"/>
                </a:solidFill>
              </a:rPr>
              <a:t>Cílová </a:t>
            </a:r>
            <a:r>
              <a:rPr lang="cs-CZ" b="1" u="sng" dirty="0" smtClean="0">
                <a:solidFill>
                  <a:srgbClr val="002060"/>
                </a:solidFill>
              </a:rPr>
              <a:t>skupina </a:t>
            </a:r>
            <a:r>
              <a:rPr lang="cs-CZ" dirty="0" smtClean="0">
                <a:solidFill>
                  <a:srgbClr val="002060"/>
                </a:solidFill>
              </a:rPr>
              <a:t>– detailně popsána, její velikost a charakteristika</a:t>
            </a:r>
            <a:endParaRPr lang="cs-CZ" b="1" u="sng" dirty="0">
              <a:solidFill>
                <a:srgbClr val="002060"/>
              </a:solidFill>
            </a:endParaRPr>
          </a:p>
          <a:p>
            <a:pPr marL="460375" indent="-285750">
              <a:lnSpc>
                <a:spcPct val="150000"/>
              </a:lnSpc>
              <a:buClr>
                <a:srgbClr val="A59253"/>
              </a:buClr>
              <a:buFont typeface="Wingdings" panose="05000000000000000000" pitchFamily="2" charset="2"/>
              <a:buChar char="Ø"/>
            </a:pPr>
            <a:r>
              <a:rPr lang="cs-CZ" dirty="0">
                <a:solidFill>
                  <a:srgbClr val="002060"/>
                </a:solidFill>
              </a:rPr>
              <a:t>Hlavní měřítko potřebnosti, projekt se realizuje kvůli </a:t>
            </a:r>
            <a:r>
              <a:rPr lang="cs-CZ" b="1" dirty="0">
                <a:solidFill>
                  <a:srgbClr val="002060"/>
                </a:solidFill>
              </a:rPr>
              <a:t>potřebám cílové skupiny</a:t>
            </a:r>
          </a:p>
          <a:p>
            <a:pPr marL="460375" indent="-285750">
              <a:lnSpc>
                <a:spcPct val="150000"/>
              </a:lnSpc>
              <a:buClr>
                <a:srgbClr val="A59253"/>
              </a:buClr>
              <a:buFont typeface="Wingdings" panose="05000000000000000000" pitchFamily="2" charset="2"/>
              <a:buChar char="Ø"/>
            </a:pPr>
            <a:r>
              <a:rPr lang="cs-CZ" dirty="0">
                <a:solidFill>
                  <a:srgbClr val="002060"/>
                </a:solidFill>
              </a:rPr>
              <a:t>Mají lidé o projekt zájem, jsou motivováni se účastnit aktivit projektu?</a:t>
            </a:r>
          </a:p>
          <a:p>
            <a:pPr marL="460375" indent="-285750">
              <a:lnSpc>
                <a:spcPct val="150000"/>
              </a:lnSpc>
              <a:buClr>
                <a:srgbClr val="A59253"/>
              </a:buClr>
              <a:buFont typeface="Wingdings" panose="05000000000000000000" pitchFamily="2" charset="2"/>
              <a:buChar char="Ø"/>
            </a:pPr>
            <a:r>
              <a:rPr lang="cs-CZ" dirty="0">
                <a:solidFill>
                  <a:srgbClr val="002060"/>
                </a:solidFill>
              </a:rPr>
              <a:t>Co z projektu získají?</a:t>
            </a:r>
            <a:br>
              <a:rPr lang="cs-CZ" dirty="0">
                <a:solidFill>
                  <a:srgbClr val="002060"/>
                </a:solidFill>
              </a:rPr>
            </a:br>
            <a:endParaRPr lang="cs-CZ" dirty="0">
              <a:solidFill>
                <a:srgbClr val="002060"/>
              </a:solidFill>
            </a:endParaRPr>
          </a:p>
          <a:p>
            <a:pPr marL="174625">
              <a:lnSpc>
                <a:spcPct val="150000"/>
              </a:lnSpc>
              <a:buClr>
                <a:srgbClr val="A59253"/>
              </a:buClr>
            </a:pPr>
            <a:r>
              <a:rPr lang="cs-CZ" b="1" u="sng" dirty="0">
                <a:solidFill>
                  <a:srgbClr val="002060"/>
                </a:solidFill>
              </a:rPr>
              <a:t>Klíčové aktivity</a:t>
            </a:r>
          </a:p>
          <a:p>
            <a:pPr marL="460375" indent="-285750">
              <a:lnSpc>
                <a:spcPct val="150000"/>
              </a:lnSpc>
              <a:buClr>
                <a:srgbClr val="A59253"/>
              </a:buClr>
              <a:buFont typeface="Wingdings" panose="05000000000000000000" pitchFamily="2" charset="2"/>
              <a:buChar char="Ø"/>
            </a:pPr>
            <a:r>
              <a:rPr lang="cs-CZ" dirty="0">
                <a:solidFill>
                  <a:srgbClr val="002060"/>
                </a:solidFill>
              </a:rPr>
              <a:t>Jádro žádosti o podporu</a:t>
            </a:r>
          </a:p>
          <a:p>
            <a:pPr marL="460375" indent="-285750">
              <a:lnSpc>
                <a:spcPct val="150000"/>
              </a:lnSpc>
              <a:buClr>
                <a:srgbClr val="A59253"/>
              </a:buClr>
              <a:buFont typeface="Wingdings" panose="05000000000000000000" pitchFamily="2" charset="2"/>
              <a:buChar char="Ø"/>
            </a:pPr>
            <a:r>
              <a:rPr lang="cs-CZ" dirty="0">
                <a:solidFill>
                  <a:srgbClr val="002060"/>
                </a:solidFill>
              </a:rPr>
              <a:t>Popsat detailně, konkrétně, strukturovaně, logicky</a:t>
            </a:r>
          </a:p>
          <a:p>
            <a:pPr marL="460375" indent="-285750">
              <a:lnSpc>
                <a:spcPct val="150000"/>
              </a:lnSpc>
              <a:buClr>
                <a:srgbClr val="A59253"/>
              </a:buClr>
              <a:buFont typeface="Wingdings" panose="05000000000000000000" pitchFamily="2" charset="2"/>
              <a:buChar char="Ø"/>
            </a:pPr>
            <a:r>
              <a:rPr lang="cs-CZ" dirty="0">
                <a:solidFill>
                  <a:srgbClr val="002060"/>
                </a:solidFill>
              </a:rPr>
              <a:t>Popis činností, nákladů, výstupů</a:t>
            </a:r>
          </a:p>
          <a:p>
            <a:pPr marL="285750" indent="-285750">
              <a:buClr>
                <a:srgbClr val="A59253"/>
              </a:buClr>
              <a:buFont typeface="Wingdings" panose="05000000000000000000" pitchFamily="2" charset="2"/>
              <a:buChar char="Ø"/>
            </a:pPr>
            <a:endParaRPr lang="cs-CZ" sz="1600" dirty="0" smtClean="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256025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3012</TotalTime>
  <Words>751</Words>
  <Application>Microsoft Office PowerPoint</Application>
  <PresentationFormat>Předvádění na obrazovce (4:3)</PresentationFormat>
  <Paragraphs>213</Paragraphs>
  <Slides>13</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Wingdings</vt:lpstr>
      <vt:lpstr>Motiv Office</vt:lpstr>
      <vt:lpstr>Prezentace aplikace PowerPoint</vt:lpstr>
      <vt:lpstr>Příprava žádosti o podporu a výběrový proces  Evropský sociální fond  (ESF)</vt:lpstr>
      <vt:lpstr>Časový plán výběrového procesu</vt:lpstr>
      <vt:lpstr>Konzultace projektových záměrů</vt:lpstr>
      <vt:lpstr>Podmínky výzvy</vt:lpstr>
      <vt:lpstr>MS2014+ </vt:lpstr>
      <vt:lpstr>Základní dokumenty pro zpracování žádosti o podporu</vt:lpstr>
      <vt:lpstr>Příprava žádosti o podporu  </vt:lpstr>
      <vt:lpstr>Příprava žádosti o podporu </vt:lpstr>
      <vt:lpstr>Příprava žádosti o podporu</vt:lpstr>
      <vt:lpstr>Příprava žádosti o podporu - přílohy</vt:lpstr>
      <vt:lpstr>Časté chyby</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Hrabová</dc:creator>
  <cp:lastModifiedBy>Raková Aneta (MHMP, FON)</cp:lastModifiedBy>
  <cp:revision>272</cp:revision>
  <cp:lastPrinted>2017-09-18T08:58:06Z</cp:lastPrinted>
  <dcterms:created xsi:type="dcterms:W3CDTF">2016-10-18T09:15:21Z</dcterms:created>
  <dcterms:modified xsi:type="dcterms:W3CDTF">2020-03-16T08:45:02Z</dcterms:modified>
</cp:coreProperties>
</file>