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261" r:id="rId4"/>
    <p:sldId id="259" r:id="rId5"/>
    <p:sldId id="262" r:id="rId6"/>
    <p:sldId id="278" r:id="rId7"/>
    <p:sldId id="279" r:id="rId8"/>
    <p:sldId id="273" r:id="rId9"/>
    <p:sldId id="264" r:id="rId10"/>
    <p:sldId id="263" r:id="rId11"/>
    <p:sldId id="271" r:id="rId12"/>
    <p:sldId id="265" r:id="rId13"/>
    <p:sldId id="277" r:id="rId14"/>
    <p:sldId id="284" r:id="rId15"/>
    <p:sldId id="267" r:id="rId16"/>
    <p:sldId id="268" r:id="rId17"/>
    <p:sldId id="280" r:id="rId18"/>
    <p:sldId id="269" r:id="rId19"/>
    <p:sldId id="270" r:id="rId20"/>
    <p:sldId id="281" r:id="rId21"/>
    <p:sldId id="282" r:id="rId22"/>
    <p:sldId id="266" r:id="rId23"/>
    <p:sldId id="274" r:id="rId24"/>
    <p:sldId id="276" r:id="rId25"/>
    <p:sldId id="283" r:id="rId26"/>
    <p:sldId id="257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  <p14:sldId id="275"/>
          </p14:sldIdLst>
        </p14:section>
        <p14:section name="obsah - vložte snímek ze šablony" id="{CEACA50A-CFD6-4DF1-8914-830FD1866B69}">
          <p14:sldIdLst>
            <p14:sldId id="261"/>
            <p14:sldId id="259"/>
            <p14:sldId id="262"/>
            <p14:sldId id="278"/>
            <p14:sldId id="279"/>
            <p14:sldId id="273"/>
            <p14:sldId id="264"/>
            <p14:sldId id="263"/>
            <p14:sldId id="271"/>
            <p14:sldId id="265"/>
            <p14:sldId id="277"/>
            <p14:sldId id="284"/>
            <p14:sldId id="267"/>
            <p14:sldId id="268"/>
            <p14:sldId id="280"/>
            <p14:sldId id="269"/>
            <p14:sldId id="270"/>
            <p14:sldId id="281"/>
            <p14:sldId id="282"/>
            <p14:sldId id="266"/>
            <p14:sldId id="274"/>
            <p14:sldId id="276"/>
            <p14:sldId id="283"/>
          </p14:sldIdLst>
        </p14:section>
        <p14:section name="závěr" id="{557A05E8-9D0C-4364-9BFA-A8B0D18B2B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lková Ilona (MHMP, FON)" initials="VI(F" lastIdx="2" clrIdx="0">
    <p:extLst>
      <p:ext uri="{19B8F6BF-5375-455C-9EA6-DF929625EA0E}">
        <p15:presenceInfo xmlns:p15="http://schemas.microsoft.com/office/powerpoint/2012/main" userId="S-1-5-21-51522800-1458712415-681445708-68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2CDE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565" autoAdjust="0"/>
  </p:normalViewPr>
  <p:slideViewPr>
    <p:cSldViewPr snapToGrid="0">
      <p:cViewPr varScale="1">
        <p:scale>
          <a:sx n="75" d="100"/>
          <a:sy n="75" d="100"/>
        </p:scale>
        <p:origin x="26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07:07:13.615" idx="1">
    <p:pos x="10" y="10"/>
    <p:text>Přibližný rozsah hodin?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07:07:56.124" idx="2">
    <p:pos x="10" y="10"/>
    <p:text>Doplněn komentář pod čarou.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AAEC-CC25-434D-A65F-2152630C8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224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6A744-4236-40DB-98B3-988E50D30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3671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4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05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Technická podpora – fórum s</a:t>
            </a:r>
            <a:r>
              <a:rPr lang="cs-CZ" baseline="0" dirty="0" smtClean="0"/>
              <a:t> mnoha vyřešenými dotazy, používat pro technické problémy nikoliv věcné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7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Formulář </a:t>
            </a:r>
            <a:r>
              <a:rPr lang="cs-CZ" dirty="0" err="1" smtClean="0"/>
              <a:t>pdf</a:t>
            </a:r>
            <a:r>
              <a:rPr lang="cs-CZ" dirty="0" smtClean="0"/>
              <a:t> je možné použít</a:t>
            </a:r>
            <a:r>
              <a:rPr lang="cs-CZ" baseline="0" dirty="0" smtClean="0"/>
              <a:t> online – data se rovnou odešlou a potom je příjemce potvrdí nebo </a:t>
            </a:r>
            <a:r>
              <a:rPr lang="cs-CZ" baseline="0" dirty="0" err="1" smtClean="0"/>
              <a:t>offline</a:t>
            </a:r>
            <a:r>
              <a:rPr lang="cs-CZ" baseline="0" dirty="0" smtClean="0"/>
              <a:t>, data se uloží například na </a:t>
            </a:r>
            <a:r>
              <a:rPr lang="cs-CZ" baseline="0" dirty="0" err="1" smtClean="0"/>
              <a:t>flash</a:t>
            </a:r>
            <a:r>
              <a:rPr lang="cs-CZ" baseline="0" dirty="0" smtClean="0"/>
              <a:t> disk a následně se do systému nahrají jako soubor</a:t>
            </a:r>
          </a:p>
          <a:p>
            <a:r>
              <a:rPr lang="cs-CZ" baseline="0" dirty="0" smtClean="0"/>
              <a:t>Vytištěný formulář s podpisem může sloužit jako karta účastníka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8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602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50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4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231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69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50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27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89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05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6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5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1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07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744-4236-40DB-98B3-988E50D30888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07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Prioritní osa 3 Podpora sociálního začleňování a boj proti chudobě</a:t>
            </a:r>
          </a:p>
          <a:p>
            <a:r>
              <a:rPr lang="cs-CZ" dirty="0" smtClean="0"/>
              <a:t>OP PPR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cs-CZ" sz="2600" dirty="0"/>
              <a:t>O</a:t>
            </a:r>
            <a:r>
              <a:rPr lang="cs-CZ" sz="2600" dirty="0" smtClean="0"/>
              <a:t>soby, které nepřekročí hranici bagatelní podpory (20 hodin) a nezletilé osoby</a:t>
            </a:r>
          </a:p>
          <a:p>
            <a:pPr>
              <a:lnSpc>
                <a:spcPct val="134000"/>
              </a:lnSpc>
            </a:pPr>
            <a:r>
              <a:rPr lang="cs-CZ" sz="2600" dirty="0" smtClean="0"/>
              <a:t>Dokumentace:</a:t>
            </a:r>
          </a:p>
          <a:p>
            <a:pPr lvl="1">
              <a:lnSpc>
                <a:spcPct val="134000"/>
              </a:lnSpc>
            </a:pPr>
            <a:r>
              <a:rPr lang="cs-CZ" dirty="0" smtClean="0"/>
              <a:t>karta účastníka nebo jiná </a:t>
            </a:r>
            <a:r>
              <a:rPr lang="cs-CZ" dirty="0" smtClean="0"/>
              <a:t>evidence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účast na projektových aktivitách (prezenční listiny…)</a:t>
            </a:r>
          </a:p>
          <a:p>
            <a:pPr lvl="1">
              <a:lnSpc>
                <a:spcPct val="134000"/>
              </a:lnSpc>
            </a:pPr>
            <a:r>
              <a:rPr lang="cs-CZ" dirty="0" smtClean="0"/>
              <a:t>nezletilé osoby se nevykazují přes IS ESF</a:t>
            </a: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Využívání podpořených </a:t>
            </a:r>
            <a:r>
              <a:rPr lang="cs-CZ" b="1" dirty="0" smtClean="0"/>
              <a:t>služeb 6 70 10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765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</a:pPr>
            <a:r>
              <a:rPr lang="cs-CZ" dirty="0" smtClean="0"/>
              <a:t>Doporučený vzor ŘO, vlastní evidence příjemce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Před zahájením čerpání </a:t>
            </a:r>
            <a:r>
              <a:rPr lang="cs-CZ" dirty="0" smtClean="0"/>
              <a:t>podpory vyplnit kartu účastníka</a:t>
            </a:r>
            <a:endParaRPr lang="cs-CZ" dirty="0" smtClean="0"/>
          </a:p>
          <a:p>
            <a:pPr>
              <a:lnSpc>
                <a:spcPct val="134000"/>
              </a:lnSpc>
            </a:pPr>
            <a:r>
              <a:rPr lang="cs-CZ" dirty="0" smtClean="0"/>
              <a:t>Musí obsahovat: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i</a:t>
            </a:r>
            <a:r>
              <a:rPr lang="cs-CZ" dirty="0" smtClean="0"/>
              <a:t>nformace k identifikaci účastníka (jméno, příjmení, trvalé bydliště, datum narození)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p</a:t>
            </a:r>
            <a:r>
              <a:rPr lang="cs-CZ" dirty="0" smtClean="0"/>
              <a:t>otvrzení o cílové skupině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p</a:t>
            </a:r>
            <a:r>
              <a:rPr lang="cs-CZ" dirty="0" smtClean="0"/>
              <a:t>otvrzení územní způsobilosti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s</a:t>
            </a:r>
            <a:r>
              <a:rPr lang="cs-CZ" dirty="0" smtClean="0"/>
              <a:t>ouhlas a poučení o zpracování osobních údajů</a:t>
            </a:r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Karta účastníka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04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4000"/>
              </a:lnSpc>
            </a:pPr>
            <a:r>
              <a:rPr lang="cs-CZ" dirty="0" smtClean="0"/>
              <a:t>Účastníci, u kterých součet podpor překročí hranici bagatelní podpory (20 a více hodin)</a:t>
            </a:r>
          </a:p>
          <a:p>
            <a:pPr>
              <a:lnSpc>
                <a:spcPct val="134000"/>
              </a:lnSpc>
            </a:pPr>
            <a:r>
              <a:rPr lang="cs-CZ" dirty="0"/>
              <a:t>Dokumentace: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k</a:t>
            </a:r>
            <a:r>
              <a:rPr lang="cs-CZ" dirty="0" smtClean="0"/>
              <a:t>arta </a:t>
            </a:r>
            <a:r>
              <a:rPr lang="cs-CZ" dirty="0"/>
              <a:t>účastníka nebo jiná evidence</a:t>
            </a:r>
          </a:p>
          <a:p>
            <a:pPr lvl="1">
              <a:lnSpc>
                <a:spcPct val="134000"/>
              </a:lnSpc>
            </a:pPr>
            <a:r>
              <a:rPr lang="cs-CZ" dirty="0" smtClean="0"/>
              <a:t>účast </a:t>
            </a:r>
            <a:r>
              <a:rPr lang="cs-CZ" dirty="0"/>
              <a:t>na projektových aktivitách (prezenční listiny…)</a:t>
            </a:r>
          </a:p>
          <a:p>
            <a:pPr>
              <a:lnSpc>
                <a:spcPct val="134000"/>
              </a:lnSpc>
            </a:pPr>
            <a:r>
              <a:rPr lang="cs-CZ" dirty="0"/>
              <a:t>E</a:t>
            </a:r>
            <a:r>
              <a:rPr lang="cs-CZ" dirty="0" smtClean="0"/>
              <a:t>vidence účastníků v IS ESF: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e</a:t>
            </a:r>
            <a:r>
              <a:rPr lang="cs-CZ" dirty="0" smtClean="0"/>
              <a:t>lektronická karta účastníka</a:t>
            </a:r>
          </a:p>
          <a:p>
            <a:pPr lvl="1">
              <a:lnSpc>
                <a:spcPct val="134000"/>
              </a:lnSpc>
            </a:pPr>
            <a:r>
              <a:rPr lang="cs-CZ" dirty="0"/>
              <a:t>p</a:t>
            </a:r>
            <a:r>
              <a:rPr lang="cs-CZ" dirty="0" smtClean="0"/>
              <a:t>očet hodin získané podpory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  </a:t>
            </a:r>
            <a:r>
              <a:rPr lang="cs-CZ" b="1" dirty="0" smtClean="0"/>
              <a:t>6 00 </a:t>
            </a:r>
            <a:r>
              <a:rPr lang="cs-CZ" b="1" dirty="0"/>
              <a:t>0</a:t>
            </a:r>
            <a:r>
              <a:rPr lang="cs-CZ" b="1" dirty="0" smtClean="0"/>
              <a:t>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141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CO </a:t>
            </a:r>
            <a:r>
              <a:rPr lang="cs-CZ" sz="2600" dirty="0"/>
              <a:t>bylo obsahem </a:t>
            </a:r>
            <a:r>
              <a:rPr lang="cs-CZ" sz="2600" dirty="0" smtClean="0"/>
              <a:t>aktivity? </a:t>
            </a:r>
            <a:r>
              <a:rPr lang="cs-CZ" sz="2600" dirty="0"/>
              <a:t>(kurz, workshop, volnočasová aktivita…) </a:t>
            </a:r>
            <a:endParaRPr lang="cs-CZ" sz="2600" dirty="0" smtClean="0"/>
          </a:p>
          <a:p>
            <a:r>
              <a:rPr lang="cs-CZ" sz="2600" dirty="0" smtClean="0"/>
              <a:t>KDE </a:t>
            </a:r>
            <a:r>
              <a:rPr lang="cs-CZ" sz="2600" dirty="0"/>
              <a:t>se aktivita konala? (příjemce, partner, pronajaté prostory</a:t>
            </a:r>
            <a:r>
              <a:rPr lang="cs-CZ" sz="2600" dirty="0" smtClean="0"/>
              <a:t>…) </a:t>
            </a:r>
          </a:p>
          <a:p>
            <a:r>
              <a:rPr lang="cs-CZ" sz="2600" dirty="0" smtClean="0"/>
              <a:t>KDY </a:t>
            </a:r>
            <a:r>
              <a:rPr lang="cs-CZ" sz="2600" dirty="0"/>
              <a:t>se </a:t>
            </a:r>
            <a:r>
              <a:rPr lang="cs-CZ" sz="2600" dirty="0" smtClean="0"/>
              <a:t>konala? </a:t>
            </a:r>
            <a:r>
              <a:rPr lang="cs-CZ" sz="2600" dirty="0"/>
              <a:t>(přesné datum uskutečnění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 </a:t>
            </a:r>
            <a:r>
              <a:rPr lang="cs-CZ" sz="2600" dirty="0"/>
              <a:t>JAK </a:t>
            </a:r>
            <a:r>
              <a:rPr lang="cs-CZ" sz="2600" dirty="0" smtClean="0"/>
              <a:t>Dlouho? </a:t>
            </a:r>
            <a:r>
              <a:rPr lang="cs-CZ" sz="2600" dirty="0"/>
              <a:t>(rozsah aktivity v hodinách-časová </a:t>
            </a:r>
            <a:r>
              <a:rPr lang="cs-CZ" sz="2600" dirty="0" smtClean="0"/>
              <a:t>dotace)</a:t>
            </a:r>
          </a:p>
          <a:p>
            <a:r>
              <a:rPr lang="cs-CZ" sz="2600" dirty="0" smtClean="0"/>
              <a:t>KOLIK </a:t>
            </a:r>
            <a:r>
              <a:rPr lang="cs-CZ" sz="2600" dirty="0"/>
              <a:t>osob se jí </a:t>
            </a:r>
            <a:r>
              <a:rPr lang="cs-CZ" sz="2600" dirty="0" smtClean="0"/>
              <a:t>účastnilo?</a:t>
            </a:r>
          </a:p>
          <a:p>
            <a:r>
              <a:rPr lang="cs-CZ" sz="2600" dirty="0" smtClean="0"/>
              <a:t>KDO </a:t>
            </a:r>
            <a:r>
              <a:rPr lang="cs-CZ" sz="2600" dirty="0"/>
              <a:t>byl zodpovědný za realizaci </a:t>
            </a:r>
            <a:r>
              <a:rPr lang="cs-CZ" sz="2600" dirty="0" smtClean="0"/>
              <a:t>aktivity? </a:t>
            </a:r>
            <a:r>
              <a:rPr lang="cs-CZ" sz="2600" dirty="0"/>
              <a:t>(člen RT, lektor, dobrovolník…) </a:t>
            </a:r>
            <a:endParaRPr lang="cs-CZ" sz="2600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– klíčové aktivity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1152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dirty="0" smtClean="0">
                <a:solidFill>
                  <a:prstClr val="black"/>
                </a:solidFill>
              </a:rPr>
              <a:t>Jako </a:t>
            </a:r>
            <a:r>
              <a:rPr lang="cs-CZ" sz="2400" dirty="0">
                <a:solidFill>
                  <a:prstClr val="black"/>
                </a:solidFill>
              </a:rPr>
              <a:t>podporu nelze označit aktivity, v nichž nejde o </a:t>
            </a:r>
            <a:r>
              <a:rPr lang="cs-CZ" sz="2400" b="1" dirty="0">
                <a:solidFill>
                  <a:prstClr val="black"/>
                </a:solidFill>
              </a:rPr>
              <a:t>zlepšení situace či znalostí/kompetencí </a:t>
            </a:r>
            <a:r>
              <a:rPr lang="cs-CZ" sz="2400" dirty="0">
                <a:solidFill>
                  <a:prstClr val="black"/>
                </a:solidFill>
              </a:rPr>
              <a:t>dané osoby, ale dochází v nich pouze k: </a:t>
            </a:r>
            <a:endParaRPr lang="cs-CZ" sz="2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cs-CZ" sz="2400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cs-CZ" sz="2000" dirty="0">
                <a:solidFill>
                  <a:prstClr val="black"/>
                </a:solidFill>
              </a:rPr>
              <a:t>náboru účastníků projektu,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cs-CZ" sz="2000" dirty="0">
                <a:solidFill>
                  <a:prstClr val="black"/>
                </a:solidFill>
              </a:rPr>
              <a:t>šíření povědomí o </a:t>
            </a:r>
            <a:r>
              <a:rPr lang="cs-CZ" sz="2000" dirty="0" smtClean="0">
                <a:solidFill>
                  <a:prstClr val="black"/>
                </a:solidFill>
              </a:rPr>
              <a:t>projektu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cs-CZ" sz="2000" dirty="0" smtClean="0">
                <a:solidFill>
                  <a:prstClr val="black"/>
                </a:solidFill>
              </a:rPr>
              <a:t>ke </a:t>
            </a:r>
            <a:r>
              <a:rPr lang="cs-CZ" sz="2000" dirty="0">
                <a:solidFill>
                  <a:prstClr val="black"/>
                </a:solidFill>
              </a:rPr>
              <a:t>sběru informací o osobách formou anket, dotazníků, průzkumů, formou příspěvků do diskuze na internetových fórech aj.,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cs-CZ" sz="2000" dirty="0">
                <a:solidFill>
                  <a:prstClr val="black"/>
                </a:solidFill>
              </a:rPr>
              <a:t>k šíření publikací, časopisů, bulletinů, </a:t>
            </a:r>
            <a:r>
              <a:rPr lang="cs-CZ" sz="2000" dirty="0" err="1">
                <a:solidFill>
                  <a:prstClr val="black"/>
                </a:solidFill>
              </a:rPr>
              <a:t>newsletterů</a:t>
            </a:r>
            <a:r>
              <a:rPr lang="cs-CZ" sz="2000" dirty="0">
                <a:solidFill>
                  <a:prstClr val="black"/>
                </a:solidFill>
              </a:rPr>
              <a:t>, brožur, letáků apod.,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cs-CZ" sz="2000" dirty="0">
                <a:solidFill>
                  <a:prstClr val="black"/>
                </a:solidFill>
              </a:rPr>
              <a:t>zapojení osoby do aktivit projektu, které není odůvodněno cílem zlepšit postavení této osoby ve </a:t>
            </a:r>
            <a:r>
              <a:rPr lang="cs-CZ" sz="2000" dirty="0" smtClean="0">
                <a:solidFill>
                  <a:prstClr val="black"/>
                </a:solidFill>
              </a:rPr>
              <a:t>společnosti, protože </a:t>
            </a:r>
            <a:r>
              <a:rPr lang="cs-CZ" sz="2000" dirty="0">
                <a:solidFill>
                  <a:prstClr val="black"/>
                </a:solidFill>
              </a:rPr>
              <a:t>osoba se účastní dané aktivity jako reprezentant nějaké organizace, přináší potřebnou odbornost apod. (např. účast na kulatých stolech nebo pracovních skupinách v rámci komunitního plánování).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Klíčové aktivity nepodporované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3224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</a:pPr>
            <a:r>
              <a:rPr lang="cs-CZ" dirty="0" smtClean="0"/>
              <a:t>Přístupy do IS ESF po podpisu smlouvy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Adresa                                            </a:t>
            </a:r>
            <a:r>
              <a:rPr lang="cs-CZ" sz="2400" b="1" i="1" dirty="0" smtClean="0">
                <a:solidFill>
                  <a:srgbClr val="002060"/>
                </a:solidFill>
              </a:rPr>
              <a:t>esf2014.esfcr.cz</a:t>
            </a:r>
          </a:p>
          <a:p>
            <a:pPr>
              <a:lnSpc>
                <a:spcPct val="134000"/>
              </a:lnSpc>
            </a:pPr>
            <a:r>
              <a:rPr lang="cs-CZ" dirty="0"/>
              <a:t>Technická </a:t>
            </a:r>
            <a:r>
              <a:rPr lang="cs-CZ" dirty="0" smtClean="0"/>
              <a:t>podpora               </a:t>
            </a:r>
            <a:r>
              <a:rPr lang="cs-CZ" sz="2400" b="1" i="1" dirty="0" smtClean="0">
                <a:solidFill>
                  <a:srgbClr val="002060"/>
                </a:solidFill>
              </a:rPr>
              <a:t>www.esfcr.cz/technicka-podpora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Fáze vykazování: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z</a:t>
            </a:r>
            <a:r>
              <a:rPr lang="cs-CZ" dirty="0" smtClean="0"/>
              <a:t>aložení účastníků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p</a:t>
            </a:r>
            <a:r>
              <a:rPr lang="cs-CZ" dirty="0" smtClean="0"/>
              <a:t>řidání podpory</a:t>
            </a:r>
          </a:p>
          <a:p>
            <a:pPr lvl="2">
              <a:lnSpc>
                <a:spcPct val="134000"/>
              </a:lnSpc>
            </a:pPr>
            <a:r>
              <a:rPr lang="cs-CZ" dirty="0" smtClean="0"/>
              <a:t>schválení seznamu podpořených osob, spočítání a vykázání indikátorů</a:t>
            </a:r>
          </a:p>
          <a:p>
            <a:pPr marL="1428750" lvl="2" indent="-514350">
              <a:lnSpc>
                <a:spcPct val="134000"/>
              </a:lnSpc>
              <a:buFont typeface="+mj-lt"/>
              <a:buAutoNum type="arabicPeriod"/>
            </a:pPr>
            <a:endParaRPr lang="cs-CZ" dirty="0"/>
          </a:p>
          <a:p>
            <a:pPr marL="914400" lvl="2" indent="0">
              <a:lnSpc>
                <a:spcPct val="134000"/>
              </a:lnSpc>
              <a:buNone/>
            </a:pPr>
            <a:endParaRPr lang="cs-CZ" dirty="0" smtClean="0"/>
          </a:p>
          <a:p>
            <a:pPr marL="914400" lvl="2" indent="0">
              <a:lnSpc>
                <a:spcPct val="134000"/>
              </a:lnSpc>
              <a:buNone/>
            </a:pPr>
            <a:endParaRPr lang="cs-CZ" dirty="0" smtClean="0"/>
          </a:p>
          <a:p>
            <a:pPr>
              <a:lnSpc>
                <a:spcPct val="134000"/>
              </a:lnSpc>
            </a:pP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Informační Systém Evropského Sociálního Fondu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613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cs-CZ" dirty="0" smtClean="0"/>
              <a:t>Založení nové podpořené osoby</a:t>
            </a:r>
            <a:r>
              <a:rPr lang="cs-CZ" sz="2200" dirty="0" smtClean="0"/>
              <a:t> (ruční přepsání z karty účastníka)</a:t>
            </a:r>
          </a:p>
          <a:p>
            <a:pPr>
              <a:lnSpc>
                <a:spcPct val="134000"/>
              </a:lnSpc>
            </a:pPr>
            <a:r>
              <a:rPr lang="cs-CZ" dirty="0" smtClean="0">
                <a:solidFill>
                  <a:srgbClr val="FF0000"/>
                </a:solidFill>
              </a:rPr>
              <a:t>Import pomocí </a:t>
            </a:r>
            <a:r>
              <a:rPr lang="cs-CZ" dirty="0" err="1" smtClean="0">
                <a:solidFill>
                  <a:srgbClr val="FF0000"/>
                </a:solidFill>
              </a:rPr>
              <a:t>csv</a:t>
            </a:r>
            <a:r>
              <a:rPr lang="cs-CZ" dirty="0" smtClean="0">
                <a:solidFill>
                  <a:srgbClr val="FF0000"/>
                </a:solidFill>
              </a:rPr>
              <a:t> souboru </a:t>
            </a:r>
            <a:r>
              <a:rPr lang="cs-CZ" sz="2000" dirty="0" smtClean="0">
                <a:solidFill>
                  <a:srgbClr val="FF0000"/>
                </a:solidFill>
              </a:rPr>
              <a:t>(umožňuje přidat více osob)</a:t>
            </a:r>
          </a:p>
          <a:p>
            <a:pPr>
              <a:lnSpc>
                <a:spcPct val="134000"/>
              </a:lnSpc>
            </a:pPr>
            <a:r>
              <a:rPr lang="cs-CZ" dirty="0" err="1" smtClean="0">
                <a:solidFill>
                  <a:srgbClr val="FF0000"/>
                </a:solidFill>
              </a:rPr>
              <a:t>Pdf</a:t>
            </a:r>
            <a:r>
              <a:rPr lang="cs-CZ" dirty="0" smtClean="0">
                <a:solidFill>
                  <a:srgbClr val="FF0000"/>
                </a:solidFill>
              </a:rPr>
              <a:t> formulář </a:t>
            </a:r>
            <a:r>
              <a:rPr lang="cs-CZ" sz="2000" dirty="0" smtClean="0">
                <a:solidFill>
                  <a:srgbClr val="FF0000"/>
                </a:solidFill>
              </a:rPr>
              <a:t>(pro jednotlivce, nutné povolit na projektu)</a:t>
            </a:r>
          </a:p>
          <a:p>
            <a:pPr>
              <a:lnSpc>
                <a:spcPct val="134000"/>
              </a:lnSpc>
            </a:pPr>
            <a:r>
              <a:rPr lang="cs-CZ" dirty="0" smtClean="0">
                <a:solidFill>
                  <a:srgbClr val="FF0000"/>
                </a:solidFill>
              </a:rPr>
              <a:t>Online karta účastníka </a:t>
            </a:r>
            <a:r>
              <a:rPr lang="cs-CZ" sz="2000" dirty="0" smtClean="0">
                <a:solidFill>
                  <a:srgbClr val="FF0000"/>
                </a:solidFill>
              </a:rPr>
              <a:t>(pro jednotlivce, nutné povolit na projektu)</a:t>
            </a:r>
          </a:p>
          <a:p>
            <a:pPr>
              <a:lnSpc>
                <a:spcPct val="134000"/>
              </a:lnSpc>
            </a:pP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</a:t>
            </a:r>
            <a:r>
              <a:rPr lang="cs-CZ" b="1" dirty="0" smtClean="0"/>
              <a:t>účastníka 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841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Technická podpora – fórum s mnoha vyřešenými dotazy, používat </a:t>
            </a:r>
            <a:r>
              <a:rPr lang="cs-CZ" sz="2600" dirty="0" smtClean="0"/>
              <a:t>pouze pro </a:t>
            </a:r>
            <a:r>
              <a:rPr lang="cs-CZ" sz="2600" dirty="0"/>
              <a:t>technické problémy nikoliv </a:t>
            </a:r>
            <a:r>
              <a:rPr lang="cs-CZ" sz="2600" dirty="0" smtClean="0"/>
              <a:t>věcné</a:t>
            </a:r>
          </a:p>
          <a:p>
            <a:r>
              <a:rPr lang="cs-CZ" sz="2600" dirty="0"/>
              <a:t>Formulář </a:t>
            </a:r>
            <a:r>
              <a:rPr lang="cs-CZ" sz="2600" dirty="0" err="1"/>
              <a:t>pdf</a:t>
            </a:r>
            <a:r>
              <a:rPr lang="cs-CZ" sz="2600" dirty="0"/>
              <a:t> je možné použít online – data se rovnou odešlou a potom je příjemce </a:t>
            </a:r>
            <a:r>
              <a:rPr lang="cs-CZ" sz="2600" dirty="0" smtClean="0"/>
              <a:t>potvrdí, </a:t>
            </a:r>
            <a:r>
              <a:rPr lang="cs-CZ" sz="2600" dirty="0"/>
              <a:t>nebo </a:t>
            </a:r>
            <a:r>
              <a:rPr lang="cs-CZ" sz="2600" dirty="0" err="1"/>
              <a:t>offline</a:t>
            </a:r>
            <a:r>
              <a:rPr lang="cs-CZ" sz="2600" dirty="0"/>
              <a:t>, data se uloží například na </a:t>
            </a:r>
            <a:r>
              <a:rPr lang="cs-CZ" sz="2600" dirty="0" err="1"/>
              <a:t>flash</a:t>
            </a:r>
            <a:r>
              <a:rPr lang="cs-CZ" sz="2600" dirty="0"/>
              <a:t> disk a následně se do systému nahrají jako soubor</a:t>
            </a:r>
          </a:p>
          <a:p>
            <a:r>
              <a:rPr lang="cs-CZ" sz="2600" dirty="0"/>
              <a:t>Vytištěný formulář s podpisem může sloužit jako karta účastníka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účastníka 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8196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Požadované informace o podpoře:</a:t>
            </a:r>
          </a:p>
          <a:p>
            <a:pPr lvl="1">
              <a:lnSpc>
                <a:spcPct val="124000"/>
              </a:lnSpc>
            </a:pPr>
            <a:r>
              <a:rPr lang="cs-CZ" dirty="0"/>
              <a:t>t</a:t>
            </a:r>
            <a:r>
              <a:rPr lang="cs-CZ" dirty="0" smtClean="0"/>
              <a:t>yp podpory (komunitní aktivity </a:t>
            </a:r>
            <a:r>
              <a:rPr lang="cs-CZ" dirty="0" err="1" smtClean="0"/>
              <a:t>apd</a:t>
            </a:r>
            <a:r>
              <a:rPr lang="cs-CZ" dirty="0" smtClean="0"/>
              <a:t>.- výběr z číselníku)</a:t>
            </a:r>
          </a:p>
          <a:p>
            <a:pPr lvl="1">
              <a:lnSpc>
                <a:spcPct val="124000"/>
              </a:lnSpc>
            </a:pPr>
            <a:r>
              <a:rPr lang="cs-CZ" dirty="0" smtClean="0"/>
              <a:t>Vybrat podporu, která nejlépe vystihuje danou aktivitu</a:t>
            </a:r>
            <a:endParaRPr lang="cs-CZ" dirty="0"/>
          </a:p>
          <a:p>
            <a:pPr lvl="1">
              <a:lnSpc>
                <a:spcPct val="124000"/>
              </a:lnSpc>
            </a:pPr>
            <a:r>
              <a:rPr lang="cs-CZ" dirty="0" smtClean="0"/>
              <a:t>rozsah </a:t>
            </a:r>
            <a:r>
              <a:rPr lang="cs-CZ" dirty="0"/>
              <a:t>podpory v </a:t>
            </a:r>
            <a:r>
              <a:rPr lang="cs-CZ" dirty="0" smtClean="0"/>
              <a:t>hodinách (hodina = 60 minut)</a:t>
            </a:r>
            <a:endParaRPr lang="cs-CZ" dirty="0"/>
          </a:p>
          <a:p>
            <a:pPr lvl="1">
              <a:lnSpc>
                <a:spcPct val="124000"/>
              </a:lnSpc>
            </a:pPr>
            <a:r>
              <a:rPr lang="cs-CZ" dirty="0"/>
              <a:t>d</a:t>
            </a:r>
            <a:r>
              <a:rPr lang="cs-CZ" dirty="0" smtClean="0"/>
              <a:t>atum </a:t>
            </a:r>
            <a:r>
              <a:rPr lang="cs-CZ" dirty="0"/>
              <a:t>zahájení a ukončení podpory</a:t>
            </a:r>
          </a:p>
          <a:p>
            <a:pPr lvl="1">
              <a:lnSpc>
                <a:spcPct val="124000"/>
              </a:lnSpc>
            </a:pPr>
            <a:r>
              <a:rPr lang="cs-CZ" dirty="0"/>
              <a:t>p</a:t>
            </a:r>
            <a:r>
              <a:rPr lang="cs-CZ" dirty="0" smtClean="0"/>
              <a:t>oznámka (např. specifikovat daný kurz</a:t>
            </a:r>
            <a:r>
              <a:rPr lang="cs-CZ" dirty="0" smtClean="0"/>
              <a:t>)</a:t>
            </a:r>
          </a:p>
          <a:p>
            <a:pPr lvl="1">
              <a:lnSpc>
                <a:spcPct val="124000"/>
              </a:lnSpc>
            </a:pPr>
            <a:r>
              <a:rPr lang="cs-CZ" dirty="0" smtClean="0"/>
              <a:t> V IS ESF mohou být i účastníci s podporou nižší než 20 hodin (na  konci realizace se započítají do indikátoru 6 70 10)</a:t>
            </a:r>
            <a:endParaRPr lang="cs-CZ" dirty="0"/>
          </a:p>
          <a:p>
            <a:pPr>
              <a:lnSpc>
                <a:spcPct val="134000"/>
              </a:lnSpc>
            </a:pPr>
            <a:r>
              <a:rPr lang="cs-CZ" dirty="0" smtClean="0"/>
              <a:t>Možnosti zadání podpory:</a:t>
            </a:r>
          </a:p>
          <a:p>
            <a:pPr lvl="1">
              <a:lnSpc>
                <a:spcPct val="114000"/>
              </a:lnSpc>
            </a:pPr>
            <a:r>
              <a:rPr lang="cs-CZ" dirty="0"/>
              <a:t>i</a:t>
            </a:r>
            <a:r>
              <a:rPr lang="cs-CZ" dirty="0" smtClean="0"/>
              <a:t>ndividuálně každé osobě</a:t>
            </a:r>
          </a:p>
          <a:p>
            <a:pPr lvl="1">
              <a:lnSpc>
                <a:spcPct val="114000"/>
              </a:lnSpc>
            </a:pPr>
            <a:r>
              <a:rPr lang="cs-CZ" dirty="0"/>
              <a:t>n</a:t>
            </a:r>
            <a:r>
              <a:rPr lang="cs-CZ" dirty="0" smtClean="0"/>
              <a:t>ěkolika osobám najednou (stejný druh podpory)</a:t>
            </a:r>
          </a:p>
          <a:p>
            <a:pPr lvl="1">
              <a:lnSpc>
                <a:spcPct val="114000"/>
              </a:lnSpc>
            </a:pPr>
            <a:r>
              <a:rPr lang="cs-CZ" dirty="0"/>
              <a:t>i</a:t>
            </a:r>
            <a:r>
              <a:rPr lang="cs-CZ" dirty="0" smtClean="0"/>
              <a:t>mport z </a:t>
            </a:r>
            <a:r>
              <a:rPr lang="cs-CZ" dirty="0" err="1" smtClean="0"/>
              <a:t>csv</a:t>
            </a:r>
            <a:r>
              <a:rPr lang="cs-CZ" dirty="0" smtClean="0"/>
              <a:t> souboru (data o účastnících a podporách)</a:t>
            </a:r>
          </a:p>
          <a:p>
            <a:pPr>
              <a:lnSpc>
                <a:spcPct val="134000"/>
              </a:lnSpc>
            </a:pP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Přidání podpory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270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cs-CZ" dirty="0" smtClean="0"/>
              <a:t>Schválený seznam podpořených osob: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o</a:t>
            </a:r>
            <a:r>
              <a:rPr lang="cs-CZ" dirty="0" smtClean="0"/>
              <a:t>soby ztotožněné s ROB (ručně potvrzené)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d</a:t>
            </a:r>
            <a:r>
              <a:rPr lang="cs-CZ" dirty="0" smtClean="0"/>
              <a:t>o výpočtu vstoupí pouze hodiny podpory, které mají zadané datum </a:t>
            </a:r>
            <a:r>
              <a:rPr lang="cs-CZ" u="sng" dirty="0" smtClean="0"/>
              <a:t>ukončení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Výpočet indikátorů v IS ESF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Přenos dat do </a:t>
            </a:r>
            <a:r>
              <a:rPr lang="cs-CZ" dirty="0" err="1" smtClean="0"/>
              <a:t>ZoR</a:t>
            </a:r>
            <a:endParaRPr lang="cs-CZ" dirty="0" smtClean="0"/>
          </a:p>
          <a:p>
            <a:pPr>
              <a:lnSpc>
                <a:spcPct val="134000"/>
              </a:lnSpc>
            </a:pPr>
            <a:r>
              <a:rPr lang="cs-CZ" dirty="0" smtClean="0"/>
              <a:t>Komentář v IS KP14+</a:t>
            </a:r>
          </a:p>
          <a:p>
            <a:pPr>
              <a:lnSpc>
                <a:spcPct val="134000"/>
              </a:lnSpc>
            </a:pP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Vykazování indikátoru 6 00 00 v rámci </a:t>
            </a:r>
            <a:r>
              <a:rPr lang="cs-CZ" b="1" dirty="0" err="1" smtClean="0"/>
              <a:t>ZoR</a:t>
            </a:r>
            <a:r>
              <a:rPr lang="cs-CZ" b="1" dirty="0" smtClean="0"/>
              <a:t> 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87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 smtClean="0"/>
              <a:t>Indikátory v rámci 47. výzvy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Produkty 5 21 00</a:t>
            </a:r>
          </a:p>
          <a:p>
            <a:pPr>
              <a:lnSpc>
                <a:spcPct val="150000"/>
              </a:lnSpc>
            </a:pPr>
            <a:r>
              <a:rPr lang="cs-CZ" sz="2600" dirty="0"/>
              <a:t>Využívání podpořených </a:t>
            </a:r>
            <a:r>
              <a:rPr lang="cs-CZ" sz="2600" dirty="0" smtClean="0"/>
              <a:t>služeb 6 70 10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Evidence k vykazování indikátorů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Účastníci 6 00 00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Vykazování v IS ESF/</a:t>
            </a:r>
            <a:r>
              <a:rPr lang="cs-CZ" sz="2600" dirty="0" err="1" smtClean="0"/>
              <a:t>ZoR</a:t>
            </a:r>
            <a:endParaRPr lang="cs-CZ" sz="2600" dirty="0" smtClean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prezentace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25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Ztotožnění s </a:t>
            </a:r>
            <a:r>
              <a:rPr lang="cs-CZ" sz="2600" dirty="0" smtClean="0"/>
              <a:t>ROB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400" dirty="0" smtClean="0"/>
              <a:t>- každá osoba</a:t>
            </a:r>
            <a:r>
              <a:rPr lang="cs-CZ" sz="2400" dirty="0"/>
              <a:t>, která je občanem ČR podle údajů v OP jde automaticky ztotožnit s </a:t>
            </a:r>
            <a:r>
              <a:rPr lang="cs-CZ" sz="2400" dirty="0" smtClean="0"/>
              <a:t>ROB</a:t>
            </a:r>
          </a:p>
          <a:p>
            <a:pPr marL="0" indent="0">
              <a:buNone/>
            </a:pPr>
            <a:r>
              <a:rPr lang="cs-CZ" sz="2400" dirty="0" smtClean="0"/>
              <a:t>- taktéž </a:t>
            </a:r>
            <a:r>
              <a:rPr lang="cs-CZ" sz="2400" dirty="0"/>
              <a:t>osoby  s trvalým či dlouhodobým pobytem </a:t>
            </a:r>
            <a:r>
              <a:rPr lang="cs-CZ" sz="2400" dirty="0" smtClean="0"/>
              <a:t>na území ČR jdou zadat </a:t>
            </a:r>
            <a:r>
              <a:rPr lang="cs-CZ" sz="2400" dirty="0"/>
              <a:t>a ztotožnit s </a:t>
            </a:r>
            <a:r>
              <a:rPr lang="cs-CZ" sz="2400" dirty="0" smtClean="0"/>
              <a:t>ROB</a:t>
            </a:r>
          </a:p>
          <a:p>
            <a:pPr marL="0" indent="0">
              <a:buNone/>
            </a:pPr>
            <a:r>
              <a:rPr lang="cs-CZ" sz="2400" dirty="0" smtClean="0"/>
              <a:t>- vždy nejprve zkontrolovat správnost údajů s ID účastníka</a:t>
            </a:r>
          </a:p>
          <a:p>
            <a:pPr marL="0" indent="0">
              <a:buNone/>
            </a:pPr>
            <a:r>
              <a:rPr lang="cs-CZ" sz="2400" dirty="0" smtClean="0"/>
              <a:t>- manuální </a:t>
            </a:r>
            <a:r>
              <a:rPr lang="cs-CZ" sz="2400" dirty="0"/>
              <a:t>potvrzení osob se povoluje ve výjimečných </a:t>
            </a:r>
            <a:r>
              <a:rPr lang="cs-CZ" sz="2400" dirty="0" smtClean="0"/>
              <a:t>případech na žádost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Vykazování indikátoru 6 00 00 v rámci </a:t>
            </a:r>
            <a:r>
              <a:rPr lang="cs-CZ" b="1" dirty="0" err="1" smtClean="0"/>
              <a:t>ZoR</a:t>
            </a:r>
            <a:r>
              <a:rPr lang="cs-CZ" b="1" dirty="0" smtClean="0"/>
              <a:t> 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574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Systém IS ESF se s posledním dnem realizace projektu uzavře a není již možná editace údajů.</a:t>
            </a:r>
          </a:p>
          <a:p>
            <a:endParaRPr lang="cs-CZ" sz="2400" dirty="0" smtClean="0"/>
          </a:p>
          <a:p>
            <a:r>
              <a:rPr lang="cs-CZ" sz="2400" dirty="0" smtClean="0"/>
              <a:t>Datum ukončení účasti CS v projektu zadávejte ještě  v </a:t>
            </a:r>
            <a:r>
              <a:rPr lang="cs-CZ" sz="2400" dirty="0"/>
              <a:t>době </a:t>
            </a:r>
            <a:r>
              <a:rPr lang="cs-CZ" sz="2400" dirty="0" smtClean="0"/>
              <a:t>realizace. </a:t>
            </a:r>
          </a:p>
          <a:p>
            <a:endParaRPr lang="cs-CZ" sz="2400" dirty="0" smtClean="0"/>
          </a:p>
          <a:p>
            <a:r>
              <a:rPr lang="cs-CZ" sz="2400" dirty="0" smtClean="0"/>
              <a:t>Znovu </a:t>
            </a:r>
            <a:r>
              <a:rPr lang="cs-CZ" sz="2400" dirty="0"/>
              <a:t>zpřístupnit </a:t>
            </a:r>
            <a:r>
              <a:rPr lang="cs-CZ" sz="2400" dirty="0" smtClean="0"/>
              <a:t>editaci může jen </a:t>
            </a:r>
            <a:r>
              <a:rPr lang="cs-CZ" sz="2400" dirty="0"/>
              <a:t>technická podpora.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Vykazování indikátorů 6 00 00 v rámci </a:t>
            </a:r>
            <a:r>
              <a:rPr lang="cs-CZ" b="1" dirty="0" err="1" smtClean="0"/>
              <a:t>ZoR</a:t>
            </a:r>
            <a:r>
              <a:rPr lang="cs-CZ" b="1" dirty="0" smtClean="0"/>
              <a:t> 3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459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Rozpad indikátorů v IS KP14+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6" y="1321419"/>
            <a:ext cx="8449854" cy="443927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9826" y="2141034"/>
            <a:ext cx="8449854" cy="4125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958850" y="1344169"/>
            <a:ext cx="7453630" cy="477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</a:pPr>
            <a:r>
              <a:rPr lang="cs-CZ" dirty="0" smtClean="0"/>
              <a:t>Vykazovat pouze osoby z cílových skupin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Započítat do </a:t>
            </a:r>
            <a:r>
              <a:rPr lang="cs-CZ" b="1" dirty="0" smtClean="0"/>
              <a:t>jednoho</a:t>
            </a:r>
            <a:r>
              <a:rPr lang="cs-CZ" dirty="0" smtClean="0"/>
              <a:t> z indikátorů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V každé </a:t>
            </a:r>
            <a:r>
              <a:rPr lang="cs-CZ" dirty="0" err="1" smtClean="0"/>
              <a:t>ZoR</a:t>
            </a:r>
            <a:r>
              <a:rPr lang="cs-CZ" dirty="0" smtClean="0"/>
              <a:t> okomentovat průběh naplňování indikátorů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Hodnoty vykázat nejpozději v závěrečné </a:t>
            </a:r>
            <a:r>
              <a:rPr lang="cs-CZ" dirty="0" err="1" smtClean="0"/>
              <a:t>ZoR</a:t>
            </a:r>
            <a:endParaRPr lang="cs-CZ" dirty="0" smtClean="0"/>
          </a:p>
          <a:p>
            <a:pPr>
              <a:lnSpc>
                <a:spcPct val="134000"/>
              </a:lnSpc>
            </a:pPr>
            <a:r>
              <a:rPr lang="cs-CZ" dirty="0"/>
              <a:t>Vést dokumentaci osob a klíčových </a:t>
            </a:r>
            <a:r>
              <a:rPr lang="cs-CZ" dirty="0" smtClean="0"/>
              <a:t>aktivit</a:t>
            </a:r>
          </a:p>
          <a:p>
            <a:pPr>
              <a:lnSpc>
                <a:spcPct val="134000"/>
              </a:lnSpc>
            </a:pPr>
            <a:endParaRPr lang="cs-CZ" dirty="0"/>
          </a:p>
          <a:p>
            <a:pPr>
              <a:lnSpc>
                <a:spcPct val="134000"/>
              </a:lnSpc>
            </a:pP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  <a:p>
            <a:pPr marL="0" indent="0">
              <a:lnSpc>
                <a:spcPct val="134000"/>
              </a:lnSpc>
              <a:buFont typeface="Arial" panose="020B0604020202020204" pitchFamily="34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51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089311"/>
              </p:ext>
            </p:extLst>
          </p:nvPr>
        </p:nvGraphicFramePr>
        <p:xfrm>
          <a:off x="1737783" y="1378479"/>
          <a:ext cx="558998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17"/>
                <a:gridCol w="3860799"/>
                <a:gridCol w="1333368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Typ pochybení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Nižší odvod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Nenaplnění plánovaných indikátorů</a:t>
                      </a:r>
                      <a:r>
                        <a:rPr lang="cs-CZ" baseline="0" dirty="0" smtClean="0"/>
                        <a:t>  </a:t>
                      </a:r>
                    </a:p>
                    <a:p>
                      <a:r>
                        <a:rPr lang="cs-CZ" baseline="0" dirty="0" smtClean="0"/>
                        <a:t>15 %&lt;,=  závazku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Nenaplnění plánovaných indikátorů</a:t>
                      </a:r>
                      <a:r>
                        <a:rPr lang="cs-CZ" baseline="0" dirty="0" smtClean="0"/>
                        <a:t> v intervalu 15 %&lt;x&lt;=30 % závazku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Nenaplnění plánovaných indikátorů</a:t>
                      </a:r>
                      <a:r>
                        <a:rPr lang="cs-CZ" baseline="0" dirty="0" smtClean="0"/>
                        <a:t> v intervalu 30 %&lt;x&lt;=45 % závazku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Nenaplnění plánovaných indikátorů</a:t>
                      </a:r>
                      <a:r>
                        <a:rPr lang="cs-CZ" baseline="0" dirty="0" smtClean="0"/>
                        <a:t> v intervalu 45 %&lt;x&lt;=60 % závazku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Nenaplnění plánovaných indikátorů</a:t>
                      </a:r>
                      <a:r>
                        <a:rPr lang="cs-CZ" baseline="0" dirty="0" smtClean="0"/>
                        <a:t> větším než 60 % závazku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Odvod ve výši skutečně vyplacené podpory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Odvody za nenaplnění </a:t>
            </a:r>
            <a:r>
              <a:rPr lang="cs-CZ" b="1" dirty="0" smtClean="0"/>
              <a:t>indikátorů 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49942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Nenaplnění identifikováno v </a:t>
            </a:r>
            <a:r>
              <a:rPr lang="cs-CZ" sz="2400" dirty="0" err="1"/>
              <a:t>ZZoR</a:t>
            </a:r>
            <a:r>
              <a:rPr lang="cs-CZ" sz="2400" dirty="0"/>
              <a:t> = Rozhodnutí o porušení rozpočtové kázně -&gt;vyměření nižšího odvodu dle </a:t>
            </a:r>
            <a:r>
              <a:rPr lang="cs-CZ" sz="2400" dirty="0" smtClean="0"/>
              <a:t>tabulky viz výše.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Výpočet </a:t>
            </a:r>
            <a:r>
              <a:rPr lang="cs-CZ" sz="2400" dirty="0"/>
              <a:t>= aritmetický průměr splnění jednotlivých </a:t>
            </a:r>
            <a:r>
              <a:rPr lang="cs-CZ" sz="2400" dirty="0" smtClean="0"/>
              <a:t>indikátorů.</a:t>
            </a:r>
          </a:p>
          <a:p>
            <a:endParaRPr lang="cs-CZ" sz="2400" dirty="0" smtClean="0"/>
          </a:p>
          <a:p>
            <a:r>
              <a:rPr lang="cs-CZ" sz="2400" dirty="0" smtClean="0"/>
              <a:t>Do </a:t>
            </a:r>
            <a:r>
              <a:rPr lang="cs-CZ" sz="2400" dirty="0"/>
              <a:t>výpočtu jednotlivých indikátorů se zohledňuje </a:t>
            </a:r>
            <a:r>
              <a:rPr lang="cs-CZ" sz="2400" dirty="0" err="1"/>
              <a:t>max</a:t>
            </a:r>
            <a:r>
              <a:rPr lang="cs-CZ" sz="2400" dirty="0"/>
              <a:t> hodnota 120 %.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Odvody za nenaplnění indikátorů 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96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DĚKUJI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90950" y="1997839"/>
            <a:ext cx="4105274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dirty="0" smtClean="0"/>
              <a:t>Ing. Ilona Volková</a:t>
            </a:r>
          </a:p>
          <a:p>
            <a:pPr>
              <a:lnSpc>
                <a:spcPct val="114000"/>
              </a:lnSpc>
            </a:pPr>
            <a:r>
              <a:rPr lang="cs-CZ" dirty="0" smtClean="0"/>
              <a:t>Finanční manažerka</a:t>
            </a:r>
          </a:p>
          <a:p>
            <a:pPr>
              <a:lnSpc>
                <a:spcPct val="114000"/>
              </a:lnSpc>
            </a:pPr>
            <a:r>
              <a:rPr lang="cs-CZ" dirty="0" smtClean="0"/>
              <a:t>Tel: 236 003 309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 smtClean="0"/>
              <a:t>Ilona.volkova@praha.eu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JUNGMANNOVA 29/35</a:t>
            </a:r>
            <a:br>
              <a:rPr lang="cs-CZ" b="1" dirty="0"/>
            </a:br>
            <a:r>
              <a:rPr lang="cs-CZ" b="1" dirty="0"/>
              <a:t>111 21  PRAHA 1</a:t>
            </a:r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ve </a:t>
            </a:r>
            <a:r>
              <a:rPr lang="cs-CZ" b="1" dirty="0" smtClean="0"/>
              <a:t>47. </a:t>
            </a:r>
            <a:r>
              <a:rPr lang="cs-CZ" b="1" dirty="0" smtClean="0"/>
              <a:t>výzvě</a:t>
            </a:r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26297"/>
              </p:ext>
            </p:extLst>
          </p:nvPr>
        </p:nvGraphicFramePr>
        <p:xfrm>
          <a:off x="966653" y="1254034"/>
          <a:ext cx="7903028" cy="45951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6880"/>
                <a:gridCol w="1437964"/>
                <a:gridCol w="1022168"/>
                <a:gridCol w="3542937"/>
                <a:gridCol w="973079"/>
              </a:tblGrid>
              <a:tr h="55459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Kód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Název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Měrná jednotka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Zjednodušený popis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Cílová</a:t>
                      </a:r>
                      <a:r>
                        <a:rPr lang="cs-CZ" sz="1400" baseline="0" dirty="0" smtClean="0"/>
                        <a:t> hodnota</a:t>
                      </a:r>
                      <a:endParaRPr lang="cs-CZ" sz="1400" b="1" dirty="0">
                        <a:latin typeface="+mn-lt"/>
                      </a:endParaRPr>
                    </a:p>
                  </a:txBody>
                  <a:tcPr/>
                </a:tc>
              </a:tr>
              <a:tr h="961191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6 00 00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Celkový počet účastníků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Osoby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Dospělí</a:t>
                      </a:r>
                      <a:r>
                        <a:rPr lang="cs-CZ" sz="1600" baseline="0" dirty="0" smtClean="0"/>
                        <a:t> účastníci projektu z cílových skupin s podporou 20 a více hodin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např. 50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4529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6 70 10 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Využívání podpořených služeb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Osoby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Dospělí účastníci</a:t>
                      </a:r>
                      <a:r>
                        <a:rPr lang="cs-CZ" sz="1600" baseline="0" dirty="0" smtClean="0"/>
                        <a:t> projektu z cílových skupin s podporou 19 a méně hodin</a:t>
                      </a:r>
                    </a:p>
                    <a:p>
                      <a:endParaRPr lang="cs-CZ" sz="1600" baseline="0" dirty="0" smtClean="0"/>
                    </a:p>
                    <a:p>
                      <a:r>
                        <a:rPr lang="cs-CZ" sz="1600" baseline="0" dirty="0" smtClean="0"/>
                        <a:t>Nezletilí účastníci projektu z cílových skupin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např.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70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477">
                <a:tc gridSpan="5">
                  <a:txBody>
                    <a:bodyPr/>
                    <a:lstStyle/>
                    <a:p>
                      <a:r>
                        <a:rPr lang="cs-CZ" sz="1200" i="1" dirty="0" smtClean="0"/>
                        <a:t>Nepovinný</a:t>
                      </a:r>
                      <a:r>
                        <a:rPr lang="cs-CZ" sz="1200" i="1" baseline="0" dirty="0" smtClean="0"/>
                        <a:t> k výběru</a:t>
                      </a:r>
                      <a:endParaRPr lang="cs-CZ" sz="1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49548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5 21 00 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Počet podpořených produktů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Produkty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Metodické materiály, evaluační zprávy apod.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např. 2</a:t>
                      </a:r>
                      <a:endParaRPr lang="cs-CZ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7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4000"/>
              </a:lnSpc>
            </a:pPr>
            <a:r>
              <a:rPr lang="cs-CZ" dirty="0" smtClean="0"/>
              <a:t>Závazné cílové hodnoty stanoveny ve smlouvě o financování</a:t>
            </a:r>
          </a:p>
          <a:p>
            <a:pPr>
              <a:lnSpc>
                <a:spcPct val="134000"/>
              </a:lnSpc>
            </a:pPr>
            <a:r>
              <a:rPr lang="cs-CZ" dirty="0"/>
              <a:t>Naplnění s koncem realizace projektu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Průběžné vykazování v </a:t>
            </a:r>
            <a:r>
              <a:rPr lang="cs-CZ" dirty="0" err="1" smtClean="0"/>
              <a:t>ZoR</a:t>
            </a:r>
            <a:r>
              <a:rPr lang="cs-CZ" dirty="0" smtClean="0"/>
              <a:t>, evidence v IS ESF</a:t>
            </a:r>
          </a:p>
          <a:p>
            <a:pPr>
              <a:lnSpc>
                <a:spcPct val="134000"/>
              </a:lnSpc>
            </a:pPr>
            <a:r>
              <a:rPr lang="cs-CZ" dirty="0" smtClean="0"/>
              <a:t>Související dokumentace </a:t>
            </a:r>
            <a:r>
              <a:rPr lang="cs-CZ" dirty="0" smtClean="0"/>
              <a:t>v klíčových aktivitách</a:t>
            </a:r>
            <a:endParaRPr lang="cs-CZ" dirty="0" smtClean="0"/>
          </a:p>
          <a:p>
            <a:pPr>
              <a:lnSpc>
                <a:spcPct val="134000"/>
              </a:lnSpc>
            </a:pPr>
            <a:r>
              <a:rPr lang="cs-CZ" dirty="0" smtClean="0"/>
              <a:t>Změna </a:t>
            </a:r>
            <a:r>
              <a:rPr lang="cs-CZ" dirty="0"/>
              <a:t>indikátorů = podstatná změna zakládající dodatek ke smlouvě o financování</a:t>
            </a:r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052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cs-CZ" sz="2600" dirty="0" smtClean="0"/>
              <a:t>Indikátor 5 21 00</a:t>
            </a:r>
          </a:p>
          <a:p>
            <a:pPr>
              <a:lnSpc>
                <a:spcPct val="134000"/>
              </a:lnSpc>
            </a:pPr>
            <a:r>
              <a:rPr lang="cs-CZ" sz="2600" dirty="0" smtClean="0"/>
              <a:t>Zajištěna volná </a:t>
            </a:r>
            <a:r>
              <a:rPr lang="cs-CZ" sz="2600" dirty="0" err="1" smtClean="0"/>
              <a:t>šiřitelnost</a:t>
            </a:r>
            <a:r>
              <a:rPr lang="cs-CZ" sz="2600" dirty="0" smtClean="0"/>
              <a:t> </a:t>
            </a:r>
            <a:r>
              <a:rPr lang="cs-CZ" sz="2600" dirty="0" smtClean="0"/>
              <a:t>produktů: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P</a:t>
            </a:r>
            <a:r>
              <a:rPr lang="cs-CZ" dirty="0" smtClean="0"/>
              <a:t>ředložit ŘO nejpozději se závěrečnou </a:t>
            </a:r>
            <a:r>
              <a:rPr lang="cs-CZ" dirty="0" err="1" smtClean="0"/>
              <a:t>ZoR</a:t>
            </a:r>
            <a:r>
              <a:rPr lang="cs-CZ" dirty="0" smtClean="0"/>
              <a:t> (formou přílohy)</a:t>
            </a:r>
          </a:p>
          <a:p>
            <a:pPr lvl="2">
              <a:lnSpc>
                <a:spcPct val="134000"/>
              </a:lnSpc>
            </a:pPr>
            <a:r>
              <a:rPr lang="cs-CZ" dirty="0" smtClean="0"/>
              <a:t>Hodnota indikátoru se vykazuje přímo v IS KP14+</a:t>
            </a:r>
          </a:p>
          <a:p>
            <a:pPr lvl="2">
              <a:lnSpc>
                <a:spcPct val="134000"/>
              </a:lnSpc>
            </a:pPr>
            <a:r>
              <a:rPr lang="cs-CZ" dirty="0"/>
              <a:t>U</a:t>
            </a:r>
            <a:r>
              <a:rPr lang="cs-CZ" dirty="0" smtClean="0"/>
              <a:t>veřejnění produktu na </a:t>
            </a:r>
            <a:r>
              <a:rPr lang="cs-CZ" dirty="0"/>
              <a:t>webových stránkách </a:t>
            </a:r>
            <a:r>
              <a:rPr lang="cs-CZ" dirty="0" smtClean="0"/>
              <a:t>příjemce/projektu</a:t>
            </a:r>
            <a:endParaRPr lang="cs-CZ" dirty="0"/>
          </a:p>
          <a:p>
            <a:pPr>
              <a:lnSpc>
                <a:spcPct val="134000"/>
              </a:lnSpc>
            </a:pPr>
            <a:r>
              <a:rPr lang="cs-CZ" sz="2600" dirty="0"/>
              <a:t>Prvky povinné publicity</a:t>
            </a:r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ve výzvě č.47- produkty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4625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Indikátory 6 00 00 a 6 70 10 jsou  povinné i v případě, že jeden z nich bude mít nulovou hodnotu (na začátku i na konci projektu)</a:t>
            </a:r>
          </a:p>
          <a:p>
            <a:endParaRPr lang="cs-CZ" sz="2600" dirty="0" smtClean="0"/>
          </a:p>
          <a:p>
            <a:r>
              <a:rPr lang="cs-CZ" sz="2600" dirty="0" smtClean="0"/>
              <a:t>V ISKP vždy doplnit komentář k těmto indikátorům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 smtClean="0"/>
              <a:t>Každý účastník se započítá pouze jednou do jednoho indikátoru</a:t>
            </a:r>
            <a:endParaRPr lang="cs-CZ" sz="2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ve výzvě č.47 – cílová skupina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5899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Cílová skupina musí být v souladu s CS ve výzvě</a:t>
            </a:r>
          </a:p>
          <a:p>
            <a:endParaRPr lang="cs-CZ" sz="2600" dirty="0" smtClean="0"/>
          </a:p>
          <a:p>
            <a:r>
              <a:rPr lang="cs-CZ" sz="2600" dirty="0" smtClean="0"/>
              <a:t>Pro </a:t>
            </a:r>
            <a:r>
              <a:rPr lang="cs-CZ" sz="2600" dirty="0"/>
              <a:t>konkrétní projekt jsou cílové skupiny dané z žádosti o podporu (smlouva o financování</a:t>
            </a:r>
            <a:r>
              <a:rPr lang="cs-CZ" sz="2600" dirty="0" smtClean="0"/>
              <a:t>)</a:t>
            </a:r>
          </a:p>
          <a:p>
            <a:endParaRPr lang="cs-CZ" sz="2600" dirty="0"/>
          </a:p>
          <a:p>
            <a:r>
              <a:rPr lang="cs-CZ" sz="2600" dirty="0" smtClean="0"/>
              <a:t>Místní příslušnost = bydliště na území HMP, nebo prohlášení o pobytu více než 183 dnů na území HMP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Oprávněnost cílové skupiny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078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Cílové </a:t>
            </a:r>
            <a:r>
              <a:rPr lang="cs-CZ" b="1" dirty="0" smtClean="0"/>
              <a:t>skupiny ve výzvě č.47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6058" y="1298449"/>
            <a:ext cx="7599291" cy="4681728"/>
          </a:xfrm>
        </p:spPr>
        <p:txBody>
          <a:bodyPr>
            <a:normAutofit/>
          </a:bodyPr>
          <a:lstStyle/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Osoby se zdravotním postižením, včetně duševně nemocných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Rodiny s dětmi v nepříznivé sociální situaci, včetně rodin s jedním rodičem samoživitelem / samoživitelkou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Děti a mládež z rodin v nepříznivé sociální situaci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Senioři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Osoby bez přístřeší a osoby ohrožené bezdomovectvím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Příslušníci etnických menšin, včetně osob z odlišného sociokulturního prostředí, imigrantů a azylantů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Oběti trestné činnosti, oběti domácího násilí, osoby komerčně zneužívané, oběti obchodu s lidmi a osoby poskytující sexuální služby za úplatu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Osoby závislé a ohrožené závislostmi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Osoby do 26 let věku opouštějící ústavní zařízení nebo vyrůstající bez rodin nebo opouštějící pěstounskou péči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1600" dirty="0"/>
              <a:t>Osoby po (ve) výkonu trestu</a:t>
            </a:r>
          </a:p>
          <a:p>
            <a:endParaRPr lang="cs-CZ" sz="800" dirty="0"/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659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344169"/>
            <a:ext cx="7672194" cy="4626864"/>
          </a:xfrm>
        </p:spPr>
        <p:txBody>
          <a:bodyPr>
            <a:normAutofit lnSpcReduction="10000"/>
          </a:bodyPr>
          <a:lstStyle/>
          <a:p>
            <a:pPr>
              <a:lnSpc>
                <a:spcPct val="134000"/>
              </a:lnSpc>
            </a:pPr>
            <a:r>
              <a:rPr lang="cs-CZ" sz="2600" dirty="0" smtClean="0"/>
              <a:t>Vykazování </a:t>
            </a:r>
            <a:r>
              <a:rPr lang="cs-CZ" sz="2600" dirty="0" smtClean="0"/>
              <a:t>v IS KP14</a:t>
            </a:r>
            <a:r>
              <a:rPr lang="cs-CZ" sz="2600" dirty="0" smtClean="0"/>
              <a:t>+</a:t>
            </a:r>
          </a:p>
          <a:p>
            <a:pPr marL="648000" lvl="2">
              <a:lnSpc>
                <a:spcPct val="134000"/>
              </a:lnSpc>
            </a:pPr>
            <a:r>
              <a:rPr lang="cs-CZ" dirty="0" smtClean="0"/>
              <a:t>V ISKP se vyplňují indikátory 5 21 00 a 6 70 10</a:t>
            </a:r>
            <a:endParaRPr lang="cs-CZ" dirty="0"/>
          </a:p>
          <a:p>
            <a:pPr marL="648000" lvl="2">
              <a:lnSpc>
                <a:spcPct val="134000"/>
              </a:lnSpc>
            </a:pPr>
            <a:r>
              <a:rPr lang="cs-CZ" dirty="0" smtClean="0"/>
              <a:t>V </a:t>
            </a:r>
            <a:r>
              <a:rPr lang="cs-CZ" dirty="0" smtClean="0"/>
              <a:t>rámci </a:t>
            </a:r>
            <a:r>
              <a:rPr lang="cs-CZ" dirty="0" err="1" smtClean="0"/>
              <a:t>ZoR</a:t>
            </a:r>
            <a:r>
              <a:rPr lang="cs-CZ" dirty="0" smtClean="0"/>
              <a:t> na záložce indikátory tlačítkem </a:t>
            </a:r>
            <a:r>
              <a:rPr lang="cs-CZ" dirty="0" smtClean="0">
                <a:solidFill>
                  <a:srgbClr val="002060"/>
                </a:solidFill>
              </a:rPr>
              <a:t>“Vykázat změnu/přírůstek</a:t>
            </a:r>
            <a:r>
              <a:rPr lang="cs-CZ" dirty="0" smtClean="0">
                <a:solidFill>
                  <a:srgbClr val="002060"/>
                </a:solidFill>
              </a:rPr>
              <a:t>“</a:t>
            </a:r>
          </a:p>
          <a:p>
            <a:pPr marL="648000" lvl="2">
              <a:lnSpc>
                <a:spcPct val="134000"/>
              </a:lnSpc>
            </a:pPr>
            <a:r>
              <a:rPr lang="cs-CZ" dirty="0" smtClean="0"/>
              <a:t>Doplní se dosažená </a:t>
            </a:r>
            <a:r>
              <a:rPr lang="cs-CZ" dirty="0" smtClean="0"/>
              <a:t>hodnota za monitorovací období</a:t>
            </a:r>
          </a:p>
          <a:p>
            <a:pPr marL="648000" lvl="2">
              <a:lnSpc>
                <a:spcPct val="134000"/>
              </a:lnSpc>
            </a:pPr>
            <a:r>
              <a:rPr lang="cs-CZ" dirty="0" smtClean="0"/>
              <a:t>Komentář k dosažené hodnotě (návaznost na klíčové aktivity</a:t>
            </a:r>
            <a:r>
              <a:rPr lang="cs-CZ" dirty="0" smtClean="0"/>
              <a:t>)</a:t>
            </a:r>
          </a:p>
          <a:p>
            <a:pPr marL="648000" lvl="2">
              <a:lnSpc>
                <a:spcPct val="134000"/>
              </a:lnSpc>
            </a:pPr>
            <a:r>
              <a:rPr lang="cs-CZ" dirty="0" smtClean="0"/>
              <a:t>V průběžných </a:t>
            </a:r>
            <a:r>
              <a:rPr lang="cs-CZ" dirty="0" err="1" smtClean="0"/>
              <a:t>ZoR</a:t>
            </a:r>
            <a:r>
              <a:rPr lang="cs-CZ" dirty="0" smtClean="0"/>
              <a:t> může být hodnota nulová, vysvětlení v komentáři (naplnění až v </a:t>
            </a:r>
            <a:r>
              <a:rPr lang="cs-CZ" dirty="0" err="1" smtClean="0"/>
              <a:t>ZZoR</a:t>
            </a:r>
            <a:r>
              <a:rPr lang="cs-CZ" dirty="0" smtClean="0"/>
              <a:t>)</a:t>
            </a:r>
          </a:p>
          <a:p>
            <a:pPr marL="648000" lvl="2">
              <a:lnSpc>
                <a:spcPct val="134000"/>
              </a:lnSpc>
            </a:pPr>
            <a:r>
              <a:rPr lang="cs-CZ" dirty="0" smtClean="0"/>
              <a:t>Nesčítat s předchozím obdobím</a:t>
            </a:r>
          </a:p>
          <a:p>
            <a:pPr marL="0" indent="0">
              <a:lnSpc>
                <a:spcPct val="134000"/>
              </a:lnSpc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Vykazování indikátorů v rámci </a:t>
            </a:r>
            <a:r>
              <a:rPr lang="cs-CZ" b="1" dirty="0" err="1" smtClean="0"/>
              <a:t>ZoR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20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1422</Words>
  <Application>Microsoft Office PowerPoint</Application>
  <PresentationFormat>Předvádění na obrazovce (4:3)</PresentationFormat>
  <Paragraphs>250</Paragraphs>
  <Slides>26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Office</vt:lpstr>
      <vt:lpstr>Prezentace aplikace PowerPoint</vt:lpstr>
      <vt:lpstr>Obsah prezentace</vt:lpstr>
      <vt:lpstr>Indikátory ve 47. výzvě</vt:lpstr>
      <vt:lpstr>Indikátory </vt:lpstr>
      <vt:lpstr>Indikátory ve výzvě č.47- produkty</vt:lpstr>
      <vt:lpstr>Indikátory ve výzvě č.47 – cílová skupina</vt:lpstr>
      <vt:lpstr>Oprávněnost cílové skupiny</vt:lpstr>
      <vt:lpstr>Cílové skupiny ve výzvě č.47</vt:lpstr>
      <vt:lpstr>Vykazování indikátorů v rámci ZoR</vt:lpstr>
      <vt:lpstr>Využívání podpořených služeb 6 70 10</vt:lpstr>
      <vt:lpstr>Karta účastníka</vt:lpstr>
      <vt:lpstr>Indikátor  6 00 00</vt:lpstr>
      <vt:lpstr>Indikátory – klíčové aktivity</vt:lpstr>
      <vt:lpstr>Klíčové aktivity nepodporované</vt:lpstr>
      <vt:lpstr>Informační Systém Evropského Sociálního Fondu</vt:lpstr>
      <vt:lpstr>Založení účastníka 1</vt:lpstr>
      <vt:lpstr>Založení účastníka 2</vt:lpstr>
      <vt:lpstr>Přidání podpory</vt:lpstr>
      <vt:lpstr>Vykazování indikátoru 6 00 00 v rámci ZoR 1</vt:lpstr>
      <vt:lpstr>Vykazování indikátoru 6 00 00 v rámci ZoR 2</vt:lpstr>
      <vt:lpstr>Vykazování indikátorů 6 00 00 v rámci ZoR 3</vt:lpstr>
      <vt:lpstr>Rozpad indikátorů v IS KP14+</vt:lpstr>
      <vt:lpstr>Shrnutí</vt:lpstr>
      <vt:lpstr>Odvody za nenaplnění indikátorů 1</vt:lpstr>
      <vt:lpstr>Odvody za nenaplnění indikátorů 2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Volková Ilona (MHMP, FON)</cp:lastModifiedBy>
  <cp:revision>102</cp:revision>
  <cp:lastPrinted>2017-07-19T09:20:38Z</cp:lastPrinted>
  <dcterms:created xsi:type="dcterms:W3CDTF">2016-10-18T09:15:21Z</dcterms:created>
  <dcterms:modified xsi:type="dcterms:W3CDTF">2021-05-20T10:39:56Z</dcterms:modified>
</cp:coreProperties>
</file>