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6" r:id="rId2"/>
    <p:sldId id="320" r:id="rId3"/>
    <p:sldId id="351" r:id="rId4"/>
    <p:sldId id="352" r:id="rId5"/>
    <p:sldId id="360" r:id="rId6"/>
    <p:sldId id="326" r:id="rId7"/>
    <p:sldId id="359" r:id="rId8"/>
    <p:sldId id="362" r:id="rId9"/>
    <p:sldId id="354" r:id="rId10"/>
    <p:sldId id="344" r:id="rId11"/>
    <p:sldId id="363" r:id="rId12"/>
    <p:sldId id="361" r:id="rId1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2E9"/>
    <a:srgbClr val="A3D8FF"/>
    <a:srgbClr val="63AAEB"/>
    <a:srgbClr val="A59253"/>
    <a:srgbClr val="FBFCFF"/>
    <a:srgbClr val="CFD7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66814" autoAdjust="0"/>
  </p:normalViewPr>
  <p:slideViewPr>
    <p:cSldViewPr snapToGrid="0" snapToObjects="1">
      <p:cViewPr varScale="1">
        <p:scale>
          <a:sx n="88" d="100"/>
          <a:sy n="88" d="100"/>
        </p:scale>
        <p:origin x="22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3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83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8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8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31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Cílové skupiny (i ostatní obyvatelé místních komunit) musí při vstupu do projektu splňovat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podmínky územní způsobilosti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viz bod 5.1 výzvy, </a:t>
            </a:r>
            <a:r>
              <a:rPr lang="cs-CZ" dirty="0" smtClean="0"/>
              <a:t>tj. trvalé bydliště v Praze nebo se v Praze musejí zdržovat více než polovinu roku (z KARTY ÚČASTNÍKA:</a:t>
            </a:r>
            <a:r>
              <a:rPr lang="cs-CZ" baseline="0" dirty="0" smtClean="0"/>
              <a:t> „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jsem se</a:t>
            </a:r>
            <a:r>
              <a:rPr lang="cs-CZ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uplynulých 366 dnech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zdržoval/a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území hl. m. Prahy alespoň 184 dní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a/nebo se</a:t>
            </a:r>
            <a:r>
              <a:rPr lang="cs-CZ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území hl. m. Prahy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následujících 366 dnech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zdržovat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alespoň 184 dní (platí pro cílové skupiny znevýhodněných osob)“ - </a:t>
            </a:r>
            <a:r>
              <a:rPr lang="cs-CZ" dirty="0" smtClean="0"/>
              <a:t>d</a:t>
            </a:r>
            <a:r>
              <a:rPr lang="cs-CZ" baseline="0" dirty="0" smtClean="0"/>
              <a:t>ůležité je, aby v Praze bydleli, nestačí, když sem dojíždějí za prací)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828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8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3.3 Posílené aktivity pro integraci, komunitní služby a prevenci</a:t>
            </a:r>
          </a:p>
          <a:p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07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bude jedním subjektem předložena více než jedna žádost o podporu, budou všechny další žádosti o podporu tohoto subjektu vyřazeny z procesu hodnocení v průběhu hodnocení přijatelnosti a formálních náležitostí. Rozhodující pro vyřazení žádostí o podporu bude datum a čas podání žádosti o podporu v IS KP14+.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Spolufinancování: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0 %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NNO,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Právnické osoby vykonávající činnost škol a školských zařízení zapsané ve školském rejstříku (MŠ, ZŠ, SŠ, ZUŠ, DDM apod.)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5 % - HMP, MČ, PO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15 % -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statní organizace zřízené a založené HMP či MČ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5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 smtClean="0"/>
              <a:t>Podnikatelské</a:t>
            </a:r>
            <a:r>
              <a:rPr lang="cs-CZ" baseline="0" dirty="0" smtClean="0"/>
              <a:t> subjekty jako </a:t>
            </a:r>
            <a:r>
              <a:rPr lang="cs-CZ" baseline="0" dirty="0" smtClean="0"/>
              <a:t>partner: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podnikatelským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subjektem se rozumí osoba samostatně výdělečně činná, obchodní společnost a družstvo. Druhy obchodních společností se v návaznosti na zákon č. 90/2012 Sb., o obchodních společnostech a družstvech (zákon o obchodních korporacích), ve znění pozdějších předpisů, rozumí veřejná obchodní společnost, komanditní společnost, společnost s ručením omezeným, akciová společnost, evropská společnost a evropské hospodářské zájmové sdružení.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Partneři bez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podílu i s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podílem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 partnerů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7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Aktivity</a:t>
            </a:r>
            <a:r>
              <a:rPr lang="cs-CZ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, do nichž bude zapojena CS, musí být realizovány minimálně </a:t>
            </a:r>
            <a:r>
              <a:rPr lang="cs-CZ" sz="12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¾ doby realizace </a:t>
            </a:r>
            <a:r>
              <a:rPr lang="cs-CZ" sz="12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projektu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32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solidFill>
                  <a:srgbClr val="002060"/>
                </a:solidFill>
              </a:rPr>
              <a:t>V žádosti o podporu žadatelé zahrnou uvedené znaky do popisu klíčových aktivit, tj. popíší, jak budou při realizaci projektu tyto znaky naplňovány.</a:t>
            </a:r>
          </a:p>
          <a:p>
            <a:endParaRPr lang="cs-CZ" sz="1200" dirty="0" smtClean="0">
              <a:solidFill>
                <a:srgbClr val="002060"/>
              </a:solidFill>
            </a:endParaRPr>
          </a:p>
          <a:p>
            <a:r>
              <a:rPr lang="cs-CZ" sz="1200" dirty="0" smtClean="0">
                <a:solidFill>
                  <a:srgbClr val="002060"/>
                </a:solidFill>
              </a:rPr>
              <a:t>Je žádoucí do aktivit zapojovat ostatní obyvatele místních komunit, není na ně však nahlíženo jako na cílovou skupinu dle této výzvy.</a:t>
            </a:r>
          </a:p>
          <a:p>
            <a:pPr marL="171450" indent="-171450">
              <a:buFontTx/>
              <a:buChar char="-"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446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Komunitní sociální práce: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musí být vykonávána kvalifikovaným sociálním pracovníkem dle zákona č. 108/2006 Sb., o sociálních službách, nebo komunitním pracovníkem s jiným vzděláním vedeným kvalifikovaným sociálním pracovníkem se zkušeností s komunitní sociální prací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Komunitní sociální práce představuje zplnomocňující přístup ke členům komunity. Jde o metodu participativního dosahování komunitou definovaných společných cílů v místech, kde lidé žijí, prostřednictvím vyhledávání, využívání a tvorby potřebných zdrojů. Obecným cílem komunitní sociální práce je zisk schopností a možností plně realizovat občanská práva a povinnosti (tzv. zplnomocnění) a zaměřuje se stejně tak na změnu vnitřních (intrapersonálních) limitů jako na odstranění vnějších (sociálních) bariér. Komunitní sociální práce je založená na propojování sdílených potřeb a existujících zdrojů (lidských, materiálních, finančních aj.) uvnitř komunity a na stanovování dosažitelných cílů na základě možností dané komunity. Mezi 3 základní znaky komunitní sociální práce patří vlastnění/držení cíle (komunita definuje společné cíle a potřeby, komunita je expertem), vlastnění procesu a výsledků (komunita určuje priority, proces a postupy) a participace (komunita se aktivně účastní řešení). (Manuál Agentury pro sociální začleňování pro komunitní práci, ASZ, vyd. Listopad 2015)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Komunitní práce: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umožňuje lidem společně řešit vlastní problémy; komunitní pracovník -organizátor komunity jen umožňuje vznik rozvojových procesů, ale sám je neiniciuje ani neřeší. Znamená to především: mluvit s lidmi a vytvářet aktivní skupiny, odborně zkoumat situaci, nebo využívat existujících znalostí, hledat společná řešení s lidmi z aktivních skupin, společně řešit problémy a zapojovat do aktivit další lidi. (Základy a principy komunitní práce, Aktivizace a zmocňování romských aktérů prostřednictvím Národní romské platformy II,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Tožička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Uhlová, EDUCON,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z.s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vyd. 2018)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73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 smtClean="0">
                <a:solidFill>
                  <a:srgbClr val="002060"/>
                </a:solidFill>
              </a:rPr>
              <a:t>sociálně inovativní aktivity </a:t>
            </a:r>
            <a:r>
              <a:rPr lang="cs-CZ" sz="1200" dirty="0" smtClean="0">
                <a:solidFill>
                  <a:srgbClr val="002060"/>
                </a:solidFill>
              </a:rPr>
              <a:t>nekomerčního a neziskového typu s aktivním zapojením osob z cílových skupin posilující místní občanskou angažovanost</a:t>
            </a:r>
            <a:r>
              <a:rPr lang="cs-CZ" sz="1200" baseline="0" dirty="0" smtClean="0">
                <a:solidFill>
                  <a:srgbClr val="002060"/>
                </a:solidFill>
              </a:rPr>
              <a:t> -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výrazně převažujícími činnostmi musí být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aktivní participace osob z cílových skupin, včetně aktivního získávání poznatků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nikoliv poskytování poradenství a běžných forem vzdělávání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35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81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 smtClean="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Prostor pro titulek č. 1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1. úrovně</a:t>
            </a:r>
          </a:p>
          <a:p>
            <a:pPr lvl="1"/>
            <a:r>
              <a:rPr lang="cs-CZ" altLang="cs-CZ" smtClean="0"/>
              <a:t>nadpis</a:t>
            </a:r>
          </a:p>
          <a:p>
            <a:pPr lvl="2"/>
            <a:r>
              <a:rPr lang="cs-CZ" altLang="cs-CZ" smtClean="0"/>
              <a:t>nadpis</a:t>
            </a:r>
          </a:p>
          <a:p>
            <a:pPr lvl="3"/>
            <a:r>
              <a:rPr lang="cs-CZ" altLang="cs-CZ" smtClean="0"/>
              <a:t>nadpis</a:t>
            </a:r>
          </a:p>
          <a:p>
            <a:pPr lvl="4"/>
            <a:r>
              <a:rPr lang="cs-CZ" altLang="cs-CZ" smtClean="0"/>
              <a:t>nadpis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150091"/>
            <a:ext cx="8260080" cy="838922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latin typeface="+mj-lt"/>
                <a:cs typeface="+mj-cs"/>
              </a:rPr>
              <a:t>Výzva</a:t>
            </a:r>
            <a:r>
              <a:rPr lang="cs-CZ" sz="2400" b="1" dirty="0" smtClean="0"/>
              <a:t> </a:t>
            </a:r>
            <a:r>
              <a:rPr lang="cs-CZ" sz="2400" b="1" dirty="0"/>
              <a:t>č. </a:t>
            </a:r>
            <a:r>
              <a:rPr lang="cs-CZ" sz="2400" b="1" dirty="0" smtClean="0"/>
              <a:t>47</a:t>
            </a:r>
          </a:p>
          <a:p>
            <a:pPr algn="ctr"/>
            <a:r>
              <a:rPr lang="cs-CZ" sz="2400" b="1" dirty="0">
                <a:latin typeface="+mj-lt"/>
                <a:cs typeface="+mj-cs"/>
              </a:rPr>
              <a:t>Podpora</a:t>
            </a:r>
            <a:r>
              <a:rPr lang="cs-CZ" sz="2400" b="1" dirty="0" smtClean="0"/>
              <a:t> </a:t>
            </a:r>
            <a:r>
              <a:rPr lang="cs-CZ" sz="2400" b="1" dirty="0">
                <a:latin typeface="+mj-lt"/>
                <a:cs typeface="+mj-cs"/>
              </a:rPr>
              <a:t>komunitního</a:t>
            </a:r>
            <a:r>
              <a:rPr lang="cs-CZ" sz="2400" b="1" dirty="0" smtClean="0"/>
              <a:t> </a:t>
            </a:r>
            <a:r>
              <a:rPr lang="cs-CZ" sz="2400" b="1" dirty="0">
                <a:latin typeface="+mj-lt"/>
                <a:cs typeface="+mj-cs"/>
              </a:rPr>
              <a:t>života</a:t>
            </a: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157877"/>
            <a:ext cx="7473950" cy="685800"/>
          </a:xfrm>
        </p:spPr>
        <p:txBody>
          <a:bodyPr/>
          <a:lstStyle/>
          <a:p>
            <a:r>
              <a:rPr lang="cs-CZ" sz="2400" b="1" dirty="0" smtClean="0"/>
              <a:t>Cílové skupiny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499873" y="1050493"/>
            <a:ext cx="85100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rgbClr val="A59253"/>
              </a:buClr>
            </a:pPr>
            <a:endParaRPr lang="cs-CZ" sz="1000" dirty="0">
              <a:solidFill>
                <a:srgbClr val="002060"/>
              </a:solidFill>
            </a:endParaRPr>
          </a:p>
          <a:p>
            <a:pPr lvl="1"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</a:rPr>
              <a:t>O</a:t>
            </a:r>
            <a:r>
              <a:rPr lang="cs-CZ" sz="2000" b="1" dirty="0" smtClean="0">
                <a:solidFill>
                  <a:srgbClr val="002060"/>
                </a:solidFill>
              </a:rPr>
              <a:t>soby </a:t>
            </a:r>
            <a:r>
              <a:rPr lang="cs-CZ" sz="2000" b="1" dirty="0">
                <a:solidFill>
                  <a:srgbClr val="002060"/>
                </a:solidFill>
              </a:rPr>
              <a:t>sociálně vyloučené a sociálním vyloučením ohrožené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</a:rPr>
              <a:t>osoby </a:t>
            </a:r>
            <a:r>
              <a:rPr lang="cs-CZ" sz="2000" dirty="0">
                <a:solidFill>
                  <a:srgbClr val="002060"/>
                </a:solidFill>
              </a:rPr>
              <a:t>se zdravotním postižením, včetně duševně nemocných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rodiny s dětmi v nepříznivé sociální situaci, včetně rodin s jedním rodičem samoživitelem / samoživitelkou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děti a mládež z rodin v nepříznivé sociální situaci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senioři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osoby bez přístřeší a osoby ohrožené bezdomovectvím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osoby dlouhodobě pečující o závislého člena rodiny (nikoliv rodiny s dětmi)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příslušníci etnických menšin, včetně osob z odlišného sociokulturního prostředí, imigrantů a </a:t>
            </a:r>
            <a:r>
              <a:rPr lang="cs-CZ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azylantů</a:t>
            </a:r>
            <a:endParaRPr lang="cs-CZ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6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157877"/>
            <a:ext cx="7473950" cy="685800"/>
          </a:xfrm>
        </p:spPr>
        <p:txBody>
          <a:bodyPr/>
          <a:lstStyle/>
          <a:p>
            <a:r>
              <a:rPr lang="cs-CZ" sz="2400" b="1" dirty="0"/>
              <a:t>Cílové skupiny</a:t>
            </a:r>
          </a:p>
        </p:txBody>
      </p:sp>
      <p:sp>
        <p:nvSpPr>
          <p:cNvPr id="3" name="Obdélník 2"/>
          <p:cNvSpPr/>
          <p:nvPr/>
        </p:nvSpPr>
        <p:spPr>
          <a:xfrm>
            <a:off x="499873" y="1050493"/>
            <a:ext cx="851001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</a:rPr>
              <a:t>Osoby sociálně vyloučené a sociálním vyloučením ohrožené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oběti </a:t>
            </a: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trestné činnosti, oběti domácího násilí, osoby komerčně zneužívané, oběti obchodu s lidmi a osoby poskytující sexuální služby za úplatu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osoby </a:t>
            </a: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závislé a ohrožené závislostmi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osoby do 26 let věku opouštějící ústavní zařízení nebo vyrůstající bez rodin nebo opouštějící pěstounskou péči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osoby po (ve) výkonu trestu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</a:rPr>
              <a:t>Obyvatelé místních komunit </a:t>
            </a:r>
            <a:r>
              <a:rPr lang="cs-CZ" sz="2000" dirty="0" smtClean="0">
                <a:solidFill>
                  <a:srgbClr val="002060"/>
                </a:solidFill>
              </a:rPr>
              <a:t>– nejsou CS dle této výzvy, zapojení do projektu je však žádoucí</a:t>
            </a:r>
          </a:p>
          <a:p>
            <a:pPr>
              <a:buClr>
                <a:srgbClr val="A59253"/>
              </a:buClr>
            </a:pPr>
            <a:r>
              <a:rPr lang="cs-CZ" dirty="0" smtClean="0"/>
              <a:t>	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4800" dirty="0" smtClean="0">
                <a:solidFill>
                  <a:srgbClr val="002060"/>
                </a:solidFill>
              </a:rPr>
              <a:t>Děkujeme </a:t>
            </a:r>
            <a:r>
              <a:rPr lang="cs-CZ" sz="4800" dirty="0">
                <a:solidFill>
                  <a:srgbClr val="002060"/>
                </a:solidFill>
              </a:rPr>
              <a:t>za </a:t>
            </a:r>
            <a:r>
              <a:rPr lang="cs-CZ" sz="4800" dirty="0" smtClean="0">
                <a:solidFill>
                  <a:srgbClr val="002060"/>
                </a:solidFill>
              </a:rPr>
              <a:t>pozornost.</a:t>
            </a:r>
            <a:r>
              <a:rPr lang="cs-CZ" sz="6000" dirty="0">
                <a:solidFill>
                  <a:srgbClr val="002060"/>
                </a:solidFill>
              </a:rPr>
              <a:t/>
            </a:r>
            <a:br>
              <a:rPr lang="cs-CZ" sz="6000" dirty="0">
                <a:solidFill>
                  <a:srgbClr val="002060"/>
                </a:solidFill>
              </a:rPr>
            </a:br>
            <a:endParaRPr lang="cs-CZ" sz="6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</a:rPr>
              <a:t>Karolina Špačková</a:t>
            </a:r>
            <a:r>
              <a:rPr lang="cs-CZ" sz="2000" b="1" dirty="0">
                <a:solidFill>
                  <a:srgbClr val="002060"/>
                </a:solidFill>
              </a:rPr>
              <a:t>					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karolina.spackova@praha.eu				</a:t>
            </a:r>
          </a:p>
          <a:p>
            <a:pPr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 smtClean="0">
                <a:solidFill>
                  <a:srgbClr val="002060"/>
                </a:solidFill>
              </a:rPr>
              <a:t>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 smtClean="0">
                <a:solidFill>
                  <a:srgbClr val="002060"/>
                </a:solidFill>
              </a:rPr>
              <a:t>110 00 Praha 1</a:t>
            </a:r>
          </a:p>
          <a:p>
            <a:pPr>
              <a:spcBef>
                <a:spcPts val="24"/>
              </a:spcBef>
            </a:pPr>
            <a:endParaRPr lang="cs-CZ" altLang="cs-CZ" dirty="0" smtClean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altLang="cs-CZ" dirty="0" smtClean="0">
                <a:solidFill>
                  <a:srgbClr val="002060"/>
                </a:solidFill>
              </a:rPr>
              <a:t>www.penizeproprahu.cz</a:t>
            </a:r>
          </a:p>
          <a:p>
            <a:pPr>
              <a:spcBef>
                <a:spcPts val="24"/>
              </a:spcBef>
            </a:pPr>
            <a:endParaRPr lang="cs-CZ" altLang="cs-CZ" dirty="0">
              <a:solidFill>
                <a:srgbClr val="002060"/>
              </a:solidFill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6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931" y="341511"/>
            <a:ext cx="7473950" cy="317500"/>
          </a:xfrm>
        </p:spPr>
        <p:txBody>
          <a:bodyPr/>
          <a:lstStyle/>
          <a:p>
            <a:r>
              <a:rPr lang="cs-CZ" sz="2400" b="1" dirty="0"/>
              <a:t>Výzva</a:t>
            </a:r>
            <a:r>
              <a:rPr lang="cs-CZ" b="1" dirty="0" smtClean="0"/>
              <a:t> </a:t>
            </a:r>
            <a:r>
              <a:rPr lang="cs-CZ" sz="2400" b="1" dirty="0"/>
              <a:t>č. 47 Podpora komunitního života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C00000"/>
              </a:buClr>
              <a:buSzPct val="100000"/>
            </a:pPr>
            <a:r>
              <a:rPr lang="cs-CZ" sz="2400" b="1" dirty="0">
                <a:solidFill>
                  <a:srgbClr val="002060"/>
                </a:solidFill>
              </a:rPr>
              <a:t>PRIORITNÍ OSA 3 </a:t>
            </a:r>
          </a:p>
          <a:p>
            <a:pPr marL="0" lvl="1">
              <a:buClr>
                <a:srgbClr val="C00000"/>
              </a:buClr>
              <a:buSzPct val="100000"/>
            </a:pPr>
            <a:endParaRPr lang="cs-CZ" sz="2400" b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r>
              <a:rPr lang="cs-CZ" sz="2400" b="1" dirty="0">
                <a:solidFill>
                  <a:srgbClr val="002060"/>
                </a:solidFill>
              </a:rPr>
              <a:t>PODPORA SOCIÁLNÍHO ZAČLEŇOVÁNÍ A BOJ PROTI CHUDOBĚ</a:t>
            </a:r>
          </a:p>
          <a:p>
            <a:pPr marL="0" lvl="1">
              <a:buClr>
                <a:srgbClr val="C00000"/>
              </a:buClr>
              <a:buSzPct val="100000"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b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b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r>
              <a:rPr lang="cs-CZ" sz="2400" b="1" dirty="0" smtClean="0">
                <a:solidFill>
                  <a:srgbClr val="002060"/>
                </a:solidFill>
              </a:rPr>
              <a:t>Zaměření výzvy č. 47 pro </a:t>
            </a:r>
            <a:r>
              <a:rPr lang="cs-CZ" sz="2400" b="1" dirty="0">
                <a:solidFill>
                  <a:srgbClr val="002060"/>
                </a:solidFill>
              </a:rPr>
              <a:t>prioritní osu 3, </a:t>
            </a:r>
          </a:p>
          <a:p>
            <a:pPr marL="0" lvl="1">
              <a:buClr>
                <a:srgbClr val="C00000"/>
              </a:buClr>
              <a:buSzPct val="100000"/>
            </a:pPr>
            <a:r>
              <a:rPr lang="cs-CZ" sz="2400" b="1" dirty="0">
                <a:solidFill>
                  <a:srgbClr val="002060"/>
                </a:solidFill>
              </a:rPr>
              <a:t>specifický cíl </a:t>
            </a:r>
            <a:r>
              <a:rPr lang="cs-CZ" sz="2400" b="1" dirty="0" smtClean="0">
                <a:solidFill>
                  <a:srgbClr val="002060"/>
                </a:solidFill>
              </a:rPr>
              <a:t>3.3</a:t>
            </a: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b="1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b="1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2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931" y="341511"/>
            <a:ext cx="7473950" cy="317500"/>
          </a:xfrm>
        </p:spPr>
        <p:txBody>
          <a:bodyPr/>
          <a:lstStyle/>
          <a:p>
            <a:r>
              <a:rPr lang="cs-CZ" sz="2400" b="1" dirty="0"/>
              <a:t>Základní</a:t>
            </a:r>
            <a:r>
              <a:rPr lang="cs-CZ" sz="2400" b="1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cs-CZ" sz="2400" b="1" dirty="0"/>
              <a:t>informace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196170"/>
            <a:ext cx="821131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Celková alokace výzvy: </a:t>
            </a:r>
            <a:r>
              <a:rPr lang="cs-CZ" sz="2000" b="1" dirty="0" smtClean="0">
                <a:solidFill>
                  <a:srgbClr val="002060"/>
                </a:solidFill>
              </a:rPr>
              <a:t>125 </a:t>
            </a:r>
            <a:r>
              <a:rPr lang="cs-CZ" sz="2000" b="1" dirty="0">
                <a:solidFill>
                  <a:srgbClr val="002060"/>
                </a:solidFill>
              </a:rPr>
              <a:t>000 000 </a:t>
            </a:r>
            <a:r>
              <a:rPr lang="cs-CZ" sz="2000" b="1" dirty="0" smtClean="0">
                <a:solidFill>
                  <a:srgbClr val="002060"/>
                </a:solidFill>
              </a:rPr>
              <a:t>Kč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</a:rPr>
              <a:t>Druh výzvy: </a:t>
            </a:r>
            <a:r>
              <a:rPr lang="cs-CZ" sz="2000" b="1" dirty="0" smtClean="0">
                <a:solidFill>
                  <a:srgbClr val="002060"/>
                </a:solidFill>
              </a:rPr>
              <a:t>kolová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Zahájení příjmu žádostí: </a:t>
            </a:r>
            <a:r>
              <a:rPr lang="cs-CZ" sz="2000" b="1" dirty="0">
                <a:solidFill>
                  <a:srgbClr val="002060"/>
                </a:solidFill>
              </a:rPr>
              <a:t>19. 3. 2020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Ukončení příjmu žádostí: </a:t>
            </a:r>
            <a:r>
              <a:rPr lang="cs-CZ" sz="2000" b="1" dirty="0" smtClean="0">
                <a:solidFill>
                  <a:srgbClr val="002060"/>
                </a:solidFill>
              </a:rPr>
              <a:t>18. 6. </a:t>
            </a:r>
            <a:r>
              <a:rPr lang="cs-CZ" sz="2000" b="1" dirty="0">
                <a:solidFill>
                  <a:srgbClr val="002060"/>
                </a:solidFill>
              </a:rPr>
              <a:t>2020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Maximální délka projektu: </a:t>
            </a:r>
            <a:r>
              <a:rPr lang="cs-CZ" sz="2000" b="1" dirty="0">
                <a:solidFill>
                  <a:srgbClr val="002060"/>
                </a:solidFill>
              </a:rPr>
              <a:t>24 měsíců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Minimální a maximální výše rozpočtu</a:t>
            </a:r>
            <a:r>
              <a:rPr lang="cs-CZ" sz="2000" dirty="0" smtClean="0">
                <a:solidFill>
                  <a:srgbClr val="002060"/>
                </a:solidFill>
              </a:rPr>
              <a:t>: </a:t>
            </a:r>
            <a:r>
              <a:rPr lang="cs-CZ" sz="2000" b="1" dirty="0" smtClean="0">
                <a:solidFill>
                  <a:srgbClr val="002060"/>
                </a:solidFill>
              </a:rPr>
              <a:t>1 mil. Kč – 4,5 mil. Kč</a:t>
            </a: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</a:rPr>
              <a:t>Podporovaná aktivita: </a:t>
            </a:r>
            <a:r>
              <a:rPr lang="cs-CZ" sz="2000" b="1" dirty="0" smtClean="0">
                <a:solidFill>
                  <a:srgbClr val="002060"/>
                </a:solidFill>
              </a:rPr>
              <a:t>Podpora aktivizace komunitního života</a:t>
            </a:r>
          </a:p>
          <a:p>
            <a:pPr>
              <a:buClr>
                <a:srgbClr val="A59253"/>
              </a:buClr>
            </a:pPr>
            <a:endParaRPr lang="cs-CZ" sz="2000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Žadatelé mohou v </a:t>
            </a:r>
            <a:r>
              <a:rPr lang="cs-CZ" sz="2000" dirty="0" smtClean="0">
                <a:solidFill>
                  <a:srgbClr val="002060"/>
                </a:solidFill>
              </a:rPr>
              <a:t>rámci výzvy předložit </a:t>
            </a:r>
            <a:r>
              <a:rPr lang="cs-CZ" sz="2000" b="1" dirty="0" smtClean="0">
                <a:solidFill>
                  <a:srgbClr val="002060"/>
                </a:solidFill>
              </a:rPr>
              <a:t>pouze </a:t>
            </a:r>
            <a:r>
              <a:rPr lang="cs-CZ" sz="2000" b="1" dirty="0">
                <a:solidFill>
                  <a:srgbClr val="002060"/>
                </a:solidFill>
              </a:rPr>
              <a:t>jednu </a:t>
            </a:r>
            <a:r>
              <a:rPr lang="cs-CZ" sz="2000" b="1" dirty="0" smtClean="0">
                <a:solidFill>
                  <a:srgbClr val="002060"/>
                </a:solidFill>
              </a:rPr>
              <a:t>žádost</a:t>
            </a: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0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931" y="341511"/>
            <a:ext cx="7473950" cy="317500"/>
          </a:xfrm>
        </p:spPr>
        <p:txBody>
          <a:bodyPr/>
          <a:lstStyle/>
          <a:p>
            <a:r>
              <a:rPr lang="cs-CZ" sz="2400" b="1" dirty="0"/>
              <a:t>Oprávnění</a:t>
            </a:r>
            <a:r>
              <a:rPr lang="cs-CZ" sz="2400" b="1" dirty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cs-CZ" sz="2400" b="1" dirty="0"/>
              <a:t>žadatelé</a:t>
            </a:r>
            <a:r>
              <a:rPr lang="cs-CZ" sz="2400" b="1" dirty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cs-CZ" sz="2400" b="1" dirty="0"/>
              <a:t>a</a:t>
            </a:r>
            <a:r>
              <a:rPr lang="cs-CZ" sz="2400" b="1" dirty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cs-CZ" sz="2400" b="1" dirty="0"/>
              <a:t>partneři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2569" y="976511"/>
            <a:ext cx="821131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u="sng" dirty="0" smtClean="0"/>
          </a:p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</a:rPr>
              <a:t>Žadatelé</a:t>
            </a:r>
            <a:endParaRPr lang="cs-CZ" sz="2000" b="1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Nestátní neziskové </a:t>
            </a:r>
            <a:r>
              <a:rPr lang="cs-CZ" sz="2000" b="1" dirty="0" smtClean="0">
                <a:solidFill>
                  <a:srgbClr val="002060"/>
                </a:solidFill>
              </a:rPr>
              <a:t>organizace</a:t>
            </a:r>
            <a:endParaRPr lang="cs-CZ" sz="2000" b="1" dirty="0">
              <a:solidFill>
                <a:srgbClr val="002060"/>
              </a:solidFill>
            </a:endParaRPr>
          </a:p>
          <a:p>
            <a:pPr marL="1200150" lvl="2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spolky, ústavy, nadace a nadační fondy, obecně prospěšné společnosti, církevní právnické osoby, organizace zaměstnavatelů a odborové </a:t>
            </a:r>
            <a:r>
              <a:rPr lang="cs-CZ" dirty="0" smtClean="0">
                <a:solidFill>
                  <a:srgbClr val="002060"/>
                </a:solidFill>
              </a:rPr>
              <a:t>organizace, zájmová </a:t>
            </a:r>
            <a:r>
              <a:rPr lang="cs-CZ" dirty="0">
                <a:solidFill>
                  <a:srgbClr val="002060"/>
                </a:solidFill>
              </a:rPr>
              <a:t>sdružení právnických osob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Veřejné </a:t>
            </a:r>
            <a:r>
              <a:rPr lang="cs-CZ" sz="2000" b="1" dirty="0" smtClean="0">
                <a:solidFill>
                  <a:srgbClr val="002060"/>
                </a:solidFill>
              </a:rPr>
              <a:t>instituce</a:t>
            </a:r>
            <a:endParaRPr lang="cs-CZ" sz="2000" b="1" dirty="0">
              <a:solidFill>
                <a:srgbClr val="002060"/>
              </a:solidFill>
            </a:endParaRPr>
          </a:p>
          <a:p>
            <a:pPr marL="1200150" lvl="2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hl. město Praha, městské části hl. m. Prahy, včetně organizací jimi zřizovaných a založených 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u="sng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</a:rPr>
              <a:t>Partneři</a:t>
            </a:r>
            <a:endParaRPr lang="cs-CZ" sz="2000" b="1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Nestátní neziskové organizace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Veřejné instituce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Podnikatelské subjekty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8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157877"/>
            <a:ext cx="7473950" cy="685800"/>
          </a:xfrm>
        </p:spPr>
        <p:txBody>
          <a:bodyPr/>
          <a:lstStyle/>
          <a:p>
            <a:r>
              <a:rPr lang="cs-CZ" sz="2400" b="1" dirty="0"/>
              <a:t>Podpora</a:t>
            </a:r>
            <a:r>
              <a:rPr lang="cs-CZ" b="1" dirty="0" smtClean="0"/>
              <a:t> </a:t>
            </a:r>
            <a:r>
              <a:rPr lang="cs-CZ" sz="2400" b="1" dirty="0"/>
              <a:t>aktivizace</a:t>
            </a:r>
            <a:r>
              <a:rPr lang="cs-CZ" b="1" dirty="0" smtClean="0"/>
              <a:t> </a:t>
            </a:r>
            <a:r>
              <a:rPr lang="cs-CZ" sz="2400" b="1" dirty="0"/>
              <a:t>komunitního</a:t>
            </a:r>
            <a:r>
              <a:rPr lang="cs-CZ" b="1" dirty="0" smtClean="0"/>
              <a:t> </a:t>
            </a:r>
            <a:r>
              <a:rPr lang="cs-CZ" sz="2400" b="1" dirty="0"/>
              <a:t>života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499874" y="1361778"/>
            <a:ext cx="82744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342900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vznik a rozvoj kulturně komunitních center a prostor komunitního </a:t>
            </a:r>
            <a:r>
              <a:rPr lang="cs-CZ" sz="2000" b="1" dirty="0" smtClean="0">
                <a:solidFill>
                  <a:srgbClr val="002060"/>
                </a:solidFill>
              </a:rPr>
              <a:t>života</a:t>
            </a:r>
          </a:p>
          <a:p>
            <a:pPr>
              <a:buClr>
                <a:srgbClr val="A59253"/>
              </a:buClr>
            </a:pPr>
            <a:endParaRPr lang="cs-CZ" sz="2000" b="1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</a:rPr>
              <a:t>cílem je prevence sociálního vyloučení a zapojení osob sociálně vyloučených do místní komunity</a:t>
            </a:r>
          </a:p>
          <a:p>
            <a:pPr>
              <a:buClr>
                <a:srgbClr val="A59253"/>
              </a:buClr>
            </a:pPr>
            <a:endParaRPr lang="cs-CZ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aktivity</a:t>
            </a: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, do nichž bude zapojena CS, musí být realizovány minimálně </a:t>
            </a:r>
            <a:r>
              <a:rPr lang="cs-CZ" sz="2000" b="1" dirty="0">
                <a:solidFill>
                  <a:srgbClr val="002060"/>
                </a:solidFill>
                <a:cs typeface="Arial" panose="020B0604020202020204" pitchFamily="34" charset="0"/>
              </a:rPr>
              <a:t>¾ doby realizace projektu</a:t>
            </a:r>
          </a:p>
          <a:p>
            <a:pPr marL="342900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 smtClean="0">
              <a:solidFill>
                <a:srgbClr val="002060"/>
              </a:solidFill>
            </a:endParaRPr>
          </a:p>
          <a:p>
            <a:pPr marL="800100" lvl="1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157877"/>
            <a:ext cx="7473950" cy="685800"/>
          </a:xfrm>
        </p:spPr>
        <p:txBody>
          <a:bodyPr/>
          <a:lstStyle/>
          <a:p>
            <a:r>
              <a:rPr lang="cs-CZ" sz="2400" b="1" dirty="0" smtClean="0"/>
              <a:t>Podpora aktivizace komunitního života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499874" y="1361778"/>
            <a:ext cx="82744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Mezi </a:t>
            </a:r>
            <a:r>
              <a:rPr lang="cs-CZ" sz="2000" b="1" dirty="0">
                <a:solidFill>
                  <a:srgbClr val="002060"/>
                </a:solidFill>
              </a:rPr>
              <a:t>hlavními charakteristickými znaky </a:t>
            </a:r>
            <a:r>
              <a:rPr lang="cs-CZ" sz="2000" dirty="0">
                <a:solidFill>
                  <a:srgbClr val="002060"/>
                </a:solidFill>
              </a:rPr>
              <a:t>projektu při realizaci </a:t>
            </a:r>
            <a:r>
              <a:rPr lang="cs-CZ" sz="2000" dirty="0" smtClean="0">
                <a:solidFill>
                  <a:srgbClr val="002060"/>
                </a:solidFill>
              </a:rPr>
              <a:t>podporovaných </a:t>
            </a:r>
            <a:r>
              <a:rPr lang="cs-CZ" sz="2000" dirty="0">
                <a:solidFill>
                  <a:srgbClr val="002060"/>
                </a:solidFill>
              </a:rPr>
              <a:t>aktivit musí </a:t>
            </a:r>
            <a:r>
              <a:rPr lang="cs-CZ" sz="2000" dirty="0" smtClean="0">
                <a:solidFill>
                  <a:srgbClr val="002060"/>
                </a:solidFill>
              </a:rPr>
              <a:t>být</a:t>
            </a:r>
            <a:r>
              <a:rPr lang="cs-CZ" sz="2000" dirty="0">
                <a:solidFill>
                  <a:srgbClr val="002060"/>
                </a:solidFill>
              </a:rPr>
              <a:t>:</a:t>
            </a:r>
            <a:endParaRPr lang="cs-CZ" sz="2000" dirty="0" smtClean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aktivní zapojování osob z cílové skupiny do aktivit projektu:</a:t>
            </a:r>
          </a:p>
          <a:p>
            <a:pPr marL="800100" lvl="1" indent="-342900"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</a:rPr>
              <a:t>cílová </a:t>
            </a:r>
            <a:r>
              <a:rPr lang="cs-CZ" sz="2000" dirty="0">
                <a:solidFill>
                  <a:srgbClr val="002060"/>
                </a:solidFill>
              </a:rPr>
              <a:t>skupina se spolupodílí na aktivitách projektu, není </a:t>
            </a:r>
            <a:r>
              <a:rPr lang="cs-CZ" sz="2000" dirty="0" smtClean="0">
                <a:solidFill>
                  <a:srgbClr val="002060"/>
                </a:solidFill>
              </a:rPr>
              <a:t>pouze       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    jejich </a:t>
            </a:r>
            <a:r>
              <a:rPr lang="cs-CZ" sz="2000" dirty="0">
                <a:solidFill>
                  <a:srgbClr val="002060"/>
                </a:solidFill>
              </a:rPr>
              <a:t>pasivním příjemcem/klientem,</a:t>
            </a:r>
          </a:p>
          <a:p>
            <a:pPr marL="800100" lvl="1" indent="-342900"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</a:rPr>
              <a:t>je </a:t>
            </a:r>
            <a:r>
              <a:rPr lang="cs-CZ" sz="2000" dirty="0">
                <a:solidFill>
                  <a:srgbClr val="002060"/>
                </a:solidFill>
              </a:rPr>
              <a:t>podporována vlastní iniciativa a samostatnost osob z cílové </a:t>
            </a:r>
            <a:r>
              <a:rPr lang="cs-CZ" sz="2000" dirty="0" smtClean="0">
                <a:solidFill>
                  <a:srgbClr val="002060"/>
                </a:solidFill>
              </a:rPr>
              <a:t>skupiny </a:t>
            </a:r>
            <a:r>
              <a:rPr lang="cs-CZ" sz="2000" dirty="0">
                <a:solidFill>
                  <a:srgbClr val="002060"/>
                </a:solidFill>
              </a:rPr>
              <a:t>směrem k řešení jejich životní situace</a:t>
            </a:r>
            <a:r>
              <a:rPr lang="cs-CZ" sz="2000" dirty="0" smtClean="0">
                <a:solidFill>
                  <a:srgbClr val="002060"/>
                </a:solidFill>
              </a:rPr>
              <a:t>,</a:t>
            </a:r>
          </a:p>
          <a:p>
            <a:pPr lvl="1"/>
            <a:endParaRPr lang="cs-CZ" sz="20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propojování cílové skupiny s ostatními obyvateli místních komunit; posilování vazby osob z cílové skupiny na komunitu, v níž </a:t>
            </a:r>
            <a:r>
              <a:rPr lang="cs-CZ" sz="2000" dirty="0" smtClean="0">
                <a:solidFill>
                  <a:srgbClr val="002060"/>
                </a:solidFill>
              </a:rPr>
              <a:t>žijí,</a:t>
            </a:r>
          </a:p>
          <a:p>
            <a:pPr lvl="0"/>
            <a:endParaRPr lang="cs-CZ" sz="20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</a:rPr>
              <a:t>komunikace </a:t>
            </a:r>
            <a:r>
              <a:rPr lang="cs-CZ" sz="2000" dirty="0">
                <a:solidFill>
                  <a:srgbClr val="002060"/>
                </a:solidFill>
              </a:rPr>
              <a:t>s vnějšími zainteresovanými subjekty, posilování dialogu s nimi.</a:t>
            </a:r>
          </a:p>
          <a:p>
            <a:pPr marL="342900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 smtClean="0">
              <a:solidFill>
                <a:srgbClr val="002060"/>
              </a:solidFill>
            </a:endParaRPr>
          </a:p>
          <a:p>
            <a:pPr marL="800100" lvl="1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/>
              <a:t>Podporované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/>
              <a:t>aktivity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</a:rPr>
              <a:t>sociálně </a:t>
            </a:r>
            <a:r>
              <a:rPr lang="cs-CZ" sz="2000" dirty="0">
                <a:solidFill>
                  <a:srgbClr val="002060"/>
                </a:solidFill>
              </a:rPr>
              <a:t>kulturní aktivity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výchovně vzdělávací aktivity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environmentální aktivity 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volnočasové aktivity nekomerčního charakteru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komunitní sociální práce 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komunitní práce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aktivity nízkoprahového a bezprahového charakteru pro jednotlivé skupiny osob sociálně vyloučených nebo sociálním vyloučením </a:t>
            </a:r>
            <a:r>
              <a:rPr lang="cs-CZ" sz="2000" dirty="0" smtClean="0">
                <a:solidFill>
                  <a:srgbClr val="002060"/>
                </a:solidFill>
              </a:rPr>
              <a:t>ohrožených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aktivity nízkoprahového charakteru na podporu rodin v nepříznivé sociální situaci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0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/>
              <a:t>Podporované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/>
              <a:t>aktivity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</a:rPr>
              <a:t>prevence </a:t>
            </a:r>
            <a:r>
              <a:rPr lang="cs-CZ" sz="2000" dirty="0">
                <a:solidFill>
                  <a:srgbClr val="002060"/>
                </a:solidFill>
              </a:rPr>
              <a:t>ztráty bydlení (prevence vyloučení z bydlení)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osvětové, preventivní a informační aktivity na podporu zdravého životního stylu u osob sociálně vyloučených nebo sociálním vyloučením ohrožených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aktivity zvyšující povědomí o problémech života skupin osob sociálně vyloučených nebo sociálním vyloučením ohrožených 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aktivity řešící eskalaci sociálního napětí na místní úrovni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sociálně inovativní aktivity nekomerčního a neziskového typu s aktivním zapojením osob z cílových skupin posilující místní občanskou angažovanost 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162741"/>
            <a:ext cx="7473950" cy="685800"/>
          </a:xfrm>
        </p:spPr>
        <p:txBody>
          <a:bodyPr/>
          <a:lstStyle/>
          <a:p>
            <a:r>
              <a:rPr lang="cs-CZ" sz="2400" b="1" dirty="0" smtClean="0"/>
              <a:t>Podporováno není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499873" y="1413473"/>
            <a:ext cx="818692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060"/>
                </a:solidFill>
              </a:rPr>
              <a:t>vznik </a:t>
            </a:r>
            <a:r>
              <a:rPr lang="cs-CZ" sz="2000" dirty="0">
                <a:solidFill>
                  <a:srgbClr val="002060"/>
                </a:solidFill>
              </a:rPr>
              <a:t>a rozvoj sportovních center a hal, </a:t>
            </a:r>
            <a:r>
              <a:rPr lang="cs-CZ" sz="2000" dirty="0" smtClean="0">
                <a:solidFill>
                  <a:srgbClr val="002060"/>
                </a:solidFill>
              </a:rPr>
              <a:t>sportovišť</a:t>
            </a:r>
          </a:p>
          <a:p>
            <a:pPr marL="800100" lvl="1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800100" lvl="1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r</a:t>
            </a:r>
            <a:r>
              <a:rPr lang="cs-CZ" sz="2000" dirty="0" smtClean="0">
                <a:solidFill>
                  <a:srgbClr val="002060"/>
                </a:solidFill>
              </a:rPr>
              <a:t>ozvoj již existující sportovní infrastruktury, včetně zařízení a vybavení</a:t>
            </a:r>
          </a:p>
          <a:p>
            <a:pPr lvl="1">
              <a:buClr>
                <a:srgbClr val="A59253"/>
              </a:buClr>
            </a:pPr>
            <a:endParaRPr lang="cs-CZ" sz="2000" dirty="0" smtClean="0">
              <a:solidFill>
                <a:srgbClr val="002060"/>
              </a:solidFill>
            </a:endParaRPr>
          </a:p>
          <a:p>
            <a:pPr marL="800100" lvl="1" indent="-34290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registrované sociální služby</a:t>
            </a:r>
            <a:endParaRPr lang="cs-CZ" sz="2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sz="15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5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500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8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7172</TotalTime>
  <Words>1036</Words>
  <Application>Microsoft Office PowerPoint</Application>
  <PresentationFormat>Předvádění na obrazovce (4:3)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11</vt:lpstr>
      <vt:lpstr>Prezentace aplikace PowerPoint</vt:lpstr>
      <vt:lpstr>Výzva č. 47 Podpora komunitního života</vt:lpstr>
      <vt:lpstr>Základní informace</vt:lpstr>
      <vt:lpstr>Oprávnění žadatelé a partneři</vt:lpstr>
      <vt:lpstr>Podpora aktivizace komunitního života</vt:lpstr>
      <vt:lpstr>Podpora aktivizace komunitního života</vt:lpstr>
      <vt:lpstr>Podporované aktivity</vt:lpstr>
      <vt:lpstr>Podporované aktivity</vt:lpstr>
      <vt:lpstr>Podporováno není</vt:lpstr>
      <vt:lpstr>Cílové skupiny</vt:lpstr>
      <vt:lpstr>Cílové skupiny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Raková Aneta (MHMP, FON)</cp:lastModifiedBy>
  <cp:revision>651</cp:revision>
  <cp:lastPrinted>2017-09-18T09:17:03Z</cp:lastPrinted>
  <dcterms:created xsi:type="dcterms:W3CDTF">2015-08-07T17:40:25Z</dcterms:created>
  <dcterms:modified xsi:type="dcterms:W3CDTF">2020-03-16T08:43:41Z</dcterms:modified>
</cp:coreProperties>
</file>