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90" r:id="rId3"/>
  </p:sldMasterIdLst>
  <p:notesMasterIdLst>
    <p:notesMasterId r:id="rId23"/>
  </p:notesMasterIdLst>
  <p:handoutMasterIdLst>
    <p:handoutMasterId r:id="rId24"/>
  </p:handoutMasterIdLst>
  <p:sldIdLst>
    <p:sldId id="310" r:id="rId4"/>
    <p:sldId id="331" r:id="rId5"/>
    <p:sldId id="332" r:id="rId6"/>
    <p:sldId id="334" r:id="rId7"/>
    <p:sldId id="335" r:id="rId8"/>
    <p:sldId id="336" r:id="rId9"/>
    <p:sldId id="337" r:id="rId10"/>
    <p:sldId id="359" r:id="rId11"/>
    <p:sldId id="340" r:id="rId12"/>
    <p:sldId id="350" r:id="rId13"/>
    <p:sldId id="360" r:id="rId14"/>
    <p:sldId id="354" r:id="rId15"/>
    <p:sldId id="341" r:id="rId16"/>
    <p:sldId id="342" r:id="rId17"/>
    <p:sldId id="349" r:id="rId18"/>
    <p:sldId id="351" r:id="rId19"/>
    <p:sldId id="361" r:id="rId20"/>
    <p:sldId id="343" r:id="rId21"/>
    <p:sldId id="355" r:id="rId2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56016" autoAdjust="0"/>
  </p:normalViewPr>
  <p:slideViewPr>
    <p:cSldViewPr snapToGrid="0" snapToObjects="1">
      <p:cViewPr varScale="1">
        <p:scale>
          <a:sx n="74" d="100"/>
          <a:sy n="74" d="100"/>
        </p:scale>
        <p:origin x="26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2816C-4820-455D-8E67-AD83344DEBB3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9A6DC-2D15-44B9-93A6-BB1E8BEF2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40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57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362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Viz </a:t>
            </a:r>
            <a:r>
              <a:rPr lang="cs-CZ" b="1" dirty="0" smtClean="0"/>
              <a:t>Příloha</a:t>
            </a:r>
            <a:r>
              <a:rPr lang="cs-CZ" b="1" baseline="0" dirty="0" smtClean="0"/>
              <a:t> č. 1 výzvy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69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Znaky je potřeba zahrnout do popisu aktivit (tj. </a:t>
            </a:r>
            <a:r>
              <a:rPr lang="cs-CZ" b="1" dirty="0" smtClean="0"/>
              <a:t>popsat, jak budou ve fázi udržitelnosti naplňovány</a:t>
            </a:r>
            <a:r>
              <a:rPr lang="cs-CZ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002060"/>
                </a:solidFill>
              </a:rPr>
              <a:t>Podrobněji v Příloze č. 1 této výzvy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78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292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397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520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Ad: segregace: př. bytový dům se 37 bytovými</a:t>
            </a:r>
            <a:r>
              <a:rPr lang="cs-CZ" baseline="0" dirty="0" smtClean="0"/>
              <a:t> jednotkami = </a:t>
            </a:r>
            <a:r>
              <a:rPr lang="cs-CZ" baseline="0" dirty="0" err="1" smtClean="0"/>
              <a:t>max</a:t>
            </a:r>
            <a:r>
              <a:rPr lang="cs-CZ" baseline="0" dirty="0" smtClean="0"/>
              <a:t> </a:t>
            </a:r>
            <a:r>
              <a:rPr lang="cs-CZ" b="1" baseline="0" dirty="0" smtClean="0"/>
              <a:t>17 sociálních bytů: </a:t>
            </a:r>
            <a:r>
              <a:rPr lang="cs-CZ" baseline="0" dirty="0" smtClean="0"/>
              <a:t>12 sociálních bytů + 5 soc. bytů (20% z 25)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16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8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ETHOS – Evropská typologie bezdomovectví a vyloučení z bydlení v prostředí ČR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045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56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3.1 Posílená sociální infrastruktura pro integraci, komunitní služby a prevenci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97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22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8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7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3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2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38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78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A0A8-2555-48D8-82E3-CD2F37AA88B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EF5-A603-46C0-B413-373B65681A6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3ED1-41FB-4EB2-A897-3A7C0BF07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D739-2A52-4950-80E3-DE6B5C1171F6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A98A-863C-474B-99D8-E0C28ED26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10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42723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D11C-5DE8-41A5-90E6-3D634A93CF7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DAA7-C4C1-460A-815F-B83C526A7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4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4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2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9F16-2D90-472D-AEFA-7C9C748A13A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78B7-7D93-4C34-A55E-A9AD6B692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4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1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324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71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93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42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128D-559F-4B9A-B160-1FA31316511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0B14-8A19-4198-95A3-C1EDD2344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53471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7333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42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9647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2423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B404-9D41-422E-82FF-C4E58C0413E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7F3F-BB38-4CDC-A204-340429045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 smtClean="0">
                <a:solidFill>
                  <a:srgbClr val="000000"/>
                </a:solidFill>
              </a:rPr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93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6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EC25-B3F8-47C0-A5B5-1230C867985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EB76-115E-4605-BA0E-6145AFA9D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C8E4-D446-4E99-905D-FAC944FDCE7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0343-9126-4633-81D7-564CE3858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A7C-519C-4F5E-BA24-D1445E65BD76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D863-85FC-4A76-AEB1-E5F7EE8F5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7EA8-6247-4C0D-A574-50624488BA6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B393-F5EC-4104-87D1-B11113EEF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E20E4-68B1-43D1-ADD2-3B0ECD87DF2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47A090-23B6-4D41-9973-DB1FF2C5E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Prostor pro titulek č. 1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1. úrovně</a:t>
            </a:r>
          </a:p>
          <a:p>
            <a:pPr lvl="1"/>
            <a:r>
              <a:rPr lang="cs-CZ" altLang="cs-CZ" smtClean="0"/>
              <a:t>nadpis</a:t>
            </a:r>
          </a:p>
          <a:p>
            <a:pPr lvl="2"/>
            <a:r>
              <a:rPr lang="cs-CZ" altLang="cs-CZ" smtClean="0"/>
              <a:t>nadpis</a:t>
            </a:r>
          </a:p>
          <a:p>
            <a:pPr lvl="3"/>
            <a:r>
              <a:rPr lang="cs-CZ" altLang="cs-CZ" smtClean="0"/>
              <a:t>nadpis</a:t>
            </a:r>
          </a:p>
          <a:p>
            <a:pPr lvl="4"/>
            <a:r>
              <a:rPr lang="cs-CZ" altLang="cs-CZ" smtClean="0"/>
              <a:t>nadpis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izeproprahu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94335"/>
            <a:ext cx="8260080" cy="83892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VÝZVA Č. 46</a:t>
            </a:r>
          </a:p>
          <a:p>
            <a:pPr algn="ctr"/>
            <a:r>
              <a:rPr lang="cs-CZ" sz="2200" b="1" dirty="0" smtClean="0"/>
              <a:t>Podpora sociálních služeb, komunitního života a sociálního bydlení</a:t>
            </a:r>
            <a:endParaRPr lang="cs-CZ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21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B: Podpora aktivizace komunitního života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0164" y="1538407"/>
            <a:ext cx="821131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Nezisková a nekomerční zařízení</a:t>
            </a:r>
            <a:r>
              <a:rPr lang="cs-CZ" dirty="0">
                <a:solidFill>
                  <a:srgbClr val="002060"/>
                </a:solidFill>
              </a:rPr>
              <a:t>, která realizují sociální, kulturní a pohybové aktivity, jejichž primárním cílem je </a:t>
            </a:r>
            <a:r>
              <a:rPr lang="cs-CZ" b="1" dirty="0">
                <a:solidFill>
                  <a:srgbClr val="002060"/>
                </a:solidFill>
              </a:rPr>
              <a:t>posilování místní sociální soudržnosti a sociální začleňování</a:t>
            </a:r>
            <a:r>
              <a:rPr lang="cs-CZ" dirty="0">
                <a:solidFill>
                  <a:srgbClr val="002060"/>
                </a:solidFill>
              </a:rPr>
              <a:t>. 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Zahájení </a:t>
            </a:r>
            <a:r>
              <a:rPr lang="cs-CZ" dirty="0">
                <a:solidFill>
                  <a:srgbClr val="002060"/>
                </a:solidFill>
              </a:rPr>
              <a:t>realizace sociálně aktivizačních aktivit – </a:t>
            </a:r>
            <a:r>
              <a:rPr lang="cs-CZ" b="1" dirty="0">
                <a:solidFill>
                  <a:srgbClr val="002060"/>
                </a:solidFill>
              </a:rPr>
              <a:t>do 6 měsíců </a:t>
            </a:r>
            <a:r>
              <a:rPr lang="cs-CZ" dirty="0">
                <a:solidFill>
                  <a:srgbClr val="002060"/>
                </a:solidFill>
              </a:rPr>
              <a:t>po ukončení realizace projektu (investiční fáze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Není podporováno</a:t>
            </a:r>
            <a:r>
              <a:rPr lang="cs-CZ" dirty="0" smtClean="0">
                <a:solidFill>
                  <a:srgbClr val="002060"/>
                </a:solidFill>
              </a:rPr>
              <a:t>: 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registrované sociální služby, 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vznik sportovních center a hal, sportovišť, 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rozvoj existující sportovní infrastruktury vč. zařízení a vybavení.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4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B: Podpora aktivizace komunitního života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640" y="1333500"/>
            <a:ext cx="833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Aktivity ve fázi udržitelnosti</a:t>
            </a:r>
            <a:r>
              <a:rPr lang="cs-CZ" b="1" dirty="0" smtClean="0">
                <a:solidFill>
                  <a:srgbClr val="002060"/>
                </a:solidFill>
              </a:rPr>
              <a:t>: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8640" y="2103120"/>
            <a:ext cx="407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sociálně kulturní aktivity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výchovně vzdělávací aktivity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environmentální aktivity 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volnočasové aktivity nekomerčního charakteru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komunitní sociální práce 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komunitní práce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a</a:t>
            </a:r>
            <a:r>
              <a:rPr lang="cs-CZ" sz="1400" dirty="0" smtClean="0">
                <a:solidFill>
                  <a:srgbClr val="002060"/>
                </a:solidFill>
              </a:rPr>
              <a:t>ktivity nízkoprahového </a:t>
            </a:r>
            <a:r>
              <a:rPr lang="cs-CZ" sz="1400" dirty="0">
                <a:solidFill>
                  <a:srgbClr val="002060"/>
                </a:solidFill>
              </a:rPr>
              <a:t>a bezprahového charakteru pro jednotlivé skupiny osob sociálně vyloučených nebo sociálním vyloučením </a:t>
            </a:r>
            <a:r>
              <a:rPr lang="cs-CZ" sz="1400" dirty="0" smtClean="0">
                <a:solidFill>
                  <a:srgbClr val="002060"/>
                </a:solidFill>
              </a:rPr>
              <a:t>ohrožených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aktivity nízkoprahového charakteru na podporu rodin v nepříznivé sociální situaci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32020" y="2026920"/>
            <a:ext cx="38557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prevence </a:t>
            </a:r>
            <a:r>
              <a:rPr lang="cs-CZ" sz="1400" dirty="0">
                <a:solidFill>
                  <a:srgbClr val="002060"/>
                </a:solidFill>
              </a:rPr>
              <a:t>ztráty bydlení (prevence vyloučení z bydlení)</a:t>
            </a:r>
          </a:p>
          <a:p>
            <a:pPr marL="285750" lvl="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osvětové, preventivní a informační aktivity na podporu zdravého životního stylu u osob sociálně vyloučených nebo sociálním vyloučením ohrožených</a:t>
            </a:r>
          </a:p>
          <a:p>
            <a:pPr marL="285750" lvl="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aktivity zvyšující povědomí o problémech života skupin osob sociálně vyloučených nebo sociálním vyloučením ohrožených </a:t>
            </a:r>
          </a:p>
          <a:p>
            <a:pPr marL="285750" lvl="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aktivity řešící eskalaci sociálního napětí na místní úrovni</a:t>
            </a:r>
          </a:p>
          <a:p>
            <a:pPr marL="285750" lvl="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sociálně inovativní aktivity nekomerčního a neziskového typu s aktivním zapojením osob z cílových skupin posilující místní občanskou angažovanost </a:t>
            </a:r>
          </a:p>
        </p:txBody>
      </p:sp>
    </p:spTree>
    <p:extLst>
      <p:ext uri="{BB962C8B-B14F-4D97-AF65-F5344CB8AC3E}">
        <p14:creationId xmlns:p14="http://schemas.microsoft.com/office/powerpoint/2010/main" val="9488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162741"/>
            <a:ext cx="7473950" cy="685800"/>
          </a:xfrm>
        </p:spPr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: </a:t>
            </a:r>
            <a:r>
              <a:rPr lang="cs-CZ" b="1" dirty="0"/>
              <a:t>Podpora aktivizace komunitního života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7694" y="1155281"/>
            <a:ext cx="818692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 algn="just"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Charakteristické </a:t>
            </a:r>
            <a:r>
              <a:rPr lang="cs-CZ" b="1" dirty="0">
                <a:solidFill>
                  <a:srgbClr val="002060"/>
                </a:solidFill>
              </a:rPr>
              <a:t>znaky:</a:t>
            </a:r>
          </a:p>
          <a:p>
            <a:pPr algn="just"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Aktivní zapojování osob z CS do aktivit projektu</a:t>
            </a:r>
          </a:p>
          <a:p>
            <a:pPr marL="342900" indent="-342900" algn="just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Propojování CS s ostatními obyvateli místních komunit</a:t>
            </a:r>
          </a:p>
          <a:p>
            <a:pPr algn="just">
              <a:buClr>
                <a:srgbClr val="A59253"/>
              </a:buClr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Komunikace s vnějšími zainteresovanými subjekty, posilování dialogu s </a:t>
            </a:r>
            <a:r>
              <a:rPr lang="cs-CZ" sz="1600" dirty="0" smtClean="0">
                <a:solidFill>
                  <a:srgbClr val="002060"/>
                </a:solidFill>
              </a:rPr>
              <a:t>nimi</a:t>
            </a:r>
          </a:p>
          <a:p>
            <a:pPr algn="just">
              <a:buClr>
                <a:srgbClr val="A59253"/>
              </a:buClr>
            </a:pPr>
            <a:endParaRPr lang="cs-CZ" sz="1600" dirty="0" smtClean="0">
              <a:solidFill>
                <a:srgbClr val="002060"/>
              </a:solidFill>
            </a:endParaRPr>
          </a:p>
          <a:p>
            <a:pPr algn="just">
              <a:buClr>
                <a:srgbClr val="A59253"/>
              </a:buClr>
            </a:pPr>
            <a:r>
              <a:rPr lang="cs-CZ" sz="1600" dirty="0">
                <a:solidFill>
                  <a:srgbClr val="002060"/>
                </a:solidFill>
              </a:rPr>
              <a:t>Je žádoucí do aktivit zapojovat ostatní obyvatele místních komunit, není na ně však nahlíženo jako na cílovou skupinu dle této výzvy. </a:t>
            </a:r>
          </a:p>
          <a:p>
            <a:pPr algn="just"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algn="just">
              <a:buClr>
                <a:srgbClr val="A59253"/>
              </a:buClr>
            </a:pPr>
            <a:endParaRPr lang="cs-CZ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cs-CZ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B: Podporované cílové skupiny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Osoby sociálně vyloučené a sociálním vyloučením ohrožené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osoby se zdravotním postižením, včetně duševně nemocných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r</a:t>
            </a:r>
            <a:r>
              <a:rPr lang="cs-CZ" sz="1400" dirty="0" smtClean="0">
                <a:solidFill>
                  <a:srgbClr val="002060"/>
                </a:solidFill>
              </a:rPr>
              <a:t>odiny s dětmi v nepříznivé sociální situaci, včetně </a:t>
            </a:r>
            <a:r>
              <a:rPr lang="cs-CZ" sz="1400" dirty="0">
                <a:solidFill>
                  <a:srgbClr val="002060"/>
                </a:solidFill>
              </a:rPr>
              <a:t>rodin s jedním rodičem samoživitelem / </a:t>
            </a:r>
            <a:r>
              <a:rPr lang="cs-CZ" sz="1400" dirty="0" smtClean="0">
                <a:solidFill>
                  <a:srgbClr val="002060"/>
                </a:solidFill>
              </a:rPr>
              <a:t>samoživitelkou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d</a:t>
            </a:r>
            <a:r>
              <a:rPr lang="cs-CZ" sz="1400" dirty="0" smtClean="0">
                <a:solidFill>
                  <a:srgbClr val="002060"/>
                </a:solidFill>
              </a:rPr>
              <a:t>ěti a mládež z rodin v nepříznivé sociální situaci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senioři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osoby bez přístřeší a osoby ohrožené bezdomovectvím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osoby dlouhodobě pečující o závislého člena rodiny (nikoliv rodiny s dětmi)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příslušníci etnických menšin, včetně osob z odlišného sociokulturního prostředí, imigrantů a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azylantů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oběti </a:t>
            </a: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trestné činnosti, oběti domácího násilí, osoby komerčně zneužívané, oběti obchodu s lidmi a osoby poskytující sexuální služby za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úplatu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závislé a ohrožené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závislostmi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 26 let věku opouštějící ústavní zařízení nebo vyrůstající bez rodin nebo opouštějící pěstounskou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péči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(ve) výkonu trestu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25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C: Podpora sociálního bydlení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096051"/>
            <a:ext cx="8211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V</a:t>
            </a:r>
            <a:r>
              <a:rPr lang="cs-CZ" b="1" dirty="0" smtClean="0">
                <a:solidFill>
                  <a:srgbClr val="002060"/>
                </a:solidFill>
              </a:rPr>
              <a:t>znik </a:t>
            </a:r>
            <a:r>
              <a:rPr lang="cs-CZ" b="1" dirty="0">
                <a:solidFill>
                  <a:srgbClr val="002060"/>
                </a:solidFill>
              </a:rPr>
              <a:t>a rozvoj </a:t>
            </a:r>
            <a:r>
              <a:rPr lang="cs-CZ" b="1" dirty="0" smtClean="0">
                <a:solidFill>
                  <a:srgbClr val="002060"/>
                </a:solidFill>
              </a:rPr>
              <a:t>bytů sociálního bydlení, včetně chráněného bydlení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200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Dílčí alokace: </a:t>
            </a:r>
            <a:r>
              <a:rPr lang="cs-CZ" sz="1400" b="1" dirty="0" smtClean="0">
                <a:solidFill>
                  <a:srgbClr val="002060"/>
                </a:solidFill>
              </a:rPr>
              <a:t>7</a:t>
            </a:r>
            <a:r>
              <a:rPr lang="cs-CZ" sz="1400" b="1" dirty="0">
                <a:solidFill>
                  <a:srgbClr val="002060"/>
                </a:solidFill>
              </a:rPr>
              <a:t>6</a:t>
            </a:r>
            <a:r>
              <a:rPr lang="cs-CZ" sz="1400" b="1" dirty="0" smtClean="0">
                <a:solidFill>
                  <a:srgbClr val="002060"/>
                </a:solidFill>
              </a:rPr>
              <a:t> </a:t>
            </a:r>
            <a:r>
              <a:rPr lang="cs-CZ" sz="1400" b="1" dirty="0">
                <a:solidFill>
                  <a:srgbClr val="002060"/>
                </a:solidFill>
              </a:rPr>
              <a:t>000 000 </a:t>
            </a:r>
            <a:r>
              <a:rPr lang="cs-CZ" sz="1400" b="1" dirty="0" smtClean="0">
                <a:solidFill>
                  <a:srgbClr val="002060"/>
                </a:solidFill>
              </a:rPr>
              <a:t>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Minimální a maximální výše rozpočtu: </a:t>
            </a:r>
            <a:r>
              <a:rPr lang="cs-CZ" sz="1400" b="1" dirty="0">
                <a:solidFill>
                  <a:srgbClr val="002060"/>
                </a:solidFill>
              </a:rPr>
              <a:t>0,5 mil. Kč - </a:t>
            </a:r>
            <a:r>
              <a:rPr lang="cs-CZ" sz="1400" b="1" dirty="0" smtClean="0">
                <a:solidFill>
                  <a:srgbClr val="002060"/>
                </a:solidFill>
              </a:rPr>
              <a:t>50 </a:t>
            </a:r>
            <a:r>
              <a:rPr lang="cs-CZ" sz="1400" b="1" dirty="0">
                <a:solidFill>
                  <a:srgbClr val="002060"/>
                </a:solidFill>
              </a:rPr>
              <a:t>mil.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Při kombinaci aktivit: </a:t>
            </a:r>
            <a:r>
              <a:rPr lang="cs-CZ" sz="1400" b="1" dirty="0">
                <a:solidFill>
                  <a:srgbClr val="002060"/>
                </a:solidFill>
              </a:rPr>
              <a:t>0,5 mil. Kč - </a:t>
            </a:r>
            <a:r>
              <a:rPr lang="cs-CZ" sz="1400" b="1" dirty="0" smtClean="0">
                <a:solidFill>
                  <a:srgbClr val="002060"/>
                </a:solidFill>
              </a:rPr>
              <a:t>15 </a:t>
            </a:r>
            <a:r>
              <a:rPr lang="cs-CZ" sz="1400" b="1" dirty="0">
                <a:solidFill>
                  <a:srgbClr val="002060"/>
                </a:solidFill>
              </a:rPr>
              <a:t>mil.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002060"/>
                </a:solidFill>
              </a:rPr>
              <a:t>Vznik</a:t>
            </a:r>
            <a:r>
              <a:rPr lang="cs-CZ" sz="1400" dirty="0" smtClean="0">
                <a:solidFill>
                  <a:srgbClr val="002060"/>
                </a:solidFill>
              </a:rPr>
              <a:t> = </a:t>
            </a:r>
            <a:r>
              <a:rPr lang="cs-CZ" sz="1400" b="1" dirty="0" smtClean="0">
                <a:solidFill>
                  <a:srgbClr val="002060"/>
                </a:solidFill>
              </a:rPr>
              <a:t>úprava stávajícího bytového fondu nebo nebytových prostor </a:t>
            </a:r>
            <a:r>
              <a:rPr lang="cs-CZ" sz="1400" dirty="0">
                <a:solidFill>
                  <a:srgbClr val="002060"/>
                </a:solidFill>
              </a:rPr>
              <a:t>ve </a:t>
            </a:r>
            <a:r>
              <a:rPr lang="cs-CZ" sz="1400" dirty="0" smtClean="0">
                <a:solidFill>
                  <a:srgbClr val="002060"/>
                </a:solidFill>
              </a:rPr>
              <a:t>veřejném vlastnictví či ve vlastnictví nestátních neziskových organizací na byty sociálního bydlení (prostory nebyly k tomuto účelu před podáním žádosti o podporu žadatelem využívány)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4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002060"/>
                </a:solidFill>
              </a:rPr>
              <a:t>Rozvoj</a:t>
            </a:r>
            <a:r>
              <a:rPr lang="cs-CZ" sz="1400" dirty="0" smtClean="0">
                <a:solidFill>
                  <a:srgbClr val="002060"/>
                </a:solidFill>
              </a:rPr>
              <a:t> = </a:t>
            </a:r>
            <a:r>
              <a:rPr lang="cs-CZ" sz="1400" b="1" dirty="0">
                <a:solidFill>
                  <a:srgbClr val="002060"/>
                </a:solidFill>
              </a:rPr>
              <a:t>úprava stávajících </a:t>
            </a:r>
            <a:r>
              <a:rPr lang="cs-CZ" sz="1400" b="1" dirty="0" smtClean="0">
                <a:solidFill>
                  <a:srgbClr val="002060"/>
                </a:solidFill>
              </a:rPr>
              <a:t>bytů sociálního bydlení </a:t>
            </a:r>
            <a:r>
              <a:rPr lang="cs-CZ" sz="1400" dirty="0" smtClean="0">
                <a:solidFill>
                  <a:srgbClr val="002060"/>
                </a:solidFill>
              </a:rPr>
              <a:t>ve veřejném vlastnictví či ve vlastnictví nestátních neziskových organizací za účelem zvýšení kvality, rozšíření bytů s navýšením kapacity apod.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u="sng" dirty="0" smtClean="0">
                <a:solidFill>
                  <a:srgbClr val="002060"/>
                </a:solidFill>
              </a:rPr>
              <a:t>Veřejné vlastnictví</a:t>
            </a:r>
            <a:r>
              <a:rPr lang="cs-CZ" sz="1400" dirty="0" smtClean="0">
                <a:solidFill>
                  <a:srgbClr val="002060"/>
                </a:solidFill>
              </a:rPr>
              <a:t> = bytový fond a nebytové prostory ve vlastnictví HMP, vč. svěřených do správy MČ, ve vlastnictví státu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u="sng" dirty="0" smtClean="0">
                <a:solidFill>
                  <a:srgbClr val="002060"/>
                </a:solidFill>
              </a:rPr>
              <a:t>Vlastnictví nestátních neziskových organizací</a:t>
            </a:r>
            <a:r>
              <a:rPr lang="cs-CZ" sz="1400" dirty="0" smtClean="0">
                <a:solidFill>
                  <a:srgbClr val="002060"/>
                </a:solidFill>
              </a:rPr>
              <a:t> = NNO působící v oblasti </a:t>
            </a:r>
            <a:r>
              <a:rPr lang="cs-CZ" sz="1400" dirty="0">
                <a:solidFill>
                  <a:srgbClr val="002060"/>
                </a:solidFill>
              </a:rPr>
              <a:t>řešení problematiky bezdomovectví nejméně od roku 2016 </a:t>
            </a:r>
            <a:endParaRPr lang="cs-CZ" sz="1400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C: Podpora sociálního bydlení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19684" y="1480813"/>
            <a:ext cx="821131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Podporované typy </a:t>
            </a:r>
            <a:r>
              <a:rPr lang="cs-CZ" sz="1600" dirty="0">
                <a:solidFill>
                  <a:srgbClr val="002060"/>
                </a:solidFill>
              </a:rPr>
              <a:t>sociálního bydlení: </a:t>
            </a:r>
            <a:endParaRPr lang="cs-CZ" sz="1600" dirty="0" smtClean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sociální byt 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dostupný byt 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chráněné bydlení</a:t>
            </a:r>
            <a:endParaRPr lang="cs-CZ" sz="1600" dirty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Obsazení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  <a:r>
              <a:rPr lang="cs-CZ" sz="1600" dirty="0" smtClean="0">
                <a:solidFill>
                  <a:srgbClr val="002060"/>
                </a:solidFill>
              </a:rPr>
              <a:t>bytů </a:t>
            </a:r>
            <a:r>
              <a:rPr lang="cs-CZ" sz="1600" dirty="0">
                <a:solidFill>
                  <a:srgbClr val="002060"/>
                </a:solidFill>
              </a:rPr>
              <a:t>sociálního bydlení osobami z cílové skupiny </a:t>
            </a:r>
            <a:r>
              <a:rPr lang="cs-CZ" sz="1600" dirty="0" smtClean="0">
                <a:solidFill>
                  <a:srgbClr val="002060"/>
                </a:solidFill>
              </a:rPr>
              <a:t>– </a:t>
            </a:r>
            <a:r>
              <a:rPr lang="cs-CZ" sz="1600" b="1" dirty="0" smtClean="0">
                <a:solidFill>
                  <a:srgbClr val="002060"/>
                </a:solidFill>
              </a:rPr>
              <a:t>do </a:t>
            </a:r>
            <a:r>
              <a:rPr lang="cs-CZ" sz="1600" b="1" dirty="0">
                <a:solidFill>
                  <a:srgbClr val="002060"/>
                </a:solidFill>
              </a:rPr>
              <a:t>6 měsíců </a:t>
            </a:r>
            <a:r>
              <a:rPr lang="cs-CZ" sz="1600" dirty="0">
                <a:solidFill>
                  <a:srgbClr val="002060"/>
                </a:solidFill>
              </a:rPr>
              <a:t>po ukončení </a:t>
            </a:r>
            <a:r>
              <a:rPr lang="cs-CZ" sz="1600" dirty="0" smtClean="0">
                <a:solidFill>
                  <a:srgbClr val="002060"/>
                </a:solidFill>
              </a:rPr>
              <a:t>realizace projektu (investiční fáze)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N</a:t>
            </a:r>
            <a:r>
              <a:rPr lang="cs-CZ" sz="1600" b="1" dirty="0" smtClean="0">
                <a:solidFill>
                  <a:srgbClr val="002060"/>
                </a:solidFill>
              </a:rPr>
              <a:t>ení </a:t>
            </a:r>
            <a:r>
              <a:rPr lang="cs-CZ" sz="1600" b="1" dirty="0">
                <a:solidFill>
                  <a:srgbClr val="002060"/>
                </a:solidFill>
              </a:rPr>
              <a:t>podporováno</a:t>
            </a:r>
            <a:r>
              <a:rPr lang="cs-CZ" sz="1600" dirty="0">
                <a:solidFill>
                  <a:srgbClr val="002060"/>
                </a:solidFill>
              </a:rPr>
              <a:t>: </a:t>
            </a:r>
            <a:endParaRPr lang="cs-CZ" sz="1600" dirty="0" smtClean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</a:rPr>
              <a:t>ubytovny </a:t>
            </a:r>
            <a:r>
              <a:rPr lang="cs-CZ" sz="1600" dirty="0">
                <a:solidFill>
                  <a:srgbClr val="002060"/>
                </a:solidFill>
              </a:rPr>
              <a:t>a zařízení dočasného nestandardního ubytování, </a:t>
            </a:r>
            <a:endParaRPr lang="cs-CZ" sz="1600" dirty="0" smtClean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</a:rPr>
              <a:t>výstavba </a:t>
            </a:r>
            <a:r>
              <a:rPr lang="cs-CZ" sz="1600" dirty="0">
                <a:solidFill>
                  <a:srgbClr val="002060"/>
                </a:solidFill>
              </a:rPr>
              <a:t>bytů, </a:t>
            </a:r>
            <a:endParaRPr lang="cs-CZ" sz="1600" dirty="0" smtClean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</a:rPr>
              <a:t>nákup bytů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5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C: Podpora sociálního bydlení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Sociální byt, dostupný byt </a:t>
            </a:r>
            <a:r>
              <a:rPr lang="cs-CZ" sz="1600" dirty="0">
                <a:solidFill>
                  <a:srgbClr val="002060"/>
                </a:solidFill>
              </a:rPr>
              <a:t>– v době udržitelnosti podpora v bydlení ve formě sociální práce nebo komunitní péče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Chráněné bydlení </a:t>
            </a:r>
            <a:r>
              <a:rPr lang="cs-CZ" sz="1600" dirty="0">
                <a:solidFill>
                  <a:srgbClr val="002060"/>
                </a:solidFill>
              </a:rPr>
              <a:t>– v době udržitelnosti poskytování registrované sociální služby dle </a:t>
            </a:r>
            <a:r>
              <a:rPr lang="cs-CZ" sz="1600" dirty="0" smtClean="0">
                <a:solidFill>
                  <a:srgbClr val="002060"/>
                </a:solidFill>
              </a:rPr>
              <a:t>zákona</a:t>
            </a:r>
            <a:endParaRPr lang="cs-CZ" sz="1600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Součástí projektu – </a:t>
            </a:r>
            <a:r>
              <a:rPr lang="cs-CZ" sz="1600" dirty="0" smtClean="0">
                <a:solidFill>
                  <a:srgbClr val="002060"/>
                </a:solidFill>
              </a:rPr>
              <a:t>mohou být i poměrově také nezbytné úpravy </a:t>
            </a:r>
            <a:r>
              <a:rPr lang="cs-CZ" sz="1600" b="1" dirty="0" smtClean="0">
                <a:solidFill>
                  <a:srgbClr val="002060"/>
                </a:solidFill>
              </a:rPr>
              <a:t>společných prostor nemovitosti </a:t>
            </a:r>
            <a:r>
              <a:rPr lang="cs-CZ" sz="1600" dirty="0" smtClean="0">
                <a:solidFill>
                  <a:srgbClr val="002060"/>
                </a:solidFill>
              </a:rPr>
              <a:t>a </a:t>
            </a:r>
            <a:r>
              <a:rPr lang="cs-CZ" sz="1600" b="1" dirty="0" smtClean="0">
                <a:solidFill>
                  <a:srgbClr val="002060"/>
                </a:solidFill>
              </a:rPr>
              <a:t>venkovních prostor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Zákaz segregace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dirty="0">
                <a:solidFill>
                  <a:srgbClr val="002060"/>
                </a:solidFill>
              </a:rPr>
              <a:t>cílových </a:t>
            </a:r>
            <a:r>
              <a:rPr lang="cs-CZ" sz="1600" dirty="0" smtClean="0">
                <a:solidFill>
                  <a:srgbClr val="002060"/>
                </a:solidFill>
              </a:rPr>
              <a:t>skupin (samostatné číslo popisné):</a:t>
            </a:r>
          </a:p>
          <a:p>
            <a:pPr marL="985838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2060"/>
                </a:solidFill>
              </a:rPr>
              <a:t>není </a:t>
            </a:r>
            <a:r>
              <a:rPr lang="cs-CZ" sz="1600" dirty="0">
                <a:solidFill>
                  <a:srgbClr val="002060"/>
                </a:solidFill>
              </a:rPr>
              <a:t>podporován </a:t>
            </a:r>
            <a:r>
              <a:rPr lang="cs-CZ" sz="1600" dirty="0" smtClean="0">
                <a:solidFill>
                  <a:srgbClr val="002060"/>
                </a:solidFill>
              </a:rPr>
              <a:t>vznik a rozvoj </a:t>
            </a:r>
            <a:r>
              <a:rPr lang="cs-CZ" sz="1600" dirty="0">
                <a:solidFill>
                  <a:srgbClr val="002060"/>
                </a:solidFill>
              </a:rPr>
              <a:t>bytových domů určených výhradně k sociálnímu bydlení, s výjimkou jednotlivých bytových domů s nejvýše </a:t>
            </a:r>
            <a:r>
              <a:rPr lang="cs-CZ" sz="1600" dirty="0" smtClean="0">
                <a:solidFill>
                  <a:srgbClr val="002060"/>
                </a:solidFill>
              </a:rPr>
              <a:t>12 </a:t>
            </a:r>
            <a:r>
              <a:rPr lang="cs-CZ" sz="1600" dirty="0">
                <a:solidFill>
                  <a:srgbClr val="002060"/>
                </a:solidFill>
              </a:rPr>
              <a:t>bytovými </a:t>
            </a:r>
            <a:r>
              <a:rPr lang="cs-CZ" sz="1600" dirty="0" smtClean="0">
                <a:solidFill>
                  <a:srgbClr val="002060"/>
                </a:solidFill>
              </a:rPr>
              <a:t>jednotkami</a:t>
            </a:r>
          </a:p>
          <a:p>
            <a:pPr marL="985838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</a:rPr>
              <a:t>p</a:t>
            </a:r>
            <a:r>
              <a:rPr lang="cs-CZ" sz="1600" dirty="0" smtClean="0">
                <a:solidFill>
                  <a:srgbClr val="002060"/>
                </a:solidFill>
              </a:rPr>
              <a:t>odporováno </a:t>
            </a:r>
            <a:r>
              <a:rPr lang="cs-CZ" sz="1600" dirty="0">
                <a:solidFill>
                  <a:srgbClr val="002060"/>
                </a:solidFill>
              </a:rPr>
              <a:t>je sociální bydlení formou rozptýlených bytů, podíl bytů sociálního bydlení v jednotlivých domech může být </a:t>
            </a:r>
            <a:r>
              <a:rPr lang="cs-CZ" sz="1600" dirty="0" smtClean="0">
                <a:solidFill>
                  <a:srgbClr val="002060"/>
                </a:solidFill>
              </a:rPr>
              <a:t>maximálně 12 bytů + podíl </a:t>
            </a:r>
            <a:r>
              <a:rPr lang="cs-CZ" sz="1600" dirty="0">
                <a:solidFill>
                  <a:srgbClr val="002060"/>
                </a:solidFill>
              </a:rPr>
              <a:t>20 </a:t>
            </a:r>
            <a:r>
              <a:rPr lang="cs-CZ" sz="1600" dirty="0" smtClean="0">
                <a:solidFill>
                  <a:srgbClr val="002060"/>
                </a:solidFill>
              </a:rPr>
              <a:t>% z ostatních bytů v domě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8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C: Podporované cílové skupiny 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394635"/>
            <a:ext cx="821131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1600" b="1" dirty="0" smtClean="0">
                <a:solidFill>
                  <a:srgbClr val="002060"/>
                </a:solidFill>
              </a:rPr>
              <a:t>Osoby v bytové nouzi </a:t>
            </a:r>
            <a:r>
              <a:rPr lang="cs-CZ" sz="1600" dirty="0" smtClean="0">
                <a:solidFill>
                  <a:srgbClr val="002060"/>
                </a:solidFill>
              </a:rPr>
              <a:t>a/nebo </a:t>
            </a:r>
            <a:r>
              <a:rPr lang="cs-CZ" sz="1600" b="1" dirty="0" smtClean="0">
                <a:solidFill>
                  <a:srgbClr val="002060"/>
                </a:solidFill>
              </a:rPr>
              <a:t>osoby, které vynakládají na bydlení více než 40 % svých disponibilních příjmů</a:t>
            </a:r>
            <a:r>
              <a:rPr lang="cs-CZ" sz="1600" dirty="0" smtClean="0">
                <a:solidFill>
                  <a:srgbClr val="002060"/>
                </a:solidFill>
              </a:rPr>
              <a:t>: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sz="1600" dirty="0" smtClean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osoby se zdravotním postižením, včetně duševně nemocných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rodiny s dětmi v nepříznivé sociální situaci, včetně rodin s jedním rodičem samoživitelem / samoživitelkou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senioři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osoby bez přístřeší a osoby ohrožené bezdomovectvím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příslušníci etnických menšin, včetně osob z odlišného sociokulturního prostředí, imigrantů a azylantů</a:t>
            </a:r>
            <a:endParaRPr lang="cs-CZ" sz="15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oběti domácího násilí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osoby po (ve) výkonu trestu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osoby do 26 let věku opouštějící ústavní zařízení nebo vyrůstající bez rodin nebo opouštějící pěstounskou </a:t>
            </a:r>
            <a:r>
              <a:rPr lang="cs-CZ" sz="1500" dirty="0" smtClean="0">
                <a:solidFill>
                  <a:srgbClr val="002060"/>
                </a:solidFill>
              </a:rPr>
              <a:t>péči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2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C: Podporované cílové skupiny 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Bytová nouze </a:t>
            </a:r>
            <a:r>
              <a:rPr lang="cs-CZ" sz="1600" dirty="0" smtClean="0">
                <a:solidFill>
                  <a:srgbClr val="002060"/>
                </a:solidFill>
              </a:rPr>
              <a:t>– absence bydlení, ohrožení ztrátou bydlení, nevhodné bydlení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Podrobněji viz typologie ETHOS – příloha č. 2 výzvy 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40 % disponibilních příjmů na bydlení + zbývá max. 2,25 násobku životního minima + situace trvá min. 6 po sobě jdoucích kalendářních měsíců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2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sz="48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4400" dirty="0" smtClean="0">
                <a:solidFill>
                  <a:srgbClr val="002060"/>
                </a:solidFill>
              </a:rPr>
              <a:t>Děkuji </a:t>
            </a:r>
            <a:r>
              <a:rPr lang="cs-CZ" sz="4400" dirty="0">
                <a:solidFill>
                  <a:srgbClr val="002060"/>
                </a:solidFill>
              </a:rPr>
              <a:t>za </a:t>
            </a:r>
            <a:r>
              <a:rPr lang="cs-CZ" sz="4400" dirty="0" smtClean="0">
                <a:solidFill>
                  <a:srgbClr val="002060"/>
                </a:solidFill>
              </a:rPr>
              <a:t>pozornost.</a:t>
            </a:r>
            <a:r>
              <a:rPr lang="cs-CZ" sz="6000" dirty="0">
                <a:solidFill>
                  <a:srgbClr val="002060"/>
                </a:solidFill>
              </a:rPr>
              <a:t/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Petra Altmannová</a:t>
            </a: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petra.altmannova@praha.eu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110 00 Praha 1</a:t>
            </a:r>
          </a:p>
          <a:p>
            <a:pPr>
              <a:spcBef>
                <a:spcPts val="24"/>
              </a:spcBef>
            </a:pPr>
            <a:r>
              <a:rPr lang="cs-CZ" dirty="0" smtClean="0">
                <a:hlinkClick r:id="rId3"/>
              </a:rPr>
              <a:t>www.penizeproprahu.cz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3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PRIORITNÍ </a:t>
            </a: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OSA 3 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PODPORA SOCIÁLNÍHO ZAČLEŇOVÁNÍ A BOJ PROTI CHUDOBĚ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Zaměření výzvy č. </a:t>
            </a:r>
            <a:r>
              <a:rPr lang="cs-CZ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46 </a:t>
            </a: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pro prioritní osu 3, 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specifický cíl </a:t>
            </a:r>
            <a:r>
              <a:rPr lang="cs-CZ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3.1 (ERDF)</a:t>
            </a:r>
            <a:endParaRPr lang="cs-CZ" sz="1400" dirty="0" smtClean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01567" y="58846"/>
            <a:ext cx="762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Výzva č.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46 Podpora sociálních služeb, komunitního života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sociálního bydlení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Základní informace o výzvě č. 46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Celková alokace výzvy: </a:t>
            </a:r>
            <a:r>
              <a:rPr lang="cs-CZ" sz="1400" b="1" dirty="0" smtClean="0">
                <a:solidFill>
                  <a:srgbClr val="002060"/>
                </a:solidFill>
              </a:rPr>
              <a:t>260 000 000 Kč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Druh výzvy: </a:t>
            </a:r>
            <a:r>
              <a:rPr lang="cs-CZ" sz="1400" b="1" dirty="0" smtClean="0">
                <a:solidFill>
                  <a:srgbClr val="002060"/>
                </a:solidFill>
              </a:rPr>
              <a:t>průběžná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Zahájení příjmu žádostí: </a:t>
            </a:r>
            <a:r>
              <a:rPr lang="cs-CZ" sz="1400" b="1" dirty="0" smtClean="0">
                <a:solidFill>
                  <a:srgbClr val="002060"/>
                </a:solidFill>
              </a:rPr>
              <a:t>19. 3. 2020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Ukončení příjmu žádostí: </a:t>
            </a:r>
            <a:r>
              <a:rPr lang="cs-CZ" sz="1400" b="1" dirty="0" smtClean="0">
                <a:solidFill>
                  <a:srgbClr val="002060"/>
                </a:solidFill>
              </a:rPr>
              <a:t>17. 12. 2020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Maximální délka projektu: 24 měsíců</a:t>
            </a:r>
            <a:endParaRPr lang="cs-CZ" sz="14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002060"/>
                </a:solidFill>
              </a:rPr>
              <a:t>Skupiny aktivit: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A: Podpora sociálních služeb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B</a:t>
            </a:r>
            <a:r>
              <a:rPr lang="cs-CZ" sz="1400" dirty="0" smtClean="0">
                <a:solidFill>
                  <a:srgbClr val="002060"/>
                </a:solidFill>
              </a:rPr>
              <a:t>: Podpora aktivizace komunitního života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C</a:t>
            </a:r>
            <a:r>
              <a:rPr lang="cs-CZ" sz="1400" dirty="0" smtClean="0">
                <a:solidFill>
                  <a:srgbClr val="002060"/>
                </a:solidFill>
              </a:rPr>
              <a:t>: Podpora sociálního bydlení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Kombinované projekty</a:t>
            </a:r>
            <a:endParaRPr lang="cs-CZ" sz="14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Omezení počtu žádostí předložených jedním žadatelem: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Skupina aktivit A: </a:t>
            </a:r>
            <a:r>
              <a:rPr lang="cs-CZ" sz="1400" b="1" dirty="0" smtClean="0">
                <a:solidFill>
                  <a:srgbClr val="002060"/>
                </a:solidFill>
              </a:rPr>
              <a:t>neomezeně</a:t>
            </a:r>
            <a:endParaRPr lang="cs-CZ" sz="1400" b="1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Skupina aktivit B: </a:t>
            </a:r>
            <a:r>
              <a:rPr lang="cs-CZ" sz="1400" b="1" dirty="0" smtClean="0">
                <a:solidFill>
                  <a:srgbClr val="002060"/>
                </a:solidFill>
              </a:rPr>
              <a:t>jedna žádost o podporu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Skupina aktivit C: </a:t>
            </a:r>
            <a:r>
              <a:rPr lang="cs-CZ" sz="1400" b="1" dirty="0" smtClean="0">
                <a:solidFill>
                  <a:srgbClr val="002060"/>
                </a:solidFill>
              </a:rPr>
              <a:t>neomezeně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002060"/>
                </a:solidFill>
              </a:rPr>
              <a:t>Kombinace několika skupin aktivit </a:t>
            </a:r>
            <a:r>
              <a:rPr lang="cs-CZ" sz="1400" dirty="0" smtClean="0">
                <a:solidFill>
                  <a:srgbClr val="002060"/>
                </a:solidFill>
              </a:rPr>
              <a:t>v rámci jedné žádosti </a:t>
            </a:r>
            <a:r>
              <a:rPr lang="cs-CZ" sz="1400" b="1" dirty="0" smtClean="0">
                <a:solidFill>
                  <a:srgbClr val="002060"/>
                </a:solidFill>
              </a:rPr>
              <a:t>je možná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1400" dirty="0" smtClean="0">
                <a:solidFill>
                  <a:srgbClr val="002060"/>
                </a:solidFill>
              </a:rPr>
              <a:t>	(v rámci 1 projektu nelze kombinovat různé režimy veřejné podpory)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Oprávnění žadatelé a partneři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u="sng" dirty="0" smtClean="0">
                <a:solidFill>
                  <a:srgbClr val="002060"/>
                </a:solidFill>
              </a:rPr>
              <a:t>Žadatelé: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Nestátní neziskové organizace: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rgbClr val="002060"/>
                </a:solidFill>
              </a:rPr>
              <a:t>spolky, ústavy, nadace a nadační fondy, obecně prospěšné společnosti, církevní právnické osoby, organizace zaměstnavatelů a odborové organizace, zájmová sdružení právnických osob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rgbClr val="002060"/>
                </a:solidFill>
              </a:rPr>
              <a:t>nestátní neziskové organizace podávající projekt zahrnující </a:t>
            </a:r>
            <a:r>
              <a:rPr lang="cs-CZ" sz="1300" b="1" dirty="0">
                <a:solidFill>
                  <a:srgbClr val="002060"/>
                </a:solidFill>
              </a:rPr>
              <a:t>skupinu aktivit C</a:t>
            </a:r>
            <a:r>
              <a:rPr lang="cs-CZ" sz="1300" dirty="0">
                <a:solidFill>
                  <a:srgbClr val="002060"/>
                </a:solidFill>
              </a:rPr>
              <a:t>, které jsou vlastníky bytového fondu či nebytových prostor, jejichž úprava je předmětem projektu, musí současně s definicí uvedenou v předchozí odrážce splnit rovněž požadavek na působení v oblasti řešení problematiky bezdomovectví nejméně od roku 2016 – z hlediska této výzvy se jedná o nestátní neziskové organizace, jež nejméně od roku 2016 průběžně poskytují osobám z cílových skupin </a:t>
            </a:r>
            <a:r>
              <a:rPr lang="cs-CZ" sz="1300" dirty="0" smtClean="0">
                <a:solidFill>
                  <a:srgbClr val="002060"/>
                </a:solidFill>
              </a:rPr>
              <a:t>registrovanou </a:t>
            </a:r>
            <a:r>
              <a:rPr lang="cs-CZ" sz="1300" dirty="0">
                <a:solidFill>
                  <a:srgbClr val="002060"/>
                </a:solidFill>
              </a:rPr>
              <a:t>sociální službu zaměřenou na prevenci bezdomovectví.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Veřejné instituce: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300" dirty="0" smtClean="0">
                <a:solidFill>
                  <a:srgbClr val="002060"/>
                </a:solidFill>
              </a:rPr>
              <a:t>hl. město Praha, městské části hl. m. Prahy, včetně organizací jimi zřizovaných a založených </a:t>
            </a:r>
            <a:endParaRPr lang="cs-CZ" sz="13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u="sng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u="sng" dirty="0" smtClean="0">
                <a:solidFill>
                  <a:srgbClr val="002060"/>
                </a:solidFill>
              </a:rPr>
              <a:t>Partneři: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sz="1300" dirty="0" smtClean="0">
                <a:solidFill>
                  <a:srgbClr val="002060"/>
                </a:solidFill>
              </a:rPr>
              <a:t>V této výzvě není zapojení partnerů povoleno.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A: Podpora sociálních služeb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1709" y="1112884"/>
            <a:ext cx="821131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Vznik a </a:t>
            </a:r>
            <a:r>
              <a:rPr lang="cs-CZ" b="1" dirty="0" smtClean="0">
                <a:solidFill>
                  <a:srgbClr val="002060"/>
                </a:solidFill>
              </a:rPr>
              <a:t>rozvoj sociálních služeb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Dílčí </a:t>
            </a:r>
            <a:r>
              <a:rPr lang="cs-CZ" dirty="0">
                <a:solidFill>
                  <a:srgbClr val="002060"/>
                </a:solidFill>
              </a:rPr>
              <a:t>alokace: </a:t>
            </a:r>
            <a:r>
              <a:rPr lang="cs-CZ" b="1" dirty="0" smtClean="0">
                <a:solidFill>
                  <a:srgbClr val="002060"/>
                </a:solidFill>
              </a:rPr>
              <a:t>78 </a:t>
            </a:r>
            <a:r>
              <a:rPr lang="cs-CZ" b="1" dirty="0">
                <a:solidFill>
                  <a:srgbClr val="002060"/>
                </a:solidFill>
              </a:rPr>
              <a:t>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Minimální a maximální výše rozpočtu: </a:t>
            </a:r>
            <a:r>
              <a:rPr lang="cs-CZ" b="1" dirty="0">
                <a:solidFill>
                  <a:srgbClr val="002060"/>
                </a:solidFill>
              </a:rPr>
              <a:t>0,5 mil. Kč - </a:t>
            </a:r>
            <a:r>
              <a:rPr lang="cs-CZ" b="1" dirty="0" smtClean="0">
                <a:solidFill>
                  <a:srgbClr val="002060"/>
                </a:solidFill>
              </a:rPr>
              <a:t>10 </a:t>
            </a:r>
            <a:r>
              <a:rPr lang="cs-CZ" b="1" dirty="0">
                <a:solidFill>
                  <a:srgbClr val="002060"/>
                </a:solidFill>
              </a:rPr>
              <a:t>mil.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Při kombinaci aktivit: </a:t>
            </a:r>
            <a:r>
              <a:rPr lang="cs-CZ" b="1" dirty="0">
                <a:solidFill>
                  <a:srgbClr val="002060"/>
                </a:solidFill>
              </a:rPr>
              <a:t>0,5 mil. Kč -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>
                <a:solidFill>
                  <a:srgbClr val="002060"/>
                </a:solidFill>
              </a:rPr>
              <a:t>1</a:t>
            </a:r>
            <a:r>
              <a:rPr lang="cs-CZ" b="1" dirty="0" smtClean="0">
                <a:solidFill>
                  <a:srgbClr val="002060"/>
                </a:solidFill>
              </a:rPr>
              <a:t>5 </a:t>
            </a:r>
            <a:r>
              <a:rPr lang="cs-CZ" b="1" dirty="0">
                <a:solidFill>
                  <a:srgbClr val="002060"/>
                </a:solidFill>
              </a:rPr>
              <a:t>mil.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Vznik</a:t>
            </a:r>
            <a:r>
              <a:rPr lang="cs-CZ" dirty="0">
                <a:solidFill>
                  <a:srgbClr val="002060"/>
                </a:solidFill>
              </a:rPr>
              <a:t> = </a:t>
            </a:r>
            <a:r>
              <a:rPr lang="cs-CZ" b="1" dirty="0" smtClean="0">
                <a:solidFill>
                  <a:srgbClr val="002060"/>
                </a:solidFill>
              </a:rPr>
              <a:t>vytvoření nových kapacit </a:t>
            </a:r>
            <a:r>
              <a:rPr lang="cs-CZ" dirty="0" smtClean="0">
                <a:solidFill>
                  <a:srgbClr val="002060"/>
                </a:solidFill>
              </a:rPr>
              <a:t>pro osoby z cílových skupin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Rozvoj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= </a:t>
            </a:r>
            <a:r>
              <a:rPr lang="cs-CZ" b="1" dirty="0" smtClean="0">
                <a:solidFill>
                  <a:srgbClr val="002060"/>
                </a:solidFill>
              </a:rPr>
              <a:t>modernizace bez navyšování kapacity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Doplňkově je možné v době udržitelnosti projektu využít prostory pro realizaci aktivit komunitního charakteru (nejedná se o kombinaci skupin aktivit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7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A: Podpora sociálních služeb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Zahájení </a:t>
            </a:r>
            <a:r>
              <a:rPr lang="cs-CZ" dirty="0">
                <a:solidFill>
                  <a:srgbClr val="002060"/>
                </a:solidFill>
              </a:rPr>
              <a:t>poskytování sociálních služeb – </a:t>
            </a:r>
            <a:r>
              <a:rPr lang="cs-CZ" b="1" dirty="0">
                <a:solidFill>
                  <a:srgbClr val="002060"/>
                </a:solidFill>
              </a:rPr>
              <a:t>do 6 měsíců </a:t>
            </a:r>
            <a:r>
              <a:rPr lang="cs-CZ" dirty="0">
                <a:solidFill>
                  <a:srgbClr val="002060"/>
                </a:solidFill>
              </a:rPr>
              <a:t>po ukončení realizace projektu (investiční fáze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Na konci realizace projektu (investiční fáze) nebo nejpozději do 3 měsíců od ukončení </a:t>
            </a:r>
            <a:r>
              <a:rPr lang="cs-CZ" dirty="0" smtClean="0">
                <a:solidFill>
                  <a:srgbClr val="002060"/>
                </a:solidFill>
              </a:rPr>
              <a:t>realizace projektu (investiční fáze) </a:t>
            </a:r>
            <a:r>
              <a:rPr lang="cs-CZ" dirty="0">
                <a:solidFill>
                  <a:srgbClr val="002060"/>
                </a:solidFill>
              </a:rPr>
              <a:t>– nutná </a:t>
            </a:r>
            <a:r>
              <a:rPr lang="cs-CZ" b="1" dirty="0">
                <a:solidFill>
                  <a:srgbClr val="002060"/>
                </a:solidFill>
              </a:rPr>
              <a:t>registrace sociální služby</a:t>
            </a:r>
            <a:r>
              <a:rPr lang="cs-CZ" dirty="0">
                <a:solidFill>
                  <a:srgbClr val="002060"/>
                </a:solidFill>
              </a:rPr>
              <a:t> dle zákona č. 108/2006 Sb., o sociálních službách 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Vznik sociální služby nemusí být vázán na založení nového subjektu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Žadatel může být již registrovaným poskytovatelem sociální služby.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1 </a:t>
            </a:r>
            <a:r>
              <a:rPr lang="cs-CZ" dirty="0" smtClean="0">
                <a:solidFill>
                  <a:srgbClr val="002060"/>
                </a:solidFill>
              </a:rPr>
              <a:t>žádost </a:t>
            </a:r>
            <a:r>
              <a:rPr lang="cs-CZ" dirty="0">
                <a:solidFill>
                  <a:srgbClr val="002060"/>
                </a:solidFill>
              </a:rPr>
              <a:t>může zahrnovat 1 i více sociálních služeb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u="sng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u="sng" dirty="0" smtClean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8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A: Podpora sociálních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služeb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09600" y="1325047"/>
            <a:ext cx="850135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1) </a:t>
            </a:r>
            <a:r>
              <a:rPr lang="cs-CZ" b="1" u="sng" dirty="0" smtClean="0">
                <a:solidFill>
                  <a:srgbClr val="002060"/>
                </a:solidFill>
              </a:rPr>
              <a:t>Vznik sociálních služeb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1700" dirty="0" smtClean="0">
                <a:solidFill>
                  <a:srgbClr val="002060"/>
                </a:solidFill>
              </a:rPr>
              <a:t>vznik</a:t>
            </a:r>
            <a:r>
              <a:rPr lang="cs-CZ" sz="1700" b="1" dirty="0" smtClean="0">
                <a:solidFill>
                  <a:srgbClr val="002060"/>
                </a:solidFill>
              </a:rPr>
              <a:t> </a:t>
            </a:r>
            <a:r>
              <a:rPr lang="cs-CZ" sz="1700" dirty="0" smtClean="0">
                <a:solidFill>
                  <a:srgbClr val="002060"/>
                </a:solidFill>
              </a:rPr>
              <a:t>sociálních služeb dle zákona o sociálních službách = </a:t>
            </a:r>
            <a:r>
              <a:rPr lang="cs-CZ" sz="1700" b="1" dirty="0" smtClean="0">
                <a:solidFill>
                  <a:srgbClr val="002060"/>
                </a:solidFill>
              </a:rPr>
              <a:t>vytvoření nových kapacit </a:t>
            </a:r>
            <a:r>
              <a:rPr lang="cs-CZ" sz="1700" dirty="0" smtClean="0">
                <a:solidFill>
                  <a:srgbClr val="002060"/>
                </a:solidFill>
              </a:rPr>
              <a:t>pro osoby z CS: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002060"/>
                </a:solidFill>
              </a:rPr>
              <a:t>z</a:t>
            </a:r>
            <a:r>
              <a:rPr lang="cs-CZ" sz="1700" dirty="0" smtClean="0">
                <a:solidFill>
                  <a:srgbClr val="002060"/>
                </a:solidFill>
              </a:rPr>
              <a:t>aložení nového zařízení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002060"/>
                </a:solidFill>
              </a:rPr>
              <a:t>n</a:t>
            </a:r>
            <a:r>
              <a:rPr lang="cs-CZ" sz="1700" dirty="0" smtClean="0">
                <a:solidFill>
                  <a:srgbClr val="002060"/>
                </a:solidFill>
              </a:rPr>
              <a:t>avýšení kapacity stávajícího/stávajících zařízení</a:t>
            </a:r>
            <a:endParaRPr lang="cs-CZ" sz="17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Tx/>
              <a:buChar char="-"/>
            </a:pPr>
            <a:endParaRPr lang="cs-CZ" sz="1700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 smtClean="0">
                <a:solidFill>
                  <a:srgbClr val="002060"/>
                </a:solidFill>
              </a:rPr>
              <a:t>2 nízkoprahová denní centra (§ 61)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 smtClean="0">
                <a:solidFill>
                  <a:srgbClr val="002060"/>
                </a:solidFill>
              </a:rPr>
              <a:t>1 kontaktní centrum (§ 59)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36911"/>
              </p:ext>
            </p:extLst>
          </p:nvPr>
        </p:nvGraphicFramePr>
        <p:xfrm>
          <a:off x="1684020" y="418571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Sociální služba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Max. denní kapacita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Nízkoprahová denní centra</a:t>
                      </a:r>
                      <a:endParaRPr lang="cs-CZ" sz="1600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100 klientů/den</a:t>
                      </a:r>
                      <a:endParaRPr lang="cs-CZ" sz="1600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Kontaktní centrum</a:t>
                      </a:r>
                      <a:endParaRPr lang="cs-CZ" sz="1600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50 klientů/den</a:t>
                      </a:r>
                      <a:endParaRPr lang="cs-CZ" sz="1600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A: Podpora sociálních služeb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5800" y="2549962"/>
            <a:ext cx="4099560" cy="3276283"/>
          </a:xfrm>
        </p:spPr>
        <p:txBody>
          <a:bodyPr/>
          <a:lstStyle/>
          <a:p>
            <a:pPr marL="171450" lvl="0" indent="-1714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   Ranná </a:t>
            </a:r>
            <a:r>
              <a:rPr lang="cs-CZ" sz="1400" dirty="0">
                <a:solidFill>
                  <a:srgbClr val="002060"/>
                </a:solidFill>
              </a:rPr>
              <a:t>péče (§ 54)	</a:t>
            </a:r>
          </a:p>
          <a:p>
            <a:pPr marL="171450" lvl="0" indent="-1714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   Tlumočnické služby (§ 56)		</a:t>
            </a:r>
          </a:p>
          <a:p>
            <a:pPr marL="171450" lvl="0" indent="-1714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   Azylové domy (§ 57)			</a:t>
            </a:r>
          </a:p>
          <a:p>
            <a:pPr marL="171450" lvl="0" indent="-1714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   Domy na půl cesty (§ 58)		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Kontaktní centra (§ 59)			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Krizová pomoc (§ 60)			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Intervenční centra (§ 60a)		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Nízkoprahová denní centra (§ 61)</a:t>
            </a:r>
            <a:r>
              <a:rPr lang="cs-CZ" sz="1300" dirty="0">
                <a:solidFill>
                  <a:srgbClr val="002060"/>
                </a:solidFill>
              </a:rPr>
              <a:t>	</a:t>
            </a:r>
            <a:endParaRPr lang="cs-CZ" sz="1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5800" y="1257300"/>
            <a:ext cx="800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2) </a:t>
            </a:r>
            <a:r>
              <a:rPr lang="cs-CZ" b="1" u="sng" dirty="0">
                <a:solidFill>
                  <a:srgbClr val="002060"/>
                </a:solidFill>
              </a:rPr>
              <a:t>Rozvoj sociálních služeb</a:t>
            </a:r>
            <a:endParaRPr lang="cs-CZ" u="sng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1600" dirty="0">
                <a:solidFill>
                  <a:srgbClr val="002060"/>
                </a:solidFill>
              </a:rPr>
              <a:t>rozvoj/modernizace již zavedených sociálních služeb dle zákona o soc. službách – </a:t>
            </a:r>
            <a:r>
              <a:rPr lang="cs-CZ" sz="1600" b="1" dirty="0">
                <a:solidFill>
                  <a:srgbClr val="002060"/>
                </a:solidFill>
              </a:rPr>
              <a:t>bez navyšování kapacity: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65320" y="2549962"/>
            <a:ext cx="42976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2060"/>
                </a:solidFill>
                <a:ea typeface="ＭＳ Ｐゴシック" pitchFamily="34" charset="-128"/>
              </a:rPr>
              <a:t>Nízkoprahová zařízení pro děti a mládež (§ 62)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2060"/>
                </a:solidFill>
                <a:ea typeface="ＭＳ Ｐゴシック" pitchFamily="34" charset="-128"/>
              </a:rPr>
              <a:t>Noclehárny (§ 63)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2060"/>
                </a:solidFill>
                <a:ea typeface="ＭＳ Ｐゴシック" pitchFamily="34" charset="-128"/>
              </a:rPr>
              <a:t>Služby následné péče (§ 64)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2060"/>
                </a:solidFill>
                <a:ea typeface="ＭＳ Ｐゴシック" pitchFamily="34" charset="-128"/>
              </a:rPr>
              <a:t>Sociálně aktivizační služby pro rodiny s dětmi (§ 65)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2060"/>
                </a:solidFill>
                <a:ea typeface="ＭＳ Ｐゴシック" pitchFamily="34" charset="-128"/>
              </a:rPr>
              <a:t>Sociálně aktivizační služby pro seniory a osoby se zdravotním postižením (§ 66)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2060"/>
                </a:solidFill>
                <a:ea typeface="ＭＳ Ｐゴシック" pitchFamily="34" charset="-128"/>
              </a:rPr>
              <a:t>Sociálně terapeutické dílny (§ 67)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2060"/>
                </a:solidFill>
                <a:ea typeface="ＭＳ Ｐゴシック" pitchFamily="34" charset="-128"/>
              </a:rPr>
              <a:t>Terénní programy (§ 69)</a:t>
            </a:r>
          </a:p>
          <a:p>
            <a:pPr marL="285750" lvl="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2060"/>
                </a:solidFill>
                <a:ea typeface="ＭＳ Ｐゴシック" pitchFamily="34" charset="-128"/>
              </a:rPr>
              <a:t>Sociální rehabilitace (§ 70)</a:t>
            </a:r>
            <a:endParaRPr lang="cs-CZ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70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B: Podpora aktivizace komunitního života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479980"/>
            <a:ext cx="82113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V</a:t>
            </a:r>
            <a:r>
              <a:rPr lang="cs-CZ" b="1" dirty="0" smtClean="0">
                <a:solidFill>
                  <a:srgbClr val="002060"/>
                </a:solidFill>
              </a:rPr>
              <a:t>znik kulturně komunitních center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Dílčí alokace: </a:t>
            </a:r>
            <a:r>
              <a:rPr lang="cs-CZ" b="1" dirty="0" smtClean="0">
                <a:solidFill>
                  <a:srgbClr val="002060"/>
                </a:solidFill>
              </a:rPr>
              <a:t>76 </a:t>
            </a:r>
            <a:r>
              <a:rPr lang="cs-CZ" b="1" dirty="0">
                <a:solidFill>
                  <a:srgbClr val="002060"/>
                </a:solidFill>
              </a:rPr>
              <a:t>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Minimální a maximální výše rozpočtu: </a:t>
            </a:r>
            <a:r>
              <a:rPr lang="cs-CZ" b="1" dirty="0">
                <a:solidFill>
                  <a:srgbClr val="002060"/>
                </a:solidFill>
              </a:rPr>
              <a:t>0,5 mil. Kč - </a:t>
            </a:r>
            <a:r>
              <a:rPr lang="cs-CZ" b="1" dirty="0" smtClean="0">
                <a:solidFill>
                  <a:srgbClr val="002060"/>
                </a:solidFill>
              </a:rPr>
              <a:t>10 </a:t>
            </a:r>
            <a:r>
              <a:rPr lang="cs-CZ" b="1" dirty="0">
                <a:solidFill>
                  <a:srgbClr val="002060"/>
                </a:solidFill>
              </a:rPr>
              <a:t>mil.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Při kombinaci aktivit: </a:t>
            </a:r>
            <a:r>
              <a:rPr lang="cs-CZ" b="1" dirty="0">
                <a:solidFill>
                  <a:srgbClr val="002060"/>
                </a:solidFill>
              </a:rPr>
              <a:t>0,5 mil. Kč -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>
                <a:solidFill>
                  <a:srgbClr val="002060"/>
                </a:solidFill>
              </a:rPr>
              <a:t>1</a:t>
            </a:r>
            <a:r>
              <a:rPr lang="cs-CZ" b="1" dirty="0" smtClean="0">
                <a:solidFill>
                  <a:srgbClr val="002060"/>
                </a:solidFill>
              </a:rPr>
              <a:t>5 </a:t>
            </a:r>
            <a:r>
              <a:rPr lang="cs-CZ" b="1" dirty="0">
                <a:solidFill>
                  <a:srgbClr val="002060"/>
                </a:solidFill>
              </a:rPr>
              <a:t>mil.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Vznik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= </a:t>
            </a:r>
            <a:r>
              <a:rPr lang="cs-CZ" b="1" dirty="0">
                <a:solidFill>
                  <a:srgbClr val="002060"/>
                </a:solidFill>
              </a:rPr>
              <a:t>založení nového zařízení</a:t>
            </a:r>
            <a:r>
              <a:rPr lang="cs-CZ" dirty="0">
                <a:solidFill>
                  <a:srgbClr val="002060"/>
                </a:solidFill>
              </a:rPr>
              <a:t>, v němž budou provozovány sociálně aktivizační aktivity směřující k sociálnímu začleňování osob z CS (prostory nebyly před podáním žádosti o podporu k tomuto účelu žadatelem využívány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1510</Words>
  <Application>Microsoft Office PowerPoint</Application>
  <PresentationFormat>Předvádění na obrazovce (4:3)</PresentationFormat>
  <Paragraphs>238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Wingdings</vt:lpstr>
      <vt:lpstr>Office Theme</vt:lpstr>
      <vt:lpstr>Motiv Office</vt:lpstr>
      <vt:lpstr>11</vt:lpstr>
      <vt:lpstr>Prezentace aplikace PowerPoint</vt:lpstr>
      <vt:lpstr>Prezentace aplikace PowerPoint</vt:lpstr>
      <vt:lpstr>Základní informace o výzvě č. 46</vt:lpstr>
      <vt:lpstr>Oprávnění žadatelé a partneři</vt:lpstr>
      <vt:lpstr>A: Podpora sociálních služeb</vt:lpstr>
      <vt:lpstr>A: Podpora sociálních služeb</vt:lpstr>
      <vt:lpstr>A: Podpora sociálních služeb</vt:lpstr>
      <vt:lpstr>A: Podpora sociálních služeb</vt:lpstr>
      <vt:lpstr>B: Podpora aktivizace komunitního života</vt:lpstr>
      <vt:lpstr>B: Podpora aktivizace komunitního života</vt:lpstr>
      <vt:lpstr>B: Podpora aktivizace komunitního života</vt:lpstr>
      <vt:lpstr>B: Podpora aktivizace komunitního života</vt:lpstr>
      <vt:lpstr>A a B: Podporované cílové skupiny</vt:lpstr>
      <vt:lpstr>C: Podpora sociálního bydlení</vt:lpstr>
      <vt:lpstr>C: Podpora sociálního bydlení</vt:lpstr>
      <vt:lpstr>C: Podpora sociálního bydlení</vt:lpstr>
      <vt:lpstr>C: Podporované cílové skupiny </vt:lpstr>
      <vt:lpstr>C: Podporované cílové skupiny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Raková Aneta (MHMP, FON)</cp:lastModifiedBy>
  <cp:revision>311</cp:revision>
  <cp:lastPrinted>2020-03-11T14:09:36Z</cp:lastPrinted>
  <dcterms:created xsi:type="dcterms:W3CDTF">2015-08-07T17:40:25Z</dcterms:created>
  <dcterms:modified xsi:type="dcterms:W3CDTF">2020-03-16T07:52:17Z</dcterms:modified>
</cp:coreProperties>
</file>