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4" r:id="rId3"/>
    <p:sldId id="279" r:id="rId4"/>
    <p:sldId id="280" r:id="rId5"/>
    <p:sldId id="292" r:id="rId6"/>
    <p:sldId id="290" r:id="rId7"/>
    <p:sldId id="285" r:id="rId8"/>
    <p:sldId id="293" r:id="rId9"/>
    <p:sldId id="281" r:id="rId10"/>
    <p:sldId id="261" r:id="rId11"/>
    <p:sldId id="259" r:id="rId12"/>
    <p:sldId id="271" r:id="rId13"/>
    <p:sldId id="294" r:id="rId14"/>
    <p:sldId id="291" r:id="rId15"/>
    <p:sldId id="288" r:id="rId16"/>
    <p:sldId id="289" r:id="rId17"/>
    <p:sldId id="283" r:id="rId18"/>
    <p:sldId id="266" r:id="rId19"/>
    <p:sldId id="262" r:id="rId20"/>
    <p:sldId id="263" r:id="rId21"/>
    <p:sldId id="269" r:id="rId22"/>
    <p:sldId id="270" r:id="rId23"/>
    <p:sldId id="257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5D58E9EE-A70A-4278-AD02-9F3952BE4D1D}">
          <p14:sldIdLst>
            <p14:sldId id="256"/>
            <p14:sldId id="284"/>
            <p14:sldId id="279"/>
            <p14:sldId id="280"/>
            <p14:sldId id="292"/>
            <p14:sldId id="290"/>
            <p14:sldId id="285"/>
            <p14:sldId id="293"/>
            <p14:sldId id="281"/>
            <p14:sldId id="261"/>
            <p14:sldId id="259"/>
            <p14:sldId id="271"/>
            <p14:sldId id="294"/>
            <p14:sldId id="291"/>
            <p14:sldId id="288"/>
            <p14:sldId id="289"/>
            <p14:sldId id="283"/>
            <p14:sldId id="266"/>
            <p14:sldId id="262"/>
            <p14:sldId id="263"/>
            <p14:sldId id="269"/>
            <p14:sldId id="270"/>
          </p14:sldIdLst>
        </p14:section>
        <p14:section name="závěr" id="{557A05E8-9D0C-4364-9BFA-A8B0D18B2B04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E0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677" autoAdjust="0"/>
  </p:normalViewPr>
  <p:slideViewPr>
    <p:cSldViewPr snapToGrid="0">
      <p:cViewPr varScale="1">
        <p:scale>
          <a:sx n="101" d="100"/>
          <a:sy n="101" d="100"/>
        </p:scale>
        <p:origin x="19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7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20.7.2017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DFFD6-5A57-4545-963E-33F90AFB4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9266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20.7.2017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614F3-8893-4A6C-9C16-B7EDA1E99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2342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590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s-CZ" sz="9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728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900" strike="sng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587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046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705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9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450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732566"/>
          </a:xfrm>
        </p:spPr>
        <p:txBody>
          <a:bodyPr/>
          <a:lstStyle/>
          <a:p>
            <a:endParaRPr lang="cs-CZ" sz="9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34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86464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9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704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684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22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236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98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2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40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323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9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900" dirty="0" smtClean="0"/>
          </a:p>
          <a:p>
            <a:endParaRPr lang="cs-CZ" sz="9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4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80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49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9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59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9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983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93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14F3-8893-4A6C-9C16-B7EDA1E99B23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58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0" r:id="rId3"/>
    <p:sldLayoutId id="2147483676" r:id="rId4"/>
    <p:sldLayoutId id="2147483683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PRAVIDLA PROGRAMU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Prioritní osa 3 Podpora sociálního začleňování a boj proti chudobě</a:t>
            </a:r>
          </a:p>
          <a:p>
            <a:r>
              <a:rPr lang="cs-CZ" dirty="0"/>
              <a:t>OP PPR</a:t>
            </a:r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Povinné nástroje publicity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Informování o podpoře z ESF na webových stránkách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Plakát minimální velikosti A3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Informování subjektů, podílejících se na projektu, o podpoře z ESF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400" dirty="0"/>
              <a:t>Publicita hrazena z nepřímých nákladů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400" dirty="0"/>
              <a:t>Generátor povinné publicity</a:t>
            </a:r>
          </a:p>
          <a:p>
            <a:pPr marL="0" lvl="0" indent="0">
              <a:lnSpc>
                <a:spcPct val="124000"/>
              </a:lnSpc>
              <a:buNone/>
            </a:pPr>
            <a:r>
              <a:rPr lang="cs-CZ" sz="2200" i="1" dirty="0">
                <a:solidFill>
                  <a:srgbClr val="002060"/>
                </a:solidFill>
              </a:rPr>
              <a:t>   </a:t>
            </a:r>
            <a:r>
              <a:rPr lang="cs-CZ" sz="2200" b="1" i="1" dirty="0">
                <a:solidFill>
                  <a:srgbClr val="002060"/>
                </a:solidFill>
              </a:rPr>
              <a:t>publicita.dotaceeu.cz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publicitu</a:t>
            </a:r>
          </a:p>
        </p:txBody>
      </p:sp>
    </p:spTree>
    <p:extLst>
      <p:ext uri="{BB962C8B-B14F-4D97-AF65-F5344CB8AC3E}">
        <p14:creationId xmlns:p14="http://schemas.microsoft.com/office/powerpoint/2010/main" val="138411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publicitu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/>
              <a:t>Prvky povinné publicity:</a:t>
            </a:r>
            <a:endParaRPr lang="cs-CZ" sz="2400" dirty="0"/>
          </a:p>
          <a:p>
            <a:pPr marL="631825" indent="-319088">
              <a:lnSpc>
                <a:spcPct val="100000"/>
              </a:lnSpc>
              <a:tabLst>
                <a:tab pos="631825" algn="l"/>
              </a:tabLst>
            </a:pPr>
            <a:r>
              <a:rPr lang="cs-CZ" sz="2000" dirty="0"/>
              <a:t>Znak EU</a:t>
            </a:r>
          </a:p>
          <a:p>
            <a:pPr marL="631825" lvl="0" indent="-319088">
              <a:lnSpc>
                <a:spcPct val="100000"/>
              </a:lnSpc>
              <a:tabLst>
                <a:tab pos="631825" algn="l"/>
              </a:tabLst>
            </a:pPr>
            <a:r>
              <a:rPr lang="cs-CZ" sz="2000" dirty="0"/>
              <a:t>Název „Evropská unie“</a:t>
            </a:r>
          </a:p>
          <a:p>
            <a:pPr marL="631825" lvl="0" indent="-319088">
              <a:lnSpc>
                <a:spcPct val="100000"/>
              </a:lnSpc>
              <a:tabLst>
                <a:tab pos="631825" algn="l"/>
              </a:tabLst>
            </a:pPr>
            <a:r>
              <a:rPr lang="cs-CZ" sz="2000" dirty="0"/>
              <a:t>Odkaz na ESI fondy</a:t>
            </a:r>
          </a:p>
          <a:p>
            <a:pPr marL="631825" lvl="0" indent="-319088">
              <a:lnSpc>
                <a:spcPct val="100000"/>
              </a:lnSpc>
              <a:tabLst>
                <a:tab pos="631825" algn="l"/>
              </a:tabLst>
            </a:pPr>
            <a:r>
              <a:rPr lang="cs-CZ" sz="2000" dirty="0"/>
              <a:t>Odkaz na program</a:t>
            </a:r>
          </a:p>
          <a:p>
            <a:pPr marL="631825" lvl="0" indent="-319088">
              <a:lnSpc>
                <a:spcPct val="100000"/>
              </a:lnSpc>
              <a:tabLst>
                <a:tab pos="631825" algn="l"/>
              </a:tabLst>
            </a:pPr>
            <a:r>
              <a:rPr lang="cs-CZ" sz="2000" dirty="0"/>
              <a:t>Značka hlavního města Prahy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1" y="4240736"/>
            <a:ext cx="7670039" cy="12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Výběr dodavatele – Základní zásady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8850" y="1216058"/>
            <a:ext cx="7453630" cy="49490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cs typeface="Arial" panose="020B0604020202020204" pitchFamily="34" charset="0"/>
              </a:rPr>
              <a:t>Zásada </a:t>
            </a:r>
            <a:r>
              <a:rPr lang="cs-CZ" sz="1800" dirty="0" smtClean="0">
                <a:cs typeface="Arial" panose="020B0604020202020204" pitchFamily="34" charset="0"/>
              </a:rPr>
              <a:t>transparentnosti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 smtClean="0">
                <a:cs typeface="Arial" panose="020B0604020202020204" pitchFamily="34" charset="0"/>
              </a:rPr>
              <a:t> - </a:t>
            </a:r>
            <a:r>
              <a:rPr lang="cs-CZ" sz="1600" dirty="0" smtClean="0">
                <a:cs typeface="Arial" panose="020B0604020202020204" pitchFamily="34" charset="0"/>
              </a:rPr>
              <a:t>kroky vedoucí k uzavření smlouvy činit jasným a srozumitelným způsobem, uschovávat písemnou dokumentaci s dodavatelem, rozhodnutí opatřena řádným odůvodněním</a:t>
            </a:r>
            <a:endParaRPr lang="cs-CZ" sz="16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 smtClean="0">
                <a:cs typeface="Arial" panose="020B0604020202020204" pitchFamily="34" charset="0"/>
              </a:rPr>
              <a:t>Zásada </a:t>
            </a:r>
            <a:r>
              <a:rPr lang="cs-CZ" sz="1800" dirty="0">
                <a:cs typeface="Arial" panose="020B0604020202020204" pitchFamily="34" charset="0"/>
              </a:rPr>
              <a:t>přiměřenosti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 smtClean="0">
                <a:cs typeface="Arial" panose="020B0604020202020204" pitchFamily="34" charset="0"/>
              </a:rPr>
              <a:t>  -</a:t>
            </a:r>
            <a:r>
              <a:rPr lang="cs-CZ" sz="1600" dirty="0" smtClean="0">
                <a:cs typeface="Arial" panose="020B0604020202020204" pitchFamily="34" charset="0"/>
              </a:rPr>
              <a:t> přiměřenost požadavků zadavatele ve vztahu k předmětu zakázky. </a:t>
            </a:r>
            <a:r>
              <a:rPr lang="cs-CZ" sz="1600" dirty="0" smtClean="0">
                <a:cs typeface="Arial" panose="020B0604020202020204" pitchFamily="34" charset="0"/>
              </a:rPr>
              <a:t>Př. Nastavení lhůt v takovém rozsahu, aby bylo umožněno se přihlásit všem zájemcům</a:t>
            </a:r>
            <a:endParaRPr lang="cs-CZ" sz="16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 smtClean="0">
                <a:cs typeface="Arial" panose="020B0604020202020204" pitchFamily="34" charset="0"/>
              </a:rPr>
              <a:t>Zásada </a:t>
            </a:r>
            <a:r>
              <a:rPr lang="cs-CZ" sz="1800" dirty="0">
                <a:cs typeface="Arial" panose="020B0604020202020204" pitchFamily="34" charset="0"/>
              </a:rPr>
              <a:t>rovného </a:t>
            </a:r>
            <a:r>
              <a:rPr lang="cs-CZ" sz="1800" dirty="0" smtClean="0">
                <a:cs typeface="Arial" panose="020B0604020202020204" pitchFamily="34" charset="0"/>
              </a:rPr>
              <a:t>zacházení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 smtClean="0">
                <a:cs typeface="Arial" panose="020B0604020202020204" pitchFamily="34" charset="0"/>
              </a:rPr>
              <a:t>  - zadavatel je v průběhu zadávacího procesu povinen přistupovat stejně ke všem účastníkům, kteří mohou podat či podávají nabídky</a:t>
            </a:r>
            <a:endParaRPr lang="cs-CZ" sz="18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 smtClean="0">
                <a:cs typeface="Arial" panose="020B0604020202020204" pitchFamily="34" charset="0"/>
              </a:rPr>
              <a:t>Nově: Zásada sociálně odpovědného zadávání, environmentálně odpovědného zdávání a inovací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cs typeface="Arial" panose="020B0604020202020204" pitchFamily="34" charset="0"/>
              </a:rPr>
              <a:t> </a:t>
            </a:r>
            <a:r>
              <a:rPr lang="cs-CZ" sz="1800" dirty="0" smtClean="0">
                <a:cs typeface="Arial" panose="020B0604020202020204" pitchFamily="34" charset="0"/>
              </a:rPr>
              <a:t> </a:t>
            </a:r>
            <a:r>
              <a:rPr lang="cs-CZ" sz="1600" dirty="0" smtClean="0">
                <a:cs typeface="Arial" panose="020B0604020202020204" pitchFamily="34" charset="0"/>
              </a:rPr>
              <a:t>- zadavatel je při tvorbě zadávacích podmínek, hodnocení nabídek, výběru dodavatele povinen, za předpokladu, že to je vzhledem k povaze zakázky možné, dodržovat tyto zásady a svůj postup důkladně odůvodnit.</a:t>
            </a:r>
            <a:endParaRPr lang="cs-CZ" sz="1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4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cs typeface="Arial" panose="020B0604020202020204" pitchFamily="34" charset="0"/>
              </a:rPr>
              <a:t>Zásada zákazu diskriminace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 smtClean="0">
                <a:cs typeface="Arial" panose="020B0604020202020204" pitchFamily="34" charset="0"/>
              </a:rPr>
              <a:t>  </a:t>
            </a:r>
            <a:r>
              <a:rPr lang="cs-CZ" sz="1500" dirty="0" smtClean="0">
                <a:cs typeface="Arial" panose="020B0604020202020204" pitchFamily="34" charset="0"/>
              </a:rPr>
              <a:t>- Jde o povinnost zadavatele postupovat tak, aby jeho jednáním nedošlo k diskriminaci žádného z účastníků. </a:t>
            </a:r>
            <a:endParaRPr lang="cs-CZ" sz="15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cs typeface="Arial" panose="020B0604020202020204" pitchFamily="34" charset="0"/>
              </a:rPr>
              <a:t>Zamezení střetu zájmů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 smtClean="0">
                <a:cs typeface="Arial" panose="020B0604020202020204" pitchFamily="34" charset="0"/>
              </a:rPr>
              <a:t>Zákaz </a:t>
            </a:r>
            <a:r>
              <a:rPr lang="cs-CZ" sz="1800" dirty="0">
                <a:cs typeface="Arial" panose="020B0604020202020204" pitchFamily="34" charset="0"/>
              </a:rPr>
              <a:t>omezení účasti – země EU, EHS, dle mezinárodních smluv</a:t>
            </a:r>
          </a:p>
          <a:p>
            <a:pPr>
              <a:lnSpc>
                <a:spcPct val="100000"/>
              </a:lnSpc>
            </a:pPr>
            <a:endParaRPr lang="cs-CZ" sz="18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 smtClean="0">
                <a:cs typeface="Arial" panose="020B0604020202020204" pitchFamily="34" charset="0"/>
              </a:rPr>
              <a:t>Zákaz </a:t>
            </a:r>
            <a:r>
              <a:rPr lang="cs-CZ" sz="1800" dirty="0">
                <a:cs typeface="Arial" panose="020B0604020202020204" pitchFamily="34" charset="0"/>
              </a:rPr>
              <a:t>dělení zakázek </a:t>
            </a:r>
          </a:p>
          <a:p>
            <a:pPr>
              <a:lnSpc>
                <a:spcPct val="100000"/>
              </a:lnSpc>
            </a:pPr>
            <a:endParaRPr lang="cs-CZ" sz="18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 smtClean="0">
                <a:cs typeface="Arial" panose="020B0604020202020204" pitchFamily="34" charset="0"/>
              </a:rPr>
              <a:t>Písemně </a:t>
            </a:r>
            <a:r>
              <a:rPr lang="cs-CZ" sz="1800" dirty="0">
                <a:cs typeface="Arial" panose="020B0604020202020204" pitchFamily="34" charset="0"/>
              </a:rPr>
              <a:t>zaznamenávat úkony zadavatele spojené s VŘ</a:t>
            </a:r>
          </a:p>
          <a:p>
            <a:pPr>
              <a:lnSpc>
                <a:spcPct val="100000"/>
              </a:lnSpc>
            </a:pPr>
            <a:endParaRPr lang="cs-CZ" sz="18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 smtClean="0">
                <a:cs typeface="Arial" panose="020B0604020202020204" pitchFamily="34" charset="0"/>
              </a:rPr>
              <a:t>Informování </a:t>
            </a:r>
            <a:r>
              <a:rPr lang="cs-CZ" sz="1800" dirty="0">
                <a:cs typeface="Arial" panose="020B0604020202020204" pitchFamily="34" charset="0"/>
              </a:rPr>
              <a:t>poskytovatele dotace o řízeních – ÚOHS</a:t>
            </a:r>
          </a:p>
          <a:p>
            <a:pPr>
              <a:lnSpc>
                <a:spcPct val="100000"/>
              </a:lnSpc>
            </a:pPr>
            <a:endParaRPr lang="cs-CZ" sz="18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 smtClean="0">
                <a:cs typeface="Arial" panose="020B0604020202020204" pitchFamily="34" charset="0"/>
              </a:rPr>
              <a:t>Odpovědnost </a:t>
            </a:r>
            <a:r>
              <a:rPr lang="cs-CZ" sz="1800" dirty="0">
                <a:cs typeface="Arial" panose="020B0604020202020204" pitchFamily="34" charset="0"/>
              </a:rPr>
              <a:t>za VŘ nese zadavatel</a:t>
            </a:r>
          </a:p>
          <a:p>
            <a:pPr>
              <a:lnSpc>
                <a:spcPct val="100000"/>
              </a:lnSpc>
            </a:pPr>
            <a:endParaRPr lang="cs-CZ" sz="18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 smtClean="0">
                <a:cs typeface="Arial" panose="020B0604020202020204" pitchFamily="34" charset="0"/>
              </a:rPr>
              <a:t>Výběr </a:t>
            </a:r>
            <a:r>
              <a:rPr lang="cs-CZ" sz="1800" dirty="0">
                <a:cs typeface="Arial" panose="020B0604020202020204" pitchFamily="34" charset="0"/>
              </a:rPr>
              <a:t>v souladu s </a:t>
            </a:r>
            <a:r>
              <a:rPr lang="cs-CZ" sz="1800" dirty="0" err="1">
                <a:cs typeface="Arial" panose="020B0604020202020204" pitchFamily="34" charset="0"/>
              </a:rPr>
              <a:t>PpŽP</a:t>
            </a:r>
            <a:r>
              <a:rPr lang="cs-CZ" sz="1800" dirty="0">
                <a:cs typeface="Arial" panose="020B0604020202020204" pitchFamily="34" charset="0"/>
              </a:rPr>
              <a:t> platnými v den vyhlášení zakázky a zákonem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dodavatele – Základní zásady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799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Existují odlišnosti mezi podobnými pojmy (střet zájmů – podjatost – podvod), v praxi se někdy stírají</a:t>
            </a:r>
          </a:p>
          <a:p>
            <a:r>
              <a:rPr lang="cs-CZ" sz="1800" dirty="0"/>
              <a:t>Různé definice střetu zájmů od obecných až po konkrétní situace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V OP PPR existují konkrétní definice střetu zájmů v případě: </a:t>
            </a:r>
          </a:p>
          <a:p>
            <a:pPr lvl="1"/>
            <a:r>
              <a:rPr lang="cs-CZ" sz="1800" dirty="0"/>
              <a:t>hodnocení projektu – pokud nastane, musí hodnotitel odstoupit, jinak porušení podmínek</a:t>
            </a:r>
          </a:p>
          <a:p>
            <a:pPr lvl="1"/>
            <a:r>
              <a:rPr lang="cs-CZ" sz="1800" dirty="0"/>
              <a:t>veřejných zakázek (viz Pravidla pro žadatele a příjemce OP PPR, kap. s definicemi) – nesmí nastat, považuje se za porušení </a:t>
            </a:r>
            <a:r>
              <a:rPr lang="cs-CZ" sz="1800" dirty="0" smtClean="0"/>
              <a:t>podmínek</a:t>
            </a:r>
            <a:endParaRPr lang="cs-CZ" sz="1800" dirty="0"/>
          </a:p>
          <a:p>
            <a:r>
              <a:rPr lang="cs-CZ" sz="1800" dirty="0"/>
              <a:t>Z dřívější praxe v rámci evropských fondů je veřejně známá řada případů, na kterých lze nežádoucí střet zájmů </a:t>
            </a:r>
            <a:r>
              <a:rPr lang="cs-CZ" sz="1800" dirty="0" smtClean="0"/>
              <a:t>ukázat</a:t>
            </a:r>
          </a:p>
          <a:p>
            <a:r>
              <a:rPr lang="cs-CZ" sz="1800" dirty="0"/>
              <a:t>V případě podezření na střet zájmů, popř. podvod se obrátit:</a:t>
            </a:r>
          </a:p>
          <a:p>
            <a:pPr lvl="1"/>
            <a:r>
              <a:rPr lang="cs-CZ" sz="1800" dirty="0"/>
              <a:t>s dotazy a nejasnostmi na příslušného programového/projektového nebo finančního manažera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dodavatele – střet zájmů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84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cs-CZ" sz="2400" b="1" dirty="0"/>
              <a:t>Předpokládaná </a:t>
            </a:r>
            <a:r>
              <a:rPr lang="cs-CZ" sz="2400" b="1" dirty="0" smtClean="0"/>
              <a:t>hodnota zakázky</a:t>
            </a:r>
            <a:endParaRPr lang="cs-CZ" sz="2400" b="1" dirty="0"/>
          </a:p>
          <a:p>
            <a:pPr marL="457200" lvl="1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cs-CZ" sz="1600" b="1" dirty="0"/>
              <a:t>&lt; </a:t>
            </a:r>
            <a:r>
              <a:rPr lang="cs-CZ" sz="1600" b="1" dirty="0" smtClean="0"/>
              <a:t>500</a:t>
            </a:r>
            <a:r>
              <a:rPr lang="cs-CZ" sz="1600" b="1" dirty="0"/>
              <a:t>. tis. Kč bez DPH </a:t>
            </a:r>
            <a:r>
              <a:rPr lang="cs-CZ" sz="1600" dirty="0"/>
              <a:t>v případě </a:t>
            </a:r>
            <a:r>
              <a:rPr lang="cs-CZ" sz="1600" u="sng" dirty="0"/>
              <a:t>zadavatelů dle ZZVZ §4</a:t>
            </a:r>
            <a:r>
              <a:rPr lang="cs-CZ" sz="1600" dirty="0"/>
              <a:t> (odst. 1 – 3) </a:t>
            </a:r>
          </a:p>
          <a:p>
            <a:pPr marL="457200" lvl="1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cs-CZ" sz="1600" b="1" dirty="0"/>
              <a:t>&lt; </a:t>
            </a:r>
            <a:r>
              <a:rPr lang="cs-CZ" sz="1600" b="1" dirty="0" smtClean="0"/>
              <a:t>2 mil. </a:t>
            </a:r>
            <a:r>
              <a:rPr lang="cs-CZ" sz="1600" b="1" dirty="0" smtClean="0"/>
              <a:t>Kč </a:t>
            </a:r>
            <a:r>
              <a:rPr lang="cs-CZ" sz="1600" b="1" dirty="0"/>
              <a:t>bez DPH </a:t>
            </a:r>
            <a:r>
              <a:rPr lang="cs-CZ" sz="1600" dirty="0"/>
              <a:t>v případě ostatních zadavatelů (mimo ZZVZ)</a:t>
            </a:r>
          </a:p>
          <a:p>
            <a:pPr marL="0" lvl="0" indent="0">
              <a:lnSpc>
                <a:spcPct val="100000"/>
              </a:lnSpc>
              <a:buClr>
                <a:srgbClr val="C00000"/>
              </a:buClr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Zadavatel je povinen stanovit předpokládanou hodnotu před zahájením VŘ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Průzkum </a:t>
            </a:r>
            <a:r>
              <a:rPr lang="cs-CZ" sz="2000" dirty="0"/>
              <a:t>trhu a následně přímý nákup/doložení účetních dokladů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Zřejmý předmět zakázky, množství dodaného plnění a cena plnění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dirty="0"/>
              <a:t>Platí základní zásady výběru.</a:t>
            </a:r>
            <a:endParaRPr lang="cs-CZ" sz="2000" dirty="0"/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Výběr dodavatele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01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1140643"/>
            <a:ext cx="7453630" cy="5015060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Clr>
                <a:srgbClr val="C00000"/>
              </a:buClr>
              <a:buNone/>
            </a:pPr>
            <a:r>
              <a:rPr lang="cs-CZ" sz="2400" b="1" dirty="0"/>
              <a:t>Předpokládaná hodnota</a:t>
            </a:r>
          </a:p>
          <a:p>
            <a:pPr marL="457200" lvl="1" indent="0">
              <a:lnSpc>
                <a:spcPct val="120000"/>
              </a:lnSpc>
              <a:buClr>
                <a:srgbClr val="C00000"/>
              </a:buClr>
              <a:buNone/>
            </a:pPr>
            <a:r>
              <a:rPr lang="cs-CZ" sz="1600" b="1" dirty="0"/>
              <a:t>&gt; </a:t>
            </a:r>
            <a:r>
              <a:rPr lang="cs-CZ" sz="1600" b="1" dirty="0" smtClean="0"/>
              <a:t>500 </a:t>
            </a:r>
            <a:r>
              <a:rPr lang="cs-CZ" sz="1600" b="1" dirty="0"/>
              <a:t>tis. Kč </a:t>
            </a:r>
            <a:r>
              <a:rPr lang="cs-CZ" sz="1600" dirty="0"/>
              <a:t>bez </a:t>
            </a:r>
            <a:r>
              <a:rPr lang="cs-CZ" sz="1600" dirty="0" smtClean="0"/>
              <a:t>DPH</a:t>
            </a:r>
            <a:endParaRPr lang="cs-CZ" sz="1600" b="1" dirty="0"/>
          </a:p>
          <a:p>
            <a:pPr marL="457200" lvl="1" indent="0">
              <a:lnSpc>
                <a:spcPct val="120000"/>
              </a:lnSpc>
              <a:buClr>
                <a:srgbClr val="C00000"/>
              </a:buClr>
              <a:buNone/>
            </a:pPr>
            <a:r>
              <a:rPr lang="cs-CZ" sz="1600" b="1" dirty="0"/>
              <a:t>&lt;</a:t>
            </a:r>
            <a:r>
              <a:rPr lang="cs-CZ" sz="1600" dirty="0"/>
              <a:t> </a:t>
            </a:r>
            <a:r>
              <a:rPr lang="cs-CZ" sz="1600" b="1" dirty="0"/>
              <a:t>2. mil. Kč </a:t>
            </a:r>
            <a:r>
              <a:rPr lang="cs-CZ" sz="1600" dirty="0"/>
              <a:t>bez DPH (služby a dodávky) </a:t>
            </a:r>
            <a:r>
              <a:rPr lang="cs-CZ" sz="1600" b="1" dirty="0"/>
              <a:t>&lt;6. mil. Kč </a:t>
            </a:r>
            <a:r>
              <a:rPr lang="cs-CZ" sz="1600" dirty="0"/>
              <a:t>bez DPH (stav. práce) </a:t>
            </a:r>
          </a:p>
          <a:p>
            <a:pPr marL="0" lvl="0" indent="0">
              <a:lnSpc>
                <a:spcPct val="120000"/>
              </a:lnSpc>
              <a:buClr>
                <a:srgbClr val="C00000"/>
              </a:buClr>
              <a:buNone/>
            </a:pPr>
            <a:endParaRPr lang="cs-CZ" sz="18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cs typeface="Arial" panose="020B0604020202020204" pitchFamily="34" charset="0"/>
              </a:rPr>
              <a:t>Otevřená či </a:t>
            </a:r>
            <a:r>
              <a:rPr lang="cs-CZ" sz="1800" dirty="0">
                <a:cs typeface="Arial" panose="020B0604020202020204" pitchFamily="34" charset="0"/>
              </a:rPr>
              <a:t>u</a:t>
            </a:r>
            <a:r>
              <a:rPr lang="cs-CZ" sz="1800" dirty="0" smtClean="0">
                <a:cs typeface="Arial" panose="020B0604020202020204" pitchFamily="34" charset="0"/>
              </a:rPr>
              <a:t>zavřená výzva (uzavřená zaslání min. 3 zájemcům)</a:t>
            </a:r>
            <a:endParaRPr lang="cs-CZ" sz="1800" dirty="0"/>
          </a:p>
          <a:p>
            <a:pPr>
              <a:lnSpc>
                <a:spcPct val="120000"/>
              </a:lnSpc>
            </a:pPr>
            <a:r>
              <a:rPr lang="cs-CZ" sz="1800" dirty="0">
                <a:cs typeface="Arial" panose="020B0604020202020204" pitchFamily="34" charset="0"/>
              </a:rPr>
              <a:t>Okruh vyzvaných zájemců - způsobilý zakázku poskytnout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cs typeface="Arial" panose="020B0604020202020204" pitchFamily="34" charset="0"/>
              </a:rPr>
              <a:t>Lhůta </a:t>
            </a:r>
            <a:r>
              <a:rPr lang="cs-CZ" sz="1800" dirty="0" smtClean="0">
                <a:cs typeface="Arial" panose="020B0604020202020204" pitchFamily="34" charset="0"/>
              </a:rPr>
              <a:t>pro podání nabídek min</a:t>
            </a:r>
            <a:r>
              <a:rPr lang="cs-CZ" sz="1800" dirty="0">
                <a:cs typeface="Arial" panose="020B0604020202020204" pitchFamily="34" charset="0"/>
              </a:rPr>
              <a:t>. 10 kalendářních dní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cs typeface="Arial" panose="020B0604020202020204" pitchFamily="34" charset="0"/>
              </a:rPr>
              <a:t>Podrobné zadávací podmínky vč. dalších pokynů uvedeny v Pravidlech pro žadatele a </a:t>
            </a:r>
            <a:r>
              <a:rPr lang="cs-CZ" sz="1800" dirty="0" smtClean="0">
                <a:cs typeface="Arial" panose="020B0604020202020204" pitchFamily="34" charset="0"/>
              </a:rPr>
              <a:t>příjemce (kap. 19. 4. 2.)</a:t>
            </a:r>
            <a:endParaRPr lang="cs-CZ" sz="1800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 marL="0" indent="0">
              <a:lnSpc>
                <a:spcPct val="120000"/>
              </a:lnSpc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Výběr dodavatele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95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39442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cs-CZ" sz="2000" dirty="0"/>
              <a:t>Interní depeše </a:t>
            </a:r>
          </a:p>
          <a:p>
            <a:pPr lvl="1">
              <a:lnSpc>
                <a:spcPct val="114000"/>
              </a:lnSpc>
            </a:pPr>
            <a:r>
              <a:rPr lang="cs-CZ" sz="1600" dirty="0"/>
              <a:t>vždy z detailu projektu</a:t>
            </a:r>
          </a:p>
          <a:p>
            <a:pPr lvl="1">
              <a:lnSpc>
                <a:spcPct val="114000"/>
              </a:lnSpc>
            </a:pPr>
            <a:r>
              <a:rPr lang="cs-CZ" sz="1600" dirty="0"/>
              <a:t>uvádět </a:t>
            </a:r>
            <a:r>
              <a:rPr lang="cs-CZ" sz="1600" dirty="0" smtClean="0"/>
              <a:t>oba dva finanční manažery – viz aplikační kompetence</a:t>
            </a:r>
            <a:endParaRPr lang="cs-CZ" sz="1600" dirty="0"/>
          </a:p>
          <a:p>
            <a:pPr>
              <a:lnSpc>
                <a:spcPct val="114000"/>
              </a:lnSpc>
              <a:buFontTx/>
              <a:buChar char="-"/>
            </a:pPr>
            <a:endParaRPr lang="cs-CZ" sz="2000" dirty="0"/>
          </a:p>
          <a:p>
            <a:pPr>
              <a:lnSpc>
                <a:spcPct val="114000"/>
              </a:lnSpc>
            </a:pPr>
            <a:r>
              <a:rPr lang="cs-CZ" sz="2000" dirty="0"/>
              <a:t>Hlavní kontaktní osoba – aktualizovat dle skutečnosti</a:t>
            </a:r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  <a:p>
            <a:pPr>
              <a:lnSpc>
                <a:spcPct val="114000"/>
              </a:lnSpc>
            </a:pPr>
            <a:r>
              <a:rPr lang="cs-CZ" sz="2000" dirty="0"/>
              <a:t>Elektronický podpis – </a:t>
            </a:r>
            <a:r>
              <a:rPr lang="cs-CZ" sz="2000" dirty="0" smtClean="0"/>
              <a:t>hlídat </a:t>
            </a:r>
            <a:r>
              <a:rPr lang="cs-CZ" sz="2000" dirty="0"/>
              <a:t>platnost certifikátu, statutární zástupce/pověřená </a:t>
            </a:r>
            <a:r>
              <a:rPr lang="cs-CZ" sz="2000" dirty="0" smtClean="0"/>
              <a:t>osoba</a:t>
            </a:r>
          </a:p>
          <a:p>
            <a:pPr marL="0" indent="0">
              <a:lnSpc>
                <a:spcPct val="114000"/>
              </a:lnSpc>
              <a:buNone/>
            </a:pPr>
            <a:endParaRPr lang="cs-CZ" sz="2000" dirty="0" smtClean="0"/>
          </a:p>
          <a:p>
            <a:pPr>
              <a:lnSpc>
                <a:spcPct val="114000"/>
              </a:lnSpc>
            </a:pPr>
            <a:r>
              <a:rPr lang="cs-CZ" sz="2000" dirty="0" smtClean="0"/>
              <a:t>V případě udělení plné moci – hlídat její platnost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Komunikace s ŘO</a:t>
            </a:r>
          </a:p>
        </p:txBody>
      </p:sp>
    </p:spTree>
    <p:extLst>
      <p:ext uri="{BB962C8B-B14F-4D97-AF65-F5344CB8AC3E}">
        <p14:creationId xmlns:p14="http://schemas.microsoft.com/office/powerpoint/2010/main" val="3510661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Archivace</a:t>
            </a:r>
          </a:p>
        </p:txBody>
      </p:sp>
      <p:sp>
        <p:nvSpPr>
          <p:cNvPr id="3" name="Zástupný symbol pro obsah 3"/>
          <p:cNvSpPr txBox="1">
            <a:spLocks/>
          </p:cNvSpPr>
          <p:nvPr/>
        </p:nvSpPr>
        <p:spPr>
          <a:xfrm>
            <a:off x="958850" y="1344169"/>
            <a:ext cx="7453630" cy="4227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tabLst>
                <a:tab pos="2246313" algn="l"/>
              </a:tabLst>
            </a:pPr>
            <a:r>
              <a:rPr lang="cs-CZ" sz="2000" dirty="0"/>
              <a:t>Doklady související s realizací projektu a jeho financováním po dobu 10 let po obdržení závěrečné platby</a:t>
            </a:r>
          </a:p>
          <a:p>
            <a:pPr marL="361950" indent="-361950">
              <a:lnSpc>
                <a:spcPct val="114000"/>
              </a:lnSpc>
              <a:buFont typeface="Arial" panose="020B0604020202020204" pitchFamily="34" charset="0"/>
              <a:buNone/>
              <a:tabLst>
                <a:tab pos="2246313" algn="l"/>
              </a:tabLst>
            </a:pPr>
            <a:endParaRPr lang="cs-CZ" sz="2000" dirty="0"/>
          </a:p>
          <a:p>
            <a:pPr>
              <a:lnSpc>
                <a:spcPct val="114000"/>
              </a:lnSpc>
              <a:tabLst>
                <a:tab pos="2246313" algn="l"/>
              </a:tabLst>
            </a:pPr>
            <a:r>
              <a:rPr lang="cs-CZ" sz="2000" dirty="0"/>
              <a:t>Dokumentace musí být vedena přehledně a musí být lehce dosažitelná</a:t>
            </a:r>
          </a:p>
          <a:p>
            <a:pPr marL="801688" lvl="1" indent="-344488">
              <a:lnSpc>
                <a:spcPct val="114000"/>
              </a:lnSpc>
            </a:pPr>
            <a:r>
              <a:rPr lang="cs-CZ" sz="2000" dirty="0"/>
              <a:t>platí také pro dodavatele relevantních služeb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7363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Kontroly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84754E"/>
              </a:buClr>
              <a:buNone/>
            </a:pPr>
            <a:r>
              <a:rPr lang="cs-CZ" sz="2000" dirty="0"/>
              <a:t>Formy kontroly prováděné ŘO:</a:t>
            </a:r>
          </a:p>
          <a:p>
            <a:pPr marL="720725" indent="-285750">
              <a:lnSpc>
                <a:spcPct val="100000"/>
              </a:lnSpc>
              <a:buClr>
                <a:srgbClr val="84754E"/>
              </a:buClr>
            </a:pPr>
            <a:r>
              <a:rPr lang="cs-CZ" sz="2000" dirty="0"/>
              <a:t>administrativní ověření</a:t>
            </a:r>
          </a:p>
          <a:p>
            <a:pPr marL="720725" indent="-285750">
              <a:lnSpc>
                <a:spcPct val="100000"/>
              </a:lnSpc>
              <a:buClr>
                <a:srgbClr val="84754E"/>
              </a:buClr>
            </a:pPr>
            <a:r>
              <a:rPr lang="cs-CZ" sz="2000" dirty="0"/>
              <a:t>monitorovací návštěva</a:t>
            </a:r>
          </a:p>
          <a:p>
            <a:pPr marL="720725" indent="-285750">
              <a:lnSpc>
                <a:spcPct val="100000"/>
              </a:lnSpc>
              <a:buClr>
                <a:srgbClr val="84754E"/>
              </a:buClr>
            </a:pPr>
            <a:r>
              <a:rPr lang="cs-CZ" sz="2000" dirty="0"/>
              <a:t>kontrola na místě (ex-ante, </a:t>
            </a:r>
            <a:r>
              <a:rPr lang="cs-CZ" sz="2000" b="1" dirty="0"/>
              <a:t>interim</a:t>
            </a:r>
            <a:r>
              <a:rPr lang="cs-CZ" sz="2000" dirty="0"/>
              <a:t>, ex-post)</a:t>
            </a:r>
          </a:p>
          <a:p>
            <a:pPr marL="720725" indent="-285750">
              <a:lnSpc>
                <a:spcPct val="100000"/>
              </a:lnSpc>
              <a:buClr>
                <a:srgbClr val="84754E"/>
              </a:buClr>
            </a:pPr>
            <a:r>
              <a:rPr lang="cs-CZ" sz="2000" dirty="0"/>
              <a:t>kontrola od stolu</a:t>
            </a:r>
          </a:p>
          <a:p>
            <a:pPr marL="434975" indent="0">
              <a:lnSpc>
                <a:spcPct val="100000"/>
              </a:lnSpc>
              <a:buClr>
                <a:srgbClr val="84754E"/>
              </a:buClr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buClr>
                <a:srgbClr val="84754E"/>
              </a:buClr>
              <a:buNone/>
            </a:pPr>
            <a:r>
              <a:rPr lang="cs-CZ" sz="2000" dirty="0"/>
              <a:t>Kontrola jinými subjekty</a:t>
            </a:r>
          </a:p>
          <a:p>
            <a:pPr marL="720725" indent="-285750">
              <a:lnSpc>
                <a:spcPct val="100000"/>
              </a:lnSpc>
              <a:buClr>
                <a:srgbClr val="84754E"/>
              </a:buClr>
            </a:pPr>
            <a:r>
              <a:rPr lang="cs-CZ" sz="2000" dirty="0"/>
              <a:t>Auditní orgán, NKÚ, EK, OLAF, platební a certifikační orgán</a:t>
            </a:r>
          </a:p>
        </p:txBody>
      </p:sp>
    </p:spTree>
    <p:extLst>
      <p:ext uri="{BB962C8B-B14F-4D97-AF65-F5344CB8AC3E}">
        <p14:creationId xmlns:p14="http://schemas.microsoft.com/office/powerpoint/2010/main" val="285072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Řízení projektu (Zahájení projektu, Realizace projektu, Ukončení projektu, Změny projektu)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Publicita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Výběr dodavatele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Komunikace s ŘO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Archivace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Kontroly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Pravidla pro žadatele a příjemce a ostatní metodické materiály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Obsah prezentace</a:t>
            </a:r>
          </a:p>
        </p:txBody>
      </p:sp>
    </p:spTree>
    <p:extLst>
      <p:ext uri="{BB962C8B-B14F-4D97-AF65-F5344CB8AC3E}">
        <p14:creationId xmlns:p14="http://schemas.microsoft.com/office/powerpoint/2010/main" val="3889389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Kontrola na místě v době realizace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lvl="0" indent="-361950">
              <a:lnSpc>
                <a:spcPct val="114000"/>
              </a:lnSpc>
            </a:pPr>
            <a:r>
              <a:rPr lang="cs-CZ" sz="2000" dirty="0"/>
              <a:t>Forma veřejnosprávní kontroly</a:t>
            </a:r>
          </a:p>
          <a:p>
            <a:pPr marL="361950" indent="-361950">
              <a:lnSpc>
                <a:spcPct val="114000"/>
              </a:lnSpc>
            </a:pPr>
            <a:r>
              <a:rPr lang="cs-CZ" sz="2000" dirty="0"/>
              <a:t>Skupina minimálně 2 osob</a:t>
            </a:r>
          </a:p>
          <a:p>
            <a:pPr marL="361950" indent="-361950">
              <a:lnSpc>
                <a:spcPct val="114000"/>
              </a:lnSpc>
            </a:pPr>
            <a:r>
              <a:rPr lang="cs-CZ" sz="2000" dirty="0"/>
              <a:t>Oznámení o kontrole zasílá ŘO minimálně 2 dny před zahájením plánované kontroly</a:t>
            </a:r>
          </a:p>
          <a:p>
            <a:pPr marL="361950" lvl="0" indent="-361950">
              <a:lnSpc>
                <a:spcPct val="114000"/>
              </a:lnSpc>
            </a:pPr>
            <a:r>
              <a:rPr lang="cs-CZ" sz="2000" dirty="0"/>
              <a:t>Kontrola věcné realizace projektu </a:t>
            </a:r>
          </a:p>
          <a:p>
            <a:pPr marL="361950" lvl="0" indent="-361950">
              <a:lnSpc>
                <a:spcPct val="114000"/>
              </a:lnSpc>
            </a:pPr>
            <a:r>
              <a:rPr lang="cs-CZ" sz="2000" dirty="0"/>
              <a:t>Kontrola finanční realizace projektu</a:t>
            </a:r>
          </a:p>
          <a:p>
            <a:pPr marL="361950" lvl="0" indent="-361950">
              <a:lnSpc>
                <a:spcPct val="114000"/>
              </a:lnSpc>
            </a:pPr>
            <a:r>
              <a:rPr lang="cs-CZ" sz="2000" dirty="0" smtClean="0"/>
              <a:t>Protokol </a:t>
            </a:r>
            <a:r>
              <a:rPr lang="cs-CZ" sz="2000" dirty="0"/>
              <a:t>o kontrole, námitky do 15 dnů od doručení (datovou schránkou nebo poštou dle zákona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4463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cs-CZ" sz="2000" dirty="0"/>
              <a:t>Pravidla se vztahují vždy na všechny žadatele a příjemce podpory z OP PPR.</a:t>
            </a:r>
          </a:p>
          <a:p>
            <a:pPr marL="0" indent="0">
              <a:lnSpc>
                <a:spcPct val="114000"/>
              </a:lnSpc>
              <a:buNone/>
            </a:pPr>
            <a:endParaRPr lang="cs-CZ" sz="2000" dirty="0"/>
          </a:p>
          <a:p>
            <a:pPr marL="0" indent="0">
              <a:lnSpc>
                <a:spcPct val="114000"/>
              </a:lnSpc>
              <a:buNone/>
            </a:pPr>
            <a:r>
              <a:rPr lang="cs-CZ" sz="2000" dirty="0"/>
              <a:t>Žadatel a následně příjemce musí při realizaci projektu postupovat vždy podle aktuálně účinné verze </a:t>
            </a:r>
            <a:r>
              <a:rPr lang="cs-CZ" sz="2000" dirty="0" err="1"/>
              <a:t>PpŽP</a:t>
            </a:r>
            <a:r>
              <a:rPr lang="cs-CZ" sz="2000" dirty="0"/>
              <a:t> uvedené na webových stránkách OP PPR na adrese: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cs-CZ" sz="2200" b="1" i="1" dirty="0">
                <a:solidFill>
                  <a:srgbClr val="002060"/>
                </a:solidFill>
              </a:rPr>
              <a:t>www.penizeproprahu.cz</a:t>
            </a:r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žadatele a příjemce</a:t>
            </a:r>
          </a:p>
        </p:txBody>
      </p:sp>
    </p:spTree>
    <p:extLst>
      <p:ext uri="{BB962C8B-B14F-4D97-AF65-F5344CB8AC3E}">
        <p14:creationId xmlns:p14="http://schemas.microsoft.com/office/powerpoint/2010/main" val="363228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Pravidla pro žadatele a příjemce</a:t>
            </a:r>
          </a:p>
          <a:p>
            <a:r>
              <a:rPr lang="cs-CZ" sz="2000" dirty="0" smtClean="0"/>
              <a:t>Pokyny </a:t>
            </a:r>
            <a:r>
              <a:rPr lang="cs-CZ" sz="2000" dirty="0"/>
              <a:t>pro import </a:t>
            </a:r>
            <a:r>
              <a:rPr lang="cs-CZ" sz="2000" dirty="0" err="1"/>
              <a:t>xml</a:t>
            </a:r>
            <a:r>
              <a:rPr lang="cs-CZ" sz="2000" dirty="0"/>
              <a:t> soupisky dokladů – k </a:t>
            </a:r>
            <a:r>
              <a:rPr lang="cs-CZ" sz="2000" dirty="0" err="1"/>
              <a:t>ZoR</a:t>
            </a:r>
            <a:endParaRPr lang="cs-CZ" sz="2000" dirty="0"/>
          </a:p>
          <a:p>
            <a:r>
              <a:rPr lang="cs-CZ" sz="2000" dirty="0"/>
              <a:t>Pokyny k vyplnění </a:t>
            </a:r>
            <a:r>
              <a:rPr lang="cs-CZ" sz="2000" dirty="0" err="1" smtClean="0"/>
              <a:t>ZoR</a:t>
            </a:r>
            <a:r>
              <a:rPr lang="cs-CZ" sz="2000" dirty="0" smtClean="0"/>
              <a:t> a </a:t>
            </a:r>
            <a:r>
              <a:rPr lang="cs-CZ" sz="2000" dirty="0" err="1" smtClean="0"/>
              <a:t>ŽoP</a:t>
            </a:r>
            <a:endParaRPr lang="cs-CZ" sz="2000" dirty="0"/>
          </a:p>
          <a:p>
            <a:r>
              <a:rPr lang="cs-CZ" sz="2000" dirty="0" smtClean="0"/>
              <a:t>Přehled indikátorů</a:t>
            </a:r>
            <a:endParaRPr lang="cs-CZ" sz="2000" dirty="0"/>
          </a:p>
          <a:p>
            <a:r>
              <a:rPr lang="cs-CZ" sz="2000" dirty="0"/>
              <a:t>Obvyklé platy a mzdy – platné od </a:t>
            </a:r>
            <a:r>
              <a:rPr lang="cs-CZ" sz="2000" dirty="0" smtClean="0"/>
              <a:t>5. 6. 2020</a:t>
            </a:r>
            <a:endParaRPr lang="cs-CZ" sz="2000" dirty="0"/>
          </a:p>
          <a:p>
            <a:r>
              <a:rPr lang="cs-CZ" sz="2000" dirty="0"/>
              <a:t>Obvyklé ceny zařízení a </a:t>
            </a:r>
            <a:r>
              <a:rPr lang="cs-CZ" sz="2000" dirty="0" smtClean="0"/>
              <a:t>vybavení – platné od 12. 6. 2020</a:t>
            </a:r>
            <a:endParaRPr lang="cs-CZ" sz="2000" dirty="0"/>
          </a:p>
          <a:p>
            <a:r>
              <a:rPr lang="cs-CZ" sz="2000" dirty="0"/>
              <a:t>Pomůcka k identifikaci přímých a nepřímých nákladů </a:t>
            </a:r>
          </a:p>
          <a:p>
            <a:r>
              <a:rPr lang="cs-CZ" sz="2000" dirty="0"/>
              <a:t>Příručka k žádosti o změnu v </a:t>
            </a:r>
            <a:r>
              <a:rPr lang="cs-CZ" sz="2000" dirty="0" smtClean="0"/>
              <a:t>ISKP14+</a:t>
            </a:r>
            <a:r>
              <a:rPr lang="cs-CZ" sz="2000" dirty="0"/>
              <a:t> </a:t>
            </a:r>
          </a:p>
          <a:p>
            <a:r>
              <a:rPr lang="cs-CZ" sz="2000" dirty="0"/>
              <a:t>Pokyny pro evidenci podpory poskytnuté účastníkům projektů</a:t>
            </a:r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Metodiky a další podpůrné nástroje pro příjemce</a:t>
            </a:r>
          </a:p>
        </p:txBody>
      </p:sp>
    </p:spTree>
    <p:extLst>
      <p:ext uri="{BB962C8B-B14F-4D97-AF65-F5344CB8AC3E}">
        <p14:creationId xmlns:p14="http://schemas.microsoft.com/office/powerpoint/2010/main" val="199895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DĚKUJI ZA POZORNOST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90950" y="1997839"/>
            <a:ext cx="4105274" cy="322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dirty="0" smtClean="0"/>
              <a:t>Ing. Ota Pačes</a:t>
            </a:r>
            <a:endParaRPr lang="cs-CZ" b="1" dirty="0"/>
          </a:p>
          <a:p>
            <a:pPr>
              <a:lnSpc>
                <a:spcPct val="114000"/>
              </a:lnSpc>
            </a:pP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E-mail: </a:t>
            </a:r>
            <a:r>
              <a:rPr lang="cs-CZ" dirty="0" smtClean="0"/>
              <a:t>ota</a:t>
            </a:r>
            <a:r>
              <a:rPr lang="cs-CZ" dirty="0" smtClean="0"/>
              <a:t>.paces@praha.eu 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Tel.: 236 003 </a:t>
            </a:r>
            <a:r>
              <a:rPr lang="cs-CZ" dirty="0" smtClean="0"/>
              <a:t>318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	</a:t>
            </a:r>
          </a:p>
          <a:p>
            <a:pPr>
              <a:lnSpc>
                <a:spcPct val="114000"/>
              </a:lnSpc>
            </a:pPr>
            <a:endParaRPr lang="cs-CZ" b="1" dirty="0"/>
          </a:p>
          <a:p>
            <a:pPr>
              <a:lnSpc>
                <a:spcPct val="114000"/>
              </a:lnSpc>
            </a:pPr>
            <a:r>
              <a:rPr lang="cs-CZ" b="1" dirty="0"/>
              <a:t>ODBOR EVROPSKÝCH FONDŮ</a:t>
            </a:r>
            <a:br>
              <a:rPr lang="cs-CZ" b="1" dirty="0"/>
            </a:br>
            <a:r>
              <a:rPr lang="cs-CZ" b="1" dirty="0"/>
              <a:t>MAGISTRÁT HL. M. PRAHY</a:t>
            </a:r>
            <a:br>
              <a:rPr lang="cs-CZ" b="1" dirty="0"/>
            </a:br>
            <a:r>
              <a:rPr lang="cs-CZ" b="1" dirty="0" smtClean="0"/>
              <a:t>RYTÍŘSKÁ 406/10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110 00  </a:t>
            </a:r>
            <a:r>
              <a:rPr lang="cs-CZ" b="1" dirty="0"/>
              <a:t>PRAHA 1</a:t>
            </a:r>
          </a:p>
        </p:txBody>
      </p:sp>
    </p:spTree>
    <p:extLst>
      <p:ext uri="{BB962C8B-B14F-4D97-AF65-F5344CB8AC3E}">
        <p14:creationId xmlns:p14="http://schemas.microsoft.com/office/powerpoint/2010/main" val="429260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Počty projektů </a:t>
            </a:r>
            <a:r>
              <a:rPr lang="cs-CZ" b="1" dirty="0" smtClean="0"/>
              <a:t>ve </a:t>
            </a:r>
            <a:r>
              <a:rPr lang="cs-CZ" b="1" dirty="0" smtClean="0"/>
              <a:t>47</a:t>
            </a:r>
            <a:r>
              <a:rPr lang="cs-CZ" b="1" dirty="0" smtClean="0"/>
              <a:t>. </a:t>
            </a:r>
            <a:r>
              <a:rPr lang="cs-CZ" b="1" dirty="0"/>
              <a:t>výzvě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507039"/>
              </p:ext>
            </p:extLst>
          </p:nvPr>
        </p:nvGraphicFramePr>
        <p:xfrm>
          <a:off x="1234440" y="1932494"/>
          <a:ext cx="5833334" cy="2416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6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68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96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effectLst/>
                        </a:rPr>
                        <a:t> Žádosti</a:t>
                      </a:r>
                      <a:r>
                        <a:rPr lang="cs-CZ" sz="1600" b="1" u="none" strike="noStrike" baseline="0" dirty="0">
                          <a:effectLst/>
                        </a:rPr>
                        <a:t> o podporu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u="none" strike="noStrike" dirty="0">
                          <a:effectLst/>
                        </a:rPr>
                        <a:t>Celkem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65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u="none" strike="noStrike" dirty="0" smtClean="0">
                          <a:effectLst/>
                        </a:rPr>
                        <a:t>Předložené </a:t>
                      </a:r>
                      <a:r>
                        <a:rPr lang="cs-CZ" sz="1600" u="none" strike="noStrike" dirty="0">
                          <a:effectLst/>
                        </a:rPr>
                        <a:t>žádosti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u="none" strike="noStrike" dirty="0" smtClean="0">
                          <a:effectLst/>
                        </a:rPr>
                        <a:t>128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u="none" strike="noStrike" dirty="0" smtClean="0">
                          <a:effectLst/>
                        </a:rPr>
                        <a:t>Počet </a:t>
                      </a:r>
                      <a:r>
                        <a:rPr lang="cs-CZ" sz="1600" u="none" strike="noStrike" dirty="0">
                          <a:effectLst/>
                        </a:rPr>
                        <a:t>po formálním posouzení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u="none" strike="noStrike" dirty="0" smtClean="0">
                          <a:effectLst/>
                        </a:rPr>
                        <a:t>122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u="none" strike="noStrike" dirty="0" smtClean="0">
                          <a:effectLst/>
                        </a:rPr>
                        <a:t>Počet </a:t>
                      </a:r>
                      <a:r>
                        <a:rPr lang="cs-CZ" sz="1600" u="none" strike="noStrike" dirty="0">
                          <a:effectLst/>
                        </a:rPr>
                        <a:t>po věcném posouzení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podpořených projektů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9962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náhradních projektů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81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1291472"/>
            <a:ext cx="7453630" cy="4820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Zahájení realizace projektu = den, kdy začne realizace aktivit </a:t>
            </a:r>
            <a:r>
              <a:rPr lang="cs-CZ" sz="1800" dirty="0" smtClean="0"/>
              <a:t>projektu</a:t>
            </a:r>
            <a:endParaRPr lang="cs-CZ" sz="1800" u="sng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u="sng" dirty="0"/>
              <a:t>Informace o zahájení projektu: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do </a:t>
            </a:r>
            <a:r>
              <a:rPr lang="pl-PL" sz="1800" dirty="0"/>
              <a:t>10 pracovních dnů od data zahájení realizace projektu </a:t>
            </a:r>
            <a:endParaRPr lang="pl-PL" sz="1800" dirty="0" smtClean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u="sng" dirty="0"/>
              <a:t>Smlouva o partnerství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Povinná v případě partnera s finančním podílem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Podepsaná do dvou měsíců od zahájení realizace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Předkládá se jako příloha v první </a:t>
            </a:r>
            <a:r>
              <a:rPr lang="cs-CZ" sz="1800" dirty="0" err="1"/>
              <a:t>ZoR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Povinné části partnerské smlouvy: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vymezení kompetencí mezi příjemcem a partnerem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povinnosti partnera vyplývající z projektu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nastavení finančních podmínek partnerství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Zahájení projektu</a:t>
            </a:r>
          </a:p>
        </p:txBody>
      </p:sp>
    </p:spTree>
    <p:extLst>
      <p:ext uri="{BB962C8B-B14F-4D97-AF65-F5344CB8AC3E}">
        <p14:creationId xmlns:p14="http://schemas.microsoft.com/office/powerpoint/2010/main" val="230050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u="sng" dirty="0"/>
              <a:t>Zahájením realizace projektu </a:t>
            </a:r>
            <a:r>
              <a:rPr lang="cs-CZ" sz="1800" dirty="0"/>
              <a:t>se rozumí datum stanovené jako zahájení projektu ve Smlouvě o financování. </a:t>
            </a:r>
            <a:endParaRPr lang="cs-CZ" sz="1800" dirty="0" smtClean="0"/>
          </a:p>
          <a:p>
            <a:r>
              <a:rPr lang="cs-CZ" sz="1800" dirty="0" smtClean="0"/>
              <a:t>V případě zahájení realizace po podpisu Smlouvy – povinnost informovat do 10 pracovních dnů ŘO formou depeše, zda byl projekt zahájen v souladu se Smlouvou o financování, jaké probíhají aktivity, případné komplikace.</a:t>
            </a:r>
          </a:p>
          <a:p>
            <a:r>
              <a:rPr lang="cs-CZ" sz="1800" dirty="0"/>
              <a:t>Do přípravy nebo realizace projektu mohou být zapojeni tzv. partneři projektu. V průběhu realizace projektu není možné do projektu zahrnout nového partnera, který nebyl uveden ve schválené žádosti o podporu.</a:t>
            </a:r>
          </a:p>
          <a:p>
            <a:r>
              <a:rPr lang="cs-CZ" sz="1800" u="sng" dirty="0" smtClean="0"/>
              <a:t>Existují 2 typy partnerů </a:t>
            </a:r>
            <a:r>
              <a:rPr lang="cs-CZ" sz="1800" dirty="0" smtClean="0"/>
              <a:t>: partner bez finančního podílu a partner s finančním podílem</a:t>
            </a:r>
            <a:endParaRPr lang="cs-CZ" sz="18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Zahájení projektu – podrobnější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04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u="sng" dirty="0"/>
              <a:t>Zprávy o realizaci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Průběžné zprávy - každých 6 měsíců (počítáno od zahájení realizace projektu</a:t>
            </a:r>
            <a:r>
              <a:rPr lang="cs-CZ" sz="2000" dirty="0" smtClean="0"/>
              <a:t>). Zpráva o realizaci slouží k průběžnému informování ŘO o průběhu realizace projektu.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Závěrečná zpráva - </a:t>
            </a:r>
            <a:r>
              <a:rPr lang="pl-PL" sz="2000" dirty="0"/>
              <a:t>na konci realizace projektu za dané sledované období (od poslední schválené Průběžné ZoR)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380297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1508289"/>
            <a:ext cx="7453630" cy="446274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buSzPct val="100000"/>
              <a:buAutoNum type="arabicPeriod"/>
            </a:pPr>
            <a:r>
              <a:rPr lang="pl-PL" sz="2000" dirty="0"/>
              <a:t>Předčasné ukončení realizace projektu ze strany příjemce</a:t>
            </a:r>
          </a:p>
          <a:p>
            <a:pPr marL="457200" indent="-457200">
              <a:lnSpc>
                <a:spcPct val="110000"/>
              </a:lnSpc>
              <a:buSzPct val="100000"/>
              <a:buAutoNum type="arabicPeriod"/>
            </a:pPr>
            <a:r>
              <a:rPr lang="pl-PL" sz="2000" dirty="0"/>
              <a:t>Předčasné ukončení realizace projektu ze strany ŘO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/>
              <a:t>ŘO je oprávněn ukončit projekt v případě, že: 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k danému okamžiku přestal splňovat kritéria přijatelnosti, platná ke dni vyhlášení programu/výzvy (tj. např. splnění definice oprávněných příjemců, apod. 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příjemce opakovaně nepředkládá </a:t>
            </a:r>
            <a:r>
              <a:rPr lang="cs-CZ" sz="2000" dirty="0" err="1"/>
              <a:t>ZoR</a:t>
            </a:r>
            <a:r>
              <a:rPr lang="cs-CZ" sz="2000" dirty="0"/>
              <a:t> projektu včetně průběžného vyúčtování nákladů projektu a všech souvisejících dokladů v požadovaných termínech a </a:t>
            </a:r>
            <a:r>
              <a:rPr lang="cs-CZ" sz="2000" dirty="0" smtClean="0"/>
              <a:t>formátu </a:t>
            </a:r>
            <a:endParaRPr lang="cs-CZ" sz="2000" dirty="0"/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/>
              <a:t>Dokončení realizace projektu = den, kdy skončí realizace aktivit projektu nebo poskytování služeb podle časového harmonogramu projektu. </a:t>
            </a:r>
            <a:endParaRPr lang="pl-PL" sz="20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/>
              <a:t> 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Ukončení projektu </a:t>
            </a:r>
          </a:p>
        </p:txBody>
      </p:sp>
    </p:spTree>
    <p:extLst>
      <p:ext uri="{BB962C8B-B14F-4D97-AF65-F5344CB8AC3E}">
        <p14:creationId xmlns:p14="http://schemas.microsoft.com/office/powerpoint/2010/main" val="411085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Předčasné ukončení realizace projektu ze strany </a:t>
            </a:r>
            <a:r>
              <a:rPr lang="cs-CZ" sz="1800" b="1" dirty="0" smtClean="0"/>
              <a:t>příjemce:</a:t>
            </a:r>
          </a:p>
          <a:p>
            <a:r>
              <a:rPr lang="cs-CZ" sz="1800" b="1" dirty="0" smtClean="0"/>
              <a:t> </a:t>
            </a:r>
            <a:r>
              <a:rPr lang="pl-PL" sz="1800" dirty="0"/>
              <a:t>je podstatná změna projektu. </a:t>
            </a:r>
            <a:endParaRPr lang="pl-PL" sz="1800" dirty="0" smtClean="0"/>
          </a:p>
          <a:p>
            <a:r>
              <a:rPr lang="cs-CZ" sz="1800" dirty="0" smtClean="0"/>
              <a:t>V </a:t>
            </a:r>
            <a:r>
              <a:rPr lang="cs-CZ" sz="1800" dirty="0"/>
              <a:t>případě, že projekt i přes dřívější ukončení dosáhne plánovaných výstupů a výsledků, ŘO změnu ukončení termínu realizace posoudí a rozhodne, zda je kvůli ní nutné uzavřít dodatek ke Smlouvě o financování. </a:t>
            </a:r>
            <a:endParaRPr lang="cs-CZ" sz="1800" dirty="0" smtClean="0"/>
          </a:p>
          <a:p>
            <a:r>
              <a:rPr lang="cs-CZ" sz="1800" dirty="0" smtClean="0"/>
              <a:t>Předčasné </a:t>
            </a:r>
            <a:r>
              <a:rPr lang="cs-CZ" sz="1800" dirty="0"/>
              <a:t>ukončení realizace projektu v situaci, kdy nebudou splněny plánované výstupy a výsledky projektu, je umožněno pouze na základě dodatku ke Smlouvě o financování. Tento postup lze aplikovat pouze ve výjimečných případech a pouze ze závažných důvodů. </a:t>
            </a:r>
          </a:p>
          <a:p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Ukončení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09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dirty="0" smtClean="0"/>
              <a:t>O povaze změny rozhoduje vždy ŘO.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 smtClean="0"/>
              <a:t>         - Příklady jednotlivých změn lze nalézt v Pravidlech pro žadatele</a:t>
            </a:r>
            <a:endParaRPr lang="cs-CZ" sz="2000" b="1" dirty="0"/>
          </a:p>
          <a:p>
            <a:pPr>
              <a:lnSpc>
                <a:spcPct val="100000"/>
              </a:lnSpc>
            </a:pPr>
            <a:r>
              <a:rPr lang="cs-CZ" sz="2000" b="1" dirty="0" smtClean="0"/>
              <a:t>Nepodstatné </a:t>
            </a:r>
            <a:r>
              <a:rPr lang="cs-CZ" sz="2000" b="1" dirty="0"/>
              <a:t>změny </a:t>
            </a:r>
            <a:r>
              <a:rPr lang="cs-CZ" sz="2000" dirty="0"/>
              <a:t>– nevyžadují schválení ŘO, jsou vzaty pouze „na vědomí“. Nepodstatné změny se dále dělí na ty, které: 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cs-CZ" sz="1600" dirty="0"/>
              <a:t>je příjemce povinen nahlásit ŘO bez zbytečného prodlení (nejpozději do 5 pracovních dnů od data, kdy ke změně došlo)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cs-CZ" sz="1600" dirty="0"/>
              <a:t>postačuje nahlásit ŘO před podáním zprávy o realizaci/zprávy o udržitelnosti projektu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000" b="1" dirty="0"/>
              <a:t>Podstatné změny </a:t>
            </a:r>
            <a:r>
              <a:rPr lang="cs-CZ" sz="2000" dirty="0"/>
              <a:t>– vždy vyžadují schválení ŘO. Podstatné změny se dále dělí na ty, které: 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cs-CZ" sz="1600" dirty="0"/>
              <a:t>nevyžadují uzavření dodatku ke Smlouvě o financování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cs-CZ" sz="1600" dirty="0"/>
              <a:t>vyžadují uzavření dodatku ke Smlouvě o </a:t>
            </a:r>
            <a:r>
              <a:rPr lang="cs-CZ" sz="1600" dirty="0" smtClean="0"/>
              <a:t>financování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sz="1600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cs-CZ" sz="16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Změny projektu</a:t>
            </a:r>
          </a:p>
        </p:txBody>
      </p:sp>
    </p:spTree>
    <p:extLst>
      <p:ext uri="{BB962C8B-B14F-4D97-AF65-F5344CB8AC3E}">
        <p14:creationId xmlns:p14="http://schemas.microsoft.com/office/powerpoint/2010/main" val="6305511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1540</TotalTime>
  <Words>1286</Words>
  <Application>Microsoft Office PowerPoint</Application>
  <PresentationFormat>Předvádění na obrazovce (4:3)</PresentationFormat>
  <Paragraphs>237</Paragraphs>
  <Slides>23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Office</vt:lpstr>
      <vt:lpstr>Prezentace aplikace PowerPoint</vt:lpstr>
      <vt:lpstr>Obsah prezentace</vt:lpstr>
      <vt:lpstr>Počty projektů ve 47. výzvě</vt:lpstr>
      <vt:lpstr>Zahájení projektu</vt:lpstr>
      <vt:lpstr>Zahájení projektu – podrobnější informace</vt:lpstr>
      <vt:lpstr>Realizace projektu</vt:lpstr>
      <vt:lpstr>Ukončení projektu </vt:lpstr>
      <vt:lpstr>Ukončení projektu</vt:lpstr>
      <vt:lpstr>Změny projektu</vt:lpstr>
      <vt:lpstr>Pravidla pro publicitu</vt:lpstr>
      <vt:lpstr>Pravidla pro publicitu</vt:lpstr>
      <vt:lpstr>Výběr dodavatele – Základní zásady</vt:lpstr>
      <vt:lpstr>Výběr dodavatele – Základní zásady</vt:lpstr>
      <vt:lpstr>Výběr dodavatele – střet zájmů</vt:lpstr>
      <vt:lpstr>Výběr dodavatele</vt:lpstr>
      <vt:lpstr>Výběr dodavatele</vt:lpstr>
      <vt:lpstr>Komunikace s ŘO</vt:lpstr>
      <vt:lpstr>Archivace</vt:lpstr>
      <vt:lpstr>Kontroly</vt:lpstr>
      <vt:lpstr>Kontrola na místě v době realizace</vt:lpstr>
      <vt:lpstr>Pravidla pro žadatele a příjemce</vt:lpstr>
      <vt:lpstr>Metodiky a další podpůrné nástroje pro příjemce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Pačes Ota (MHMP, FON)</cp:lastModifiedBy>
  <cp:revision>155</cp:revision>
  <cp:lastPrinted>2017-07-19T11:33:59Z</cp:lastPrinted>
  <dcterms:created xsi:type="dcterms:W3CDTF">2016-10-18T09:15:21Z</dcterms:created>
  <dcterms:modified xsi:type="dcterms:W3CDTF">2021-05-21T13:32:15Z</dcterms:modified>
</cp:coreProperties>
</file>