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284" r:id="rId3"/>
    <p:sldId id="280" r:id="rId4"/>
    <p:sldId id="286" r:id="rId5"/>
    <p:sldId id="285" r:id="rId6"/>
    <p:sldId id="281" r:id="rId7"/>
    <p:sldId id="261" r:id="rId8"/>
    <p:sldId id="259" r:id="rId9"/>
    <p:sldId id="266" r:id="rId10"/>
    <p:sldId id="262" r:id="rId11"/>
    <p:sldId id="263" r:id="rId12"/>
    <p:sldId id="287" r:id="rId13"/>
    <p:sldId id="270" r:id="rId14"/>
    <p:sldId id="283" r:id="rId15"/>
    <p:sldId id="257" r:id="rId1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úvod" id="{5D58E9EE-A70A-4278-AD02-9F3952BE4D1D}">
          <p14:sldIdLst>
            <p14:sldId id="256"/>
            <p14:sldId id="284"/>
            <p14:sldId id="280"/>
            <p14:sldId id="286"/>
            <p14:sldId id="285"/>
            <p14:sldId id="281"/>
            <p14:sldId id="261"/>
            <p14:sldId id="259"/>
            <p14:sldId id="266"/>
            <p14:sldId id="262"/>
            <p14:sldId id="263"/>
            <p14:sldId id="287"/>
            <p14:sldId id="270"/>
            <p14:sldId id="283"/>
          </p14:sldIdLst>
        </p14:section>
        <p14:section name="závěr" id="{557A05E8-9D0C-4364-9BFA-A8B0D18B2B04}">
          <p14:sldIdLst>
            <p14:sldId id="257"/>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DE0"/>
    <a:srgbClr val="CCCC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řední styl 4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677" autoAdjust="0"/>
  </p:normalViewPr>
  <p:slideViewPr>
    <p:cSldViewPr snapToGrid="0">
      <p:cViewPr varScale="1">
        <p:scale>
          <a:sx n="101" d="100"/>
          <a:sy n="101" d="100"/>
        </p:scale>
        <p:origin x="1950"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4" d="100"/>
          <a:sy n="94" d="100"/>
        </p:scale>
        <p:origin x="370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endParaRPr lang="cs-CZ" dirty="0"/>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D5DFFD6-5A57-4545-963E-33F90AFB400D}" type="slidenum">
              <a:rPr lang="cs-CZ" smtClean="0"/>
              <a:t>‹#›</a:t>
            </a:fld>
            <a:endParaRPr lang="cs-CZ"/>
          </a:p>
        </p:txBody>
      </p:sp>
    </p:spTree>
    <p:extLst>
      <p:ext uri="{BB962C8B-B14F-4D97-AF65-F5344CB8AC3E}">
        <p14:creationId xmlns:p14="http://schemas.microsoft.com/office/powerpoint/2010/main" val="106292663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r>
              <a:rPr lang="cs-CZ" smtClean="0"/>
              <a:t>20.7.2017</a:t>
            </a:r>
            <a:endParaRPr lang="cs-CZ"/>
          </a:p>
        </p:txBody>
      </p:sp>
      <p:sp>
        <p:nvSpPr>
          <p:cNvPr id="4" name="Zástupný symbol pro obrázek snímku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51614F3-8893-4A6C-9C16-B7EDA1E99B23}" type="slidenum">
              <a:rPr lang="cs-CZ" smtClean="0"/>
              <a:t>‹#›</a:t>
            </a:fld>
            <a:endParaRPr lang="cs-CZ"/>
          </a:p>
        </p:txBody>
      </p:sp>
    </p:spTree>
    <p:extLst>
      <p:ext uri="{BB962C8B-B14F-4D97-AF65-F5344CB8AC3E}">
        <p14:creationId xmlns:p14="http://schemas.microsoft.com/office/powerpoint/2010/main" val="209023425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51614F3-8893-4A6C-9C16-B7EDA1E99B23}" type="slidenum">
              <a:rPr lang="cs-CZ" smtClean="0"/>
              <a:t>1</a:t>
            </a:fld>
            <a:endParaRPr lang="cs-CZ"/>
          </a:p>
        </p:txBody>
      </p:sp>
      <p:sp>
        <p:nvSpPr>
          <p:cNvPr id="5" name="Zástupný symbol pro datum 4"/>
          <p:cNvSpPr>
            <a:spLocks noGrp="1"/>
          </p:cNvSpPr>
          <p:nvPr>
            <p:ph type="dt" idx="11"/>
          </p:nvPr>
        </p:nvSpPr>
        <p:spPr/>
        <p:txBody>
          <a:bodyPr/>
          <a:lstStyle/>
          <a:p>
            <a:r>
              <a:rPr lang="cs-CZ" smtClean="0"/>
              <a:t>20.7.2017</a:t>
            </a:r>
            <a:endParaRPr lang="cs-CZ"/>
          </a:p>
        </p:txBody>
      </p:sp>
    </p:spTree>
    <p:extLst>
      <p:ext uri="{BB962C8B-B14F-4D97-AF65-F5344CB8AC3E}">
        <p14:creationId xmlns:p14="http://schemas.microsoft.com/office/powerpoint/2010/main" val="921590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a:xfrm>
            <a:off x="679768" y="4777194"/>
            <a:ext cx="5438140" cy="4864646"/>
          </a:xfrm>
        </p:spPr>
        <p:txBody>
          <a:bodyPr/>
          <a:lstStyle/>
          <a:p>
            <a:endParaRPr lang="cs-CZ" sz="900" b="0"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C51614F3-8893-4A6C-9C16-B7EDA1E99B23}" type="slidenum">
              <a:rPr lang="cs-CZ" smtClean="0"/>
              <a:t>11</a:t>
            </a:fld>
            <a:endParaRPr lang="cs-CZ"/>
          </a:p>
        </p:txBody>
      </p:sp>
      <p:sp>
        <p:nvSpPr>
          <p:cNvPr id="5" name="Zástupný symbol pro datum 4"/>
          <p:cNvSpPr>
            <a:spLocks noGrp="1"/>
          </p:cNvSpPr>
          <p:nvPr>
            <p:ph type="dt" idx="11"/>
          </p:nvPr>
        </p:nvSpPr>
        <p:spPr/>
        <p:txBody>
          <a:bodyPr/>
          <a:lstStyle/>
          <a:p>
            <a:r>
              <a:rPr lang="cs-CZ" smtClean="0"/>
              <a:t>20.7.2017</a:t>
            </a:r>
            <a:endParaRPr lang="cs-CZ"/>
          </a:p>
        </p:txBody>
      </p:sp>
    </p:spTree>
    <p:extLst>
      <p:ext uri="{BB962C8B-B14F-4D97-AF65-F5344CB8AC3E}">
        <p14:creationId xmlns:p14="http://schemas.microsoft.com/office/powerpoint/2010/main" val="4232704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51614F3-8893-4A6C-9C16-B7EDA1E99B23}" type="slidenum">
              <a:rPr lang="cs-CZ" smtClean="0"/>
              <a:t>13</a:t>
            </a:fld>
            <a:endParaRPr lang="cs-CZ"/>
          </a:p>
        </p:txBody>
      </p:sp>
      <p:sp>
        <p:nvSpPr>
          <p:cNvPr id="5" name="Zástupný symbol pro datum 4"/>
          <p:cNvSpPr>
            <a:spLocks noGrp="1"/>
          </p:cNvSpPr>
          <p:nvPr>
            <p:ph type="dt" idx="11"/>
          </p:nvPr>
        </p:nvSpPr>
        <p:spPr/>
        <p:txBody>
          <a:bodyPr/>
          <a:lstStyle/>
          <a:p>
            <a:r>
              <a:rPr lang="cs-CZ" smtClean="0"/>
              <a:t>20.7.2017</a:t>
            </a:r>
            <a:endParaRPr lang="cs-CZ"/>
          </a:p>
        </p:txBody>
      </p:sp>
    </p:spTree>
    <p:extLst>
      <p:ext uri="{BB962C8B-B14F-4D97-AF65-F5344CB8AC3E}">
        <p14:creationId xmlns:p14="http://schemas.microsoft.com/office/powerpoint/2010/main" val="4136236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51614F3-8893-4A6C-9C16-B7EDA1E99B23}" type="slidenum">
              <a:rPr lang="cs-CZ" smtClean="0"/>
              <a:t>14</a:t>
            </a:fld>
            <a:endParaRPr lang="cs-CZ"/>
          </a:p>
        </p:txBody>
      </p:sp>
      <p:sp>
        <p:nvSpPr>
          <p:cNvPr id="5" name="Zástupný symbol pro datum 4"/>
          <p:cNvSpPr>
            <a:spLocks noGrp="1"/>
          </p:cNvSpPr>
          <p:nvPr>
            <p:ph type="dt" idx="11"/>
          </p:nvPr>
        </p:nvSpPr>
        <p:spPr/>
        <p:txBody>
          <a:bodyPr/>
          <a:lstStyle/>
          <a:p>
            <a:r>
              <a:rPr lang="cs-CZ" smtClean="0"/>
              <a:t>20.7.2017</a:t>
            </a:r>
            <a:endParaRPr lang="cs-CZ"/>
          </a:p>
        </p:txBody>
      </p:sp>
    </p:spTree>
    <p:extLst>
      <p:ext uri="{BB962C8B-B14F-4D97-AF65-F5344CB8AC3E}">
        <p14:creationId xmlns:p14="http://schemas.microsoft.com/office/powerpoint/2010/main" val="1107705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51614F3-8893-4A6C-9C16-B7EDA1E99B23}" type="slidenum">
              <a:rPr lang="cs-CZ" smtClean="0"/>
              <a:t>15</a:t>
            </a:fld>
            <a:endParaRPr lang="cs-CZ"/>
          </a:p>
        </p:txBody>
      </p:sp>
      <p:sp>
        <p:nvSpPr>
          <p:cNvPr id="5" name="Zástupný symbol pro datum 4"/>
          <p:cNvSpPr>
            <a:spLocks noGrp="1"/>
          </p:cNvSpPr>
          <p:nvPr>
            <p:ph type="dt" idx="11"/>
          </p:nvPr>
        </p:nvSpPr>
        <p:spPr/>
        <p:txBody>
          <a:bodyPr/>
          <a:lstStyle/>
          <a:p>
            <a:r>
              <a:rPr lang="cs-CZ" smtClean="0"/>
              <a:t>20.7.2017</a:t>
            </a:r>
            <a:endParaRPr lang="cs-CZ"/>
          </a:p>
        </p:txBody>
      </p:sp>
    </p:spTree>
    <p:extLst>
      <p:ext uri="{BB962C8B-B14F-4D97-AF65-F5344CB8AC3E}">
        <p14:creationId xmlns:p14="http://schemas.microsoft.com/office/powerpoint/2010/main" val="1313988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51614F3-8893-4A6C-9C16-B7EDA1E99B23}" type="slidenum">
              <a:rPr lang="cs-CZ" smtClean="0"/>
              <a:t>2</a:t>
            </a:fld>
            <a:endParaRPr lang="cs-CZ" dirty="0"/>
          </a:p>
        </p:txBody>
      </p:sp>
      <p:sp>
        <p:nvSpPr>
          <p:cNvPr id="5" name="Zástupný symbol pro datum 4"/>
          <p:cNvSpPr>
            <a:spLocks noGrp="1"/>
          </p:cNvSpPr>
          <p:nvPr>
            <p:ph type="dt" idx="11"/>
          </p:nvPr>
        </p:nvSpPr>
        <p:spPr/>
        <p:txBody>
          <a:bodyPr/>
          <a:lstStyle/>
          <a:p>
            <a:r>
              <a:rPr lang="cs-CZ" smtClean="0"/>
              <a:t>20.7.2017</a:t>
            </a:r>
            <a:endParaRPr lang="cs-CZ"/>
          </a:p>
        </p:txBody>
      </p:sp>
    </p:spTree>
    <p:extLst>
      <p:ext uri="{BB962C8B-B14F-4D97-AF65-F5344CB8AC3E}">
        <p14:creationId xmlns:p14="http://schemas.microsoft.com/office/powerpoint/2010/main" val="827409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900" dirty="0" smtClean="0"/>
          </a:p>
          <a:p>
            <a:endParaRPr lang="cs-CZ" sz="900" kern="1200" dirty="0" smtClean="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C51614F3-8893-4A6C-9C16-B7EDA1E99B23}" type="slidenum">
              <a:rPr lang="cs-CZ" smtClean="0"/>
              <a:t>3</a:t>
            </a:fld>
            <a:endParaRPr lang="cs-CZ" dirty="0"/>
          </a:p>
        </p:txBody>
      </p:sp>
      <p:sp>
        <p:nvSpPr>
          <p:cNvPr id="5" name="Zástupný symbol pro datum 4"/>
          <p:cNvSpPr>
            <a:spLocks noGrp="1"/>
          </p:cNvSpPr>
          <p:nvPr>
            <p:ph type="dt" idx="11"/>
          </p:nvPr>
        </p:nvSpPr>
        <p:spPr/>
        <p:txBody>
          <a:bodyPr/>
          <a:lstStyle/>
          <a:p>
            <a:r>
              <a:rPr lang="cs-CZ" smtClean="0"/>
              <a:t>20.7.2017</a:t>
            </a:r>
            <a:endParaRPr lang="cs-CZ"/>
          </a:p>
        </p:txBody>
      </p:sp>
    </p:spTree>
    <p:extLst>
      <p:ext uri="{BB962C8B-B14F-4D97-AF65-F5344CB8AC3E}">
        <p14:creationId xmlns:p14="http://schemas.microsoft.com/office/powerpoint/2010/main" val="3374800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900" kern="1200" dirty="0" smtClean="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C51614F3-8893-4A6C-9C16-B7EDA1E99B23}" type="slidenum">
              <a:rPr lang="cs-CZ" smtClean="0"/>
              <a:t>5</a:t>
            </a:fld>
            <a:endParaRPr lang="cs-CZ"/>
          </a:p>
        </p:txBody>
      </p:sp>
      <p:sp>
        <p:nvSpPr>
          <p:cNvPr id="5" name="Zástupný symbol pro datum 4"/>
          <p:cNvSpPr>
            <a:spLocks noGrp="1"/>
          </p:cNvSpPr>
          <p:nvPr>
            <p:ph type="dt" idx="11"/>
          </p:nvPr>
        </p:nvSpPr>
        <p:spPr/>
        <p:txBody>
          <a:bodyPr/>
          <a:lstStyle/>
          <a:p>
            <a:r>
              <a:rPr lang="cs-CZ" smtClean="0"/>
              <a:t>20.7.2017</a:t>
            </a:r>
            <a:endParaRPr lang="cs-CZ"/>
          </a:p>
        </p:txBody>
      </p:sp>
    </p:spTree>
    <p:extLst>
      <p:ext uri="{BB962C8B-B14F-4D97-AF65-F5344CB8AC3E}">
        <p14:creationId xmlns:p14="http://schemas.microsoft.com/office/powerpoint/2010/main" val="3838599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900" b="0"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C51614F3-8893-4A6C-9C16-B7EDA1E99B23}" type="slidenum">
              <a:rPr lang="cs-CZ" smtClean="0"/>
              <a:t>6</a:t>
            </a:fld>
            <a:endParaRPr lang="cs-CZ"/>
          </a:p>
        </p:txBody>
      </p:sp>
      <p:sp>
        <p:nvSpPr>
          <p:cNvPr id="5" name="Zástupný symbol pro datum 4"/>
          <p:cNvSpPr>
            <a:spLocks noGrp="1"/>
          </p:cNvSpPr>
          <p:nvPr>
            <p:ph type="dt" idx="11"/>
          </p:nvPr>
        </p:nvSpPr>
        <p:spPr/>
        <p:txBody>
          <a:bodyPr/>
          <a:lstStyle/>
          <a:p>
            <a:r>
              <a:rPr lang="cs-CZ" smtClean="0"/>
              <a:t>20.7.2017</a:t>
            </a:r>
            <a:endParaRPr lang="cs-CZ"/>
          </a:p>
        </p:txBody>
      </p:sp>
    </p:spTree>
    <p:extLst>
      <p:ext uri="{BB962C8B-B14F-4D97-AF65-F5344CB8AC3E}">
        <p14:creationId xmlns:p14="http://schemas.microsoft.com/office/powerpoint/2010/main" val="864983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51614F3-8893-4A6C-9C16-B7EDA1E99B23}" type="slidenum">
              <a:rPr lang="cs-CZ" smtClean="0"/>
              <a:t>7</a:t>
            </a:fld>
            <a:endParaRPr lang="cs-CZ"/>
          </a:p>
        </p:txBody>
      </p:sp>
      <p:sp>
        <p:nvSpPr>
          <p:cNvPr id="5" name="Zástupný symbol pro datum 4"/>
          <p:cNvSpPr>
            <a:spLocks noGrp="1"/>
          </p:cNvSpPr>
          <p:nvPr>
            <p:ph type="dt" idx="11"/>
          </p:nvPr>
        </p:nvSpPr>
        <p:spPr/>
        <p:txBody>
          <a:bodyPr/>
          <a:lstStyle/>
          <a:p>
            <a:r>
              <a:rPr lang="cs-CZ" smtClean="0"/>
              <a:t>20.7.2017</a:t>
            </a:r>
            <a:endParaRPr lang="cs-CZ"/>
          </a:p>
        </p:txBody>
      </p:sp>
    </p:spTree>
    <p:extLst>
      <p:ext uri="{BB962C8B-B14F-4D97-AF65-F5344CB8AC3E}">
        <p14:creationId xmlns:p14="http://schemas.microsoft.com/office/powerpoint/2010/main" val="2607934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900" dirty="0"/>
          </a:p>
        </p:txBody>
      </p:sp>
      <p:sp>
        <p:nvSpPr>
          <p:cNvPr id="4" name="Zástupný symbol pro číslo snímku 3"/>
          <p:cNvSpPr>
            <a:spLocks noGrp="1"/>
          </p:cNvSpPr>
          <p:nvPr>
            <p:ph type="sldNum" sz="quarter" idx="10"/>
          </p:nvPr>
        </p:nvSpPr>
        <p:spPr/>
        <p:txBody>
          <a:bodyPr/>
          <a:lstStyle/>
          <a:p>
            <a:fld id="{C51614F3-8893-4A6C-9C16-B7EDA1E99B23}" type="slidenum">
              <a:rPr lang="cs-CZ" smtClean="0"/>
              <a:t>8</a:t>
            </a:fld>
            <a:endParaRPr lang="cs-CZ"/>
          </a:p>
        </p:txBody>
      </p:sp>
      <p:sp>
        <p:nvSpPr>
          <p:cNvPr id="5" name="Zástupný symbol pro datum 4"/>
          <p:cNvSpPr>
            <a:spLocks noGrp="1"/>
          </p:cNvSpPr>
          <p:nvPr>
            <p:ph type="dt" idx="11"/>
          </p:nvPr>
        </p:nvSpPr>
        <p:spPr/>
        <p:txBody>
          <a:bodyPr/>
          <a:lstStyle/>
          <a:p>
            <a:r>
              <a:rPr lang="cs-CZ" smtClean="0"/>
              <a:t>20.7.2017</a:t>
            </a:r>
            <a:endParaRPr lang="cs-CZ"/>
          </a:p>
        </p:txBody>
      </p:sp>
    </p:spTree>
    <p:extLst>
      <p:ext uri="{BB962C8B-B14F-4D97-AF65-F5344CB8AC3E}">
        <p14:creationId xmlns:p14="http://schemas.microsoft.com/office/powerpoint/2010/main" val="891581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900" b="1"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C51614F3-8893-4A6C-9C16-B7EDA1E99B23}" type="slidenum">
              <a:rPr lang="cs-CZ" smtClean="0"/>
              <a:t>9</a:t>
            </a:fld>
            <a:endParaRPr lang="cs-CZ"/>
          </a:p>
        </p:txBody>
      </p:sp>
      <p:sp>
        <p:nvSpPr>
          <p:cNvPr id="5" name="Zástupný symbol pro datum 4"/>
          <p:cNvSpPr>
            <a:spLocks noGrp="1"/>
          </p:cNvSpPr>
          <p:nvPr>
            <p:ph type="dt" idx="11"/>
          </p:nvPr>
        </p:nvSpPr>
        <p:spPr/>
        <p:txBody>
          <a:bodyPr/>
          <a:lstStyle/>
          <a:p>
            <a:r>
              <a:rPr lang="cs-CZ" smtClean="0"/>
              <a:t>20.7.2017</a:t>
            </a:r>
            <a:endParaRPr lang="cs-CZ"/>
          </a:p>
        </p:txBody>
      </p:sp>
    </p:spTree>
    <p:extLst>
      <p:ext uri="{BB962C8B-B14F-4D97-AF65-F5344CB8AC3E}">
        <p14:creationId xmlns:p14="http://schemas.microsoft.com/office/powerpoint/2010/main" val="3648450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a:xfrm>
            <a:off x="679768" y="4777194"/>
            <a:ext cx="5438140" cy="4732566"/>
          </a:xfrm>
        </p:spPr>
        <p:txBody>
          <a:bodyPr/>
          <a:lstStyle/>
          <a:p>
            <a:endParaRPr lang="cs-CZ" sz="900" b="0"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C51614F3-8893-4A6C-9C16-B7EDA1E99B23}" type="slidenum">
              <a:rPr lang="cs-CZ" smtClean="0"/>
              <a:t>10</a:t>
            </a:fld>
            <a:endParaRPr lang="cs-CZ"/>
          </a:p>
        </p:txBody>
      </p:sp>
      <p:sp>
        <p:nvSpPr>
          <p:cNvPr id="5" name="Zástupný symbol pro datum 4"/>
          <p:cNvSpPr>
            <a:spLocks noGrp="1"/>
          </p:cNvSpPr>
          <p:nvPr>
            <p:ph type="dt" idx="11"/>
          </p:nvPr>
        </p:nvSpPr>
        <p:spPr/>
        <p:txBody>
          <a:bodyPr/>
          <a:lstStyle/>
          <a:p>
            <a:r>
              <a:rPr lang="cs-CZ" smtClean="0"/>
              <a:t>20.7.2017</a:t>
            </a:r>
            <a:endParaRPr lang="cs-CZ"/>
          </a:p>
        </p:txBody>
      </p:sp>
    </p:spTree>
    <p:extLst>
      <p:ext uri="{BB962C8B-B14F-4D97-AF65-F5344CB8AC3E}">
        <p14:creationId xmlns:p14="http://schemas.microsoft.com/office/powerpoint/2010/main" val="2804934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7" name="Rectangle 4"/>
          <p:cNvSpPr>
            <a:spLocks noChangeArrowheads="1"/>
          </p:cNvSpPr>
          <p:nvPr userDrawn="1"/>
        </p:nvSpPr>
        <p:spPr bwMode="auto">
          <a:xfrm>
            <a:off x="0" y="0"/>
            <a:ext cx="9144000" cy="996950"/>
          </a:xfrm>
          <a:prstGeom prst="rect">
            <a:avLst/>
          </a:prstGeom>
          <a:solidFill>
            <a:srgbClr val="B19C59"/>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8" name="Picture 5" descr="magne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776538" y="1912938"/>
            <a:ext cx="2909887" cy="374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 Placeholder 20"/>
          <p:cNvSpPr>
            <a:spLocks noGrp="1"/>
          </p:cNvSpPr>
          <p:nvPr>
            <p:ph type="body" sz="quarter" idx="10" hasCustomPrompt="1"/>
          </p:nvPr>
        </p:nvSpPr>
        <p:spPr>
          <a:xfrm>
            <a:off x="250232" y="165100"/>
            <a:ext cx="4483100" cy="704850"/>
          </a:xfrm>
        </p:spPr>
        <p:txBody>
          <a:bodyPr anchor="ctr">
            <a:normAutofit/>
          </a:bodyPr>
          <a:lstStyle>
            <a:lvl1pPr marL="0" indent="0">
              <a:buNone/>
              <a:defRPr sz="2000">
                <a:solidFill>
                  <a:schemeClr val="bg1"/>
                </a:solidFill>
              </a:defRPr>
            </a:lvl1pPr>
          </a:lstStyle>
          <a:p>
            <a:pPr lvl="0"/>
            <a:r>
              <a:rPr lang="cs-CZ" dirty="0"/>
              <a:t>Název prezentace</a:t>
            </a:r>
          </a:p>
        </p:txBody>
      </p:sp>
      <p:sp>
        <p:nvSpPr>
          <p:cNvPr id="10" name="Text Placeholder 23"/>
          <p:cNvSpPr>
            <a:spLocks noGrp="1"/>
          </p:cNvSpPr>
          <p:nvPr>
            <p:ph type="body" sz="quarter" idx="11" hasCustomPrompt="1"/>
          </p:nvPr>
        </p:nvSpPr>
        <p:spPr>
          <a:xfrm>
            <a:off x="5226050" y="165100"/>
            <a:ext cx="3670300" cy="704850"/>
          </a:xfrm>
        </p:spPr>
        <p:txBody>
          <a:bodyPr anchor="ctr">
            <a:normAutofit/>
          </a:bodyPr>
          <a:lstStyle>
            <a:lvl1pPr marL="0" indent="0" algn="r">
              <a:buNone/>
              <a:defRPr sz="1200" baseline="0">
                <a:solidFill>
                  <a:srgbClr val="FFFFFF"/>
                </a:solidFill>
              </a:defRPr>
            </a:lvl1pPr>
          </a:lstStyle>
          <a:p>
            <a:pPr lvl="0"/>
            <a:r>
              <a:rPr lang="cs-CZ" dirty="0"/>
              <a:t>Jméno zhotovitele</a:t>
            </a:r>
          </a:p>
        </p:txBody>
      </p:sp>
    </p:spTree>
    <p:extLst>
      <p:ext uri="{BB962C8B-B14F-4D97-AF65-F5344CB8AC3E}">
        <p14:creationId xmlns:p14="http://schemas.microsoft.com/office/powerpoint/2010/main" val="104052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5" descr="peniz 1.psd"/>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120063" y="5762625"/>
            <a:ext cx="788987" cy="85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dirty="0" err="1"/>
              <a:t>Click</a:t>
            </a:r>
            <a:r>
              <a:rPr lang="cs-CZ" dirty="0"/>
              <a:t> to </a:t>
            </a:r>
            <a:r>
              <a:rPr lang="cs-CZ" dirty="0" err="1"/>
              <a:t>edit</a:t>
            </a:r>
            <a:r>
              <a:rPr lang="cs-CZ" dirty="0"/>
              <a:t> Master text </a:t>
            </a:r>
            <a:r>
              <a:rPr lang="cs-CZ" dirty="0" err="1"/>
              <a:t>styles</a:t>
            </a:r>
            <a:endParaRPr lang="cs-CZ" dirty="0"/>
          </a:p>
          <a:p>
            <a:pPr lvl="1"/>
            <a:r>
              <a:rPr lang="cs-CZ" dirty="0"/>
              <a:t>Second </a:t>
            </a:r>
            <a:r>
              <a:rPr lang="cs-CZ" dirty="0" err="1"/>
              <a:t>level</a:t>
            </a:r>
            <a:endParaRPr lang="cs-CZ" dirty="0"/>
          </a:p>
        </p:txBody>
      </p:sp>
    </p:spTree>
    <p:extLst>
      <p:ext uri="{BB962C8B-B14F-4D97-AF65-F5344CB8AC3E}">
        <p14:creationId xmlns:p14="http://schemas.microsoft.com/office/powerpoint/2010/main" val="148649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5" descr="peniz 2.psd"/>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8115300" y="5786438"/>
            <a:ext cx="793750"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Click to edit Master text styles</a:t>
            </a:r>
          </a:p>
          <a:p>
            <a:pPr lvl="1"/>
            <a:r>
              <a:rPr lang="cs-CZ"/>
              <a:t>Second level</a:t>
            </a:r>
          </a:p>
        </p:txBody>
      </p:sp>
    </p:spTree>
    <p:extLst>
      <p:ext uri="{BB962C8B-B14F-4D97-AF65-F5344CB8AC3E}">
        <p14:creationId xmlns:p14="http://schemas.microsoft.com/office/powerpoint/2010/main" val="339991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5" descr="peniz 3.psd"/>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8132763" y="5864225"/>
            <a:ext cx="776287" cy="75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Click to edit Master text styles</a:t>
            </a:r>
          </a:p>
          <a:p>
            <a:pPr lvl="1"/>
            <a:r>
              <a:rPr lang="cs-CZ"/>
              <a:t>Second level</a:t>
            </a:r>
          </a:p>
        </p:txBody>
      </p:sp>
    </p:spTree>
    <p:extLst>
      <p:ext uri="{BB962C8B-B14F-4D97-AF65-F5344CB8AC3E}">
        <p14:creationId xmlns:p14="http://schemas.microsoft.com/office/powerpoint/2010/main" val="50222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5" descr="peniz 4.psd"/>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8167688" y="5911850"/>
            <a:ext cx="741362" cy="704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Click to edit Master text styles</a:t>
            </a:r>
          </a:p>
          <a:p>
            <a:pPr lvl="1"/>
            <a:r>
              <a:rPr lang="cs-CZ"/>
              <a:t>Second level</a:t>
            </a:r>
          </a:p>
        </p:txBody>
      </p:sp>
    </p:spTree>
    <p:extLst>
      <p:ext uri="{BB962C8B-B14F-4D97-AF65-F5344CB8AC3E}">
        <p14:creationId xmlns:p14="http://schemas.microsoft.com/office/powerpoint/2010/main" val="186234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4" descr="pozadi_300.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90183" y="4331335"/>
            <a:ext cx="2433637" cy="235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5" descr="peniz 1.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340995" y="4102735"/>
            <a:ext cx="790575" cy="852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6" descr="peniz 2.png"/>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871220" y="3501073"/>
            <a:ext cx="795338"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7" descr="peniz 3.pn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652270" y="3578860"/>
            <a:ext cx="776288" cy="75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8" descr="peniz 4.png"/>
          <p:cNvPicPr>
            <a:picLocks noChangeAspect="1"/>
          </p:cNvPicPr>
          <p:nvPr userDrawn="1"/>
        </p:nvPicPr>
        <p:blipFill>
          <a:blip r:embed="rId6">
            <a:extLst>
              <a:ext uri="{28A0092B-C50C-407E-A947-70E740481C1C}">
                <a14:useLocalDpi xmlns:a14="http://schemas.microsoft.com/office/drawing/2010/main"/>
              </a:ext>
            </a:extLst>
          </a:blip>
          <a:srcRect/>
          <a:stretch>
            <a:fillRect/>
          </a:stretch>
        </p:blipFill>
        <p:spPr bwMode="auto">
          <a:xfrm>
            <a:off x="2057083" y="4174173"/>
            <a:ext cx="741362" cy="706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9" descr="magnet samostatne.png"/>
          <p:cNvPicPr>
            <a:picLocks noChangeAspect="1"/>
          </p:cNvPicPr>
          <p:nvPr userDrawn="1"/>
        </p:nvPicPr>
        <p:blipFill>
          <a:blip r:embed="rId7">
            <a:extLst>
              <a:ext uri="{28A0092B-C50C-407E-A947-70E740481C1C}">
                <a14:useLocalDpi xmlns:a14="http://schemas.microsoft.com/office/drawing/2010/main"/>
              </a:ext>
            </a:extLst>
          </a:blip>
          <a:srcRect/>
          <a:stretch>
            <a:fillRect/>
          </a:stretch>
        </p:blipFill>
        <p:spPr bwMode="auto">
          <a:xfrm>
            <a:off x="190183" y="4625023"/>
            <a:ext cx="2936875" cy="1847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0"/>
          <p:cNvPicPr>
            <a:picLocks noChangeAspect="1"/>
          </p:cNvPicPr>
          <p:nvPr userDrawn="1"/>
        </p:nvPicPr>
        <p:blipFill>
          <a:blip r:embed="rId8">
            <a:extLst>
              <a:ext uri="{28A0092B-C50C-407E-A947-70E740481C1C}">
                <a14:useLocalDpi xmlns:a14="http://schemas.microsoft.com/office/drawing/2010/main"/>
              </a:ext>
            </a:extLst>
          </a:blip>
          <a:srcRect/>
          <a:stretch>
            <a:fillRect/>
          </a:stretch>
        </p:blipFill>
        <p:spPr bwMode="auto">
          <a:xfrm>
            <a:off x="0" y="0"/>
            <a:ext cx="9144000" cy="996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73529" y="12700"/>
            <a:ext cx="4789021" cy="984250"/>
          </a:xfrm>
        </p:spPr>
        <p:txBody>
          <a:bodyPr/>
          <a:lstStyle>
            <a:lvl1pPr algn="l">
              <a:defRPr sz="2000" b="0"/>
            </a:lvl1pPr>
          </a:lstStyle>
          <a:p>
            <a:r>
              <a:rPr lang="cs-CZ"/>
              <a:t>Click to edit Master title style</a:t>
            </a:r>
            <a:endParaRPr lang="en-US" dirty="0"/>
          </a:p>
        </p:txBody>
      </p:sp>
    </p:spTree>
    <p:extLst>
      <p:ext uri="{BB962C8B-B14F-4D97-AF65-F5344CB8AC3E}">
        <p14:creationId xmlns:p14="http://schemas.microsoft.com/office/powerpoint/2010/main" val="276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348">
                                          <p:stCondLst>
                                            <p:cond delay="0"/>
                                          </p:stCondLst>
                                        </p:cTn>
                                        <p:tgtEl>
                                          <p:spTgt spid="5"/>
                                        </p:tgtEl>
                                      </p:cBhvr>
                                    </p:animEffect>
                                    <p:anim calcmode="lin" valueType="num">
                                      <p:cBhvr>
                                        <p:cTn id="24" dur="109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3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398" tmFilter="0, 0; 0.125,0.2665; 0.25,0.4; 0.375,0.465; 0.5,0.5;  0.625,0.535; 0.75,0.6; 0.875,0.7335; 1,1">
                                          <p:stCondLst>
                                            <p:cond delay="398"/>
                                          </p:stCondLst>
                                        </p:cTn>
                                        <p:tgtEl>
                                          <p:spTgt spid="5"/>
                                        </p:tgtEl>
                                        <p:attrNameLst>
                                          <p:attrName>ppt_y</p:attrName>
                                        </p:attrNameLst>
                                      </p:cBhvr>
                                      <p:tavLst>
                                        <p:tav tm="0" fmla="#ppt_y-sin(pi*$)/9">
                                          <p:val>
                                            <p:fltVal val="0"/>
                                          </p:val>
                                        </p:tav>
                                        <p:tav tm="100000">
                                          <p:val>
                                            <p:fltVal val="1"/>
                                          </p:val>
                                        </p:tav>
                                      </p:tavLst>
                                    </p:anim>
                                    <p:anim calcmode="lin" valueType="num">
                                      <p:cBhvr>
                                        <p:cTn id="27" dur="199" tmFilter="0, 0; 0.125,0.2665; 0.25,0.4; 0.375,0.465; 0.5,0.5;  0.625,0.535; 0.75,0.6; 0.875,0.7335; 1,1">
                                          <p:stCondLst>
                                            <p:cond delay="794"/>
                                          </p:stCondLst>
                                        </p:cTn>
                                        <p:tgtEl>
                                          <p:spTgt spid="5"/>
                                        </p:tgtEl>
                                        <p:attrNameLst>
                                          <p:attrName>ppt_y</p:attrName>
                                        </p:attrNameLst>
                                      </p:cBhvr>
                                      <p:tavLst>
                                        <p:tav tm="0" fmla="#ppt_y-sin(pi*$)/27">
                                          <p:val>
                                            <p:fltVal val="0"/>
                                          </p:val>
                                        </p:tav>
                                        <p:tav tm="100000">
                                          <p:val>
                                            <p:fltVal val="1"/>
                                          </p:val>
                                        </p:tav>
                                      </p:tavLst>
                                    </p:anim>
                                    <p:anim calcmode="lin" valueType="num">
                                      <p:cBhvr>
                                        <p:cTn id="28" dur="98" tmFilter="0, 0; 0.125,0.2665; 0.25,0.4; 0.375,0.465; 0.5,0.5;  0.625,0.535; 0.75,0.6; 0.875,0.7335; 1,1">
                                          <p:stCondLst>
                                            <p:cond delay="994"/>
                                          </p:stCondLst>
                                        </p:cTn>
                                        <p:tgtEl>
                                          <p:spTgt spid="5"/>
                                        </p:tgtEl>
                                        <p:attrNameLst>
                                          <p:attrName>ppt_y</p:attrName>
                                        </p:attrNameLst>
                                      </p:cBhvr>
                                      <p:tavLst>
                                        <p:tav tm="0" fmla="#ppt_y-sin(pi*$)/81">
                                          <p:val>
                                            <p:fltVal val="0"/>
                                          </p:val>
                                        </p:tav>
                                        <p:tav tm="100000">
                                          <p:val>
                                            <p:fltVal val="1"/>
                                          </p:val>
                                        </p:tav>
                                      </p:tavLst>
                                    </p:anim>
                                    <p:animScale>
                                      <p:cBhvr>
                                        <p:cTn id="29" dur="16">
                                          <p:stCondLst>
                                            <p:cond delay="390"/>
                                          </p:stCondLst>
                                        </p:cTn>
                                        <p:tgtEl>
                                          <p:spTgt spid="5"/>
                                        </p:tgtEl>
                                      </p:cBhvr>
                                      <p:to x="100000" y="60000"/>
                                    </p:animScale>
                                    <p:animScale>
                                      <p:cBhvr>
                                        <p:cTn id="30" dur="100" decel="50000">
                                          <p:stCondLst>
                                            <p:cond delay="406"/>
                                          </p:stCondLst>
                                        </p:cTn>
                                        <p:tgtEl>
                                          <p:spTgt spid="5"/>
                                        </p:tgtEl>
                                      </p:cBhvr>
                                      <p:to x="100000" y="100000"/>
                                    </p:animScale>
                                    <p:animScale>
                                      <p:cBhvr>
                                        <p:cTn id="31" dur="16">
                                          <p:stCondLst>
                                            <p:cond delay="787"/>
                                          </p:stCondLst>
                                        </p:cTn>
                                        <p:tgtEl>
                                          <p:spTgt spid="5"/>
                                        </p:tgtEl>
                                      </p:cBhvr>
                                      <p:to x="100000" y="80000"/>
                                    </p:animScale>
                                    <p:animScale>
                                      <p:cBhvr>
                                        <p:cTn id="32" dur="100" decel="50000">
                                          <p:stCondLst>
                                            <p:cond delay="803"/>
                                          </p:stCondLst>
                                        </p:cTn>
                                        <p:tgtEl>
                                          <p:spTgt spid="5"/>
                                        </p:tgtEl>
                                      </p:cBhvr>
                                      <p:to x="100000" y="100000"/>
                                    </p:animScale>
                                    <p:animScale>
                                      <p:cBhvr>
                                        <p:cTn id="33" dur="16">
                                          <p:stCondLst>
                                            <p:cond delay="985"/>
                                          </p:stCondLst>
                                        </p:cTn>
                                        <p:tgtEl>
                                          <p:spTgt spid="5"/>
                                        </p:tgtEl>
                                      </p:cBhvr>
                                      <p:to x="100000" y="90000"/>
                                    </p:animScale>
                                    <p:animScale>
                                      <p:cBhvr>
                                        <p:cTn id="34" dur="100" decel="50000">
                                          <p:stCondLst>
                                            <p:cond delay="1001"/>
                                          </p:stCondLst>
                                        </p:cTn>
                                        <p:tgtEl>
                                          <p:spTgt spid="5"/>
                                        </p:tgtEl>
                                      </p:cBhvr>
                                      <p:to x="100000" y="100000"/>
                                    </p:animScale>
                                    <p:animScale>
                                      <p:cBhvr>
                                        <p:cTn id="35" dur="16">
                                          <p:stCondLst>
                                            <p:cond delay="1085"/>
                                          </p:stCondLst>
                                        </p:cTn>
                                        <p:tgtEl>
                                          <p:spTgt spid="5"/>
                                        </p:tgtEl>
                                      </p:cBhvr>
                                      <p:to x="100000" y="95000"/>
                                    </p:animScale>
                                    <p:animScale>
                                      <p:cBhvr>
                                        <p:cTn id="36" dur="100" decel="50000">
                                          <p:stCondLst>
                                            <p:cond delay="1100"/>
                                          </p:stCondLst>
                                        </p:cTn>
                                        <p:tgtEl>
                                          <p:spTgt spid="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406">
                                          <p:stCondLst>
                                            <p:cond delay="0"/>
                                          </p:stCondLst>
                                        </p:cTn>
                                        <p:tgtEl>
                                          <p:spTgt spid="6"/>
                                        </p:tgtEl>
                                      </p:cBhvr>
                                    </p:animEffect>
                                    <p:anim calcmode="lin" valueType="num">
                                      <p:cBhvr>
                                        <p:cTn id="40" dur="1275"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46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465" tmFilter="0, 0; 0.125,0.2665; 0.25,0.4; 0.375,0.465; 0.5,0.5;  0.625,0.535; 0.75,0.6; 0.875,0.7335; 1,1">
                                          <p:stCondLst>
                                            <p:cond delay="465"/>
                                          </p:stCondLst>
                                        </p:cTn>
                                        <p:tgtEl>
                                          <p:spTgt spid="6"/>
                                        </p:tgtEl>
                                        <p:attrNameLst>
                                          <p:attrName>ppt_y</p:attrName>
                                        </p:attrNameLst>
                                      </p:cBhvr>
                                      <p:tavLst>
                                        <p:tav tm="0" fmla="#ppt_y-sin(pi*$)/9">
                                          <p:val>
                                            <p:fltVal val="0"/>
                                          </p:val>
                                        </p:tav>
                                        <p:tav tm="100000">
                                          <p:val>
                                            <p:fltVal val="1"/>
                                          </p:val>
                                        </p:tav>
                                      </p:tavLst>
                                    </p:anim>
                                    <p:anim calcmode="lin" valueType="num">
                                      <p:cBhvr>
                                        <p:cTn id="43" dur="232" tmFilter="0, 0; 0.125,0.2665; 0.25,0.4; 0.375,0.465; 0.5,0.5;  0.625,0.535; 0.75,0.6; 0.875,0.7335; 1,1">
                                          <p:stCondLst>
                                            <p:cond delay="927"/>
                                          </p:stCondLst>
                                        </p:cTn>
                                        <p:tgtEl>
                                          <p:spTgt spid="6"/>
                                        </p:tgtEl>
                                        <p:attrNameLst>
                                          <p:attrName>ppt_y</p:attrName>
                                        </p:attrNameLst>
                                      </p:cBhvr>
                                      <p:tavLst>
                                        <p:tav tm="0" fmla="#ppt_y-sin(pi*$)/27">
                                          <p:val>
                                            <p:fltVal val="0"/>
                                          </p:val>
                                        </p:tav>
                                        <p:tav tm="100000">
                                          <p:val>
                                            <p:fltVal val="1"/>
                                          </p:val>
                                        </p:tav>
                                      </p:tavLst>
                                    </p:anim>
                                    <p:anim calcmode="lin" valueType="num">
                                      <p:cBhvr>
                                        <p:cTn id="44" dur="115" tmFilter="0, 0; 0.125,0.2665; 0.25,0.4; 0.375,0.465; 0.5,0.5;  0.625,0.535; 0.75,0.6; 0.875,0.7335; 1,1">
                                          <p:stCondLst>
                                            <p:cond delay="1159"/>
                                          </p:stCondLst>
                                        </p:cTn>
                                        <p:tgtEl>
                                          <p:spTgt spid="6"/>
                                        </p:tgtEl>
                                        <p:attrNameLst>
                                          <p:attrName>ppt_y</p:attrName>
                                        </p:attrNameLst>
                                      </p:cBhvr>
                                      <p:tavLst>
                                        <p:tav tm="0" fmla="#ppt_y-sin(pi*$)/81">
                                          <p:val>
                                            <p:fltVal val="0"/>
                                          </p:val>
                                        </p:tav>
                                        <p:tav tm="100000">
                                          <p:val>
                                            <p:fltVal val="1"/>
                                          </p:val>
                                        </p:tav>
                                      </p:tavLst>
                                    </p:anim>
                                    <p:animScale>
                                      <p:cBhvr>
                                        <p:cTn id="45" dur="18">
                                          <p:stCondLst>
                                            <p:cond delay="455"/>
                                          </p:stCondLst>
                                        </p:cTn>
                                        <p:tgtEl>
                                          <p:spTgt spid="6"/>
                                        </p:tgtEl>
                                      </p:cBhvr>
                                      <p:to x="100000" y="60000"/>
                                    </p:animScale>
                                    <p:animScale>
                                      <p:cBhvr>
                                        <p:cTn id="46" dur="116" decel="50000">
                                          <p:stCondLst>
                                            <p:cond delay="473"/>
                                          </p:stCondLst>
                                        </p:cTn>
                                        <p:tgtEl>
                                          <p:spTgt spid="6"/>
                                        </p:tgtEl>
                                      </p:cBhvr>
                                      <p:to x="100000" y="100000"/>
                                    </p:animScale>
                                    <p:animScale>
                                      <p:cBhvr>
                                        <p:cTn id="47" dur="18">
                                          <p:stCondLst>
                                            <p:cond delay="918"/>
                                          </p:stCondLst>
                                        </p:cTn>
                                        <p:tgtEl>
                                          <p:spTgt spid="6"/>
                                        </p:tgtEl>
                                      </p:cBhvr>
                                      <p:to x="100000" y="80000"/>
                                    </p:animScale>
                                    <p:animScale>
                                      <p:cBhvr>
                                        <p:cTn id="48" dur="116" decel="50000">
                                          <p:stCondLst>
                                            <p:cond delay="937"/>
                                          </p:stCondLst>
                                        </p:cTn>
                                        <p:tgtEl>
                                          <p:spTgt spid="6"/>
                                        </p:tgtEl>
                                      </p:cBhvr>
                                      <p:to x="100000" y="100000"/>
                                    </p:animScale>
                                    <p:animScale>
                                      <p:cBhvr>
                                        <p:cTn id="49" dur="18">
                                          <p:stCondLst>
                                            <p:cond delay="1149"/>
                                          </p:stCondLst>
                                        </p:cTn>
                                        <p:tgtEl>
                                          <p:spTgt spid="6"/>
                                        </p:tgtEl>
                                      </p:cBhvr>
                                      <p:to x="100000" y="90000"/>
                                    </p:animScale>
                                    <p:animScale>
                                      <p:cBhvr>
                                        <p:cTn id="50" dur="116" decel="50000">
                                          <p:stCondLst>
                                            <p:cond delay="1168"/>
                                          </p:stCondLst>
                                        </p:cTn>
                                        <p:tgtEl>
                                          <p:spTgt spid="6"/>
                                        </p:tgtEl>
                                      </p:cBhvr>
                                      <p:to x="100000" y="100000"/>
                                    </p:animScale>
                                    <p:animScale>
                                      <p:cBhvr>
                                        <p:cTn id="51" dur="18">
                                          <p:stCondLst>
                                            <p:cond delay="1266"/>
                                          </p:stCondLst>
                                        </p:cTn>
                                        <p:tgtEl>
                                          <p:spTgt spid="6"/>
                                        </p:tgtEl>
                                      </p:cBhvr>
                                      <p:to x="100000" y="95000"/>
                                    </p:animScale>
                                    <p:animScale>
                                      <p:cBhvr>
                                        <p:cTn id="52" dur="116" decel="50000">
                                          <p:stCondLst>
                                            <p:cond delay="1284"/>
                                          </p:stCondLst>
                                        </p:cTn>
                                        <p:tgtEl>
                                          <p:spTgt spid="6"/>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80">
                                          <p:stCondLst>
                                            <p:cond delay="0"/>
                                          </p:stCondLst>
                                        </p:cTn>
                                        <p:tgtEl>
                                          <p:spTgt spid="7"/>
                                        </p:tgtEl>
                                      </p:cBhvr>
                                    </p:animEffect>
                                    <p:anim calcmode="lin" valueType="num">
                                      <p:cBhvr>
                                        <p:cTn id="5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1" dur="26">
                                          <p:stCondLst>
                                            <p:cond delay="650"/>
                                          </p:stCondLst>
                                        </p:cTn>
                                        <p:tgtEl>
                                          <p:spTgt spid="7"/>
                                        </p:tgtEl>
                                      </p:cBhvr>
                                      <p:to x="100000" y="60000"/>
                                    </p:animScale>
                                    <p:animScale>
                                      <p:cBhvr>
                                        <p:cTn id="62" dur="166" decel="50000">
                                          <p:stCondLst>
                                            <p:cond delay="676"/>
                                          </p:stCondLst>
                                        </p:cTn>
                                        <p:tgtEl>
                                          <p:spTgt spid="7"/>
                                        </p:tgtEl>
                                      </p:cBhvr>
                                      <p:to x="100000" y="100000"/>
                                    </p:animScale>
                                    <p:animScale>
                                      <p:cBhvr>
                                        <p:cTn id="63" dur="26">
                                          <p:stCondLst>
                                            <p:cond delay="1312"/>
                                          </p:stCondLst>
                                        </p:cTn>
                                        <p:tgtEl>
                                          <p:spTgt spid="7"/>
                                        </p:tgtEl>
                                      </p:cBhvr>
                                      <p:to x="100000" y="80000"/>
                                    </p:animScale>
                                    <p:animScale>
                                      <p:cBhvr>
                                        <p:cTn id="64" dur="166" decel="50000">
                                          <p:stCondLst>
                                            <p:cond delay="1338"/>
                                          </p:stCondLst>
                                        </p:cTn>
                                        <p:tgtEl>
                                          <p:spTgt spid="7"/>
                                        </p:tgtEl>
                                      </p:cBhvr>
                                      <p:to x="100000" y="100000"/>
                                    </p:animScale>
                                    <p:animScale>
                                      <p:cBhvr>
                                        <p:cTn id="65" dur="26">
                                          <p:stCondLst>
                                            <p:cond delay="1642"/>
                                          </p:stCondLst>
                                        </p:cTn>
                                        <p:tgtEl>
                                          <p:spTgt spid="7"/>
                                        </p:tgtEl>
                                      </p:cBhvr>
                                      <p:to x="100000" y="90000"/>
                                    </p:animScale>
                                    <p:animScale>
                                      <p:cBhvr>
                                        <p:cTn id="66" dur="166" decel="50000">
                                          <p:stCondLst>
                                            <p:cond delay="1668"/>
                                          </p:stCondLst>
                                        </p:cTn>
                                        <p:tgtEl>
                                          <p:spTgt spid="7"/>
                                        </p:tgtEl>
                                      </p:cBhvr>
                                      <p:to x="100000" y="100000"/>
                                    </p:animScale>
                                    <p:animScale>
                                      <p:cBhvr>
                                        <p:cTn id="67" dur="26">
                                          <p:stCondLst>
                                            <p:cond delay="1808"/>
                                          </p:stCondLst>
                                        </p:cTn>
                                        <p:tgtEl>
                                          <p:spTgt spid="7"/>
                                        </p:tgtEl>
                                      </p:cBhvr>
                                      <p:to x="100000" y="95000"/>
                                    </p:animScale>
                                    <p:animScale>
                                      <p:cBhvr>
                                        <p:cTn id="68" dur="166" decel="50000">
                                          <p:stCondLst>
                                            <p:cond delay="1834"/>
                                          </p:stCondLst>
                                        </p:cTn>
                                        <p:tgtEl>
                                          <p:spTgt spid="7"/>
                                        </p:tgtEl>
                                      </p:cBhvr>
                                      <p:to x="100000" y="100000"/>
                                    </p:animScale>
                                  </p:childTnLst>
                                </p:cTn>
                              </p:par>
                              <p:par>
                                <p:cTn id="69" presetID="12" presetClass="entr" presetSubtype="8"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p:tgtEl>
                                          <p:spTgt spid="9"/>
                                        </p:tgtEl>
                                        <p:attrNameLst>
                                          <p:attrName>ppt_x</p:attrName>
                                        </p:attrNameLst>
                                      </p:cBhvr>
                                      <p:tavLst>
                                        <p:tav tm="0">
                                          <p:val>
                                            <p:strVal val="#ppt_x-#ppt_w*1.125000"/>
                                          </p:val>
                                        </p:tav>
                                        <p:tav tm="100000">
                                          <p:val>
                                            <p:strVal val="#ppt_x"/>
                                          </p:val>
                                        </p:tav>
                                      </p:tavLst>
                                    </p:anim>
                                    <p:animEffect transition="in" filter="wipe(right)">
                                      <p:cBhvr>
                                        <p:cTn id="7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PO3">
    <p:spTree>
      <p:nvGrpSpPr>
        <p:cNvPr id="1" name=""/>
        <p:cNvGrpSpPr/>
        <p:nvPr/>
      </p:nvGrpSpPr>
      <p:grpSpPr>
        <a:xfrm>
          <a:off x="0" y="0"/>
          <a:ext cx="0" cy="0"/>
          <a:chOff x="0" y="0"/>
          <a:chExt cx="0" cy="0"/>
        </a:xfrm>
      </p:grpSpPr>
      <p:sp>
        <p:nvSpPr>
          <p:cNvPr id="11" name="Rectangle 5"/>
          <p:cNvSpPr>
            <a:spLocks noChangeArrowheads="1"/>
          </p:cNvSpPr>
          <p:nvPr userDrawn="1"/>
        </p:nvSpPr>
        <p:spPr bwMode="auto">
          <a:xfrm>
            <a:off x="958850" y="0"/>
            <a:ext cx="8185150" cy="996950"/>
          </a:xfrm>
          <a:prstGeom prst="rect">
            <a:avLst/>
          </a:prstGeom>
          <a:solidFill>
            <a:srgbClr val="F2CDE0"/>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7" name="Picture 9"/>
          <p:cNvPicPr>
            <a:picLocks noChangeAspect="1"/>
          </p:cNvPicPr>
          <p:nvPr userDrawn="1"/>
        </p:nvPicPr>
        <p:blipFill>
          <a:blip r:embed="rId2"/>
          <a:stretch>
            <a:fillRect/>
          </a:stretch>
        </p:blipFill>
        <p:spPr>
          <a:xfrm rot="20378379">
            <a:off x="192324" y="156147"/>
            <a:ext cx="668152" cy="778101"/>
          </a:xfrm>
          <a:prstGeom prst="rect">
            <a:avLst/>
          </a:prstGeom>
        </p:spPr>
      </p:pic>
    </p:spTree>
    <p:extLst>
      <p:ext uri="{BB962C8B-B14F-4D97-AF65-F5344CB8AC3E}">
        <p14:creationId xmlns:p14="http://schemas.microsoft.com/office/powerpoint/2010/main" val="59465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dpis a obsah PO3">
    <p:spTree>
      <p:nvGrpSpPr>
        <p:cNvPr id="1" name=""/>
        <p:cNvGrpSpPr/>
        <p:nvPr/>
      </p:nvGrpSpPr>
      <p:grpSpPr>
        <a:xfrm>
          <a:off x="0" y="0"/>
          <a:ext cx="0" cy="0"/>
          <a:chOff x="0" y="0"/>
          <a:chExt cx="0" cy="0"/>
        </a:xfrm>
      </p:grpSpPr>
      <p:sp>
        <p:nvSpPr>
          <p:cNvPr id="11" name="Rectangle 5"/>
          <p:cNvSpPr>
            <a:spLocks noChangeArrowheads="1"/>
          </p:cNvSpPr>
          <p:nvPr userDrawn="1"/>
        </p:nvSpPr>
        <p:spPr bwMode="auto">
          <a:xfrm>
            <a:off x="958850" y="0"/>
            <a:ext cx="8185150" cy="996950"/>
          </a:xfrm>
          <a:prstGeom prst="rect">
            <a:avLst/>
          </a:prstGeom>
          <a:solidFill>
            <a:srgbClr val="F2CDE0"/>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3" name="Content Placeholder 2"/>
          <p:cNvSpPr>
            <a:spLocks noGrp="1"/>
          </p:cNvSpPr>
          <p:nvPr>
            <p:ph idx="1"/>
          </p:nvPr>
        </p:nvSpPr>
        <p:spPr>
          <a:xfrm>
            <a:off x="958850" y="1344169"/>
            <a:ext cx="7453630" cy="4626864"/>
          </a:xfrm>
        </p:spPr>
        <p:txBody>
          <a:bodyPr/>
          <a:lstStyle>
            <a:lvl1pPr>
              <a:buClr>
                <a:srgbClr val="808000"/>
              </a:buClr>
              <a:buSzPct val="150000"/>
              <a:defRPr/>
            </a:lvl1pPr>
            <a:lvl2pPr marL="685800" indent="-228600">
              <a:buClr>
                <a:srgbClr val="808000"/>
              </a:buClr>
              <a:buSzPct val="150000"/>
              <a:buFont typeface="Arial" panose="020B0604020202020204" pitchFamily="34" charset="0"/>
              <a:buChar char="•"/>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7" name="Picture 9"/>
          <p:cNvPicPr>
            <a:picLocks noChangeAspect="1"/>
          </p:cNvPicPr>
          <p:nvPr userDrawn="1"/>
        </p:nvPicPr>
        <p:blipFill>
          <a:blip r:embed="rId2"/>
          <a:stretch>
            <a:fillRect/>
          </a:stretch>
        </p:blipFill>
        <p:spPr>
          <a:xfrm rot="20378379">
            <a:off x="192324" y="156147"/>
            <a:ext cx="668152" cy="778101"/>
          </a:xfrm>
          <a:prstGeom prst="rect">
            <a:avLst/>
          </a:prstGeom>
        </p:spPr>
      </p:pic>
    </p:spTree>
    <p:extLst>
      <p:ext uri="{BB962C8B-B14F-4D97-AF65-F5344CB8AC3E}">
        <p14:creationId xmlns:p14="http://schemas.microsoft.com/office/powerpoint/2010/main" val="235777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O3">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958850" y="0"/>
            <a:ext cx="8185150" cy="996950"/>
          </a:xfrm>
          <a:prstGeom prst="rect">
            <a:avLst/>
          </a:prstGeom>
          <a:solidFill>
            <a:srgbClr val="F2CDE0"/>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10" name="Picture 9"/>
          <p:cNvPicPr>
            <a:picLocks noChangeAspect="1"/>
          </p:cNvPicPr>
          <p:nvPr userDrawn="1"/>
        </p:nvPicPr>
        <p:blipFill>
          <a:blip r:embed="rId2"/>
          <a:stretch>
            <a:fillRect/>
          </a:stretch>
        </p:blipFill>
        <p:spPr>
          <a:xfrm rot="20378379">
            <a:off x="192324" y="156147"/>
            <a:ext cx="668152" cy="778101"/>
          </a:xfrm>
          <a:prstGeom prst="rect">
            <a:avLst/>
          </a:prstGeom>
        </p:spPr>
      </p:pic>
      <p:sp>
        <p:nvSpPr>
          <p:cNvPr id="2" name="Title 1"/>
          <p:cNvSpPr>
            <a:spLocks noGrp="1"/>
          </p:cNvSpPr>
          <p:nvPr>
            <p:ph type="title"/>
          </p:nvPr>
        </p:nvSpPr>
        <p:spPr>
          <a:xfrm>
            <a:off x="1078992" y="1"/>
            <a:ext cx="7436358" cy="996950"/>
          </a:xfrm>
        </p:spPr>
        <p:txBody>
          <a:bodyPr>
            <a:normAutofit/>
          </a:bodyPr>
          <a:lstStyle>
            <a:lvl1pPr>
              <a:defRPr sz="2400">
                <a:solidFill>
                  <a:srgbClr val="002060"/>
                </a:solidFill>
              </a:defRPr>
            </a:lvl1pPr>
          </a:lstStyle>
          <a:p>
            <a:r>
              <a:rPr lang="cs-CZ" dirty="0"/>
              <a:t>Kliknutím lze upravit styl.</a:t>
            </a:r>
            <a:endParaRPr lang="en-US" dirty="0"/>
          </a:p>
        </p:txBody>
      </p:sp>
      <p:sp>
        <p:nvSpPr>
          <p:cNvPr id="3" name="Content Placeholder 2"/>
          <p:cNvSpPr>
            <a:spLocks noGrp="1"/>
          </p:cNvSpPr>
          <p:nvPr>
            <p:ph sz="half" idx="1"/>
          </p:nvPr>
        </p:nvSpPr>
        <p:spPr>
          <a:xfrm>
            <a:off x="916059" y="1298449"/>
            <a:ext cx="3886200" cy="4681728"/>
          </a:xfrm>
        </p:spPr>
        <p:txBody>
          <a:bodyPr/>
          <a:lstStyle>
            <a:lvl1pPr>
              <a:buClr>
                <a:srgbClr val="808000"/>
              </a:buClr>
              <a:buSzPct val="150000"/>
              <a:defRPr/>
            </a:lvl1pPr>
            <a:lvl2pPr>
              <a:buClr>
                <a:srgbClr val="808000"/>
              </a:buClr>
              <a:buSzPct val="150000"/>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Content Placeholder 3"/>
          <p:cNvSpPr>
            <a:spLocks noGrp="1"/>
          </p:cNvSpPr>
          <p:nvPr>
            <p:ph sz="half" idx="2"/>
          </p:nvPr>
        </p:nvSpPr>
        <p:spPr>
          <a:xfrm>
            <a:off x="4916559" y="1298449"/>
            <a:ext cx="3886200" cy="4681727"/>
          </a:xfrm>
        </p:spPr>
        <p:txBody>
          <a:bodyPr/>
          <a:lstStyle>
            <a:lvl1pPr marL="457200" indent="-457200">
              <a:buClr>
                <a:srgbClr val="808000"/>
              </a:buClr>
              <a:buSzPct val="150000"/>
              <a:buFont typeface="Arial" panose="020B0604020202020204" pitchFamily="34" charset="0"/>
              <a:buChar char="•"/>
              <a:defRPr/>
            </a:lvl1pPr>
            <a:lvl2pPr marL="685800" indent="-228600">
              <a:buClr>
                <a:srgbClr val="808000"/>
              </a:buClr>
              <a:buSzPct val="150000"/>
              <a:buFont typeface="Arial" panose="020B0604020202020204" pitchFamily="34" charset="0"/>
              <a:buChar char="•"/>
              <a:defRPr/>
            </a:lvl2pPr>
            <a:lvl3pPr marL="1143000" indent="-228600">
              <a:buClr>
                <a:srgbClr val="808000"/>
              </a:buClr>
              <a:buSzPct val="150000"/>
              <a:buFont typeface="Arial" panose="020B0604020202020204" pitchFamily="34" charset="0"/>
              <a:buChar char="•"/>
              <a:defRPr/>
            </a:lvl3pPr>
            <a:lvl4pPr marL="1600200" indent="-228600">
              <a:buClr>
                <a:srgbClr val="808000"/>
              </a:buClr>
              <a:buSzPct val="150000"/>
              <a:buFont typeface="Arial" panose="020B0604020202020204" pitchFamily="34" charset="0"/>
              <a:buChar char="•"/>
              <a:defRPr/>
            </a:lvl4pPr>
            <a:lvl5pPr marL="2057400" indent="-228600">
              <a:buClr>
                <a:srgbClr val="808000"/>
              </a:buClr>
              <a:buSzPct val="150000"/>
              <a:buFont typeface="Arial" panose="020B0604020202020204" pitchFamily="34" charset="0"/>
              <a:buChar char="•"/>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Tree>
    <p:extLst>
      <p:ext uri="{BB962C8B-B14F-4D97-AF65-F5344CB8AC3E}">
        <p14:creationId xmlns:p14="http://schemas.microsoft.com/office/powerpoint/2010/main" val="171733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obrázek PO3">
    <p:spTree>
      <p:nvGrpSpPr>
        <p:cNvPr id="1" name=""/>
        <p:cNvGrpSpPr/>
        <p:nvPr/>
      </p:nvGrpSpPr>
      <p:grpSpPr>
        <a:xfrm>
          <a:off x="0" y="0"/>
          <a:ext cx="0" cy="0"/>
          <a:chOff x="0" y="0"/>
          <a:chExt cx="0" cy="0"/>
        </a:xfrm>
      </p:grpSpPr>
      <p:sp>
        <p:nvSpPr>
          <p:cNvPr id="11" name="Rectangle 5"/>
          <p:cNvSpPr>
            <a:spLocks noChangeArrowheads="1"/>
          </p:cNvSpPr>
          <p:nvPr userDrawn="1"/>
        </p:nvSpPr>
        <p:spPr bwMode="auto">
          <a:xfrm>
            <a:off x="958850" y="0"/>
            <a:ext cx="8185150" cy="996950"/>
          </a:xfrm>
          <a:prstGeom prst="rect">
            <a:avLst/>
          </a:prstGeom>
          <a:solidFill>
            <a:srgbClr val="F2CDE0"/>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7" name="Picture 9"/>
          <p:cNvPicPr>
            <a:picLocks noChangeAspect="1"/>
          </p:cNvPicPr>
          <p:nvPr userDrawn="1"/>
        </p:nvPicPr>
        <p:blipFill>
          <a:blip r:embed="rId2"/>
          <a:stretch>
            <a:fillRect/>
          </a:stretch>
        </p:blipFill>
        <p:spPr>
          <a:xfrm rot="20378379">
            <a:off x="192324" y="156147"/>
            <a:ext cx="668152" cy="778101"/>
          </a:xfrm>
          <a:prstGeom prst="rect">
            <a:avLst/>
          </a:prstGeom>
        </p:spPr>
      </p:pic>
      <p:sp>
        <p:nvSpPr>
          <p:cNvPr id="5" name="Zástupný symbol obrázku 3"/>
          <p:cNvSpPr>
            <a:spLocks noGrp="1"/>
          </p:cNvSpPr>
          <p:nvPr>
            <p:ph type="pic" sz="quarter" idx="10"/>
          </p:nvPr>
        </p:nvSpPr>
        <p:spPr>
          <a:xfrm>
            <a:off x="958850" y="996950"/>
            <a:ext cx="8185150" cy="4992688"/>
          </a:xfrm>
        </p:spPr>
        <p:txBody>
          <a:bodyPr/>
          <a:lstStyle/>
          <a:p>
            <a:endParaRPr lang="cs-CZ" dirty="0"/>
          </a:p>
        </p:txBody>
      </p:sp>
    </p:spTree>
    <p:extLst>
      <p:ext uri="{BB962C8B-B14F-4D97-AF65-F5344CB8AC3E}">
        <p14:creationId xmlns:p14="http://schemas.microsoft.com/office/powerpoint/2010/main" val="125614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Záhlaví části univerzální">
    <p:spTree>
      <p:nvGrpSpPr>
        <p:cNvPr id="1" name=""/>
        <p:cNvGrpSpPr/>
        <p:nvPr/>
      </p:nvGrpSpPr>
      <p:grpSpPr>
        <a:xfrm>
          <a:off x="0" y="0"/>
          <a:ext cx="0" cy="0"/>
          <a:chOff x="0" y="0"/>
          <a:chExt cx="0" cy="0"/>
        </a:xfrm>
      </p:grpSpPr>
      <p:sp>
        <p:nvSpPr>
          <p:cNvPr id="2" name="Title 1"/>
          <p:cNvSpPr>
            <a:spLocks noGrp="1"/>
          </p:cNvSpPr>
          <p:nvPr>
            <p:ph type="title"/>
          </p:nvPr>
        </p:nvSpPr>
        <p:spPr>
          <a:xfrm>
            <a:off x="832104" y="1709739"/>
            <a:ext cx="7678484" cy="2852737"/>
          </a:xfrm>
        </p:spPr>
        <p:txBody>
          <a:bodyPr anchor="b"/>
          <a:lstStyle>
            <a:lvl1pPr>
              <a:defRPr sz="6000">
                <a:solidFill>
                  <a:srgbClr val="002060"/>
                </a:solidFill>
              </a:defRPr>
            </a:lvl1pPr>
          </a:lstStyle>
          <a:p>
            <a:r>
              <a:rPr lang="cs-CZ" dirty="0"/>
              <a:t>Kliknutím lze upravit styl.</a:t>
            </a:r>
            <a:endParaRPr lang="en-US" dirty="0"/>
          </a:p>
        </p:txBody>
      </p:sp>
      <p:sp>
        <p:nvSpPr>
          <p:cNvPr id="3" name="Text Placeholder 2"/>
          <p:cNvSpPr>
            <a:spLocks noGrp="1"/>
          </p:cNvSpPr>
          <p:nvPr>
            <p:ph type="body" idx="1"/>
          </p:nvPr>
        </p:nvSpPr>
        <p:spPr>
          <a:xfrm>
            <a:off x="832104" y="4589464"/>
            <a:ext cx="7678484" cy="1500187"/>
          </a:xfrm>
        </p:spPr>
        <p:txBody>
          <a:bodyPr/>
          <a:lstStyle>
            <a:lvl1pPr marL="0" indent="0">
              <a:buNone/>
              <a:defRPr sz="2400">
                <a:solidFill>
                  <a:srgbClr val="00206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Upravte styly předlohy textu.</a:t>
            </a:r>
          </a:p>
        </p:txBody>
      </p:sp>
      <p:sp>
        <p:nvSpPr>
          <p:cNvPr id="7" name="Rectangle 4"/>
          <p:cNvSpPr>
            <a:spLocks noChangeArrowheads="1"/>
          </p:cNvSpPr>
          <p:nvPr userDrawn="1"/>
        </p:nvSpPr>
        <p:spPr bwMode="auto">
          <a:xfrm>
            <a:off x="0" y="0"/>
            <a:ext cx="9144000" cy="996950"/>
          </a:xfrm>
          <a:prstGeom prst="rect">
            <a:avLst/>
          </a:prstGeom>
          <a:solidFill>
            <a:srgbClr val="B19C59"/>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Tree>
    <p:extLst>
      <p:ext uri="{BB962C8B-B14F-4D97-AF65-F5344CB8AC3E}">
        <p14:creationId xmlns:p14="http://schemas.microsoft.com/office/powerpoint/2010/main" val="231737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271015" y="365127"/>
            <a:ext cx="7245525" cy="558417"/>
          </a:xfrm>
        </p:spPr>
        <p:txBody>
          <a:bodyPr/>
          <a:lstStyle>
            <a:lvl1pPr>
              <a:defRPr>
                <a:solidFill>
                  <a:srgbClr val="002060"/>
                </a:solidFill>
              </a:defRPr>
            </a:lvl1pPr>
          </a:lstStyle>
          <a:p>
            <a:r>
              <a:rPr lang="cs-CZ" dirty="0"/>
              <a:t>Kliknutím lze upravit styl.</a:t>
            </a:r>
            <a:endParaRPr lang="en-US" dirty="0"/>
          </a:p>
        </p:txBody>
      </p:sp>
      <p:sp>
        <p:nvSpPr>
          <p:cNvPr id="3" name="Text Placeholder 2"/>
          <p:cNvSpPr>
            <a:spLocks noGrp="1"/>
          </p:cNvSpPr>
          <p:nvPr>
            <p:ph type="body" idx="1"/>
          </p:nvPr>
        </p:nvSpPr>
        <p:spPr>
          <a:xfrm>
            <a:off x="629842" y="1477566"/>
            <a:ext cx="3868340" cy="82391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Upravte styly předlohy textu.</a:t>
            </a:r>
          </a:p>
        </p:txBody>
      </p:sp>
      <p:sp>
        <p:nvSpPr>
          <p:cNvPr id="4" name="Content Placeholder 3"/>
          <p:cNvSpPr>
            <a:spLocks noGrp="1"/>
          </p:cNvSpPr>
          <p:nvPr>
            <p:ph sz="half" idx="2"/>
          </p:nvPr>
        </p:nvSpPr>
        <p:spPr>
          <a:xfrm>
            <a:off x="629842" y="2505075"/>
            <a:ext cx="3868340" cy="3511677"/>
          </a:xfrm>
        </p:spPr>
        <p:txBody>
          <a:bodyPr/>
          <a:lstStyle>
            <a:lvl1pPr>
              <a:buClr>
                <a:srgbClr val="808000"/>
              </a:buClr>
              <a:buSzPct val="150000"/>
              <a:defRPr/>
            </a:lvl1pPr>
            <a:lvl2pPr>
              <a:buClr>
                <a:srgbClr val="808000"/>
              </a:buClr>
              <a:buSzPct val="150000"/>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Text Placeholder 4"/>
          <p:cNvSpPr>
            <a:spLocks noGrp="1"/>
          </p:cNvSpPr>
          <p:nvPr>
            <p:ph type="body" sz="quarter" idx="3"/>
          </p:nvPr>
        </p:nvSpPr>
        <p:spPr>
          <a:xfrm>
            <a:off x="4629150" y="1477566"/>
            <a:ext cx="3887391" cy="82391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4629150" y="2505075"/>
            <a:ext cx="3887391" cy="3511677"/>
          </a:xfrm>
        </p:spPr>
        <p:txBody>
          <a:bodyPr/>
          <a:lstStyle>
            <a:lvl1pPr>
              <a:buClr>
                <a:srgbClr val="808000"/>
              </a:buClr>
              <a:buSzPct val="150000"/>
              <a:defRPr/>
            </a:lvl1pPr>
            <a:lvl2pPr>
              <a:buClr>
                <a:srgbClr val="808000"/>
              </a:buClr>
              <a:buSzPct val="150000"/>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pic>
        <p:nvPicPr>
          <p:cNvPr id="10" name="Picture 5" descr="magnet.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12169" y="200284"/>
            <a:ext cx="835342" cy="10736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091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Jenom nadpis univerzální">
    <p:spTree>
      <p:nvGrpSpPr>
        <p:cNvPr id="1" name=""/>
        <p:cNvGrpSpPr/>
        <p:nvPr/>
      </p:nvGrpSpPr>
      <p:grpSpPr>
        <a:xfrm>
          <a:off x="0" y="0"/>
          <a:ext cx="0" cy="0"/>
          <a:chOff x="0" y="0"/>
          <a:chExt cx="0" cy="0"/>
        </a:xfrm>
      </p:grpSpPr>
      <p:sp>
        <p:nvSpPr>
          <p:cNvPr id="2" name="Title 1"/>
          <p:cNvSpPr>
            <a:spLocks noGrp="1"/>
          </p:cNvSpPr>
          <p:nvPr>
            <p:ph type="title"/>
          </p:nvPr>
        </p:nvSpPr>
        <p:spPr>
          <a:xfrm>
            <a:off x="256032" y="365127"/>
            <a:ext cx="8259318" cy="905890"/>
          </a:xfrm>
        </p:spPr>
        <p:txBody>
          <a:bodyPr>
            <a:normAutofit/>
          </a:bodyPr>
          <a:lstStyle>
            <a:lvl1pPr>
              <a:defRPr sz="4000">
                <a:solidFill>
                  <a:srgbClr val="002060"/>
                </a:solidFill>
              </a:defRPr>
            </a:lvl1pPr>
          </a:lstStyle>
          <a:p>
            <a:r>
              <a:rPr lang="cs-CZ" dirty="0"/>
              <a:t>Kliknutím lze upravit styl.</a:t>
            </a:r>
            <a:endParaRPr lang="en-US" dirty="0"/>
          </a:p>
        </p:txBody>
      </p:sp>
    </p:spTree>
    <p:extLst>
      <p:ext uri="{BB962C8B-B14F-4D97-AF65-F5344CB8AC3E}">
        <p14:creationId xmlns:p14="http://schemas.microsoft.com/office/powerpoint/2010/main" val="1689111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rázdný univerzální">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5294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dirty="0"/>
              <a:t>Kliknutím lze upravit styl.</a:t>
            </a:r>
            <a:endParaRPr lang="en-US" dirty="0"/>
          </a:p>
        </p:txBody>
      </p:sp>
      <p:sp>
        <p:nvSpPr>
          <p:cNvPr id="3" name="Text Placeholder 2"/>
          <p:cNvSpPr>
            <a:spLocks noGrp="1"/>
          </p:cNvSpPr>
          <p:nvPr>
            <p:ph type="body" idx="1"/>
          </p:nvPr>
        </p:nvSpPr>
        <p:spPr>
          <a:xfrm>
            <a:off x="628650" y="1825625"/>
            <a:ext cx="7886700" cy="4145407"/>
          </a:xfrm>
          <a:prstGeom prst="rect">
            <a:avLst/>
          </a:prstGeom>
        </p:spPr>
        <p:txBody>
          <a:bodyPr vert="horz" lIns="91440" tIns="45720" rIns="91440" bIns="45720" rtlCol="0">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pic>
        <p:nvPicPr>
          <p:cNvPr id="7" name="Picture 7"/>
          <p:cNvPicPr>
            <a:picLocks noChangeAspect="1"/>
          </p:cNvPicPr>
          <p:nvPr userDrawn="1"/>
        </p:nvPicPr>
        <p:blipFill>
          <a:blip r:embed="rId16">
            <a:extLst>
              <a:ext uri="{28A0092B-C50C-407E-A947-70E740481C1C}">
                <a14:useLocalDpi xmlns:a14="http://schemas.microsoft.com/office/drawing/2010/main"/>
              </a:ext>
            </a:extLst>
          </a:blip>
          <a:srcRect/>
          <a:stretch>
            <a:fillRect/>
          </a:stretch>
        </p:blipFill>
        <p:spPr bwMode="auto">
          <a:xfrm>
            <a:off x="188913" y="6210300"/>
            <a:ext cx="2351087" cy="477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8"/>
          <p:cNvPicPr>
            <a:picLocks noChangeAspect="1"/>
          </p:cNvPicPr>
          <p:nvPr userDrawn="1"/>
        </p:nvPicPr>
        <p:blipFill>
          <a:blip r:embed="rId17">
            <a:extLst>
              <a:ext uri="{28A0092B-C50C-407E-A947-70E740481C1C}">
                <a14:useLocalDpi xmlns:a14="http://schemas.microsoft.com/office/drawing/2010/main"/>
              </a:ext>
            </a:extLst>
          </a:blip>
          <a:srcRect/>
          <a:stretch>
            <a:fillRect/>
          </a:stretch>
        </p:blipFill>
        <p:spPr bwMode="auto">
          <a:xfrm>
            <a:off x="8450263" y="6210300"/>
            <a:ext cx="477837" cy="477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411617"/>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80" r:id="rId3"/>
    <p:sldLayoutId id="2147483676" r:id="rId4"/>
    <p:sldLayoutId id="2147483683" r:id="rId5"/>
    <p:sldLayoutId id="2147483663" r:id="rId6"/>
    <p:sldLayoutId id="2147483665" r:id="rId7"/>
    <p:sldLayoutId id="2147483666" r:id="rId8"/>
    <p:sldLayoutId id="2147483667" r:id="rId9"/>
    <p:sldLayoutId id="2147483686" r:id="rId10"/>
    <p:sldLayoutId id="2147483687" r:id="rId11"/>
    <p:sldLayoutId id="2147483688" r:id="rId12"/>
    <p:sldLayoutId id="2147483689" r:id="rId13"/>
    <p:sldLayoutId id="2147483690" r:id="rId14"/>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808000"/>
        </a:buClr>
        <a:buSzPct val="15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penizeproprahu.cz/"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0"/>
          </p:nvPr>
        </p:nvSpPr>
        <p:spPr/>
        <p:txBody>
          <a:bodyPr>
            <a:normAutofit/>
          </a:bodyPr>
          <a:lstStyle/>
          <a:p>
            <a:r>
              <a:rPr lang="cs-CZ" sz="2400" b="1" dirty="0"/>
              <a:t>PRAVIDLA PROGRAMU</a:t>
            </a:r>
          </a:p>
        </p:txBody>
      </p:sp>
      <p:sp>
        <p:nvSpPr>
          <p:cNvPr id="3" name="Zástupný symbol pro text 2"/>
          <p:cNvSpPr>
            <a:spLocks noGrp="1"/>
          </p:cNvSpPr>
          <p:nvPr>
            <p:ph type="body" sz="quarter" idx="11"/>
          </p:nvPr>
        </p:nvSpPr>
        <p:spPr/>
        <p:txBody>
          <a:bodyPr>
            <a:normAutofit lnSpcReduction="10000"/>
          </a:bodyPr>
          <a:lstStyle/>
          <a:p>
            <a:r>
              <a:rPr lang="cs-CZ" dirty="0"/>
              <a:t>Prioritní osa 3 Podpora sociálního začleňování a boj proti chudobě</a:t>
            </a:r>
          </a:p>
          <a:p>
            <a:r>
              <a:rPr lang="cs-CZ" dirty="0"/>
              <a:t>OP PPR</a:t>
            </a:r>
          </a:p>
        </p:txBody>
      </p:sp>
    </p:spTree>
    <p:extLst>
      <p:ext uri="{BB962C8B-B14F-4D97-AF65-F5344CB8AC3E}">
        <p14:creationId xmlns:p14="http://schemas.microsoft.com/office/powerpoint/2010/main" val="3247655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b="1" dirty="0"/>
              <a:t>Kontroly </a:t>
            </a:r>
            <a:r>
              <a:rPr lang="cs-CZ" sz="1800" b="1" dirty="0"/>
              <a:t>- kap. </a:t>
            </a:r>
            <a:r>
              <a:rPr lang="cs-CZ" sz="1800" b="1" dirty="0" smtClean="0"/>
              <a:t>13 </a:t>
            </a:r>
            <a:r>
              <a:rPr lang="cs-CZ" sz="1800" b="1" dirty="0"/>
              <a:t>Pravidel pro žadatele a příjemce</a:t>
            </a:r>
            <a:endParaRPr lang="cs-CZ" sz="1800" b="1" dirty="0"/>
          </a:p>
        </p:txBody>
      </p:sp>
      <p:sp>
        <p:nvSpPr>
          <p:cNvPr id="4" name="Zástupný symbol pro obsah 2"/>
          <p:cNvSpPr>
            <a:spLocks noGrp="1"/>
          </p:cNvSpPr>
          <p:nvPr>
            <p:ph idx="1"/>
          </p:nvPr>
        </p:nvSpPr>
        <p:spPr>
          <a:xfrm>
            <a:off x="991123" y="1097280"/>
            <a:ext cx="7453630" cy="4884511"/>
          </a:xfrm>
        </p:spPr>
        <p:txBody>
          <a:bodyPr>
            <a:noAutofit/>
          </a:bodyPr>
          <a:lstStyle/>
          <a:p>
            <a:pPr marL="0" indent="0">
              <a:lnSpc>
                <a:spcPct val="100000"/>
              </a:lnSpc>
              <a:buClr>
                <a:srgbClr val="84754E"/>
              </a:buClr>
              <a:buNone/>
            </a:pPr>
            <a:r>
              <a:rPr lang="cs-CZ" sz="1600" dirty="0"/>
              <a:t>Formy kontroly prováděné ŘO:</a:t>
            </a:r>
          </a:p>
          <a:p>
            <a:pPr marL="720725" indent="-285750">
              <a:lnSpc>
                <a:spcPct val="100000"/>
              </a:lnSpc>
              <a:buClr>
                <a:srgbClr val="84754E"/>
              </a:buClr>
            </a:pPr>
            <a:r>
              <a:rPr lang="cs-CZ" sz="1600" dirty="0"/>
              <a:t>administrativní </a:t>
            </a:r>
            <a:r>
              <a:rPr lang="cs-CZ" sz="1600" dirty="0" smtClean="0"/>
              <a:t>ověření - </a:t>
            </a:r>
            <a:r>
              <a:rPr lang="cs-CZ" sz="1600" dirty="0" smtClean="0"/>
              <a:t>zjišťuje</a:t>
            </a:r>
            <a:r>
              <a:rPr lang="cs-CZ" sz="1600" dirty="0"/>
              <a:t>, zda je nutná kontrola na místě. Administrativní ověření se používá jak ve fázi před uzavřením Smlouvy o financování, tak po jejich uzavření, tj. v době realizace a udržitelnosti projektu, zejména se využívá při kontrole zpráv o realizaci.  </a:t>
            </a:r>
            <a:endParaRPr lang="cs-CZ" sz="1600" dirty="0"/>
          </a:p>
          <a:p>
            <a:pPr marL="720725" indent="-285750">
              <a:lnSpc>
                <a:spcPct val="100000"/>
              </a:lnSpc>
              <a:buClr>
                <a:srgbClr val="84754E"/>
              </a:buClr>
            </a:pPr>
            <a:r>
              <a:rPr lang="cs-CZ" sz="1600" dirty="0"/>
              <a:t>monitorovací </a:t>
            </a:r>
            <a:r>
              <a:rPr lang="cs-CZ" sz="1600" dirty="0" smtClean="0"/>
              <a:t>návštěva - </a:t>
            </a:r>
            <a:r>
              <a:rPr lang="cs-CZ" sz="1600" dirty="0"/>
              <a:t>může předcházet kontrole na místě. Výsledkem je zjistit, zda je nutné provést kontrolu na místě to při fyzické návštěvě zaměstnanců ŘO na místě realizace projektu. Monitorovací návštěva ovšem neslouží jako náhrada kontroly na </a:t>
            </a:r>
            <a:r>
              <a:rPr lang="cs-CZ" sz="1600" dirty="0" smtClean="0"/>
              <a:t>místě.</a:t>
            </a:r>
            <a:endParaRPr lang="cs-CZ" sz="1600" dirty="0"/>
          </a:p>
          <a:p>
            <a:pPr marL="720725" indent="-285750">
              <a:lnSpc>
                <a:spcPct val="100000"/>
              </a:lnSpc>
              <a:buClr>
                <a:srgbClr val="84754E"/>
              </a:buClr>
            </a:pPr>
            <a:r>
              <a:rPr lang="cs-CZ" sz="1600" dirty="0"/>
              <a:t>kontrola na </a:t>
            </a:r>
            <a:r>
              <a:rPr lang="cs-CZ" sz="1600" dirty="0" smtClean="0"/>
              <a:t>místě</a:t>
            </a:r>
          </a:p>
          <a:p>
            <a:pPr>
              <a:buFontTx/>
              <a:buChar char="-"/>
            </a:pPr>
            <a:r>
              <a:rPr lang="cs-CZ" sz="1600" dirty="0" smtClean="0"/>
              <a:t>ex-ante </a:t>
            </a:r>
            <a:r>
              <a:rPr lang="cs-CZ" sz="1600" dirty="0"/>
              <a:t>- předběžná kontrola, probíhá před uzavřením Smlouvy o </a:t>
            </a:r>
            <a:r>
              <a:rPr lang="cs-CZ" sz="1600" dirty="0" smtClean="0"/>
              <a:t>financování</a:t>
            </a:r>
          </a:p>
          <a:p>
            <a:pPr>
              <a:buFontTx/>
              <a:buChar char="-"/>
            </a:pPr>
            <a:r>
              <a:rPr lang="cs-CZ" sz="1600" dirty="0" smtClean="0"/>
              <a:t>interim - průběžná </a:t>
            </a:r>
            <a:r>
              <a:rPr lang="cs-CZ" sz="1600" dirty="0"/>
              <a:t>kontrola, probíhá v době realizace projektu, resp. před finančním dokončením projektu, </a:t>
            </a:r>
          </a:p>
          <a:p>
            <a:pPr>
              <a:buFontTx/>
              <a:buChar char="-"/>
            </a:pPr>
            <a:r>
              <a:rPr lang="cs-CZ" sz="1600" dirty="0" smtClean="0"/>
              <a:t>ex-post </a:t>
            </a:r>
            <a:r>
              <a:rPr lang="cs-CZ" sz="1600" dirty="0"/>
              <a:t>- následná kontrola, probíhá v době udržitelnosti projektu, resp. po skončení realizace projektu. </a:t>
            </a:r>
            <a:endParaRPr lang="cs-CZ" sz="1600" dirty="0" smtClean="0"/>
          </a:p>
        </p:txBody>
      </p:sp>
    </p:spTree>
    <p:extLst>
      <p:ext uri="{BB962C8B-B14F-4D97-AF65-F5344CB8AC3E}">
        <p14:creationId xmlns:p14="http://schemas.microsoft.com/office/powerpoint/2010/main" val="2850728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b="1" dirty="0"/>
              <a:t>Kontrola na místě v době </a:t>
            </a:r>
            <a:r>
              <a:rPr lang="cs-CZ" b="1" dirty="0" smtClean="0"/>
              <a:t>realizace</a:t>
            </a:r>
            <a:r>
              <a:rPr lang="cs-CZ" sz="1800" b="1" dirty="0" smtClean="0"/>
              <a:t> - </a:t>
            </a:r>
            <a:r>
              <a:rPr lang="cs-CZ" sz="1800" b="1" dirty="0"/>
              <a:t>kap. </a:t>
            </a:r>
            <a:r>
              <a:rPr lang="cs-CZ" sz="1800" b="1" dirty="0" smtClean="0"/>
              <a:t>13.1.3. </a:t>
            </a:r>
            <a:r>
              <a:rPr lang="cs-CZ" sz="1800" b="1" dirty="0"/>
              <a:t>Pravidel pro žadatele a </a:t>
            </a:r>
            <a:r>
              <a:rPr lang="cs-CZ" sz="1800" b="1" dirty="0" smtClean="0"/>
              <a:t>příjemce</a:t>
            </a:r>
            <a:endParaRPr lang="cs-CZ" sz="1800" b="1" dirty="0"/>
          </a:p>
        </p:txBody>
      </p:sp>
      <p:sp>
        <p:nvSpPr>
          <p:cNvPr id="4" name="Zástupný symbol pro obsah 2"/>
          <p:cNvSpPr>
            <a:spLocks noGrp="1"/>
          </p:cNvSpPr>
          <p:nvPr>
            <p:ph idx="1"/>
          </p:nvPr>
        </p:nvSpPr>
        <p:spPr/>
        <p:txBody>
          <a:bodyPr>
            <a:normAutofit fontScale="77500" lnSpcReduction="20000"/>
          </a:bodyPr>
          <a:lstStyle/>
          <a:p>
            <a:pPr marL="361950" lvl="0" indent="-361950">
              <a:lnSpc>
                <a:spcPct val="114000"/>
              </a:lnSpc>
            </a:pPr>
            <a:r>
              <a:rPr lang="cs-CZ" sz="2000" dirty="0"/>
              <a:t>Forma veřejnosprávní kontroly</a:t>
            </a:r>
          </a:p>
          <a:p>
            <a:pPr marL="361950" indent="-361950">
              <a:lnSpc>
                <a:spcPct val="114000"/>
              </a:lnSpc>
            </a:pPr>
            <a:r>
              <a:rPr lang="cs-CZ" sz="2000" dirty="0"/>
              <a:t>Skupina minimálně 2 osob</a:t>
            </a:r>
          </a:p>
          <a:p>
            <a:pPr marL="361950" indent="-361950">
              <a:lnSpc>
                <a:spcPct val="114000"/>
              </a:lnSpc>
            </a:pPr>
            <a:r>
              <a:rPr lang="cs-CZ" sz="2000" dirty="0"/>
              <a:t>Oznámení o kontrole zasílá ŘO minimálně 2 dny před zahájením plánované </a:t>
            </a:r>
            <a:r>
              <a:rPr lang="cs-CZ" sz="2000" dirty="0" smtClean="0"/>
              <a:t>kontroly (v praxi je termín obvykle oznamován dříve)</a:t>
            </a:r>
            <a:endParaRPr lang="cs-CZ" sz="2000" dirty="0"/>
          </a:p>
          <a:p>
            <a:pPr marL="361950" lvl="0" indent="-361950">
              <a:lnSpc>
                <a:spcPct val="114000"/>
              </a:lnSpc>
            </a:pPr>
            <a:r>
              <a:rPr lang="cs-CZ" sz="2000" dirty="0"/>
              <a:t>Kontrola věcné realizace projektu </a:t>
            </a:r>
            <a:r>
              <a:rPr lang="cs-CZ" sz="2000" dirty="0" smtClean="0"/>
              <a:t>(zaměřuje se</a:t>
            </a:r>
            <a:r>
              <a:rPr lang="cs-CZ" sz="2000" dirty="0" smtClean="0"/>
              <a:t> </a:t>
            </a:r>
            <a:r>
              <a:rPr lang="cs-CZ" sz="2000" dirty="0"/>
              <a:t>na sledování plánu realizace jednotlivých aktivit projektu, zjišťování stavu jejich plnění, dosahování plánovaných výstupů a výsledků a soulad průběhu realizace projektu se Smlouvou o financování / Podmínkami realizace</a:t>
            </a:r>
            <a:r>
              <a:rPr lang="cs-CZ" sz="2000" dirty="0" smtClean="0"/>
              <a:t>.) </a:t>
            </a:r>
            <a:endParaRPr lang="cs-CZ" sz="2000" dirty="0"/>
          </a:p>
          <a:p>
            <a:pPr marL="361950" lvl="0" indent="-361950">
              <a:lnSpc>
                <a:spcPct val="114000"/>
              </a:lnSpc>
            </a:pPr>
            <a:r>
              <a:rPr lang="cs-CZ" sz="2000" dirty="0"/>
              <a:t>Kontrola finanční realizace </a:t>
            </a:r>
            <a:r>
              <a:rPr lang="cs-CZ" sz="2000" dirty="0" smtClean="0"/>
              <a:t>projektu (</a:t>
            </a:r>
            <a:r>
              <a:rPr lang="cs-CZ" sz="2000" dirty="0" smtClean="0"/>
              <a:t>zaměřuje se na </a:t>
            </a:r>
            <a:r>
              <a:rPr lang="cs-CZ" sz="2000" dirty="0"/>
              <a:t>kontrolu efektivity využití přidělených prostředků a kontrolu čerpání těchto prostředků. Zejména se sleduje soulad čerpání přidělených prostředků s platným rozpočtem, vedení odděleného účetnictví přímých výdajů projektu a příjmů projektu, existence účetních dokladů, účelnost, hospodárnost a způsobilost vynaložených výdajů, příp. nákladů</a:t>
            </a:r>
            <a:r>
              <a:rPr lang="cs-CZ" sz="2000" dirty="0" smtClean="0"/>
              <a:t>.)</a:t>
            </a:r>
            <a:endParaRPr lang="cs-CZ" sz="2000" dirty="0"/>
          </a:p>
          <a:p>
            <a:pPr marL="361950" lvl="0" indent="-361950">
              <a:lnSpc>
                <a:spcPct val="114000"/>
              </a:lnSpc>
            </a:pPr>
            <a:r>
              <a:rPr lang="cs-CZ" sz="2000" dirty="0" smtClean="0"/>
              <a:t>Po ukončení kontroly je zaslán P</a:t>
            </a:r>
            <a:r>
              <a:rPr lang="cs-CZ" sz="2000" dirty="0" smtClean="0"/>
              <a:t>rotokol </a:t>
            </a:r>
            <a:r>
              <a:rPr lang="cs-CZ" sz="2000" dirty="0"/>
              <a:t>o kontrole, námitky </a:t>
            </a:r>
            <a:r>
              <a:rPr lang="cs-CZ" sz="2000" dirty="0" smtClean="0"/>
              <a:t>je možné </a:t>
            </a:r>
            <a:r>
              <a:rPr lang="cs-CZ" sz="2000" dirty="0" err="1" smtClean="0"/>
              <a:t>podatdo</a:t>
            </a:r>
            <a:r>
              <a:rPr lang="cs-CZ" sz="2000" dirty="0" smtClean="0"/>
              <a:t> </a:t>
            </a:r>
            <a:r>
              <a:rPr lang="cs-CZ" sz="2000" dirty="0"/>
              <a:t>15 dnů od doručení (datovou schránkou nebo poštou dle zákona</a:t>
            </a:r>
            <a:r>
              <a:rPr lang="cs-CZ" sz="2000" dirty="0" smtClean="0"/>
              <a:t>)</a:t>
            </a:r>
            <a:endParaRPr lang="cs-CZ" sz="2000" dirty="0"/>
          </a:p>
        </p:txBody>
      </p:sp>
    </p:spTree>
    <p:extLst>
      <p:ext uri="{BB962C8B-B14F-4D97-AF65-F5344CB8AC3E}">
        <p14:creationId xmlns:p14="http://schemas.microsoft.com/office/powerpoint/2010/main" val="4144630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pPr marL="0" indent="0">
              <a:buNone/>
            </a:pPr>
            <a:r>
              <a:rPr lang="cs-CZ" sz="2200" dirty="0"/>
              <a:t>Kontrolní systém OP PPR je dvoustupňový. První stupeň zajišťuje ŘO (blíže </a:t>
            </a:r>
            <a:r>
              <a:rPr lang="cs-CZ" sz="2200" dirty="0" smtClean="0"/>
              <a:t>viz předchozí snímek a </a:t>
            </a:r>
            <a:r>
              <a:rPr lang="cs-CZ" sz="2200" dirty="0"/>
              <a:t>kap. </a:t>
            </a:r>
            <a:r>
              <a:rPr lang="cs-CZ" sz="2200" dirty="0" smtClean="0"/>
              <a:t>13.1. Pravidel pro žadatele a příjemce). </a:t>
            </a:r>
            <a:r>
              <a:rPr lang="cs-CZ" sz="2200" dirty="0"/>
              <a:t>U vybraných projektů však může být provedena rovněž kontrola druhého stupně. Druhý stupeň kontrol zajišťují jiné subjekty, které k tomu opravňuje příslušná legislativa. Jedná se </a:t>
            </a:r>
            <a:r>
              <a:rPr lang="cs-CZ" sz="2200" dirty="0" smtClean="0"/>
              <a:t>o</a:t>
            </a:r>
            <a:r>
              <a:rPr lang="cs-CZ" sz="2200" dirty="0"/>
              <a:t>: </a:t>
            </a:r>
            <a:r>
              <a:rPr lang="cs-CZ" sz="2200" dirty="0" smtClean="0"/>
              <a:t> </a:t>
            </a:r>
            <a:endParaRPr lang="cs-CZ" sz="2200" dirty="0"/>
          </a:p>
          <a:p>
            <a:r>
              <a:rPr lang="cs-CZ" sz="2200" dirty="0"/>
              <a:t>auditní orgán – konkrétně odbor Auditní orgán Ministerstva financí </a:t>
            </a:r>
            <a:r>
              <a:rPr lang="cs-CZ" sz="2200" dirty="0" smtClean="0"/>
              <a:t>ČR </a:t>
            </a:r>
            <a:endParaRPr lang="cs-CZ" sz="2200" dirty="0"/>
          </a:p>
          <a:p>
            <a:r>
              <a:rPr lang="cs-CZ" sz="2200" dirty="0" smtClean="0"/>
              <a:t>Nejvyšší </a:t>
            </a:r>
            <a:r>
              <a:rPr lang="cs-CZ" sz="2200" dirty="0"/>
              <a:t>kontrolní úřad </a:t>
            </a:r>
            <a:r>
              <a:rPr lang="cs-CZ" sz="2200" dirty="0" smtClean="0"/>
              <a:t> </a:t>
            </a:r>
            <a:endParaRPr lang="cs-CZ" sz="2200" dirty="0"/>
          </a:p>
          <a:p>
            <a:r>
              <a:rPr lang="cs-CZ" sz="2200" dirty="0"/>
              <a:t>Evropský účetní dvůr </a:t>
            </a:r>
          </a:p>
          <a:p>
            <a:r>
              <a:rPr lang="cs-CZ" sz="2200" dirty="0"/>
              <a:t>Evropskou komisi </a:t>
            </a:r>
          </a:p>
          <a:p>
            <a:r>
              <a:rPr lang="cs-CZ" sz="2200" dirty="0"/>
              <a:t>Evropský úřad pro boj proti podvodům (OLAF) </a:t>
            </a:r>
          </a:p>
          <a:p>
            <a:r>
              <a:rPr lang="cs-CZ" sz="2200" dirty="0"/>
              <a:t>platební a certifikační orgán </a:t>
            </a:r>
            <a:r>
              <a:rPr lang="cs-CZ" sz="2200" dirty="0" smtClean="0"/>
              <a:t>- konkrétně </a:t>
            </a:r>
            <a:r>
              <a:rPr lang="cs-CZ" sz="2200" dirty="0"/>
              <a:t>odbor Národní fond Ministerstva financí ČR </a:t>
            </a:r>
          </a:p>
          <a:p>
            <a:endParaRPr lang="cs-CZ" dirty="0"/>
          </a:p>
          <a:p>
            <a:endParaRPr lang="cs-CZ" dirty="0"/>
          </a:p>
          <a:p>
            <a:endParaRPr lang="cs-CZ" dirty="0"/>
          </a:p>
          <a:p>
            <a:pPr marL="0" indent="0">
              <a:buNone/>
            </a:pPr>
            <a:endParaRPr lang="cs-CZ" dirty="0"/>
          </a:p>
          <a:p>
            <a:endParaRPr lang="cs-CZ" dirty="0"/>
          </a:p>
        </p:txBody>
      </p:sp>
      <p:sp>
        <p:nvSpPr>
          <p:cNvPr id="3" name="Nadpis 2"/>
          <p:cNvSpPr>
            <a:spLocks noGrp="1"/>
          </p:cNvSpPr>
          <p:nvPr>
            <p:ph type="title"/>
          </p:nvPr>
        </p:nvSpPr>
        <p:spPr/>
        <p:txBody>
          <a:bodyPr/>
          <a:lstStyle/>
          <a:p>
            <a:r>
              <a:rPr lang="cs-CZ" b="1" dirty="0"/>
              <a:t>Audity a kontroly prováděné jinými </a:t>
            </a:r>
            <a:r>
              <a:rPr lang="cs-CZ" b="1" dirty="0" smtClean="0"/>
              <a:t>subjekty</a:t>
            </a:r>
            <a:r>
              <a:rPr lang="cs-CZ" sz="1800" b="1" dirty="0" smtClean="0"/>
              <a:t> – kap. 13.2. Pravidel pro žadatele a příjemce</a:t>
            </a:r>
            <a:endParaRPr lang="cs-CZ" sz="1800" dirty="0"/>
          </a:p>
        </p:txBody>
      </p:sp>
    </p:spTree>
    <p:extLst>
      <p:ext uri="{BB962C8B-B14F-4D97-AF65-F5344CB8AC3E}">
        <p14:creationId xmlns:p14="http://schemas.microsoft.com/office/powerpoint/2010/main" val="2255839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sz="1800" dirty="0"/>
              <a:t>Pravidla pro žadatele a příjemce</a:t>
            </a:r>
          </a:p>
          <a:p>
            <a:r>
              <a:rPr lang="cs-CZ" sz="1800" dirty="0" smtClean="0"/>
              <a:t>Pokyny </a:t>
            </a:r>
            <a:r>
              <a:rPr lang="cs-CZ" sz="1800" dirty="0"/>
              <a:t>pro import </a:t>
            </a:r>
            <a:r>
              <a:rPr lang="cs-CZ" sz="1800" dirty="0" err="1"/>
              <a:t>xml</a:t>
            </a:r>
            <a:r>
              <a:rPr lang="cs-CZ" sz="1800" dirty="0"/>
              <a:t> soupisky dokladů – k </a:t>
            </a:r>
            <a:r>
              <a:rPr lang="cs-CZ" sz="1800" dirty="0" err="1"/>
              <a:t>ZoR</a:t>
            </a:r>
            <a:endParaRPr lang="cs-CZ" sz="1800" dirty="0"/>
          </a:p>
          <a:p>
            <a:r>
              <a:rPr lang="cs-CZ" sz="1800" dirty="0"/>
              <a:t>Pokyny k vyplnění </a:t>
            </a:r>
            <a:r>
              <a:rPr lang="cs-CZ" sz="1800" dirty="0" err="1" smtClean="0"/>
              <a:t>ZoR</a:t>
            </a:r>
            <a:r>
              <a:rPr lang="cs-CZ" sz="1800" dirty="0" smtClean="0"/>
              <a:t> a </a:t>
            </a:r>
            <a:r>
              <a:rPr lang="cs-CZ" sz="1800" dirty="0" err="1" smtClean="0"/>
              <a:t>ŽoP</a:t>
            </a:r>
            <a:endParaRPr lang="cs-CZ" sz="1800" dirty="0"/>
          </a:p>
          <a:p>
            <a:r>
              <a:rPr lang="cs-CZ" sz="1800" dirty="0" smtClean="0"/>
              <a:t>Obvyklé </a:t>
            </a:r>
            <a:r>
              <a:rPr lang="cs-CZ" sz="1800" dirty="0"/>
              <a:t>platy a mzdy – platné od </a:t>
            </a:r>
            <a:r>
              <a:rPr lang="cs-CZ" sz="1800" dirty="0" smtClean="0"/>
              <a:t>5. 6. 2020</a:t>
            </a:r>
            <a:endParaRPr lang="cs-CZ" sz="1800" dirty="0"/>
          </a:p>
          <a:p>
            <a:r>
              <a:rPr lang="cs-CZ" sz="1800" dirty="0"/>
              <a:t>Obvyklé ceny zařízení a </a:t>
            </a:r>
            <a:r>
              <a:rPr lang="cs-CZ" sz="1800" dirty="0" smtClean="0"/>
              <a:t>vybavení – platné od 12. 6. 2020</a:t>
            </a:r>
          </a:p>
          <a:p>
            <a:r>
              <a:rPr lang="cs-CZ" sz="1800" dirty="0"/>
              <a:t>Pokyny k žádosti o změnu v IS KP14+ </a:t>
            </a:r>
            <a:endParaRPr lang="cs-CZ" sz="1800" dirty="0" smtClean="0"/>
          </a:p>
          <a:p>
            <a:r>
              <a:rPr lang="cs-CZ" sz="1800" dirty="0"/>
              <a:t>Pokyny pro veřejné zakázky v IS KP14+ </a:t>
            </a:r>
            <a:endParaRPr lang="cs-CZ" sz="1800" dirty="0"/>
          </a:p>
          <a:p>
            <a:r>
              <a:rPr lang="cs-CZ" sz="1800" dirty="0"/>
              <a:t>Postup pro vyplnění </a:t>
            </a:r>
            <a:r>
              <a:rPr lang="cs-CZ" sz="1800" dirty="0" err="1"/>
              <a:t>ZoU</a:t>
            </a:r>
            <a:r>
              <a:rPr lang="cs-CZ" sz="1800" dirty="0"/>
              <a:t> v </a:t>
            </a:r>
            <a:r>
              <a:rPr lang="cs-CZ" sz="1800" dirty="0" smtClean="0"/>
              <a:t>ISKP</a:t>
            </a:r>
          </a:p>
          <a:p>
            <a:endParaRPr lang="cs-CZ" sz="2000" dirty="0"/>
          </a:p>
          <a:p>
            <a:pPr marL="0" indent="0">
              <a:buNone/>
            </a:pPr>
            <a:r>
              <a:rPr lang="cs-CZ" sz="2000" dirty="0"/>
              <a:t>Všechny dokumenty jsou dostupné na </a:t>
            </a:r>
            <a:r>
              <a:rPr lang="cs-CZ" sz="2000" b="1" i="1" dirty="0">
                <a:solidFill>
                  <a:srgbClr val="002060"/>
                </a:solidFill>
              </a:rPr>
              <a:t>www.penizeproprahu.cz</a:t>
            </a:r>
          </a:p>
          <a:p>
            <a:pPr marL="0" indent="0">
              <a:buNone/>
            </a:pPr>
            <a:endParaRPr lang="cs-CZ" sz="2000" dirty="0"/>
          </a:p>
        </p:txBody>
      </p:sp>
      <p:sp>
        <p:nvSpPr>
          <p:cNvPr id="3" name="Nadpis 2"/>
          <p:cNvSpPr>
            <a:spLocks noGrp="1"/>
          </p:cNvSpPr>
          <p:nvPr>
            <p:ph type="title"/>
          </p:nvPr>
        </p:nvSpPr>
        <p:spPr/>
        <p:txBody>
          <a:bodyPr/>
          <a:lstStyle/>
          <a:p>
            <a:r>
              <a:rPr lang="cs-CZ" b="1" dirty="0"/>
              <a:t>Metodiky a další podpůrné nástroje pro příjemce</a:t>
            </a:r>
          </a:p>
        </p:txBody>
      </p:sp>
    </p:spTree>
    <p:extLst>
      <p:ext uri="{BB962C8B-B14F-4D97-AF65-F5344CB8AC3E}">
        <p14:creationId xmlns:p14="http://schemas.microsoft.com/office/powerpoint/2010/main" val="199895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958850" y="1344169"/>
            <a:ext cx="7453630" cy="3944268"/>
          </a:xfrm>
        </p:spPr>
        <p:txBody>
          <a:bodyPr>
            <a:normAutofit/>
          </a:bodyPr>
          <a:lstStyle/>
          <a:p>
            <a:pPr marL="0" indent="0">
              <a:lnSpc>
                <a:spcPct val="114000"/>
              </a:lnSpc>
              <a:buNone/>
            </a:pPr>
            <a:r>
              <a:rPr lang="cs-CZ" sz="2000" dirty="0" smtClean="0"/>
              <a:t>Doporučená komunikace s ŘO je přes Interní depeše a to vždy z detailu projektu. V záložce aplikačních kompetencí jsou uvedeni 2 finanční manažeři, kteří projekt administrují. V depeši uvádějte oba finanční manažery.</a:t>
            </a:r>
            <a:endParaRPr lang="cs-CZ" sz="2000" dirty="0"/>
          </a:p>
          <a:p>
            <a:pPr marL="0" indent="0">
              <a:lnSpc>
                <a:spcPct val="114000"/>
              </a:lnSpc>
              <a:buNone/>
            </a:pPr>
            <a:endParaRPr lang="cs-CZ" sz="2000" dirty="0" smtClean="0"/>
          </a:p>
          <a:p>
            <a:pPr marL="0" indent="0">
              <a:lnSpc>
                <a:spcPct val="114000"/>
              </a:lnSpc>
              <a:buNone/>
            </a:pPr>
            <a:r>
              <a:rPr lang="cs-CZ" sz="2000" dirty="0" smtClean="0"/>
              <a:t>Hlavní </a:t>
            </a:r>
            <a:r>
              <a:rPr lang="cs-CZ" sz="2000" dirty="0"/>
              <a:t>kontaktní osoba – </a:t>
            </a:r>
            <a:r>
              <a:rPr lang="cs-CZ" sz="2000" u="sng" dirty="0"/>
              <a:t>aktualizovat</a:t>
            </a:r>
            <a:r>
              <a:rPr lang="cs-CZ" sz="2000" dirty="0"/>
              <a:t> dle skutečnosti</a:t>
            </a:r>
          </a:p>
          <a:p>
            <a:pPr marL="0" indent="0">
              <a:lnSpc>
                <a:spcPct val="114000"/>
              </a:lnSpc>
              <a:buNone/>
            </a:pPr>
            <a:endParaRPr lang="cs-CZ" sz="2000" dirty="0"/>
          </a:p>
          <a:p>
            <a:pPr marL="0" indent="0">
              <a:lnSpc>
                <a:spcPct val="114000"/>
              </a:lnSpc>
              <a:buNone/>
            </a:pPr>
            <a:r>
              <a:rPr lang="cs-CZ" sz="2000" dirty="0"/>
              <a:t>Elektronický podpis – </a:t>
            </a:r>
            <a:r>
              <a:rPr lang="cs-CZ" sz="2000" dirty="0" smtClean="0"/>
              <a:t>hlídat </a:t>
            </a:r>
            <a:r>
              <a:rPr lang="cs-CZ" sz="2000" dirty="0"/>
              <a:t>platnost certifikátu, statutární zástupce/pověřená osoba</a:t>
            </a:r>
          </a:p>
          <a:p>
            <a:pPr>
              <a:lnSpc>
                <a:spcPct val="100000"/>
              </a:lnSpc>
            </a:pPr>
            <a:endParaRPr lang="cs-CZ" sz="2000" dirty="0"/>
          </a:p>
        </p:txBody>
      </p:sp>
      <p:sp>
        <p:nvSpPr>
          <p:cNvPr id="3" name="Nadpis 2"/>
          <p:cNvSpPr>
            <a:spLocks noGrp="1"/>
          </p:cNvSpPr>
          <p:nvPr>
            <p:ph type="title"/>
          </p:nvPr>
        </p:nvSpPr>
        <p:spPr/>
        <p:txBody>
          <a:bodyPr/>
          <a:lstStyle/>
          <a:p>
            <a:r>
              <a:rPr lang="cs-CZ" b="1" dirty="0"/>
              <a:t>Komunikace s ŘO</a:t>
            </a:r>
          </a:p>
        </p:txBody>
      </p:sp>
    </p:spTree>
    <p:extLst>
      <p:ext uri="{BB962C8B-B14F-4D97-AF65-F5344CB8AC3E}">
        <p14:creationId xmlns:p14="http://schemas.microsoft.com/office/powerpoint/2010/main" val="3510661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chemeClr val="bg1"/>
                </a:solidFill>
              </a:rPr>
              <a:t>DĚKUJI ZA POZORNOST</a:t>
            </a:r>
          </a:p>
        </p:txBody>
      </p:sp>
      <p:sp>
        <p:nvSpPr>
          <p:cNvPr id="3" name="Obdélník 2"/>
          <p:cNvSpPr/>
          <p:nvPr/>
        </p:nvSpPr>
        <p:spPr>
          <a:xfrm>
            <a:off x="3790950" y="1997839"/>
            <a:ext cx="4105274" cy="3223896"/>
          </a:xfrm>
          <a:prstGeom prst="rect">
            <a:avLst/>
          </a:prstGeom>
        </p:spPr>
        <p:txBody>
          <a:bodyPr wrap="square">
            <a:spAutoFit/>
          </a:bodyPr>
          <a:lstStyle/>
          <a:p>
            <a:pPr>
              <a:lnSpc>
                <a:spcPct val="114000"/>
              </a:lnSpc>
            </a:pPr>
            <a:r>
              <a:rPr lang="cs-CZ" b="1" dirty="0" smtClean="0"/>
              <a:t>Bc. Kateřina Blažková</a:t>
            </a:r>
            <a:endParaRPr lang="cs-CZ" b="1" dirty="0"/>
          </a:p>
          <a:p>
            <a:pPr>
              <a:lnSpc>
                <a:spcPct val="114000"/>
              </a:lnSpc>
            </a:pPr>
            <a:endParaRPr lang="cs-CZ" dirty="0"/>
          </a:p>
          <a:p>
            <a:pPr>
              <a:lnSpc>
                <a:spcPct val="114000"/>
              </a:lnSpc>
            </a:pPr>
            <a:r>
              <a:rPr lang="cs-CZ" dirty="0"/>
              <a:t>E-mail: </a:t>
            </a:r>
            <a:r>
              <a:rPr lang="cs-CZ" dirty="0" smtClean="0"/>
              <a:t>katerina.blazkova@praha.eu </a:t>
            </a:r>
            <a:endParaRPr lang="cs-CZ" dirty="0"/>
          </a:p>
          <a:p>
            <a:pPr>
              <a:lnSpc>
                <a:spcPct val="114000"/>
              </a:lnSpc>
            </a:pPr>
            <a:r>
              <a:rPr lang="cs-CZ" dirty="0"/>
              <a:t>Tel.: 236 003 </a:t>
            </a:r>
            <a:r>
              <a:rPr lang="cs-CZ" dirty="0" smtClean="0"/>
              <a:t>927</a:t>
            </a:r>
            <a:endParaRPr lang="cs-CZ" dirty="0"/>
          </a:p>
          <a:p>
            <a:pPr>
              <a:lnSpc>
                <a:spcPct val="114000"/>
              </a:lnSpc>
            </a:pPr>
            <a:r>
              <a:rPr lang="cs-CZ" dirty="0"/>
              <a:t>	</a:t>
            </a:r>
          </a:p>
          <a:p>
            <a:pPr>
              <a:lnSpc>
                <a:spcPct val="114000"/>
              </a:lnSpc>
            </a:pPr>
            <a:endParaRPr lang="cs-CZ" b="1" dirty="0"/>
          </a:p>
          <a:p>
            <a:pPr>
              <a:lnSpc>
                <a:spcPct val="114000"/>
              </a:lnSpc>
            </a:pPr>
            <a:r>
              <a:rPr lang="cs-CZ" b="1" dirty="0"/>
              <a:t>ODBOR EVROPSKÝCH FONDŮ</a:t>
            </a:r>
            <a:br>
              <a:rPr lang="cs-CZ" b="1" dirty="0"/>
            </a:br>
            <a:r>
              <a:rPr lang="cs-CZ" b="1" dirty="0"/>
              <a:t>MAGISTRÁT HL. M. PRAHY</a:t>
            </a:r>
            <a:br>
              <a:rPr lang="cs-CZ" b="1" dirty="0"/>
            </a:br>
            <a:r>
              <a:rPr lang="cs-CZ" b="1" dirty="0"/>
              <a:t>RYTÍŘSKÁ 406/10</a:t>
            </a:r>
            <a:br>
              <a:rPr lang="cs-CZ" b="1" dirty="0"/>
            </a:br>
            <a:r>
              <a:rPr lang="cs-CZ" b="1" dirty="0"/>
              <a:t>110 00  PRAHA 1</a:t>
            </a:r>
          </a:p>
        </p:txBody>
      </p:sp>
    </p:spTree>
    <p:extLst>
      <p:ext uri="{BB962C8B-B14F-4D97-AF65-F5344CB8AC3E}">
        <p14:creationId xmlns:p14="http://schemas.microsoft.com/office/powerpoint/2010/main" val="4292609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p:cNvSpPr>
            <a:spLocks noGrp="1"/>
          </p:cNvSpPr>
          <p:nvPr>
            <p:ph idx="1"/>
          </p:nvPr>
        </p:nvSpPr>
        <p:spPr/>
        <p:txBody>
          <a:bodyPr>
            <a:normAutofit/>
          </a:bodyPr>
          <a:lstStyle/>
          <a:p>
            <a:pPr marL="354013" lvl="0" indent="-354013"/>
            <a:r>
              <a:rPr lang="cs-CZ" sz="2400" dirty="0">
                <a:solidFill>
                  <a:prstClr val="black"/>
                </a:solidFill>
              </a:rPr>
              <a:t>Řízení projektu (zahájení, realizace, ukončení, udržitelnost projektu)</a:t>
            </a:r>
          </a:p>
          <a:p>
            <a:pPr marL="354013" lvl="0" indent="-354013"/>
            <a:r>
              <a:rPr lang="cs-CZ" sz="2400" dirty="0">
                <a:solidFill>
                  <a:prstClr val="black"/>
                </a:solidFill>
              </a:rPr>
              <a:t>Publicita</a:t>
            </a:r>
          </a:p>
          <a:p>
            <a:pPr marL="354013" lvl="0" indent="-354013"/>
            <a:r>
              <a:rPr lang="cs-CZ" sz="2400" dirty="0">
                <a:solidFill>
                  <a:prstClr val="black"/>
                </a:solidFill>
              </a:rPr>
              <a:t>Archivace</a:t>
            </a:r>
          </a:p>
          <a:p>
            <a:pPr marL="354013" lvl="0" indent="-354013"/>
            <a:r>
              <a:rPr lang="cs-CZ" sz="2400" dirty="0">
                <a:solidFill>
                  <a:prstClr val="black"/>
                </a:solidFill>
              </a:rPr>
              <a:t>Kontroly</a:t>
            </a:r>
          </a:p>
          <a:p>
            <a:pPr marL="354013" indent="-354013"/>
            <a:r>
              <a:rPr lang="cs-CZ" sz="2400" dirty="0">
                <a:solidFill>
                  <a:prstClr val="black"/>
                </a:solidFill>
              </a:rPr>
              <a:t>Metodické materiály</a:t>
            </a:r>
          </a:p>
          <a:p>
            <a:pPr marL="354013" indent="-354013"/>
            <a:r>
              <a:rPr lang="cs-CZ" sz="2400" dirty="0">
                <a:solidFill>
                  <a:prstClr val="black"/>
                </a:solidFill>
              </a:rPr>
              <a:t>Komunikace s ŘO</a:t>
            </a:r>
          </a:p>
          <a:p>
            <a:pPr marL="0" indent="0">
              <a:lnSpc>
                <a:spcPct val="100000"/>
              </a:lnSpc>
              <a:buNone/>
            </a:pPr>
            <a:endParaRPr lang="cs-CZ" sz="2400" dirty="0"/>
          </a:p>
        </p:txBody>
      </p:sp>
      <p:sp>
        <p:nvSpPr>
          <p:cNvPr id="2" name="Nadpis 1"/>
          <p:cNvSpPr>
            <a:spLocks noGrp="1"/>
          </p:cNvSpPr>
          <p:nvPr>
            <p:ph type="title"/>
          </p:nvPr>
        </p:nvSpPr>
        <p:spPr/>
        <p:txBody>
          <a:bodyPr>
            <a:normAutofit/>
          </a:bodyPr>
          <a:lstStyle/>
          <a:p>
            <a:r>
              <a:rPr lang="cs-CZ" b="1" dirty="0"/>
              <a:t>Obsah prezentace</a:t>
            </a:r>
          </a:p>
        </p:txBody>
      </p:sp>
    </p:spTree>
    <p:extLst>
      <p:ext uri="{BB962C8B-B14F-4D97-AF65-F5344CB8AC3E}">
        <p14:creationId xmlns:p14="http://schemas.microsoft.com/office/powerpoint/2010/main" val="3889389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915819" y="1291472"/>
            <a:ext cx="7453630" cy="4820963"/>
          </a:xfrm>
        </p:spPr>
        <p:txBody>
          <a:bodyPr>
            <a:noAutofit/>
          </a:bodyPr>
          <a:lstStyle/>
          <a:p>
            <a:pPr>
              <a:lnSpc>
                <a:spcPct val="100000"/>
              </a:lnSpc>
              <a:spcBef>
                <a:spcPts val="300"/>
              </a:spcBef>
              <a:spcAft>
                <a:spcPts val="600"/>
              </a:spcAft>
            </a:pPr>
            <a:r>
              <a:rPr lang="cs-CZ" sz="1800" b="1" dirty="0"/>
              <a:t>Zahájení realizace projektu</a:t>
            </a:r>
          </a:p>
          <a:p>
            <a:pPr marL="0" indent="452438">
              <a:spcBef>
                <a:spcPts val="300"/>
              </a:spcBef>
              <a:spcAft>
                <a:spcPts val="600"/>
              </a:spcAft>
              <a:buNone/>
            </a:pPr>
            <a:r>
              <a:rPr lang="cs-CZ" sz="1800" dirty="0"/>
              <a:t>= datum stanovené jako zahájení projektu ve Smlouvě o financování</a:t>
            </a:r>
          </a:p>
          <a:p>
            <a:pPr marL="0" indent="452438">
              <a:spcBef>
                <a:spcPts val="300"/>
              </a:spcBef>
              <a:spcAft>
                <a:spcPts val="600"/>
              </a:spcAft>
              <a:buNone/>
            </a:pPr>
            <a:r>
              <a:rPr lang="cs-CZ" sz="1800" dirty="0"/>
              <a:t>= den, kdy začne realizace aktivit projektu</a:t>
            </a:r>
            <a:endParaRPr lang="cs-CZ" sz="1800" u="sng" dirty="0"/>
          </a:p>
          <a:p>
            <a:pPr>
              <a:lnSpc>
                <a:spcPct val="100000"/>
              </a:lnSpc>
              <a:spcBef>
                <a:spcPts val="300"/>
              </a:spcBef>
              <a:spcAft>
                <a:spcPts val="600"/>
              </a:spcAft>
            </a:pPr>
            <a:r>
              <a:rPr lang="cs-CZ" sz="1800" b="1" dirty="0"/>
              <a:t>Informace o zahájení </a:t>
            </a:r>
            <a:r>
              <a:rPr lang="cs-CZ" sz="1800" b="1" dirty="0" smtClean="0"/>
              <a:t>projektu</a:t>
            </a:r>
          </a:p>
          <a:p>
            <a:pPr marL="0" indent="0">
              <a:lnSpc>
                <a:spcPct val="100000"/>
              </a:lnSpc>
              <a:spcBef>
                <a:spcPts val="300"/>
              </a:spcBef>
              <a:spcAft>
                <a:spcPts val="600"/>
              </a:spcAft>
              <a:buNone/>
            </a:pPr>
            <a:r>
              <a:rPr lang="cs-CZ" sz="1800" dirty="0" smtClean="0"/>
              <a:t>V </a:t>
            </a:r>
            <a:r>
              <a:rPr lang="cs-CZ" sz="1800" dirty="0"/>
              <a:t>případě, že je projekt zahájen až po podpisu Smlouvy o financování, je příjemce povinen do 10 pracovních dnů od data zahájení realizace projektu zaslat zprávu ŘO - formou interní depeše, která bude obsahovat: </a:t>
            </a:r>
          </a:p>
          <a:p>
            <a:pPr marL="171450" indent="-171450">
              <a:buFontTx/>
              <a:buChar char="-"/>
            </a:pPr>
            <a:r>
              <a:rPr lang="cs-CZ" sz="1800" dirty="0"/>
              <a:t>informaci, zda byl projekt zahájen v souladu se Smlouvou o financování</a:t>
            </a:r>
          </a:p>
          <a:p>
            <a:pPr marL="171450" indent="-171450">
              <a:buFontTx/>
              <a:buChar char="-"/>
            </a:pPr>
            <a:r>
              <a:rPr lang="cs-CZ" sz="1800" dirty="0"/>
              <a:t>uvedení aktivit, které již v rámci projektu probíhají </a:t>
            </a:r>
          </a:p>
          <a:p>
            <a:pPr marL="171450" indent="-171450">
              <a:buFontTx/>
              <a:buChar char="-"/>
            </a:pPr>
            <a:r>
              <a:rPr lang="cs-CZ" sz="1800" dirty="0"/>
              <a:t>pokud v rámci příprav projektu na zahájení došlo k problémům, pak podrobnosti o nastalé situaci.</a:t>
            </a:r>
          </a:p>
          <a:p>
            <a:pPr marL="0" indent="0">
              <a:lnSpc>
                <a:spcPct val="100000"/>
              </a:lnSpc>
              <a:buNone/>
            </a:pPr>
            <a:endParaRPr lang="cs-CZ" sz="1800" dirty="0"/>
          </a:p>
        </p:txBody>
      </p:sp>
      <p:sp>
        <p:nvSpPr>
          <p:cNvPr id="3" name="Nadpis 2"/>
          <p:cNvSpPr>
            <a:spLocks noGrp="1"/>
          </p:cNvSpPr>
          <p:nvPr>
            <p:ph type="title"/>
          </p:nvPr>
        </p:nvSpPr>
        <p:spPr/>
        <p:txBody>
          <a:bodyPr/>
          <a:lstStyle/>
          <a:p>
            <a:r>
              <a:rPr lang="cs-CZ" b="1" dirty="0"/>
              <a:t>Zahájení a </a:t>
            </a:r>
            <a:r>
              <a:rPr lang="cs-CZ" b="1" dirty="0" smtClean="0"/>
              <a:t>realizace </a:t>
            </a:r>
            <a:r>
              <a:rPr lang="cs-CZ" b="1" dirty="0" smtClean="0"/>
              <a:t>projektu</a:t>
            </a:r>
            <a:r>
              <a:rPr lang="cs-CZ" sz="1800" b="1" dirty="0" smtClean="0"/>
              <a:t> – kap. 11 a 12 Pravidel pro žadatele a příjemce</a:t>
            </a:r>
            <a:endParaRPr lang="cs-CZ" sz="1800" b="1" dirty="0"/>
          </a:p>
        </p:txBody>
      </p:sp>
    </p:spTree>
    <p:extLst>
      <p:ext uri="{BB962C8B-B14F-4D97-AF65-F5344CB8AC3E}">
        <p14:creationId xmlns:p14="http://schemas.microsoft.com/office/powerpoint/2010/main" val="2300505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sz="1800" u="sng" dirty="0" smtClean="0"/>
              <a:t>Průběžná zpráva</a:t>
            </a:r>
            <a:r>
              <a:rPr lang="cs-CZ" sz="1800" dirty="0" smtClean="0"/>
              <a:t> </a:t>
            </a:r>
            <a:r>
              <a:rPr lang="cs-CZ" sz="1800" dirty="0"/>
              <a:t>- </a:t>
            </a:r>
            <a:r>
              <a:rPr lang="cs-CZ" sz="1800" dirty="0" smtClean="0"/>
              <a:t>zpráva </a:t>
            </a:r>
            <a:r>
              <a:rPr lang="cs-CZ" sz="1800" dirty="0"/>
              <a:t>předkládaná v průběhu realizace projektu za dané sledované období. Sledovaným obdobím </a:t>
            </a:r>
            <a:r>
              <a:rPr lang="cs-CZ" sz="1800" dirty="0" smtClean="0"/>
              <a:t>je etapa projektu.</a:t>
            </a:r>
          </a:p>
          <a:p>
            <a:r>
              <a:rPr lang="cs-CZ" sz="1800" u="sng" dirty="0" smtClean="0"/>
              <a:t>Závěrečná zpráva</a:t>
            </a:r>
            <a:r>
              <a:rPr lang="cs-CZ" sz="1800" dirty="0" smtClean="0"/>
              <a:t> - </a:t>
            </a:r>
            <a:r>
              <a:rPr lang="pl-PL" sz="1800" dirty="0" smtClean="0"/>
              <a:t>na konci realizace projektu za poslední sledované období (poslední etpau projektu), </a:t>
            </a:r>
            <a:r>
              <a:rPr lang="cs-CZ" sz="1800" dirty="0" smtClean="0"/>
              <a:t>přičemž poslední </a:t>
            </a:r>
            <a:r>
              <a:rPr lang="cs-CZ" sz="1800" dirty="0"/>
              <a:t>etapa projektu může výjimečně trvat až 8 měsíců, </a:t>
            </a:r>
          </a:p>
          <a:p>
            <a:pPr marL="0" indent="0">
              <a:buNone/>
            </a:pPr>
            <a:endParaRPr lang="cs-CZ" sz="1800" u="sng" dirty="0" smtClean="0"/>
          </a:p>
          <a:p>
            <a:pPr marL="0" lvl="0" indent="0">
              <a:lnSpc>
                <a:spcPct val="100000"/>
              </a:lnSpc>
              <a:spcBef>
                <a:spcPts val="0"/>
              </a:spcBef>
              <a:buClrTx/>
              <a:buSzTx/>
              <a:buNone/>
              <a:defRPr/>
            </a:pPr>
            <a:r>
              <a:rPr lang="cs-CZ" sz="1800" dirty="0" smtClean="0"/>
              <a:t>Průběžnou </a:t>
            </a:r>
            <a:r>
              <a:rPr lang="cs-CZ" sz="1800" dirty="0"/>
              <a:t>i Závěrečnou </a:t>
            </a:r>
            <a:r>
              <a:rPr lang="cs-CZ" sz="1800" dirty="0" err="1"/>
              <a:t>ZoR</a:t>
            </a:r>
            <a:r>
              <a:rPr lang="cs-CZ" sz="1800" dirty="0"/>
              <a:t> projektu je nutné </a:t>
            </a:r>
            <a:r>
              <a:rPr lang="cs-CZ" sz="1800" b="1" dirty="0"/>
              <a:t>předložit nejpozději do 30 kalendářních dnů od ukončení příslušného sledovaného období/etapy</a:t>
            </a:r>
            <a:r>
              <a:rPr lang="cs-CZ" sz="1800" dirty="0"/>
              <a:t>.</a:t>
            </a:r>
          </a:p>
          <a:p>
            <a:pPr marL="0" lvl="0" indent="0">
              <a:lnSpc>
                <a:spcPct val="100000"/>
              </a:lnSpc>
              <a:spcBef>
                <a:spcPts val="0"/>
              </a:spcBef>
              <a:buClrTx/>
              <a:buSzTx/>
              <a:buNone/>
              <a:defRPr/>
            </a:pPr>
            <a:r>
              <a:rPr lang="cs-CZ" sz="1800" dirty="0"/>
              <a:t>Platí, že podání v pořadí další </a:t>
            </a:r>
            <a:r>
              <a:rPr lang="cs-CZ" sz="1800" dirty="0" err="1"/>
              <a:t>ZoR</a:t>
            </a:r>
            <a:r>
              <a:rPr lang="cs-CZ" sz="1800" dirty="0"/>
              <a:t> projektu je možné až po schválení předchozí </a:t>
            </a:r>
            <a:r>
              <a:rPr lang="cs-CZ" sz="1800" dirty="0" err="1"/>
              <a:t>ZoR</a:t>
            </a:r>
            <a:r>
              <a:rPr lang="cs-CZ" sz="1800" dirty="0"/>
              <a:t> projektu.</a:t>
            </a:r>
          </a:p>
        </p:txBody>
      </p:sp>
      <p:sp>
        <p:nvSpPr>
          <p:cNvPr id="3" name="Nadpis 2"/>
          <p:cNvSpPr>
            <a:spLocks noGrp="1"/>
          </p:cNvSpPr>
          <p:nvPr>
            <p:ph type="title"/>
          </p:nvPr>
        </p:nvSpPr>
        <p:spPr/>
        <p:txBody>
          <a:bodyPr/>
          <a:lstStyle/>
          <a:p>
            <a:r>
              <a:rPr lang="cs-CZ" b="1" dirty="0"/>
              <a:t>Zprávy o </a:t>
            </a:r>
            <a:r>
              <a:rPr lang="cs-CZ" b="1" dirty="0" smtClean="0"/>
              <a:t>realizaci</a:t>
            </a:r>
            <a:r>
              <a:rPr lang="cs-CZ" sz="1800" b="1" dirty="0" smtClean="0"/>
              <a:t> – kap. 11.2.1</a:t>
            </a:r>
            <a:r>
              <a:rPr lang="cs-CZ" sz="1800" b="1" dirty="0"/>
              <a:t>. </a:t>
            </a:r>
            <a:r>
              <a:rPr lang="cs-CZ" sz="1800" b="1" dirty="0" smtClean="0"/>
              <a:t>Pravidel </a:t>
            </a:r>
            <a:r>
              <a:rPr lang="cs-CZ" sz="1800" b="1" dirty="0"/>
              <a:t>pro žadatele a příjemce</a:t>
            </a:r>
            <a:endParaRPr lang="cs-CZ" sz="1800" dirty="0"/>
          </a:p>
        </p:txBody>
      </p:sp>
    </p:spTree>
    <p:extLst>
      <p:ext uri="{BB962C8B-B14F-4D97-AF65-F5344CB8AC3E}">
        <p14:creationId xmlns:p14="http://schemas.microsoft.com/office/powerpoint/2010/main" val="846403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958849" y="1086523"/>
            <a:ext cx="7797876" cy="4884510"/>
          </a:xfrm>
        </p:spPr>
        <p:txBody>
          <a:bodyPr>
            <a:noAutofit/>
          </a:bodyPr>
          <a:lstStyle/>
          <a:p>
            <a:pPr marL="0" indent="0">
              <a:lnSpc>
                <a:spcPct val="120000"/>
              </a:lnSpc>
              <a:spcBef>
                <a:spcPts val="300"/>
              </a:spcBef>
              <a:spcAft>
                <a:spcPts val="600"/>
              </a:spcAft>
              <a:buNone/>
            </a:pPr>
            <a:r>
              <a:rPr lang="cs-CZ" sz="1400" b="1" dirty="0"/>
              <a:t>Dokončení realizace projektu </a:t>
            </a:r>
          </a:p>
          <a:p>
            <a:pPr marL="452438" indent="-187325">
              <a:lnSpc>
                <a:spcPct val="110000"/>
              </a:lnSpc>
              <a:spcBef>
                <a:spcPts val="600"/>
              </a:spcBef>
              <a:spcAft>
                <a:spcPts val="600"/>
              </a:spcAft>
              <a:buSzPct val="100000"/>
              <a:buNone/>
            </a:pPr>
            <a:r>
              <a:rPr lang="cs-CZ" sz="1400" dirty="0"/>
              <a:t>= den, kdy skončí realizace aktivit projektu nebo poskytování služeb podle časového harmonogramu </a:t>
            </a:r>
            <a:r>
              <a:rPr lang="cs-CZ" sz="1400" dirty="0" smtClean="0"/>
              <a:t>projektu</a:t>
            </a:r>
            <a:endParaRPr lang="pl-PL" sz="1400" dirty="0"/>
          </a:p>
          <a:p>
            <a:pPr marL="0" indent="0">
              <a:buNone/>
            </a:pPr>
            <a:r>
              <a:rPr lang="pl-PL" sz="1400" b="1" dirty="0" smtClean="0"/>
              <a:t>Předčasné </a:t>
            </a:r>
            <a:r>
              <a:rPr lang="pl-PL" sz="1400" b="1" dirty="0"/>
              <a:t>ukončení realizace projektu ze strany </a:t>
            </a:r>
            <a:r>
              <a:rPr lang="pl-PL" sz="1400" b="1" dirty="0" smtClean="0"/>
              <a:t>příjemce - </a:t>
            </a:r>
            <a:r>
              <a:rPr lang="pl-PL" sz="1400" dirty="0"/>
              <a:t>je podstatná změna projektu. </a:t>
            </a:r>
          </a:p>
          <a:p>
            <a:pPr marL="0" indent="0">
              <a:buNone/>
            </a:pPr>
            <a:r>
              <a:rPr lang="cs-CZ" sz="1400" dirty="0"/>
              <a:t>V případě, že projekt i přes dřívější ukončení dosáhne plánovaných výstupů a výsledků, ŘO změnu ukončení termínu realizace posoudí a rozhodne, zda je kvůli ní nutné uzavřít dodatek ke Smlouvě o financování. </a:t>
            </a:r>
          </a:p>
          <a:p>
            <a:pPr marL="0" indent="0">
              <a:buNone/>
            </a:pPr>
            <a:r>
              <a:rPr lang="cs-CZ" sz="1400" dirty="0"/>
              <a:t>Předčasné ukončení realizace projektu v situaci, kdy nebudou splněny plánované výstupy a výsledky projektu, je umožněno pouze na základě dodatku ke Smlouvě o financování. Tento postup lze aplikovat pouze ve výjimečných případech a pouze ze závažných důvodů. </a:t>
            </a:r>
            <a:endParaRPr lang="cs-CZ" sz="1400" dirty="0" smtClean="0"/>
          </a:p>
          <a:p>
            <a:pPr marL="0" indent="0">
              <a:buNone/>
            </a:pPr>
            <a:r>
              <a:rPr lang="pl-PL" sz="1400" b="1" dirty="0" smtClean="0"/>
              <a:t>Předčasné </a:t>
            </a:r>
            <a:r>
              <a:rPr lang="pl-PL" sz="1400" b="1" dirty="0"/>
              <a:t>ukončení realizace projektu ze strany ŘO </a:t>
            </a:r>
          </a:p>
          <a:p>
            <a:pPr marL="0" indent="452438">
              <a:lnSpc>
                <a:spcPct val="110000"/>
              </a:lnSpc>
              <a:spcBef>
                <a:spcPts val="600"/>
              </a:spcBef>
              <a:spcAft>
                <a:spcPts val="600"/>
              </a:spcAft>
              <a:buNone/>
            </a:pPr>
            <a:r>
              <a:rPr lang="cs-CZ" sz="1400" dirty="0"/>
              <a:t>ŘO je oprávněn ukončit projekt v případě, že: </a:t>
            </a:r>
          </a:p>
          <a:p>
            <a:pPr marL="884237" indent="-342900">
              <a:lnSpc>
                <a:spcPct val="110000"/>
              </a:lnSpc>
              <a:spcBef>
                <a:spcPts val="600"/>
              </a:spcBef>
              <a:spcAft>
                <a:spcPts val="600"/>
              </a:spcAft>
              <a:buFont typeface="Wingdings" panose="05000000000000000000" pitchFamily="2" charset="2"/>
              <a:buChar char="§"/>
            </a:pPr>
            <a:r>
              <a:rPr lang="cs-CZ" sz="1400" dirty="0"/>
              <a:t>k danému okamžiku přestal splňovat kritéria přijatelnosti, platná ke dni vyhlášení programu/výzvy (tj. např. splnění definice oprávněných příjemců, apod.) </a:t>
            </a:r>
          </a:p>
          <a:p>
            <a:pPr marL="884237" indent="-342900">
              <a:lnSpc>
                <a:spcPct val="110000"/>
              </a:lnSpc>
              <a:spcBef>
                <a:spcPts val="600"/>
              </a:spcBef>
              <a:spcAft>
                <a:spcPts val="600"/>
              </a:spcAft>
              <a:buFont typeface="Wingdings" panose="05000000000000000000" pitchFamily="2" charset="2"/>
              <a:buChar char="§"/>
            </a:pPr>
            <a:r>
              <a:rPr lang="cs-CZ" sz="1400" dirty="0"/>
              <a:t>příjemce opakovaně nepředkládá </a:t>
            </a:r>
            <a:r>
              <a:rPr lang="cs-CZ" sz="1400" dirty="0" err="1"/>
              <a:t>ZoR</a:t>
            </a:r>
            <a:r>
              <a:rPr lang="cs-CZ" sz="1400" dirty="0"/>
              <a:t> projektu včetně průběžného vyúčtování nákladů projektu a všech souvisejících dokladů v požadovaných termínech a </a:t>
            </a:r>
            <a:r>
              <a:rPr lang="cs-CZ" sz="1400" dirty="0" smtClean="0"/>
              <a:t>formátu</a:t>
            </a:r>
            <a:endParaRPr lang="cs-CZ" sz="1400" dirty="0"/>
          </a:p>
        </p:txBody>
      </p:sp>
      <p:sp>
        <p:nvSpPr>
          <p:cNvPr id="3" name="Nadpis 2"/>
          <p:cNvSpPr>
            <a:spLocks noGrp="1"/>
          </p:cNvSpPr>
          <p:nvPr>
            <p:ph type="title"/>
          </p:nvPr>
        </p:nvSpPr>
        <p:spPr/>
        <p:txBody>
          <a:bodyPr/>
          <a:lstStyle/>
          <a:p>
            <a:r>
              <a:rPr lang="cs-CZ" b="1" dirty="0"/>
              <a:t>Ukončení projektu </a:t>
            </a:r>
            <a:r>
              <a:rPr lang="cs-CZ" sz="1800" b="1" dirty="0" smtClean="0"/>
              <a:t>– kap. 11.3.2. Pravidel pro žadatele a příjemce</a:t>
            </a:r>
            <a:endParaRPr lang="cs-CZ" sz="1800" b="1" dirty="0"/>
          </a:p>
        </p:txBody>
      </p:sp>
    </p:spTree>
    <p:extLst>
      <p:ext uri="{BB962C8B-B14F-4D97-AF65-F5344CB8AC3E}">
        <p14:creationId xmlns:p14="http://schemas.microsoft.com/office/powerpoint/2010/main" val="4110854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958850" y="1269402"/>
            <a:ext cx="7453630" cy="4701631"/>
          </a:xfrm>
        </p:spPr>
        <p:txBody>
          <a:bodyPr>
            <a:noAutofit/>
          </a:bodyPr>
          <a:lstStyle/>
          <a:p>
            <a:pPr marL="0" indent="0">
              <a:buNone/>
            </a:pPr>
            <a:r>
              <a:rPr lang="cs-CZ" sz="1600" dirty="0"/>
              <a:t>Příjemce má povinnost průběžně informovat ŘO o zajištění udržitelnosti </a:t>
            </a:r>
            <a:r>
              <a:rPr lang="cs-CZ" sz="1600" dirty="0" smtClean="0"/>
              <a:t>projektu</a:t>
            </a:r>
            <a:r>
              <a:rPr lang="cs-CZ" sz="1600" dirty="0"/>
              <a:t> </a:t>
            </a:r>
            <a:r>
              <a:rPr lang="cs-CZ" sz="1600" dirty="0" smtClean="0"/>
              <a:t>a to pomocí Zpráv o udržitelnosti.</a:t>
            </a:r>
            <a:endParaRPr lang="cs-CZ" sz="1600" dirty="0" smtClean="0"/>
          </a:p>
          <a:p>
            <a:pPr marL="0" indent="0">
              <a:buNone/>
            </a:pPr>
            <a:r>
              <a:rPr lang="cs-CZ" sz="1600" dirty="0" smtClean="0"/>
              <a:t>Cílem </a:t>
            </a:r>
            <a:r>
              <a:rPr lang="cs-CZ" sz="1600" dirty="0"/>
              <a:t>zpráv je poskytnout ŘO aktuální informace o zajištění udržitelnosti daného projektu, případně určení problémů, které se vyskytují ve sledovaném období. Pokud se v průběhu období udržitelnosti vyskytnou závažné okolnosti, týkající se projektu, jeho cílů a udržitelnosti (např. s příjemcem je zahájeno insolvenční řízení), je příjemce povinen o nich informovat ŘO ihned, jakmile nastanou, a nikoliv až v nejbližší zprávě o udržitelnosti</a:t>
            </a:r>
            <a:r>
              <a:rPr lang="cs-CZ" sz="1600" dirty="0" smtClean="0"/>
              <a:t>.</a:t>
            </a:r>
          </a:p>
          <a:p>
            <a:pPr marL="0" indent="0">
              <a:buNone/>
            </a:pPr>
            <a:endParaRPr lang="cs-CZ" sz="1600" dirty="0"/>
          </a:p>
          <a:p>
            <a:pPr marL="738187" indent="-285750">
              <a:lnSpc>
                <a:spcPct val="100000"/>
              </a:lnSpc>
              <a:spcBef>
                <a:spcPts val="300"/>
              </a:spcBef>
              <a:spcAft>
                <a:spcPts val="600"/>
              </a:spcAft>
              <a:buFont typeface="Wingdings" panose="05000000000000000000" pitchFamily="2" charset="2"/>
              <a:buChar char="§"/>
            </a:pPr>
            <a:r>
              <a:rPr lang="cs-CZ" sz="1800" u="sng" dirty="0" smtClean="0"/>
              <a:t>Průběžné </a:t>
            </a:r>
            <a:r>
              <a:rPr lang="cs-CZ" sz="1800" u="sng" dirty="0"/>
              <a:t>zprávy o udržitelnosti</a:t>
            </a:r>
            <a:r>
              <a:rPr lang="cs-CZ" sz="1800" dirty="0"/>
              <a:t> - každých 12 měsíců (počítáno od data, kdy projekt nabyl v MS2014+ stav „Projekt finančně ukončen ze strany ŘO“)</a:t>
            </a:r>
          </a:p>
          <a:p>
            <a:pPr marL="738187" indent="-285750">
              <a:lnSpc>
                <a:spcPct val="100000"/>
              </a:lnSpc>
              <a:spcBef>
                <a:spcPts val="300"/>
              </a:spcBef>
              <a:spcAft>
                <a:spcPts val="600"/>
              </a:spcAft>
              <a:buFont typeface="Wingdings" panose="05000000000000000000" pitchFamily="2" charset="2"/>
              <a:buChar char="§"/>
            </a:pPr>
            <a:r>
              <a:rPr lang="cs-CZ" sz="1800" u="sng" dirty="0"/>
              <a:t>Závěrečná zpráva o udržitelnosti</a:t>
            </a:r>
            <a:r>
              <a:rPr lang="cs-CZ" sz="1800" dirty="0"/>
              <a:t> - po ukončení období </a:t>
            </a:r>
            <a:r>
              <a:rPr lang="cs-CZ" sz="1800" dirty="0" smtClean="0"/>
              <a:t>udržitelnosti</a:t>
            </a:r>
          </a:p>
          <a:p>
            <a:pPr marL="452437" indent="0">
              <a:lnSpc>
                <a:spcPct val="100000"/>
              </a:lnSpc>
              <a:spcBef>
                <a:spcPts val="300"/>
              </a:spcBef>
              <a:spcAft>
                <a:spcPts val="600"/>
              </a:spcAft>
              <a:buNone/>
            </a:pPr>
            <a:r>
              <a:rPr lang="cs-CZ" sz="1800" b="1" dirty="0" smtClean="0"/>
              <a:t>Zprávy </a:t>
            </a:r>
            <a:r>
              <a:rPr lang="cs-CZ" sz="1800" b="1" dirty="0"/>
              <a:t>je třeba předložit do 10 pracovních dnů od uplynutí sledovaného období</a:t>
            </a:r>
          </a:p>
          <a:p>
            <a:pPr>
              <a:lnSpc>
                <a:spcPct val="100000"/>
              </a:lnSpc>
            </a:pPr>
            <a:endParaRPr lang="cs-CZ" sz="2000" dirty="0"/>
          </a:p>
          <a:p>
            <a:pPr marL="0" indent="0">
              <a:lnSpc>
                <a:spcPct val="100000"/>
              </a:lnSpc>
              <a:buNone/>
            </a:pPr>
            <a:endParaRPr lang="cs-CZ" sz="2000" dirty="0"/>
          </a:p>
        </p:txBody>
      </p:sp>
      <p:sp>
        <p:nvSpPr>
          <p:cNvPr id="3" name="Nadpis 2"/>
          <p:cNvSpPr>
            <a:spLocks noGrp="1"/>
          </p:cNvSpPr>
          <p:nvPr>
            <p:ph type="title"/>
          </p:nvPr>
        </p:nvSpPr>
        <p:spPr/>
        <p:txBody>
          <a:bodyPr/>
          <a:lstStyle/>
          <a:p>
            <a:r>
              <a:rPr lang="cs-CZ" b="1" dirty="0"/>
              <a:t>Udržitelnost projektu </a:t>
            </a:r>
            <a:r>
              <a:rPr lang="cs-CZ" sz="1800" b="1" dirty="0"/>
              <a:t>- kap. </a:t>
            </a:r>
            <a:r>
              <a:rPr lang="cs-CZ" sz="1800" b="1" dirty="0" smtClean="0"/>
              <a:t>11. 4. Pravidel </a:t>
            </a:r>
            <a:r>
              <a:rPr lang="cs-CZ" sz="1800" b="1" dirty="0"/>
              <a:t>pro žadatele a příjemce</a:t>
            </a:r>
            <a:endParaRPr lang="cs-CZ" sz="1800" b="1" dirty="0"/>
          </a:p>
        </p:txBody>
      </p:sp>
    </p:spTree>
    <p:extLst>
      <p:ext uri="{BB962C8B-B14F-4D97-AF65-F5344CB8AC3E}">
        <p14:creationId xmlns:p14="http://schemas.microsoft.com/office/powerpoint/2010/main" val="630551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pPr marL="0" indent="0">
              <a:lnSpc>
                <a:spcPct val="100000"/>
              </a:lnSpc>
              <a:buNone/>
            </a:pPr>
            <a:r>
              <a:rPr lang="cs-CZ" sz="2000" b="1" dirty="0"/>
              <a:t>Povinné nástroje publicity</a:t>
            </a:r>
            <a:r>
              <a:rPr lang="cs-CZ" sz="2000" dirty="0"/>
              <a:t>:</a:t>
            </a:r>
          </a:p>
          <a:p>
            <a:pPr marL="806450" lvl="1" indent="-349250">
              <a:lnSpc>
                <a:spcPct val="100000"/>
              </a:lnSpc>
              <a:buFont typeface="Wingdings" panose="05000000000000000000" pitchFamily="2" charset="2"/>
              <a:buChar char="§"/>
            </a:pPr>
            <a:r>
              <a:rPr lang="cs-CZ" sz="2000" dirty="0"/>
              <a:t>Informování o podpoře z </a:t>
            </a:r>
            <a:r>
              <a:rPr lang="cs-CZ" sz="2000" dirty="0" smtClean="0"/>
              <a:t>ESI </a:t>
            </a:r>
            <a:r>
              <a:rPr lang="cs-CZ" sz="2000" dirty="0"/>
              <a:t>fondů na webových stránkách</a:t>
            </a:r>
          </a:p>
          <a:p>
            <a:pPr marL="806450" lvl="1" indent="-349250">
              <a:lnSpc>
                <a:spcPct val="100000"/>
              </a:lnSpc>
              <a:buFont typeface="Wingdings" panose="05000000000000000000" pitchFamily="2" charset="2"/>
              <a:buChar char="§"/>
            </a:pPr>
            <a:r>
              <a:rPr lang="cs-CZ" sz="2000" dirty="0"/>
              <a:t>Plakát minimální velikosti A3</a:t>
            </a:r>
          </a:p>
          <a:p>
            <a:pPr marL="806450" lvl="1" indent="-349250">
              <a:lnSpc>
                <a:spcPct val="100000"/>
              </a:lnSpc>
              <a:buFont typeface="Wingdings" panose="05000000000000000000" pitchFamily="2" charset="2"/>
              <a:buChar char="§"/>
            </a:pPr>
            <a:r>
              <a:rPr lang="cs-CZ" sz="2000" dirty="0"/>
              <a:t>Informování subjektů, podílejících se na projektu, o podpoře z </a:t>
            </a:r>
            <a:r>
              <a:rPr lang="cs-CZ" sz="2000" dirty="0" smtClean="0"/>
              <a:t>ESI fondů</a:t>
            </a:r>
            <a:endParaRPr lang="cs-CZ" sz="2000" dirty="0"/>
          </a:p>
          <a:p>
            <a:pPr marL="806450" lvl="1" indent="-349250">
              <a:lnSpc>
                <a:spcPct val="100000"/>
              </a:lnSpc>
              <a:buFont typeface="Wingdings" panose="05000000000000000000" pitchFamily="2" charset="2"/>
              <a:buChar char="§"/>
            </a:pPr>
            <a:r>
              <a:rPr lang="cs-CZ" sz="2000" dirty="0"/>
              <a:t>Billboard či pamětní deska</a:t>
            </a:r>
          </a:p>
          <a:p>
            <a:pPr marL="0" indent="0">
              <a:lnSpc>
                <a:spcPct val="100000"/>
              </a:lnSpc>
              <a:buNone/>
            </a:pPr>
            <a:endParaRPr lang="cs-CZ" sz="2000" dirty="0"/>
          </a:p>
          <a:p>
            <a:pPr>
              <a:lnSpc>
                <a:spcPct val="100000"/>
              </a:lnSpc>
              <a:tabLst>
                <a:tab pos="265113" algn="l"/>
              </a:tabLst>
            </a:pPr>
            <a:r>
              <a:rPr lang="cs-CZ" sz="2000" dirty="0"/>
              <a:t>Generátor povinné publicity</a:t>
            </a:r>
            <a:r>
              <a:rPr lang="cs-CZ" sz="2000" i="1" dirty="0">
                <a:solidFill>
                  <a:srgbClr val="002060"/>
                </a:solidFill>
              </a:rPr>
              <a:t>   </a:t>
            </a:r>
            <a:r>
              <a:rPr lang="cs-CZ" sz="2000" b="1" i="1" dirty="0">
                <a:solidFill>
                  <a:srgbClr val="002060"/>
                </a:solidFill>
              </a:rPr>
              <a:t>publicita.dotaceeu.cz</a:t>
            </a:r>
          </a:p>
          <a:p>
            <a:pPr marL="0" indent="0">
              <a:lnSpc>
                <a:spcPct val="100000"/>
              </a:lnSpc>
              <a:buNone/>
              <a:tabLst>
                <a:tab pos="265113" algn="l"/>
              </a:tabLst>
            </a:pPr>
            <a:r>
              <a:rPr lang="cs-CZ" sz="2000" dirty="0" smtClean="0"/>
              <a:t>Podrobnější informace jsou uvedeny v kapitole 16 Pravidel pro žadatele a příjemce – </a:t>
            </a:r>
            <a:r>
              <a:rPr lang="cs-CZ" sz="2000" dirty="0" smtClean="0">
                <a:hlinkClick r:id="rId3"/>
              </a:rPr>
              <a:t>www.penizeproprahu.cz</a:t>
            </a:r>
            <a:r>
              <a:rPr lang="cs-CZ" sz="2000" dirty="0" smtClean="0"/>
              <a:t> </a:t>
            </a:r>
            <a:endParaRPr lang="cs-CZ" sz="2000" dirty="0"/>
          </a:p>
        </p:txBody>
      </p:sp>
      <p:sp>
        <p:nvSpPr>
          <p:cNvPr id="3" name="Nadpis 2"/>
          <p:cNvSpPr>
            <a:spLocks noGrp="1"/>
          </p:cNvSpPr>
          <p:nvPr>
            <p:ph type="title"/>
          </p:nvPr>
        </p:nvSpPr>
        <p:spPr/>
        <p:txBody>
          <a:bodyPr/>
          <a:lstStyle/>
          <a:p>
            <a:r>
              <a:rPr lang="cs-CZ" b="1" dirty="0"/>
              <a:t>Pravidla pro </a:t>
            </a:r>
            <a:r>
              <a:rPr lang="cs-CZ" b="1" dirty="0"/>
              <a:t>publicitu </a:t>
            </a:r>
            <a:r>
              <a:rPr lang="cs-CZ" sz="1800" b="1" dirty="0"/>
              <a:t>- kap. </a:t>
            </a:r>
            <a:r>
              <a:rPr lang="cs-CZ" sz="1800" b="1" dirty="0" smtClean="0"/>
              <a:t>16 Pravidel </a:t>
            </a:r>
            <a:r>
              <a:rPr lang="cs-CZ" sz="1800" b="1" dirty="0"/>
              <a:t>pro žadatele a příjemce</a:t>
            </a:r>
            <a:endParaRPr lang="cs-CZ" sz="1800" b="1" dirty="0"/>
          </a:p>
        </p:txBody>
      </p:sp>
    </p:spTree>
    <p:extLst>
      <p:ext uri="{BB962C8B-B14F-4D97-AF65-F5344CB8AC3E}">
        <p14:creationId xmlns:p14="http://schemas.microsoft.com/office/powerpoint/2010/main" val="1384118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b="1" dirty="0"/>
              <a:t>Pravidla pro </a:t>
            </a:r>
            <a:r>
              <a:rPr lang="cs-CZ" b="1" dirty="0"/>
              <a:t>publicitu </a:t>
            </a:r>
            <a:r>
              <a:rPr lang="cs-CZ" sz="1800" b="1" dirty="0"/>
              <a:t>- </a:t>
            </a:r>
            <a:r>
              <a:rPr lang="cs-CZ" sz="1800" b="1" dirty="0" smtClean="0"/>
              <a:t>kap</a:t>
            </a:r>
            <a:r>
              <a:rPr lang="cs-CZ" sz="1800" b="1" dirty="0"/>
              <a:t>. 16 Pravidel pro žadatele a příjemce</a:t>
            </a:r>
            <a:endParaRPr lang="cs-CZ" sz="1800" b="1" dirty="0"/>
          </a:p>
        </p:txBody>
      </p:sp>
      <p:sp>
        <p:nvSpPr>
          <p:cNvPr id="4" name="Zástupný symbol pro obsah 2"/>
          <p:cNvSpPr>
            <a:spLocks noGrp="1"/>
          </p:cNvSpPr>
          <p:nvPr>
            <p:ph idx="1"/>
          </p:nvPr>
        </p:nvSpPr>
        <p:spPr/>
        <p:txBody>
          <a:bodyPr>
            <a:normAutofit/>
          </a:bodyPr>
          <a:lstStyle/>
          <a:p>
            <a:pPr marL="0" indent="0">
              <a:lnSpc>
                <a:spcPct val="100000"/>
              </a:lnSpc>
              <a:buNone/>
            </a:pPr>
            <a:r>
              <a:rPr lang="cs-CZ" sz="2400" b="1" dirty="0"/>
              <a:t>Prvky povinné publicity:</a:t>
            </a:r>
            <a:endParaRPr lang="cs-CZ" sz="2400" dirty="0"/>
          </a:p>
          <a:p>
            <a:pPr marL="631825" indent="-319088">
              <a:lnSpc>
                <a:spcPct val="100000"/>
              </a:lnSpc>
              <a:tabLst>
                <a:tab pos="631825" algn="l"/>
              </a:tabLst>
            </a:pPr>
            <a:r>
              <a:rPr lang="cs-CZ" sz="2000" dirty="0"/>
              <a:t>Znak EU</a:t>
            </a:r>
          </a:p>
          <a:p>
            <a:pPr marL="631825" lvl="0" indent="-319088">
              <a:lnSpc>
                <a:spcPct val="100000"/>
              </a:lnSpc>
              <a:tabLst>
                <a:tab pos="631825" algn="l"/>
              </a:tabLst>
            </a:pPr>
            <a:r>
              <a:rPr lang="cs-CZ" sz="2000" dirty="0"/>
              <a:t>Název „Evropská unie“</a:t>
            </a:r>
          </a:p>
          <a:p>
            <a:pPr marL="631825" lvl="0" indent="-319088">
              <a:lnSpc>
                <a:spcPct val="100000"/>
              </a:lnSpc>
              <a:tabLst>
                <a:tab pos="631825" algn="l"/>
              </a:tabLst>
            </a:pPr>
            <a:r>
              <a:rPr lang="cs-CZ" sz="2000" dirty="0"/>
              <a:t>Odkaz na ESI fondy</a:t>
            </a:r>
          </a:p>
          <a:p>
            <a:pPr marL="631825" lvl="0" indent="-319088">
              <a:lnSpc>
                <a:spcPct val="100000"/>
              </a:lnSpc>
              <a:tabLst>
                <a:tab pos="631825" algn="l"/>
              </a:tabLst>
            </a:pPr>
            <a:r>
              <a:rPr lang="cs-CZ" sz="2000" dirty="0"/>
              <a:t>Odkaz na program</a:t>
            </a:r>
          </a:p>
          <a:p>
            <a:pPr marL="631825" lvl="0" indent="-319088">
              <a:lnSpc>
                <a:spcPct val="100000"/>
              </a:lnSpc>
              <a:tabLst>
                <a:tab pos="631825" algn="l"/>
              </a:tabLst>
            </a:pPr>
            <a:r>
              <a:rPr lang="cs-CZ" sz="2000" dirty="0"/>
              <a:t>Značka hlavního města Prahy</a:t>
            </a:r>
          </a:p>
          <a:p>
            <a:pPr marL="0" indent="0">
              <a:lnSpc>
                <a:spcPct val="100000"/>
              </a:lnSpc>
              <a:buNone/>
            </a:pPr>
            <a:endParaRPr lang="cs-CZ" sz="2000" dirty="0"/>
          </a:p>
        </p:txBody>
      </p:sp>
      <p:pic>
        <p:nvPicPr>
          <p:cNvPr id="5" name="Zástupný symbol pro obsah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441" y="4240736"/>
            <a:ext cx="7670039" cy="1227734"/>
          </a:xfrm>
          <a:prstGeom prst="rect">
            <a:avLst/>
          </a:prstGeom>
        </p:spPr>
      </p:pic>
    </p:spTree>
    <p:extLst>
      <p:ext uri="{BB962C8B-B14F-4D97-AF65-F5344CB8AC3E}">
        <p14:creationId xmlns:p14="http://schemas.microsoft.com/office/powerpoint/2010/main" val="230528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Archivace </a:t>
            </a:r>
            <a:r>
              <a:rPr lang="cs-CZ" sz="1800" b="1" dirty="0"/>
              <a:t>- </a:t>
            </a:r>
            <a:r>
              <a:rPr lang="cs-CZ" sz="1800" b="1" dirty="0" smtClean="0"/>
              <a:t>kap</a:t>
            </a:r>
            <a:r>
              <a:rPr lang="cs-CZ" sz="1800" b="1" dirty="0"/>
              <a:t>. </a:t>
            </a:r>
            <a:r>
              <a:rPr lang="cs-CZ" sz="1800" b="1" dirty="0" smtClean="0"/>
              <a:t>13. 3. </a:t>
            </a:r>
            <a:r>
              <a:rPr lang="cs-CZ" sz="1800" b="1" dirty="0"/>
              <a:t>Pravidel pro žadatele a příjemce</a:t>
            </a:r>
            <a:endParaRPr lang="cs-CZ" sz="1800" b="1" dirty="0"/>
          </a:p>
        </p:txBody>
      </p:sp>
      <p:sp>
        <p:nvSpPr>
          <p:cNvPr id="3" name="Zástupný symbol pro obsah 3"/>
          <p:cNvSpPr txBox="1">
            <a:spLocks/>
          </p:cNvSpPr>
          <p:nvPr/>
        </p:nvSpPr>
        <p:spPr>
          <a:xfrm>
            <a:off x="958850" y="1344169"/>
            <a:ext cx="7453630" cy="4227072"/>
          </a:xfrm>
          <a:prstGeom prst="rect">
            <a:avLst/>
          </a:prstGeom>
        </p:spPr>
        <p:txBody>
          <a:bodyPr/>
          <a:lstStyle>
            <a:lvl1pPr marL="228600" indent="-228600" algn="l" defTabSz="914400" rtl="0" eaLnBrk="1" latinLnBrk="0" hangingPunct="1">
              <a:lnSpc>
                <a:spcPct val="90000"/>
              </a:lnSpc>
              <a:spcBef>
                <a:spcPts val="1000"/>
              </a:spcBef>
              <a:buClr>
                <a:srgbClr val="808000"/>
              </a:buClr>
              <a:buSzPct val="15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000" dirty="0"/>
              <a:t>V souvislosti s kontrolní činností jsou příjemci a partneři projektu povinni uchovávat veškeré doklady související s realizací projektu a jeho financováním (v originále nebo ve verzích na obecně přijímaných nosičích dat, jejichž shoda s originálem je řádně ověřena) po dobu minimálně 10 let po obdržení závěrečné platby a současně minimálně po dobu tří let od 31. prosince následujícího po předložení účetní závěrky, v níž jsou výdaje na projekt/operaci uvedeny (o začátku běhu této lhůty má ŘO povinnost příjemce informovat). </a:t>
            </a:r>
            <a:endParaRPr lang="cs-CZ" sz="2000" dirty="0" smtClean="0"/>
          </a:p>
          <a:p>
            <a:r>
              <a:rPr lang="cs-CZ" sz="2000" dirty="0" smtClean="0"/>
              <a:t>Pro </a:t>
            </a:r>
            <a:r>
              <a:rPr lang="cs-CZ" sz="2000" dirty="0"/>
              <a:t>projekty s veřejnou podporou a projekty s celkovými způsobilými </a:t>
            </a:r>
            <a:r>
              <a:rPr lang="cs-CZ" sz="2000" dirty="0" smtClean="0"/>
              <a:t>výdaji vyššími </a:t>
            </a:r>
            <a:r>
              <a:rPr lang="cs-CZ" sz="2000" dirty="0"/>
              <a:t>než 1 mil. EUR pak platí, že související doklady musí být k dispozici po dobu dvou let od 31. prosince </a:t>
            </a:r>
            <a:r>
              <a:rPr lang="cs-CZ" sz="2000" dirty="0" smtClean="0"/>
              <a:t>následujícího </a:t>
            </a:r>
            <a:r>
              <a:rPr lang="cs-CZ" sz="2000" dirty="0"/>
              <a:t>po předložení účetní závěrky, v níž jsou zahrnuty konečné výdaje ukončeného </a:t>
            </a:r>
            <a:r>
              <a:rPr lang="cs-CZ" sz="2000" dirty="0" smtClean="0"/>
              <a:t>projektu.</a:t>
            </a:r>
            <a:endParaRPr lang="cs-CZ" sz="2000" dirty="0"/>
          </a:p>
        </p:txBody>
      </p:sp>
    </p:spTree>
    <p:extLst>
      <p:ext uri="{BB962C8B-B14F-4D97-AF65-F5344CB8AC3E}">
        <p14:creationId xmlns:p14="http://schemas.microsoft.com/office/powerpoint/2010/main" val="1473637398"/>
      </p:ext>
    </p:extLst>
  </p:cSld>
  <p:clrMapOvr>
    <a:masterClrMapping/>
  </p:clrMapOvr>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2056</TotalTime>
  <Words>1342</Words>
  <Application>Microsoft Office PowerPoint</Application>
  <PresentationFormat>Předvádění na obrazovce (4:3)</PresentationFormat>
  <Paragraphs>138</Paragraphs>
  <Slides>15</Slides>
  <Notes>13</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15</vt:i4>
      </vt:variant>
    </vt:vector>
  </HeadingPairs>
  <TitlesOfParts>
    <vt:vector size="19" baseType="lpstr">
      <vt:lpstr>Arial</vt:lpstr>
      <vt:lpstr>Calibri</vt:lpstr>
      <vt:lpstr>Wingdings</vt:lpstr>
      <vt:lpstr>Motiv Office</vt:lpstr>
      <vt:lpstr>Prezentace aplikace PowerPoint</vt:lpstr>
      <vt:lpstr>Obsah prezentace</vt:lpstr>
      <vt:lpstr>Zahájení a realizace projektu – kap. 11 a 12 Pravidel pro žadatele a příjemce</vt:lpstr>
      <vt:lpstr>Zprávy o realizaci – kap. 11.2.1. Pravidel pro žadatele a příjemce</vt:lpstr>
      <vt:lpstr>Ukončení projektu – kap. 11.3.2. Pravidel pro žadatele a příjemce</vt:lpstr>
      <vt:lpstr>Udržitelnost projektu - kap. 11. 4. Pravidel pro žadatele a příjemce</vt:lpstr>
      <vt:lpstr>Pravidla pro publicitu - kap. 16 Pravidel pro žadatele a příjemce</vt:lpstr>
      <vt:lpstr>Pravidla pro publicitu - kap. 16 Pravidel pro žadatele a příjemce</vt:lpstr>
      <vt:lpstr>Archivace - kap. 13. 3. Pravidel pro žadatele a příjemce</vt:lpstr>
      <vt:lpstr>Kontroly - kap. 13 Pravidel pro žadatele a příjemce</vt:lpstr>
      <vt:lpstr>Kontrola na místě v době realizace - kap. 13.1.3. Pravidel pro žadatele a příjemce</vt:lpstr>
      <vt:lpstr>Audity a kontroly prováděné jinými subjekty – kap. 13.2. Pravidel pro žadatele a příjemce</vt:lpstr>
      <vt:lpstr>Metodiky a další podpůrné nástroje pro příjemce</vt:lpstr>
      <vt:lpstr>Komunikace s ŘO</vt:lpstr>
      <vt:lpstr>DĚKUJI ZA POZORNOST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Michaela Hrabová</dc:creator>
  <cp:lastModifiedBy>Blažková Kateřina (MHMP, FON)</cp:lastModifiedBy>
  <cp:revision>169</cp:revision>
  <cp:lastPrinted>2019-01-29T16:06:15Z</cp:lastPrinted>
  <dcterms:created xsi:type="dcterms:W3CDTF">2016-10-18T09:15:21Z</dcterms:created>
  <dcterms:modified xsi:type="dcterms:W3CDTF">2021-06-07T07:05:12Z</dcterms:modified>
</cp:coreProperties>
</file>