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0" r:id="rId1"/>
  </p:sldMasterIdLst>
  <p:notesMasterIdLst>
    <p:notesMasterId r:id="rId92"/>
  </p:notesMasterIdLst>
  <p:handoutMasterIdLst>
    <p:handoutMasterId r:id="rId93"/>
  </p:handoutMasterIdLst>
  <p:sldIdLst>
    <p:sldId id="276" r:id="rId2"/>
    <p:sldId id="320" r:id="rId3"/>
    <p:sldId id="329" r:id="rId4"/>
    <p:sldId id="442" r:id="rId5"/>
    <p:sldId id="325" r:id="rId6"/>
    <p:sldId id="334" r:id="rId7"/>
    <p:sldId id="346" r:id="rId8"/>
    <p:sldId id="347" r:id="rId9"/>
    <p:sldId id="336" r:id="rId10"/>
    <p:sldId id="348" r:id="rId11"/>
    <p:sldId id="337" r:id="rId12"/>
    <p:sldId id="349" r:id="rId13"/>
    <p:sldId id="350" r:id="rId14"/>
    <p:sldId id="338" r:id="rId15"/>
    <p:sldId id="351" r:id="rId16"/>
    <p:sldId id="352" r:id="rId17"/>
    <p:sldId id="353" r:id="rId18"/>
    <p:sldId id="343" r:id="rId19"/>
    <p:sldId id="354" r:id="rId20"/>
    <p:sldId id="344" r:id="rId21"/>
    <p:sldId id="355" r:id="rId22"/>
    <p:sldId id="356" r:id="rId23"/>
    <p:sldId id="357" r:id="rId24"/>
    <p:sldId id="440" r:id="rId25"/>
    <p:sldId id="360" r:id="rId26"/>
    <p:sldId id="339" r:id="rId27"/>
    <p:sldId id="358" r:id="rId28"/>
    <p:sldId id="359" r:id="rId29"/>
    <p:sldId id="439" r:id="rId30"/>
    <p:sldId id="361" r:id="rId31"/>
    <p:sldId id="340" r:id="rId32"/>
    <p:sldId id="362" r:id="rId33"/>
    <p:sldId id="341" r:id="rId34"/>
    <p:sldId id="363" r:id="rId35"/>
    <p:sldId id="342" r:id="rId36"/>
    <p:sldId id="364" r:id="rId37"/>
    <p:sldId id="365" r:id="rId38"/>
    <p:sldId id="345" r:id="rId39"/>
    <p:sldId id="332" r:id="rId40"/>
    <p:sldId id="378" r:id="rId41"/>
    <p:sldId id="438" r:id="rId42"/>
    <p:sldId id="379" r:id="rId43"/>
    <p:sldId id="380" r:id="rId44"/>
    <p:sldId id="381" r:id="rId45"/>
    <p:sldId id="382" r:id="rId46"/>
    <p:sldId id="383" r:id="rId47"/>
    <p:sldId id="384" r:id="rId48"/>
    <p:sldId id="385" r:id="rId49"/>
    <p:sldId id="386" r:id="rId50"/>
    <p:sldId id="387" r:id="rId51"/>
    <p:sldId id="388" r:id="rId52"/>
    <p:sldId id="390" r:id="rId53"/>
    <p:sldId id="391" r:id="rId54"/>
    <p:sldId id="392" r:id="rId55"/>
    <p:sldId id="393" r:id="rId56"/>
    <p:sldId id="394" r:id="rId57"/>
    <p:sldId id="395" r:id="rId58"/>
    <p:sldId id="404" r:id="rId59"/>
    <p:sldId id="408" r:id="rId60"/>
    <p:sldId id="423" r:id="rId61"/>
    <p:sldId id="445" r:id="rId62"/>
    <p:sldId id="446" r:id="rId63"/>
    <p:sldId id="424" r:id="rId64"/>
    <p:sldId id="425" r:id="rId65"/>
    <p:sldId id="426" r:id="rId66"/>
    <p:sldId id="427" r:id="rId67"/>
    <p:sldId id="428" r:id="rId68"/>
    <p:sldId id="429" r:id="rId69"/>
    <p:sldId id="430" r:id="rId70"/>
    <p:sldId id="431" r:id="rId71"/>
    <p:sldId id="432" r:id="rId72"/>
    <p:sldId id="433" r:id="rId73"/>
    <p:sldId id="434" r:id="rId74"/>
    <p:sldId id="435" r:id="rId75"/>
    <p:sldId id="436" r:id="rId76"/>
    <p:sldId id="437" r:id="rId77"/>
    <p:sldId id="410" r:id="rId78"/>
    <p:sldId id="412" r:id="rId79"/>
    <p:sldId id="413" r:id="rId80"/>
    <p:sldId id="414" r:id="rId81"/>
    <p:sldId id="415" r:id="rId82"/>
    <p:sldId id="443" r:id="rId83"/>
    <p:sldId id="416" r:id="rId84"/>
    <p:sldId id="417" r:id="rId85"/>
    <p:sldId id="418" r:id="rId86"/>
    <p:sldId id="444" r:id="rId87"/>
    <p:sldId id="419" r:id="rId88"/>
    <p:sldId id="420" r:id="rId89"/>
    <p:sldId id="421" r:id="rId90"/>
    <p:sldId id="422" r:id="rId91"/>
  </p:sldIdLst>
  <p:sldSz cx="9144000" cy="6858000" type="screen4x3"/>
  <p:notesSz cx="6797675"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igerová Marcela (MHMP, FON)" initials="PM(F"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Rg st="1" end="2"/>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9253"/>
    <a:srgbClr val="FBFCFF"/>
    <a:srgbClr val="CFD7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83684" autoAdjust="0"/>
  </p:normalViewPr>
  <p:slideViewPr>
    <p:cSldViewPr snapToGrid="0" snapToObjects="1">
      <p:cViewPr varScale="1">
        <p:scale>
          <a:sx n="122" d="100"/>
          <a:sy n="122" d="100"/>
        </p:scale>
        <p:origin x="126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3744"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handoutMaster" Target="handoutMasters/handout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2"/>
            <a:ext cx="2944958" cy="498395"/>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1098" y="2"/>
            <a:ext cx="2944958" cy="498395"/>
          </a:xfrm>
          <a:prstGeom prst="rect">
            <a:avLst/>
          </a:prstGeom>
        </p:spPr>
        <p:txBody>
          <a:bodyPr vert="horz" lIns="91440" tIns="45720" rIns="91440" bIns="45720" rtlCol="0"/>
          <a:lstStyle>
            <a:lvl1pPr algn="r">
              <a:defRPr sz="1200"/>
            </a:lvl1pPr>
          </a:lstStyle>
          <a:p>
            <a:fld id="{2BFAD384-C47E-4E23-82E8-AF3A2D4D4739}" type="datetimeFigureOut">
              <a:rPr lang="cs-CZ" smtClean="0"/>
              <a:t>27.5.2019</a:t>
            </a:fld>
            <a:endParaRPr lang="cs-CZ"/>
          </a:p>
        </p:txBody>
      </p:sp>
      <p:sp>
        <p:nvSpPr>
          <p:cNvPr id="4" name="Zástupný symbol pro zápatí 3"/>
          <p:cNvSpPr>
            <a:spLocks noGrp="1"/>
          </p:cNvSpPr>
          <p:nvPr>
            <p:ph type="ftr" sz="quarter" idx="2"/>
          </p:nvPr>
        </p:nvSpPr>
        <p:spPr>
          <a:xfrm>
            <a:off x="0" y="9428243"/>
            <a:ext cx="2944958" cy="49839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1098" y="9428243"/>
            <a:ext cx="2944958" cy="498395"/>
          </a:xfrm>
          <a:prstGeom prst="rect">
            <a:avLst/>
          </a:prstGeom>
        </p:spPr>
        <p:txBody>
          <a:bodyPr vert="horz" lIns="91440" tIns="45720" rIns="91440" bIns="45720" rtlCol="0" anchor="b"/>
          <a:lstStyle>
            <a:lvl1pPr algn="r">
              <a:defRPr sz="1200"/>
            </a:lvl1pPr>
          </a:lstStyle>
          <a:p>
            <a:fld id="{9BC97EFB-9BB0-4437-AC65-2CF41E30FDAD}" type="slidenum">
              <a:rPr lang="cs-CZ" smtClean="0"/>
              <a:t>‹#›</a:t>
            </a:fld>
            <a:endParaRPr lang="cs-CZ"/>
          </a:p>
        </p:txBody>
      </p:sp>
    </p:spTree>
    <p:extLst>
      <p:ext uri="{BB962C8B-B14F-4D97-AF65-F5344CB8AC3E}">
        <p14:creationId xmlns:p14="http://schemas.microsoft.com/office/powerpoint/2010/main" val="99354002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1"/>
            <a:ext cx="2945659" cy="49633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1"/>
            <a:ext cx="2945659" cy="496331"/>
          </a:xfrm>
          <a:prstGeom prst="rect">
            <a:avLst/>
          </a:prstGeom>
        </p:spPr>
        <p:txBody>
          <a:bodyPr vert="horz" lIns="91440" tIns="45720" rIns="91440" bIns="45720" rtlCol="0"/>
          <a:lstStyle>
            <a:lvl1pPr algn="r">
              <a:defRPr sz="1200"/>
            </a:lvl1pPr>
          </a:lstStyle>
          <a:p>
            <a:fld id="{BAE8326A-5F85-4E9E-BEB1-D842457A893C}" type="datetimeFigureOut">
              <a:rPr lang="cs-CZ" smtClean="0"/>
              <a:t>27.5.2019</a:t>
            </a:fld>
            <a:endParaRPr lang="cs-CZ"/>
          </a:p>
        </p:txBody>
      </p:sp>
      <p:sp>
        <p:nvSpPr>
          <p:cNvPr id="4" name="Zástupný symbol pro obrázek snímku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1" y="9428585"/>
            <a:ext cx="2945659" cy="49633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5"/>
            <a:ext cx="2945659" cy="496331"/>
          </a:xfrm>
          <a:prstGeom prst="rect">
            <a:avLst/>
          </a:prstGeom>
        </p:spPr>
        <p:txBody>
          <a:bodyPr vert="horz" lIns="91440" tIns="45720" rIns="91440" bIns="45720" rtlCol="0" anchor="b"/>
          <a:lstStyle>
            <a:lvl1pPr algn="r">
              <a:defRPr sz="1200"/>
            </a:lvl1pPr>
          </a:lstStyle>
          <a:p>
            <a:fld id="{E5FDEA4D-EFD0-40B6-836F-FBD6FF727B63}" type="slidenum">
              <a:rPr lang="cs-CZ" smtClean="0"/>
              <a:t>‹#›</a:t>
            </a:fld>
            <a:endParaRPr lang="cs-CZ"/>
          </a:p>
        </p:txBody>
      </p:sp>
    </p:spTree>
    <p:extLst>
      <p:ext uri="{BB962C8B-B14F-4D97-AF65-F5344CB8AC3E}">
        <p14:creationId xmlns:p14="http://schemas.microsoft.com/office/powerpoint/2010/main" val="174080694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3283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58275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849126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294961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0782318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8048462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70605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5445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1813213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179799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9150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Využívá tzv. zjednodušené metody – jednotky, neboli známější šablony,</a:t>
            </a:r>
            <a:r>
              <a:rPr lang="cs-CZ" baseline="0" dirty="0"/>
              <a:t> vyjednané přímo s EK</a:t>
            </a:r>
            <a:endParaRPr lang="cs-CZ" dirty="0"/>
          </a:p>
          <a:p>
            <a:endParaRPr lang="cs-CZ" dirty="0"/>
          </a:p>
          <a:p>
            <a:r>
              <a:rPr lang="cs-CZ" dirty="0"/>
              <a:t>Projekty budou hodnoceny průběžně – do vyčerpání alokace.</a:t>
            </a:r>
          </a:p>
          <a:p>
            <a:endParaRPr lang="cs-CZ" dirty="0"/>
          </a:p>
          <a:p>
            <a:r>
              <a:rPr lang="cs-CZ" dirty="0"/>
              <a:t>Statistika o počtu žáků bude do</a:t>
            </a:r>
            <a:r>
              <a:rPr lang="cs-CZ" baseline="0" dirty="0"/>
              <a:t> 11.12. uveřejněna na stránce výzvy. Čekáme na aktuální údaje z MŠMT.</a:t>
            </a:r>
            <a:endParaRPr lang="cs-CZ" dirty="0"/>
          </a:p>
        </p:txBody>
      </p:sp>
    </p:spTree>
    <p:extLst>
      <p:ext uri="{BB962C8B-B14F-4D97-AF65-F5344CB8AC3E}">
        <p14:creationId xmlns:p14="http://schemas.microsoft.com/office/powerpoint/2010/main" val="34193411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946118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946118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94611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9461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9150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36507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3650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9936507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Oproti</a:t>
            </a:r>
            <a:r>
              <a:rPr lang="cs-CZ" sz="1200" kern="1200" baseline="0" dirty="0">
                <a:solidFill>
                  <a:schemeClr val="tx1"/>
                </a:solidFill>
                <a:effectLst/>
                <a:latin typeface="+mn-lt"/>
                <a:ea typeface="+mn-ea"/>
                <a:cs typeface="+mn-cs"/>
              </a:rPr>
              <a:t> předchozím jednotkám je v</a:t>
            </a:r>
            <a:r>
              <a:rPr lang="cs-CZ" sz="1200" kern="1200" dirty="0">
                <a:solidFill>
                  <a:schemeClr val="tx1"/>
                </a:solidFill>
                <a:effectLst/>
                <a:latin typeface="+mn-lt"/>
                <a:ea typeface="+mn-ea"/>
                <a:cs typeface="+mn-cs"/>
              </a:rPr>
              <a:t>zdělávací program je uzpůsoben „na míru“ pro daný pedagogický sbor, neúčastní se jej pedagogové z jiných škol. Jednotka umožňuje pozvat lektora přímo do školy.</a:t>
            </a:r>
            <a:endParaRPr lang="cs-CZ" dirty="0"/>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Doporučený počet uchazečů pro volbu této jednotky je cca polovina pedagogického sboru.</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Vzdělávací program v rozsahu min. 8 hodin může být rozfázován do několika dnů (zejm. z organizačních důvodů)</a:t>
            </a:r>
            <a:r>
              <a:rPr lang="cs-CZ" sz="1200" kern="1200" baseline="0" dirty="0">
                <a:solidFill>
                  <a:schemeClr val="tx1"/>
                </a:solidFill>
                <a:effectLst/>
                <a:latin typeface="+mn-lt"/>
                <a:ea typeface="+mn-ea"/>
                <a:cs typeface="+mn-cs"/>
              </a:rPr>
              <a:t> – ideálně po sobě jdoucích a tak aby program tvořil ucelený celek.</a:t>
            </a:r>
          </a:p>
          <a:p>
            <a:endParaRPr lang="cs-CZ"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Jednotka</a:t>
            </a:r>
            <a:r>
              <a:rPr lang="cs-CZ" sz="1200" kern="1200" baseline="0" dirty="0">
                <a:solidFill>
                  <a:schemeClr val="tx1"/>
                </a:solidFill>
                <a:effectLst/>
                <a:latin typeface="+mn-lt"/>
                <a:ea typeface="+mn-ea"/>
                <a:cs typeface="+mn-cs"/>
              </a:rPr>
              <a:t> se </a:t>
            </a:r>
            <a:r>
              <a:rPr lang="cs-CZ" sz="1200" kern="1200" dirty="0">
                <a:solidFill>
                  <a:schemeClr val="tx1"/>
                </a:solidFill>
                <a:effectLst/>
                <a:latin typeface="+mn-lt"/>
                <a:ea typeface="+mn-ea"/>
                <a:cs typeface="+mn-cs"/>
              </a:rPr>
              <a:t>násobí počtem uchazečů.</a:t>
            </a:r>
          </a:p>
          <a:p>
            <a:endParaRPr lang="cs-CZ" sz="1200" kern="1200" baseline="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Škola má zájem o dva 8 hodinové kurzy pro 10 pedagogů své školy. Jednotku si zvolí 20x. </a:t>
            </a:r>
          </a:p>
          <a:p>
            <a:r>
              <a:rPr lang="cs-CZ" sz="1200" kern="1200" dirty="0">
                <a:solidFill>
                  <a:schemeClr val="tx1"/>
                </a:solidFill>
                <a:effectLst/>
                <a:latin typeface="+mn-lt"/>
                <a:ea typeface="+mn-ea"/>
                <a:cs typeface="+mn-cs"/>
              </a:rPr>
              <a:t>Škola má zájem o jeden 16 hodinový kurz vzdělávací program pro 10 pedagogů, jednotku si zvolí 10x.</a:t>
            </a:r>
            <a:endParaRPr lang="cs-CZ" sz="120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8508149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9150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kern="1200" dirty="0">
                <a:solidFill>
                  <a:schemeClr val="tx1"/>
                </a:solidFill>
                <a:effectLst/>
                <a:latin typeface="Arial" panose="020B0604020202020204" pitchFamily="34" charset="0"/>
                <a:ea typeface="+mn-ea"/>
                <a:cs typeface="Arial" panose="020B0604020202020204" pitchFamily="34" charset="0"/>
              </a:rPr>
              <a:t> </a:t>
            </a:r>
            <a:r>
              <a:rPr lang="cs-CZ" sz="1200" kern="1200" dirty="0">
                <a:solidFill>
                  <a:schemeClr val="tx1"/>
                </a:solidFill>
                <a:effectLst/>
                <a:latin typeface="+mn-lt"/>
                <a:ea typeface="+mn-ea"/>
                <a:cs typeface="+mn-cs"/>
              </a:rPr>
              <a:t>Uvést, kdo je dítě s OMJ</a:t>
            </a:r>
          </a:p>
          <a:p>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943392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797202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91504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9712056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9150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879621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87962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1191504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3354083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Vyhlášení další výzvy v říjnu 2018. </a:t>
            </a:r>
          </a:p>
        </p:txBody>
      </p:sp>
    </p:spTree>
    <p:extLst>
      <p:ext uri="{BB962C8B-B14F-4D97-AF65-F5344CB8AC3E}">
        <p14:creationId xmlns:p14="http://schemas.microsoft.com/office/powerpoint/2010/main" val="4052860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338023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28305346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3096676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10 minut platný klíč, může přijít s delší prodlevou</a:t>
            </a:r>
          </a:p>
          <a:p>
            <a:r>
              <a:rPr lang="cs-CZ" dirty="0"/>
              <a:t>Kontaktní</a:t>
            </a:r>
            <a:r>
              <a:rPr lang="cs-CZ" baseline="0" dirty="0"/>
              <a:t> osoba – zasíláme depeše z </a:t>
            </a:r>
            <a:r>
              <a:rPr lang="cs-CZ" baseline="0" dirty="0" err="1"/>
              <a:t>formálka</a:t>
            </a:r>
            <a:r>
              <a:rPr lang="cs-CZ" baseline="0" dirty="0"/>
              <a:t>, výzvy k doplnění, </a:t>
            </a:r>
            <a:r>
              <a:rPr lang="cs-CZ" baseline="0" dirty="0" err="1"/>
              <a:t>info</a:t>
            </a:r>
            <a:r>
              <a:rPr lang="cs-CZ" baseline="0" dirty="0"/>
              <a:t> o depeši přijde na e-mail a telefon</a:t>
            </a:r>
          </a:p>
        </p:txBody>
      </p:sp>
    </p:spTree>
    <p:extLst>
      <p:ext uri="{BB962C8B-B14F-4D97-AF65-F5344CB8AC3E}">
        <p14:creationId xmlns:p14="http://schemas.microsoft.com/office/powerpoint/2010/main" val="304472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Podat novou žádost – všechny operační programy – vybrat OP</a:t>
            </a:r>
            <a:r>
              <a:rPr lang="cs-CZ" baseline="0" dirty="0"/>
              <a:t> PPR – č. výzvy </a:t>
            </a:r>
            <a:r>
              <a:rPr lang="cs-CZ" baseline="0" dirty="0" smtClean="0"/>
              <a:t>49 </a:t>
            </a:r>
            <a:r>
              <a:rPr lang="cs-CZ" baseline="0" dirty="0"/>
              <a:t>je v systému 07_17_045</a:t>
            </a:r>
            <a:endParaRPr lang="cs-CZ" dirty="0"/>
          </a:p>
        </p:txBody>
      </p:sp>
    </p:spTree>
    <p:extLst>
      <p:ext uri="{BB962C8B-B14F-4D97-AF65-F5344CB8AC3E}">
        <p14:creationId xmlns:p14="http://schemas.microsoft.com/office/powerpoint/2010/main" val="987624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Doporučujeme postupovat podle kroků uvedených v dokumentu.</a:t>
            </a:r>
          </a:p>
        </p:txBody>
      </p:sp>
    </p:spTree>
    <p:extLst>
      <p:ext uri="{BB962C8B-B14F-4D97-AF65-F5344CB8AC3E}">
        <p14:creationId xmlns:p14="http://schemas.microsoft.com/office/powerpoint/2010/main" val="19524933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Datová pole, která jsou povinná, jsou podbarvena žlutě, bez jejich vyplnění Vás systém dál nepustí, šedá většinou nepovinná, bílá vyplňuje systém automaticky.</a:t>
            </a:r>
          </a:p>
          <a:p>
            <a:r>
              <a:rPr lang="cs-CZ" sz="1200" b="0" i="0" u="none" strike="noStrike" kern="1200" baseline="0" dirty="0">
                <a:solidFill>
                  <a:schemeClr val="tx1"/>
                </a:solidFill>
                <a:latin typeface="+mn-lt"/>
                <a:ea typeface="+mn-ea"/>
                <a:cs typeface="+mn-cs"/>
              </a:rPr>
              <a:t>Buď se vyplňují jako textová nebo výběrem z číselníku.</a:t>
            </a:r>
          </a:p>
          <a:p>
            <a:r>
              <a:rPr lang="cs-CZ" sz="1200" b="0" i="0" u="none" strike="noStrike" kern="1200" baseline="0" dirty="0">
                <a:solidFill>
                  <a:schemeClr val="tx1"/>
                </a:solidFill>
                <a:latin typeface="+mn-lt"/>
                <a:ea typeface="+mn-ea"/>
                <a:cs typeface="+mn-cs"/>
              </a:rPr>
              <a:t>Při ručním podání je žádost odeslána na ŘO až na základě aktivní volby uživatele IS KP14+ po podpisu žádosti o podporu. </a:t>
            </a:r>
          </a:p>
          <a:p>
            <a:r>
              <a:rPr lang="cs-CZ" sz="1200" b="0" i="0" u="none" strike="noStrike" kern="1200" baseline="0" dirty="0">
                <a:solidFill>
                  <a:schemeClr val="tx1"/>
                </a:solidFill>
                <a:latin typeface="+mn-lt"/>
                <a:ea typeface="+mn-ea"/>
                <a:cs typeface="+mn-cs"/>
              </a:rPr>
              <a:t>V případě automatického podání je žádost po podepsání odeslána automaticky a žadatel již nebude mít možnost finalizaci stornovat, např. v případě, že by potřeboval doplnit něco, na co zapomněl atp. </a:t>
            </a:r>
          </a:p>
          <a:p>
            <a:r>
              <a:rPr lang="cs-CZ" sz="1200" b="0" i="0" u="none" strike="noStrike" kern="1200" baseline="0" dirty="0">
                <a:solidFill>
                  <a:schemeClr val="tx1"/>
                </a:solidFill>
                <a:latin typeface="+mn-lt"/>
                <a:ea typeface="+mn-ea"/>
                <a:cs typeface="+mn-cs"/>
              </a:rPr>
              <a:t>Ukládat vždy, když je na stránce možnost uložit.</a:t>
            </a:r>
            <a:endParaRPr lang="cs-CZ" sz="1200" dirty="0"/>
          </a:p>
          <a:p>
            <a:endParaRPr lang="cs-CZ" dirty="0"/>
          </a:p>
        </p:txBody>
      </p:sp>
    </p:spTree>
    <p:extLst>
      <p:ext uri="{BB962C8B-B14F-4D97-AF65-F5344CB8AC3E}">
        <p14:creationId xmlns:p14="http://schemas.microsoft.com/office/powerpoint/2010/main" val="17913237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Informace o ročním obratu bude společně s informací</a:t>
            </a:r>
            <a:r>
              <a:rPr lang="cs-CZ" baseline="0" dirty="0"/>
              <a:t> o počtu zaměstnanců využita jako jeden k podkladů ověření, zda má žadatel správní, finanční a provozní způsobilost k zajištění realizace projektu.</a:t>
            </a:r>
            <a:endParaRPr lang="cs-CZ" dirty="0"/>
          </a:p>
        </p:txBody>
      </p:sp>
    </p:spTree>
    <p:extLst>
      <p:ext uri="{BB962C8B-B14F-4D97-AF65-F5344CB8AC3E}">
        <p14:creationId xmlns:p14="http://schemas.microsoft.com/office/powerpoint/2010/main" val="41232627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800" dirty="0">
                <a:latin typeface="Arial" panose="020B0604020202020204" pitchFamily="34" charset="0"/>
                <a:cs typeface="Arial" panose="020B0604020202020204" pitchFamily="34" charset="0"/>
              </a:rPr>
              <a:t>Zohlednit délku procesu schvalování žádostí</a:t>
            </a:r>
          </a:p>
          <a:p>
            <a:r>
              <a:rPr lang="cs-CZ" sz="800" dirty="0"/>
              <a:t> - zpravidla 7 měsíců</a:t>
            </a:r>
          </a:p>
          <a:p>
            <a:r>
              <a:rPr lang="cs-CZ" sz="800" dirty="0"/>
              <a:t>U jednotek očekáváme cca 4 měsíce – pokud hodně žádostí najednou  až 7 měsíců. Podmínka zahájení do 6 měsíců</a:t>
            </a:r>
            <a:r>
              <a:rPr lang="cs-CZ" sz="800" baseline="0" dirty="0"/>
              <a:t> od schválení žádosti o podporu v ZHMP.</a:t>
            </a:r>
            <a:endParaRPr lang="cs-CZ" sz="800" dirty="0"/>
          </a:p>
        </p:txBody>
      </p:sp>
    </p:spTree>
    <p:extLst>
      <p:ext uri="{BB962C8B-B14F-4D97-AF65-F5344CB8AC3E}">
        <p14:creationId xmlns:p14="http://schemas.microsoft.com/office/powerpoint/2010/main" val="26681874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Cíl, prioritní</a:t>
            </a:r>
            <a:r>
              <a:rPr lang="cs-CZ" baseline="0" dirty="0"/>
              <a:t> oblasti rozvoje…</a:t>
            </a:r>
            <a:endParaRPr lang="cs-CZ" dirty="0"/>
          </a:p>
        </p:txBody>
      </p:sp>
    </p:spTree>
    <p:extLst>
      <p:ext uri="{BB962C8B-B14F-4D97-AF65-F5344CB8AC3E}">
        <p14:creationId xmlns:p14="http://schemas.microsoft.com/office/powerpoint/2010/main" val="34303617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Subjekty se rozlišují na</a:t>
            </a:r>
            <a:r>
              <a:rPr lang="cs-CZ" baseline="0" dirty="0"/>
              <a:t> tyto a</a:t>
            </a:r>
            <a:r>
              <a:rPr lang="cs-CZ" dirty="0"/>
              <a:t> pokud jsou relevantní, musí být vyplněny: Žadatel/příjemce</a:t>
            </a:r>
            <a:r>
              <a:rPr lang="cs-CZ" baseline="0" dirty="0"/>
              <a:t>, Zřizovatel – obec, kraj, OSS, Partner</a:t>
            </a:r>
            <a:endParaRPr lang="cs-CZ" dirty="0"/>
          </a:p>
          <a:p>
            <a:r>
              <a:rPr lang="cs-CZ" dirty="0"/>
              <a:t>Zadejte IČ</a:t>
            </a:r>
          </a:p>
          <a:p>
            <a:r>
              <a:rPr lang="cs-CZ" dirty="0"/>
              <a:t>Validace</a:t>
            </a:r>
            <a:r>
              <a:rPr lang="cs-CZ" baseline="0" dirty="0"/>
              <a:t> – napojení na Základní registry, o výsledku informuje systém hláškou. Kontrola adresy na  záložce </a:t>
            </a:r>
            <a:r>
              <a:rPr lang="cs-CZ" b="1" baseline="0" dirty="0"/>
              <a:t>Adresy subjektu</a:t>
            </a:r>
            <a:r>
              <a:rPr lang="cs-CZ" baseline="0" dirty="0"/>
              <a:t>, doplnit www.</a:t>
            </a:r>
          </a:p>
          <a:p>
            <a:r>
              <a:rPr lang="cs-CZ" baseline="0" dirty="0"/>
              <a:t>Pokud neproběhne – povinnost podat přílohu Doklady o právní subjektivitě žadatele</a:t>
            </a:r>
          </a:p>
          <a:p>
            <a:r>
              <a:rPr lang="cs-CZ" baseline="0" dirty="0"/>
              <a:t>Počet zaměstnanců spolu s informací o ročním obratu k ověření způsobilosti k realizaci projektu!</a:t>
            </a:r>
          </a:p>
          <a:p>
            <a:endParaRPr lang="cs-CZ" dirty="0"/>
          </a:p>
        </p:txBody>
      </p:sp>
    </p:spTree>
    <p:extLst>
      <p:ext uri="{BB962C8B-B14F-4D97-AF65-F5344CB8AC3E}">
        <p14:creationId xmlns:p14="http://schemas.microsoft.com/office/powerpoint/2010/main" val="21101032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Uživatel, který žádost založil, je aplikací určen jako </a:t>
            </a:r>
            <a:r>
              <a:rPr lang="cs-CZ" b="1" baseline="0" dirty="0"/>
              <a:t>správce přístupů </a:t>
            </a:r>
            <a:r>
              <a:rPr lang="cs-CZ" baseline="0" dirty="0"/>
              <a:t>a má právo přidělit/odebrat role dalším uživatelům.</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Statutární zástupce, hlavní kontaktní osoba – jméno, příjmení, telefon, e-mail. Je možné oba </a:t>
            </a:r>
            <a:r>
              <a:rPr lang="cs-CZ" baseline="0" dirty="0" err="1"/>
              <a:t>checkboxy</a:t>
            </a:r>
            <a:r>
              <a:rPr lang="cs-CZ" baseline="0" dirty="0"/>
              <a:t> u jedné osoby. Statutárů i více, pokud jsou.</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Role: čtenář, editor, signatář (na základě plné moci) – elektronická, listinná s ověřenými podpisy nahraná do systému. Zmocnitel i zmocněnec musí být evidovaní uživatelé s rolí signatáře. Zmocněnec musí disponovat kvalifikovaným elektronickým podpisem.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dirty="0"/>
          </a:p>
          <a:p>
            <a:endParaRPr lang="cs-CZ" dirty="0"/>
          </a:p>
        </p:txBody>
      </p:sp>
    </p:spTree>
    <p:extLst>
      <p:ext uri="{BB962C8B-B14F-4D97-AF65-F5344CB8AC3E}">
        <p14:creationId xmlns:p14="http://schemas.microsoft.com/office/powerpoint/2010/main" val="2739153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Přehled aktivit – jednotek ve výzvě</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PM to budou kontrolovat, takže v případě nesouladu, bude projekt moci podat</a:t>
            </a:r>
            <a:r>
              <a:rPr lang="cs-CZ" baseline="0" dirty="0"/>
              <a:t> obratem opravenou žádost.</a:t>
            </a:r>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a:t>Škola si může projekt poskládat z připravených jednotek, tím se automaticky vytvoří i rozpočet.</a:t>
            </a:r>
            <a:endParaRPr lang="cs-CZ" dirty="0"/>
          </a:p>
          <a:p>
            <a:endParaRPr lang="cs-CZ" dirty="0"/>
          </a:p>
        </p:txBody>
      </p:sp>
    </p:spTree>
    <p:extLst>
      <p:ext uri="{BB962C8B-B14F-4D97-AF65-F5344CB8AC3E}">
        <p14:creationId xmlns:p14="http://schemas.microsoft.com/office/powerpoint/2010/main" val="12387658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Záložka</a:t>
            </a:r>
            <a:r>
              <a:rPr lang="cs-CZ" baseline="0" dirty="0"/>
              <a:t> Aktivity plně aktivní až po vyplnění Subjekt projektu.</a:t>
            </a:r>
          </a:p>
          <a:p>
            <a:r>
              <a:rPr lang="cs-CZ" baseline="0" dirty="0"/>
              <a:t>ZP – zjednodušený projekt.</a:t>
            </a:r>
          </a:p>
          <a:p>
            <a:r>
              <a:rPr lang="cs-CZ" baseline="0" dirty="0"/>
              <a:t>Kalkulačka Vám pomůže plánovat aktivity spolu s rozpočtem a indikátory. – počet jednotek vyberte podle počtu, který jste si naplánovali v Kalkulačce</a:t>
            </a:r>
          </a:p>
          <a:p>
            <a:r>
              <a:rPr lang="cs-CZ" baseline="0" dirty="0"/>
              <a:t>Povinné aktivity a související jednotky editovat nejprve, pak vložit další aktivity. </a:t>
            </a:r>
            <a:endParaRPr lang="cs-CZ" dirty="0"/>
          </a:p>
        </p:txBody>
      </p:sp>
    </p:spTree>
    <p:extLst>
      <p:ext uri="{BB962C8B-B14F-4D97-AF65-F5344CB8AC3E}">
        <p14:creationId xmlns:p14="http://schemas.microsoft.com/office/powerpoint/2010/main" val="336262301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Popis realizace – vyberte</a:t>
            </a:r>
            <a:r>
              <a:rPr lang="cs-CZ" baseline="0" dirty="0"/>
              <a:t> relevantní informace z přednastaveného textu, dop.: editujte v novém okně!</a:t>
            </a:r>
          </a:p>
          <a:p>
            <a:r>
              <a:rPr lang="cs-CZ" baseline="0" dirty="0"/>
              <a:t>Počet aktivit ZP – vždy číslo 1</a:t>
            </a:r>
            <a:endParaRPr lang="cs-CZ" dirty="0"/>
          </a:p>
        </p:txBody>
      </p:sp>
    </p:spTree>
    <p:extLst>
      <p:ext uri="{BB962C8B-B14F-4D97-AF65-F5344CB8AC3E}">
        <p14:creationId xmlns:p14="http://schemas.microsoft.com/office/powerpoint/2010/main" val="16328581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jednotek v aktivitě ZP vyberte podle počtu, který jste si naplánovali v Kalkulačce.</a:t>
            </a:r>
          </a:p>
          <a:p>
            <a:r>
              <a:rPr lang="cs-CZ" baseline="0" dirty="0"/>
              <a:t>Kliknout na tlačítko Generovat aktivity do rozpočtu</a:t>
            </a:r>
            <a:endParaRPr lang="cs-CZ" dirty="0"/>
          </a:p>
        </p:txBody>
      </p:sp>
    </p:spTree>
    <p:extLst>
      <p:ext uri="{BB962C8B-B14F-4D97-AF65-F5344CB8AC3E}">
        <p14:creationId xmlns:p14="http://schemas.microsoft.com/office/powerpoint/2010/main" val="18603877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Počet jednotek v aktivitě ZP vyberte podle počtu, který jste si naplánovali v Kalkulačce.</a:t>
            </a:r>
          </a:p>
          <a:p>
            <a:r>
              <a:rPr lang="cs-CZ" dirty="0"/>
              <a:t>Stáže: Čtyřdenní stáže pedagogických pracovníků. </a:t>
            </a:r>
          </a:p>
          <a:p>
            <a:r>
              <a:rPr lang="cs-CZ" dirty="0"/>
              <a:t>Každá stáž</a:t>
            </a:r>
            <a:r>
              <a:rPr lang="cs-CZ" baseline="0" dirty="0"/>
              <a:t> – Nový záznam a v poli Jednotka jedna možnost. Je třeba jednotlivé stáže číselně rozlišit! Za každou stáž Nový záznam a v poli Jednotka vybrat z rozbalovacího seznamu jednu možnost.</a:t>
            </a:r>
          </a:p>
          <a:p>
            <a:r>
              <a:rPr lang="cs-CZ" baseline="0" dirty="0"/>
              <a:t> Počet jednotek v aktivitě ZP – náklady na konkrétní stáž – částka vypočítaná v Kalkulačce.</a:t>
            </a:r>
          </a:p>
          <a:p>
            <a:r>
              <a:rPr lang="cs-CZ" baseline="0" dirty="0"/>
              <a:t>Kliknout na tlačítko Generovat aktivity do rozpočtu</a:t>
            </a:r>
            <a:endParaRPr lang="cs-CZ" dirty="0"/>
          </a:p>
        </p:txBody>
      </p:sp>
    </p:spTree>
    <p:extLst>
      <p:ext uri="{BB962C8B-B14F-4D97-AF65-F5344CB8AC3E}">
        <p14:creationId xmlns:p14="http://schemas.microsoft.com/office/powerpoint/2010/main" val="13456208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8612716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Výchozí hodnota </a:t>
            </a:r>
            <a:r>
              <a:rPr lang="cs-CZ" dirty="0" smtClean="0"/>
              <a:t>= 0, výchozí datum =</a:t>
            </a:r>
            <a:r>
              <a:rPr lang="cs-CZ" baseline="0" dirty="0" smtClean="0"/>
              <a:t> </a:t>
            </a:r>
            <a:r>
              <a:rPr lang="cs-CZ" baseline="0" dirty="0"/>
              <a:t>datum podání žádosti, cílová hodnota = datum ukončení projektu.</a:t>
            </a:r>
            <a:endParaRPr lang="cs-CZ" dirty="0"/>
          </a:p>
        </p:txBody>
      </p:sp>
    </p:spTree>
    <p:extLst>
      <p:ext uri="{BB962C8B-B14F-4D97-AF65-F5344CB8AC3E}">
        <p14:creationId xmlns:p14="http://schemas.microsoft.com/office/powerpoint/2010/main" val="6612509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Doklady o právní subjektivitě – nyní jen dle relevance – pokud nedojde k validaci</a:t>
            </a:r>
          </a:p>
          <a:p>
            <a:r>
              <a:rPr lang="cs-CZ" dirty="0"/>
              <a:t>Stanovisko</a:t>
            </a:r>
          </a:p>
        </p:txBody>
      </p:sp>
    </p:spTree>
    <p:extLst>
      <p:ext uri="{BB962C8B-B14F-4D97-AF65-F5344CB8AC3E}">
        <p14:creationId xmlns:p14="http://schemas.microsoft.com/office/powerpoint/2010/main" val="16089825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17984079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33871830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633718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PM to budou kontrolovat, takže v případě nesouladu, bude projekt moci podat</a:t>
            </a:r>
            <a:r>
              <a:rPr lang="cs-CZ" baseline="0" dirty="0"/>
              <a:t> obratem opravenou žádost.</a:t>
            </a:r>
            <a:endParaRPr lang="cs-CZ" dirty="0"/>
          </a:p>
        </p:txBody>
      </p:sp>
    </p:spTree>
    <p:extLst>
      <p:ext uri="{BB962C8B-B14F-4D97-AF65-F5344CB8AC3E}">
        <p14:creationId xmlns:p14="http://schemas.microsoft.com/office/powerpoint/2010/main" val="15330932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9935231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42473117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67029771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8954613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2303063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2948243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b="1" dirty="0"/>
              <a:t>název vzdělávacího programu </a:t>
            </a:r>
            <a:r>
              <a:rPr lang="cs-CZ" dirty="0"/>
              <a:t>(název, jaký je dán v rozhodnutí MŠMT) s detaily k typu programu, jak je stanoveno vyhláškou č. 317/2005 Sb., o dalším vzdělávání pedagogických pracovníků, akreditační komisi a kariérním systému pedagogických pracovníků,</a:t>
            </a:r>
          </a:p>
          <a:p>
            <a:endParaRPr lang="cs-CZ" dirty="0"/>
          </a:p>
        </p:txBody>
      </p:sp>
    </p:spTree>
    <p:extLst>
      <p:ext uri="{BB962C8B-B14F-4D97-AF65-F5344CB8AC3E}">
        <p14:creationId xmlns:p14="http://schemas.microsoft.com/office/powerpoint/2010/main" val="18137212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4684505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244342562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7295809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Viz příloha č. 1 výzvy – přehled všech aktivit a jednotek dle typu školy – zvlášť</a:t>
            </a:r>
            <a:r>
              <a:rPr lang="cs-CZ" baseline="0" dirty="0"/>
              <a:t> pro MŠ a pro ZŠ a SŠ</a:t>
            </a:r>
          </a:p>
          <a:p>
            <a:r>
              <a:rPr lang="cs-CZ" dirty="0"/>
              <a:t> </a:t>
            </a:r>
          </a:p>
        </p:txBody>
      </p:sp>
    </p:spTree>
    <p:extLst>
      <p:ext uri="{BB962C8B-B14F-4D97-AF65-F5344CB8AC3E}">
        <p14:creationId xmlns:p14="http://schemas.microsoft.com/office/powerpoint/2010/main" val="13353260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38699860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Žadatel v žádosti o podporu stanovuje pouze cílovou hodnotu indikátorů (výchozí hodnota indikátorů je v rámci OP PPR nastavena paušálně na hodnotu 0). V žádosti o podporu musí žadatel zároveň uvést, </a:t>
            </a:r>
            <a:r>
              <a:rPr lang="cs-CZ" sz="1200" b="1" i="0" u="none" strike="noStrike" kern="1200" baseline="0" dirty="0">
                <a:solidFill>
                  <a:schemeClr val="tx1"/>
                </a:solidFill>
                <a:latin typeface="+mn-lt"/>
                <a:ea typeface="+mn-ea"/>
                <a:cs typeface="+mn-cs"/>
              </a:rPr>
              <a:t>jakým způsobem byla cílová hodnota stanovena</a:t>
            </a:r>
            <a:r>
              <a:rPr lang="cs-CZ" sz="1200" b="0" i="0" u="none" strike="noStrike" kern="1200" baseline="0" dirty="0">
                <a:solidFill>
                  <a:schemeClr val="tx1"/>
                </a:solidFill>
                <a:latin typeface="+mn-lt"/>
                <a:ea typeface="+mn-ea"/>
                <a:cs typeface="+mn-cs"/>
              </a:rPr>
              <a:t>. </a:t>
            </a:r>
          </a:p>
          <a:p>
            <a:r>
              <a:rPr lang="cs-CZ" sz="1200" kern="1200" dirty="0">
                <a:solidFill>
                  <a:schemeClr val="tx1"/>
                </a:solidFill>
                <a:effectLst/>
                <a:latin typeface="+mn-lt"/>
                <a:ea typeface="+mn-ea"/>
                <a:cs typeface="+mn-cs"/>
              </a:rPr>
              <a:t> </a:t>
            </a:r>
          </a:p>
          <a:p>
            <a:r>
              <a:rPr lang="cs-CZ" sz="1200" b="0" i="0" u="none" strike="noStrike" kern="1200" baseline="0" dirty="0">
                <a:solidFill>
                  <a:schemeClr val="tx1"/>
                </a:solidFill>
                <a:latin typeface="+mn-lt"/>
                <a:ea typeface="+mn-ea"/>
                <a:cs typeface="+mn-cs"/>
              </a:rPr>
              <a:t>V rámci realizace projektu musí příjemce naplňování indikátorů průběžně sledovat a </a:t>
            </a:r>
            <a:r>
              <a:rPr lang="cs-CZ" sz="1200" b="1" i="0" u="none" strike="noStrike" kern="1200" baseline="0" dirty="0">
                <a:solidFill>
                  <a:schemeClr val="tx1"/>
                </a:solidFill>
                <a:latin typeface="+mn-lt"/>
                <a:ea typeface="+mn-ea"/>
                <a:cs typeface="+mn-cs"/>
              </a:rPr>
              <a:t>vykazovat dosažené hodnoty v rámci zpráv o realizaci projektu. </a:t>
            </a:r>
            <a:r>
              <a:rPr lang="cs-CZ" sz="1200" b="0" i="0" u="none" strike="noStrike" kern="1200" baseline="0" dirty="0">
                <a:solidFill>
                  <a:schemeClr val="tx1"/>
                </a:solidFill>
                <a:latin typeface="+mn-lt"/>
                <a:ea typeface="+mn-ea"/>
                <a:cs typeface="+mn-cs"/>
              </a:rPr>
              <a:t>Důležité je, aby se vykazované hodnoty opíraly o </a:t>
            </a:r>
            <a:r>
              <a:rPr lang="cs-CZ" sz="1200" b="1" i="0" u="none" strike="noStrike" kern="1200" baseline="0" dirty="0">
                <a:solidFill>
                  <a:schemeClr val="tx1"/>
                </a:solidFill>
                <a:latin typeface="+mn-lt"/>
                <a:ea typeface="+mn-ea"/>
                <a:cs typeface="+mn-cs"/>
              </a:rPr>
              <a:t>průkaznou evidenci </a:t>
            </a:r>
            <a:r>
              <a:rPr lang="cs-CZ" sz="1200" b="0" i="0" u="none" strike="noStrike" kern="1200" baseline="0" dirty="0">
                <a:solidFill>
                  <a:schemeClr val="tx1"/>
                </a:solidFill>
                <a:latin typeface="+mn-lt"/>
                <a:ea typeface="+mn-ea"/>
                <a:cs typeface="+mn-cs"/>
              </a:rPr>
              <a:t>vedenou příjemcem </a:t>
            </a:r>
            <a:endParaRPr lang="cs-CZ"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cs-CZ" sz="1000" kern="1200" dirty="0">
              <a:solidFill>
                <a:schemeClr val="tx1"/>
              </a:solidFill>
              <a:effectLst/>
              <a:latin typeface="+mn-lt"/>
              <a:ea typeface="+mn-ea"/>
              <a:cs typeface="+mn-cs"/>
            </a:endParaRPr>
          </a:p>
          <a:p>
            <a:endParaRPr lang="cs-CZ" sz="1000" dirty="0"/>
          </a:p>
          <a:p>
            <a:endParaRPr lang="cs-CZ" sz="1000" dirty="0"/>
          </a:p>
          <a:p>
            <a:endParaRPr lang="cs-CZ" sz="1000" dirty="0"/>
          </a:p>
          <a:p>
            <a:endParaRPr lang="cs-CZ" sz="1000" dirty="0"/>
          </a:p>
        </p:txBody>
      </p:sp>
    </p:spTree>
    <p:extLst>
      <p:ext uri="{BB962C8B-B14F-4D97-AF65-F5344CB8AC3E}">
        <p14:creationId xmlns:p14="http://schemas.microsoft.com/office/powerpoint/2010/main" val="12097768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000" dirty="0"/>
              <a:t>5</a:t>
            </a:r>
            <a:r>
              <a:rPr lang="cs-CZ" sz="1000" baseline="0" dirty="0"/>
              <a:t> 10 15 – na základě dotazníku; povinný pro každou školu</a:t>
            </a:r>
          </a:p>
          <a:p>
            <a:endParaRPr lang="cs-CZ" sz="1000" baseline="0" dirty="0"/>
          </a:p>
          <a:p>
            <a:r>
              <a:rPr lang="cs-CZ" sz="1000" baseline="0" dirty="0"/>
              <a:t>5 05 01 – týká se pouze dvojjazyčného asistenta a interkulturního pracovníka</a:t>
            </a:r>
          </a:p>
          <a:p>
            <a:endParaRPr lang="cs-CZ" sz="1000" baseline="0" dirty="0"/>
          </a:p>
          <a:p>
            <a:r>
              <a:rPr lang="cs-CZ" sz="1000" baseline="0" dirty="0"/>
              <a:t>5 25 01 – učitelé, DVPP – počítá se CS, stáže, event. projektová výuka</a:t>
            </a:r>
          </a:p>
          <a:p>
            <a:endParaRPr lang="cs-CZ" sz="1000" baseline="0" dirty="0"/>
          </a:p>
          <a:p>
            <a:r>
              <a:rPr lang="cs-CZ" sz="1000" baseline="0" dirty="0"/>
              <a:t>5 25 10 – na základě reflexe, kterou zpracovává </a:t>
            </a:r>
            <a:r>
              <a:rPr lang="cs-CZ" sz="1000" baseline="0" dirty="0" err="1"/>
              <a:t>pedag</a:t>
            </a:r>
            <a:r>
              <a:rPr lang="cs-CZ" sz="1000" baseline="0" dirty="0"/>
              <a:t>. </a:t>
            </a:r>
            <a:r>
              <a:rPr lang="cs-CZ" sz="1000" baseline="0" dirty="0" err="1"/>
              <a:t>prac</a:t>
            </a:r>
            <a:r>
              <a:rPr lang="cs-CZ" sz="1000" baseline="0" dirty="0"/>
              <a:t>. – pokud využívá nové poznatky v praxi</a:t>
            </a:r>
          </a:p>
          <a:p>
            <a:endParaRPr lang="cs-CZ" sz="1000" baseline="0" dirty="0"/>
          </a:p>
          <a:p>
            <a:r>
              <a:rPr lang="cs-CZ" sz="1000" baseline="0" dirty="0"/>
              <a:t>5 12 12 – volnočasový klub, doučování, jazykové kurzy češtiny</a:t>
            </a:r>
          </a:p>
          <a:p>
            <a:endParaRPr lang="cs-CZ" sz="1000" baseline="0" dirty="0"/>
          </a:p>
          <a:p>
            <a:r>
              <a:rPr lang="cs-CZ" sz="1000" baseline="0" dirty="0"/>
              <a:t>5 26 03 – tematická setkávání a komunitně osvět. setkání</a:t>
            </a:r>
            <a:endParaRPr lang="cs-CZ" sz="1000" dirty="0"/>
          </a:p>
        </p:txBody>
      </p:sp>
    </p:spTree>
    <p:extLst>
      <p:ext uri="{BB962C8B-B14F-4D97-AF65-F5344CB8AC3E}">
        <p14:creationId xmlns:p14="http://schemas.microsoft.com/office/powerpoint/2010/main" val="5426337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případě, že projekt získá podporu, bude mít žadatel povinnost vykazovat dosažené hodnoty také pro všechny indikátory výstupu, které se týkají účastníků (rozuměno ty indikátory, které navazují na charakteristiky účastníků jako je např. věk, postavení na trhu práce, případné znevýhodnění atd.).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Do indikátoru 6 00 00 se započítávají pouze účastníci kurzů. Účastníkem z hlediska indikátoru 6 00 00 je pouze osoba, která získá v daném projektu podporu v rozsahu </a:t>
            </a:r>
            <a:r>
              <a:rPr lang="cs-CZ" sz="1200" b="1" i="0" u="none" strike="noStrike" kern="1200" baseline="0" dirty="0">
                <a:solidFill>
                  <a:schemeClr val="tx1"/>
                </a:solidFill>
                <a:latin typeface="+mn-lt"/>
                <a:ea typeface="+mn-ea"/>
                <a:cs typeface="+mn-cs"/>
              </a:rPr>
              <a:t>minimálně 8 hodin </a:t>
            </a:r>
            <a:r>
              <a:rPr lang="cs-CZ" sz="1200" b="0" i="0" u="none" strike="noStrike" kern="1200" baseline="0" dirty="0">
                <a:solidFill>
                  <a:schemeClr val="tx1"/>
                </a:solidFill>
                <a:latin typeface="+mn-lt"/>
                <a:ea typeface="+mn-ea"/>
                <a:cs typeface="+mn-cs"/>
              </a:rPr>
              <a:t>(bez ohledu na počet dílčích podpor, tj. počet dílčích zapojení do projektu). = bagatelní podpora</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5 21 00 – pokud vznikne produkt (není povinné)</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5 22 00 – pokud vznikne produkt a bude ho někdo využívat (i tvůrce)</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5 15 01 – všechny, které se zapojí do aktivit (kontrola prezence a třídní knihy)</a:t>
            </a:r>
          </a:p>
          <a:p>
            <a:endParaRPr lang="cs-CZ"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5 16 14 – SVP - všechny, které se zapojí do aktivit (kontrola prezence a třídní knihy)</a:t>
            </a:r>
          </a:p>
          <a:p>
            <a:endParaRPr lang="cs-CZ" sz="1200" b="0" i="0" u="none" strike="noStrike" kern="1200" baseline="0" dirty="0">
              <a:solidFill>
                <a:schemeClr val="tx1"/>
              </a:solidFill>
              <a:latin typeface="+mn-lt"/>
              <a:ea typeface="+mn-ea"/>
              <a:cs typeface="+mn-cs"/>
            </a:endParaRPr>
          </a:p>
          <a:p>
            <a:endParaRPr lang="cs-CZ" sz="1000" dirty="0"/>
          </a:p>
        </p:txBody>
      </p:sp>
    </p:spTree>
    <p:extLst>
      <p:ext uri="{BB962C8B-B14F-4D97-AF65-F5344CB8AC3E}">
        <p14:creationId xmlns:p14="http://schemas.microsoft.com/office/powerpoint/2010/main" val="238562563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163807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30164348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 </a:t>
            </a:r>
          </a:p>
          <a:p>
            <a:r>
              <a:rPr lang="cs-CZ" dirty="0"/>
              <a:t>Spolufinancování: dle pravidel Ministerstva financí a dle rozhodnutí Rady HMP (stanoveno</a:t>
            </a:r>
            <a:r>
              <a:rPr lang="cs-CZ" baseline="0" dirty="0"/>
              <a:t> ve výzvách)</a:t>
            </a:r>
            <a:endParaRPr lang="cs-CZ" dirty="0"/>
          </a:p>
          <a:p>
            <a:endParaRPr lang="cs-CZ" dirty="0"/>
          </a:p>
          <a:p>
            <a:r>
              <a:rPr lang="cs-CZ" sz="1200" b="0" i="0" u="none" strike="noStrike" kern="1200" baseline="0" dirty="0">
                <a:solidFill>
                  <a:schemeClr val="tx1"/>
                </a:solidFill>
                <a:latin typeface="+mn-lt"/>
                <a:ea typeface="+mn-ea"/>
                <a:cs typeface="+mn-cs"/>
              </a:rPr>
              <a:t>Čisté příjmy byly v návaznosti na čl. 65 obecného nařízení zohledněny předem během vymezení jednotek a kalkulace jednotkových nákladů. Případné příjmy proto nesnižují podporu z OP PPR, na kterou má projekt na základě počtu jednotek dosažených v souladu se stanovenými podmínkami nárok. </a:t>
            </a:r>
          </a:p>
          <a:p>
            <a:r>
              <a:rPr lang="cs-CZ" sz="1200" b="0" i="0" u="none" strike="noStrike" kern="1200" baseline="0" dirty="0">
                <a:solidFill>
                  <a:schemeClr val="tx1"/>
                </a:solidFill>
                <a:latin typeface="+mn-lt"/>
                <a:ea typeface="+mn-ea"/>
                <a:cs typeface="+mn-cs"/>
              </a:rPr>
              <a:t>Protože výše způsobilých výdajů nemá přímou vazbu na skutečně vzniklé výdaje, </a:t>
            </a:r>
            <a:r>
              <a:rPr lang="cs-CZ" sz="1200" b="1" i="0" u="none" strike="noStrike" kern="1200" baseline="0" dirty="0">
                <a:solidFill>
                  <a:schemeClr val="tx1"/>
                </a:solidFill>
                <a:latin typeface="+mn-lt"/>
                <a:ea typeface="+mn-ea"/>
                <a:cs typeface="+mn-cs"/>
              </a:rPr>
              <a:t>příjemce ani jeho případní partneři nedokládají úhradu výdajů projektu prostřednictvím výpisu z účtu. </a:t>
            </a:r>
            <a:endParaRPr lang="cs-CZ" b="1" dirty="0"/>
          </a:p>
          <a:p>
            <a:endParaRPr lang="cs-CZ" dirty="0"/>
          </a:p>
          <a:p>
            <a:r>
              <a:rPr lang="cs-CZ" dirty="0"/>
              <a:t>EX ANTE – uplatňují</a:t>
            </a:r>
            <a:r>
              <a:rPr lang="cs-CZ" baseline="0" dirty="0"/>
              <a:t> všechny aktuálně vyhlášené výzvy</a:t>
            </a:r>
          </a:p>
          <a:p>
            <a:endParaRPr lang="cs-CZ" baseline="0" dirty="0"/>
          </a:p>
          <a:p>
            <a:r>
              <a:rPr lang="cs-CZ" sz="1200" b="0" i="0" u="none" strike="noStrike" kern="1200" baseline="0" dirty="0">
                <a:solidFill>
                  <a:schemeClr val="tx1"/>
                </a:solidFill>
                <a:latin typeface="+mn-lt"/>
                <a:ea typeface="+mn-ea"/>
                <a:cs typeface="+mn-cs"/>
              </a:rPr>
              <a:t>Výše první zálohové platby vychází z počtu jednotek, které mají být dosaženy v první fázi projektu, a jejich jednotkových nákladů.</a:t>
            </a:r>
          </a:p>
          <a:p>
            <a:r>
              <a:rPr lang="cs-CZ" sz="1200" b="0" i="0" u="none" strike="noStrike" kern="1200" baseline="0" dirty="0">
                <a:solidFill>
                  <a:schemeClr val="tx1"/>
                </a:solidFill>
                <a:latin typeface="+mn-lt"/>
                <a:ea typeface="+mn-ea"/>
                <a:cs typeface="+mn-cs"/>
              </a:rPr>
              <a:t>Kalkulace se tedy bude lišit pro projekty, které obsahují fázi vybudování/transformace, a pro projekty, které budou čerpat prostředky z OP PPR pouze na provoz. </a:t>
            </a:r>
          </a:p>
          <a:p>
            <a:r>
              <a:rPr lang="cs-CZ" sz="1200" b="0" i="0" u="none" strike="noStrike" kern="1200" baseline="0" dirty="0">
                <a:solidFill>
                  <a:schemeClr val="tx1"/>
                </a:solidFill>
                <a:latin typeface="+mn-lt"/>
                <a:ea typeface="+mn-ea"/>
                <a:cs typeface="+mn-cs"/>
              </a:rPr>
              <a:t>Přesný výpočet je stanoven v Pravidlech pro žadatele a příjemce.</a:t>
            </a:r>
            <a:endParaRPr lang="cs-CZ" baseline="0" dirty="0"/>
          </a:p>
          <a:p>
            <a:endParaRPr lang="cs-CZ"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cs-CZ" baseline="0" dirty="0"/>
              <a:t>Ex- post režim – proplácení skutečně vynaložených výdajů (</a:t>
            </a:r>
            <a:r>
              <a:rPr lang="cs-CZ" sz="2000" dirty="0">
                <a:cs typeface="Arial" panose="020B0604020202020204" pitchFamily="34" charset="0"/>
              </a:rPr>
              <a:t>proplacení po prokázání výdajů)</a:t>
            </a:r>
            <a:r>
              <a:rPr lang="cs-CZ" baseline="0" dirty="0"/>
              <a:t> – aktuálně </a:t>
            </a:r>
            <a:r>
              <a:rPr lang="cs-CZ" b="1" baseline="0" dirty="0"/>
              <a:t>není</a:t>
            </a:r>
            <a:r>
              <a:rPr lang="cs-CZ" baseline="0" dirty="0"/>
              <a:t> ve vyhlášených výzvách aplikován.</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Harmonogram poskytování prostředků pro účely jednotkových nákladů je následující: kalkulace plateb (první, druhá, třetí,… a závěrečná) v kapitole </a:t>
            </a:r>
            <a:r>
              <a:rPr lang="es-ES" sz="1200" b="1" i="0" u="none" strike="noStrike" kern="1200" baseline="0" dirty="0">
                <a:solidFill>
                  <a:schemeClr val="tx1"/>
                </a:solidFill>
                <a:latin typeface="+mn-lt"/>
                <a:ea typeface="+mn-ea"/>
                <a:cs typeface="+mn-cs"/>
              </a:rPr>
              <a:t>24.5.5.1. Ex ante režim (zálohové financování) </a:t>
            </a:r>
            <a:endParaRPr lang="cs-CZ" baseline="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a:p>
        </p:txBody>
      </p:sp>
    </p:spTree>
    <p:extLst>
      <p:ext uri="{BB962C8B-B14F-4D97-AF65-F5344CB8AC3E}">
        <p14:creationId xmlns:p14="http://schemas.microsoft.com/office/powerpoint/2010/main" val="346700747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Účetnictví</a:t>
            </a:r>
            <a:r>
              <a:rPr lang="cs-CZ" baseline="0" dirty="0"/>
              <a:t> - </a:t>
            </a:r>
            <a:r>
              <a:rPr lang="cs-CZ" sz="1000" dirty="0"/>
              <a:t>Z tohoto důvodu není účetnictví a účetní doklady předmětem kontrol projektu ze strany poskytovatele podpory, kontroly budou ověřovat počet jednotek a dodržení podmínek, které byly </a:t>
            </a:r>
            <a:r>
              <a:rPr lang="cs-CZ" sz="1000" dirty="0" smtClean="0"/>
              <a:t>vymezeny </a:t>
            </a:r>
            <a:r>
              <a:rPr lang="cs-CZ" sz="1000" dirty="0"/>
              <a:t>jako povinné. </a:t>
            </a:r>
          </a:p>
          <a:p>
            <a:pPr marL="0" lvl="1" indent="0">
              <a:spcBef>
                <a:spcPct val="0"/>
              </a:spcBef>
              <a:spcAft>
                <a:spcPts val="600"/>
              </a:spcAft>
              <a:buClr>
                <a:srgbClr val="C00000"/>
              </a:buClr>
              <a:buSzPct val="100000"/>
              <a:buFont typeface="Courier New" panose="02070309020205020404" pitchFamily="49" charset="0"/>
              <a:buNone/>
            </a:pPr>
            <a:endParaRPr lang="cs-CZ" sz="2000" dirty="0">
              <a:cs typeface="Arial" panose="020B0604020202020204" pitchFamily="34" charset="0"/>
            </a:endParaRPr>
          </a:p>
          <a:p>
            <a:r>
              <a:rPr lang="cs-CZ" baseline="0" dirty="0"/>
              <a:t>Na účet uvedený ve Smlouvě o financování projektu je příjemce povinen přijímat platby od ŘO.  Ostatní platby mohou být přijímány i na jiné účty. </a:t>
            </a:r>
          </a:p>
          <a:p>
            <a:pPr marL="0" marR="0" lvl="0" indent="0" algn="l" defTabSz="914400" rtl="0" eaLnBrk="1" fontAlgn="auto" latinLnBrk="0" hangingPunct="1">
              <a:lnSpc>
                <a:spcPct val="100000"/>
              </a:lnSpc>
              <a:spcBef>
                <a:spcPts val="0"/>
              </a:spcBef>
              <a:spcAft>
                <a:spcPts val="0"/>
              </a:spcAft>
              <a:buClrTx/>
              <a:buSzTx/>
              <a:buFontTx/>
              <a:buNone/>
              <a:tabLst/>
              <a:defRPr/>
            </a:pPr>
            <a:r>
              <a:rPr lang="cs-CZ" baseline="0" dirty="0"/>
              <a:t>K úhradě nákladů je možné používat i jiné účty než je ten uvedený ve smlouvě. Není povinnost vést samostatnou pokladnu. </a:t>
            </a:r>
          </a:p>
          <a:p>
            <a:endParaRPr lang="cs-CZ" baseline="0" dirty="0"/>
          </a:p>
          <a:p>
            <a:r>
              <a:rPr lang="cs-CZ" b="1" baseline="0" dirty="0"/>
              <a:t>Změna bú: </a:t>
            </a:r>
            <a:r>
              <a:rPr lang="cs-CZ" baseline="0" dirty="0"/>
              <a:t>podstatná změna s následnou změnou/dodatkem Smlouvy o financování</a:t>
            </a:r>
          </a:p>
        </p:txBody>
      </p:sp>
    </p:spTree>
    <p:extLst>
      <p:ext uri="{BB962C8B-B14F-4D97-AF65-F5344CB8AC3E}">
        <p14:creationId xmlns:p14="http://schemas.microsoft.com/office/powerpoint/2010/main" val="143126691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289881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Pro přehlednost jsou jednotky navázány na vymezené činnosti, viz. tabulka. </a:t>
            </a:r>
          </a:p>
          <a:p>
            <a:r>
              <a:rPr lang="cs-CZ" sz="1200" kern="1200" dirty="0">
                <a:solidFill>
                  <a:schemeClr val="tx1"/>
                </a:solidFill>
                <a:effectLst/>
                <a:latin typeface="+mn-lt"/>
                <a:ea typeface="+mn-ea"/>
                <a:cs typeface="+mn-cs"/>
              </a:rPr>
              <a:t>Žadatel ke každé položce vyznačuje počet jednotek, kterých plánuje v projektu dosáhnout. Pokud danou jednotku v projektu neplánuje, uvádí se 0.</a:t>
            </a:r>
          </a:p>
          <a:p>
            <a:endParaRPr lang="cs-CZ" dirty="0"/>
          </a:p>
        </p:txBody>
      </p:sp>
    </p:spTree>
    <p:extLst>
      <p:ext uri="{BB962C8B-B14F-4D97-AF65-F5344CB8AC3E}">
        <p14:creationId xmlns:p14="http://schemas.microsoft.com/office/powerpoint/2010/main" val="276617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DA = musí znát cizí jazyk, ale nemusí </a:t>
            </a:r>
            <a:r>
              <a:rPr lang="cs-CZ"/>
              <a:t>se jednat </a:t>
            </a:r>
            <a:r>
              <a:rPr lang="cs-CZ" dirty="0"/>
              <a:t>o rodný jazyk dítěte s OMJ.</a:t>
            </a:r>
          </a:p>
        </p:txBody>
      </p:sp>
    </p:spTree>
    <p:extLst>
      <p:ext uri="{BB962C8B-B14F-4D97-AF65-F5344CB8AC3E}">
        <p14:creationId xmlns:p14="http://schemas.microsoft.com/office/powerpoint/2010/main" val="31254078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Výše způsobilých výdajů se počítá na základě počtu dosažených jednotek a na základě k nim stanovených jednotkových nákladů. Jednotky musí být dosaženy v souladu s pravidly (tj. zejména v souladu s vymezením oprávněné cílové skupiny, kterou představují rodiče dětí, které budou v zařízení péče o děti umístěny, a také v souladu s požadavky týkajícími se provozu zařízení, např. požadavky na kvalifikaci pečujících osob).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Pro stanovení výše způsobilých výdajů nejsou relevantní skutečně vzniklé výdaje, ani se neověřuje datum jejich vzniku. </a:t>
            </a:r>
          </a:p>
          <a:p>
            <a:r>
              <a:rPr lang="cs-CZ" sz="1200" b="0" i="0" u="none" strike="noStrike" kern="1200" baseline="0" dirty="0">
                <a:solidFill>
                  <a:schemeClr val="tx1"/>
                </a:solidFill>
                <a:latin typeface="+mn-lt"/>
                <a:ea typeface="+mn-ea"/>
                <a:cs typeface="+mn-cs"/>
              </a:rPr>
              <a:t>Pokud byly jednotky dosaženy v době realizace projektu, má se za to, že také výdaje jsou z hlediska času způsobilé. </a:t>
            </a:r>
            <a:endParaRPr lang="cs-CZ" dirty="0"/>
          </a:p>
          <a:p>
            <a:endParaRPr lang="cs-CZ" dirty="0"/>
          </a:p>
          <a:p>
            <a:endParaRPr lang="cs-CZ" dirty="0"/>
          </a:p>
          <a:p>
            <a:r>
              <a:rPr lang="cs-CZ" dirty="0"/>
              <a:t>Přiměřenost</a:t>
            </a:r>
            <a:r>
              <a:rPr lang="cs-CZ" baseline="0" dirty="0"/>
              <a:t> výdaje – optimální vztah mezi hospodárností, účelností a efektivností</a:t>
            </a:r>
          </a:p>
          <a:p>
            <a:endParaRPr lang="cs-CZ" baseline="0" dirty="0"/>
          </a:p>
          <a:p>
            <a:r>
              <a:rPr lang="cs-CZ" baseline="0" dirty="0"/>
              <a:t>Hospodárnost – povinnost uchovávat auditní stopu</a:t>
            </a:r>
          </a:p>
          <a:p>
            <a:endParaRPr lang="cs-CZ" baseline="0" dirty="0"/>
          </a:p>
        </p:txBody>
      </p:sp>
    </p:spTree>
    <p:extLst>
      <p:ext uri="{BB962C8B-B14F-4D97-AF65-F5344CB8AC3E}">
        <p14:creationId xmlns:p14="http://schemas.microsoft.com/office/powerpoint/2010/main" val="2807076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Harmonogram vyplácení plateb je uveden v Pravidlech pro žadatele a příjemce </a:t>
            </a:r>
            <a:r>
              <a:rPr lang="es-ES" sz="1200" b="1" i="0" u="none" strike="noStrike" kern="1200" baseline="0" dirty="0">
                <a:solidFill>
                  <a:schemeClr val="tx1"/>
                </a:solidFill>
                <a:latin typeface="+mn-lt"/>
                <a:ea typeface="+mn-ea"/>
                <a:cs typeface="+mn-cs"/>
              </a:rPr>
              <a:t>24.5.5.1. Ex ante režim (zálohové financování) </a:t>
            </a:r>
            <a:endParaRPr lang="cs-CZ" baseline="0" dirty="0"/>
          </a:p>
          <a:p>
            <a:endParaRPr lang="cs-CZ" sz="2000" dirty="0">
              <a:cs typeface="Arial" panose="020B0604020202020204" pitchFamily="34" charset="0"/>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a:solidFill>
                  <a:schemeClr val="tx1"/>
                </a:solidFill>
                <a:latin typeface="+mn-lt"/>
                <a:ea typeface="+mn-ea"/>
                <a:cs typeface="+mn-cs"/>
              </a:rPr>
              <a:t>V případě, že příjemce projekt spolufinancuje z vlastních zdrojů, je platba ze zdrojů ŘO poskytnuta jen na tu část předpokládaných výdajů v daném období, jež odpovídá podílu zdrojů poskytovaných ŘO na financování způsobilých výdajů projektu. </a:t>
            </a:r>
          </a:p>
          <a:p>
            <a:pPr marL="0" lvl="1" indent="0">
              <a:spcBef>
                <a:spcPct val="0"/>
              </a:spcBef>
              <a:spcAft>
                <a:spcPts val="600"/>
              </a:spcAft>
              <a:buClr>
                <a:srgbClr val="C00000"/>
              </a:buClr>
              <a:buSzPct val="100000"/>
              <a:buFont typeface="Courier New" panose="02070309020205020404" pitchFamily="49" charset="0"/>
              <a:buNone/>
            </a:pPr>
            <a:endParaRPr lang="cs-CZ" sz="1200" b="0" i="0" u="none" strike="noStrike" kern="1200" baseline="0" dirty="0">
              <a:solidFill>
                <a:schemeClr val="tx1"/>
              </a:solidFill>
              <a:latin typeface="+mn-lt"/>
              <a:ea typeface="+mn-ea"/>
              <a:cs typeface="+mn-cs"/>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a:solidFill>
                  <a:schemeClr val="tx1"/>
                </a:solidFill>
                <a:latin typeface="+mn-lt"/>
                <a:ea typeface="+mn-ea"/>
                <a:cs typeface="+mn-cs"/>
              </a:rPr>
              <a:t>Výše první zálohové platby vychází z počtu jednotek, které mají být dosaženy v první fázi projektu, a jejich jednotkových nákladů.173 Kalkulace se tedy bude lišit pro projekty, které obsahují fázi vybudování/transformace, a pro projekty, které budou čerpat prostředky z OP PPR pouze na provoz. </a:t>
            </a:r>
          </a:p>
          <a:p>
            <a:pPr marL="0" lvl="1" indent="0">
              <a:spcBef>
                <a:spcPct val="0"/>
              </a:spcBef>
              <a:spcAft>
                <a:spcPts val="600"/>
              </a:spcAft>
              <a:buClr>
                <a:srgbClr val="C00000"/>
              </a:buClr>
              <a:buSzPct val="100000"/>
              <a:buFont typeface="Courier New" panose="02070309020205020404" pitchFamily="49" charset="0"/>
              <a:buNone/>
            </a:pPr>
            <a:endParaRPr lang="cs-CZ" sz="1200" b="0" i="0" u="none" strike="noStrike" kern="1200" baseline="0" dirty="0">
              <a:solidFill>
                <a:schemeClr val="tx1"/>
              </a:solidFill>
              <a:latin typeface="+mn-lt"/>
              <a:ea typeface="+mn-ea"/>
              <a:cs typeface="+mn-cs"/>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a:solidFill>
                  <a:schemeClr val="tx1"/>
                </a:solidFill>
                <a:latin typeface="+mn-lt"/>
                <a:ea typeface="+mn-ea"/>
                <a:cs typeface="+mn-cs"/>
              </a:rPr>
              <a:t>Výše druhé zálohové platby vždy pokrývá fázi provozu, nicméně její kalkulace je odlišná pro projekty, které realizovaly fázi vybudování nebo transformace, a pro projekty, které čerpají pouze prostředky na fázi provozu. </a:t>
            </a:r>
          </a:p>
          <a:p>
            <a:pPr marL="0" lvl="1" indent="0">
              <a:spcBef>
                <a:spcPct val="0"/>
              </a:spcBef>
              <a:spcAft>
                <a:spcPts val="600"/>
              </a:spcAft>
              <a:buClr>
                <a:srgbClr val="C00000"/>
              </a:buClr>
              <a:buSzPct val="100000"/>
              <a:buFont typeface="Courier New" panose="02070309020205020404" pitchFamily="49" charset="0"/>
              <a:buNone/>
            </a:pPr>
            <a:endParaRPr lang="cs-CZ" sz="1200" b="0" i="0" u="none" strike="noStrike" kern="1200" baseline="0" dirty="0">
              <a:solidFill>
                <a:schemeClr val="tx1"/>
              </a:solidFill>
              <a:latin typeface="+mn-lt"/>
              <a:ea typeface="+mn-ea"/>
              <a:cs typeface="+mn-cs"/>
            </a:endParaRP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a:solidFill>
                  <a:schemeClr val="tx1"/>
                </a:solidFill>
                <a:latin typeface="+mn-lt"/>
                <a:ea typeface="+mn-ea"/>
                <a:cs typeface="+mn-cs"/>
              </a:rPr>
              <a:t>Pro projekty, které čerpají prostředky z OP PPR pouze na provoz, platí při poskytnutí druhé zálohové platby následující: pokud procento obsazenosti nedosáhlo v prvním období provozu zařízení v rámci projektu alespoň 20 %, zálohová platba není po předložení první zprávy o realizaci a spolu s ní předložené žádosti o platbu poskytnuta. </a:t>
            </a:r>
          </a:p>
          <a:p>
            <a:pPr marL="0" lvl="1" indent="0">
              <a:spcBef>
                <a:spcPct val="0"/>
              </a:spcBef>
              <a:spcAft>
                <a:spcPts val="600"/>
              </a:spcAft>
              <a:buClr>
                <a:srgbClr val="C00000"/>
              </a:buClr>
              <a:buSzPct val="100000"/>
              <a:buFont typeface="Courier New" panose="02070309020205020404" pitchFamily="49" charset="0"/>
              <a:buNone/>
            </a:pPr>
            <a:r>
              <a:rPr lang="cs-CZ" sz="1200" b="0" i="0" u="none" strike="noStrike" kern="1200" baseline="0" dirty="0">
                <a:solidFill>
                  <a:schemeClr val="tx1"/>
                </a:solidFill>
                <a:latin typeface="+mn-lt"/>
                <a:ea typeface="+mn-ea"/>
                <a:cs typeface="+mn-cs"/>
              </a:rPr>
              <a:t>Příjemce v žádosti o platbu žádá o poskytnutí nové zálohy a současně vyčísluje a dokladuje vzniklé způsobilé výdaje za první fázi realizace projektu (tj. rozhodující jsou dosažené jednotky a k nim stanovené jednotkové náklady). </a:t>
            </a:r>
            <a:endParaRPr lang="cs-CZ" sz="2000" dirty="0">
              <a:cs typeface="Arial" panose="020B0604020202020204" pitchFamily="34" charset="0"/>
            </a:endParaRPr>
          </a:p>
        </p:txBody>
      </p:sp>
    </p:spTree>
    <p:extLst>
      <p:ext uri="{BB962C8B-B14F-4D97-AF65-F5344CB8AC3E}">
        <p14:creationId xmlns:p14="http://schemas.microsoft.com/office/powerpoint/2010/main" val="410642352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Clr>
                <a:srgbClr val="A59253"/>
              </a:buClr>
            </a:pPr>
            <a:r>
              <a:rPr lang="cs-CZ" b="1" dirty="0"/>
              <a:t>Zprávy o realizace projektu I.</a:t>
            </a:r>
          </a:p>
          <a:p>
            <a:pPr marL="285750" indent="-285750">
              <a:buClr>
                <a:srgbClr val="A59253"/>
              </a:buClr>
              <a:buFont typeface="Wingdings" panose="05000000000000000000" pitchFamily="2" charset="2"/>
              <a:buChar char="Ø"/>
            </a:pPr>
            <a:endParaRPr lang="cs-CZ" dirty="0"/>
          </a:p>
          <a:p>
            <a:pPr marL="0" indent="0">
              <a:buClr>
                <a:srgbClr val="A59253"/>
              </a:buClr>
              <a:buFont typeface="Wingdings" panose="05000000000000000000" pitchFamily="2" charset="2"/>
              <a:buNone/>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Průběžná zpráva o realizaci projektu (Průběžná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endParaRPr lang="cs-CZ" dirty="0"/>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v průběhu realizace projektu za dané sledované období, kterým je buď etapa projektu (pokud projekt byl etapizován) nebo každých 6 měsíců od zahájení realizace projektu (pokud projekt etapizován nebyl). </a:t>
            </a:r>
          </a:p>
          <a:p>
            <a:pPr>
              <a:buClr>
                <a:srgbClr val="A59253"/>
              </a:buClr>
            </a:pPr>
            <a:endParaRPr lang="cs-CZ" dirty="0"/>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Závěrečná zpráva o realizaci projektu (Závěrečná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a:t>
            </a:r>
          </a:p>
          <a:p>
            <a:pPr marL="742950" lvl="1" indent="-285750">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zpráva předkládaná na konci realizace projektu za dané sledované období, kterým je buď poslední etapa projektu (pokud projekt byl etapizován) nebo období od poslední schválené Průběžné </a:t>
            </a:r>
            <a:r>
              <a:rPr lang="cs-CZ" dirty="0" err="1">
                <a:latin typeface="Arial" panose="020B0604020202020204" pitchFamily="34" charset="0"/>
                <a:cs typeface="Arial" panose="020B0604020202020204" pitchFamily="34" charset="0"/>
              </a:rPr>
              <a:t>ZoR</a:t>
            </a:r>
            <a:r>
              <a:rPr lang="cs-CZ" dirty="0">
                <a:latin typeface="Arial" panose="020B0604020202020204" pitchFamily="34" charset="0"/>
                <a:cs typeface="Arial" panose="020B0604020202020204" pitchFamily="34" charset="0"/>
              </a:rPr>
              <a:t> projektu do podání této zprávy (pokud projekt etapizován nebyl). </a:t>
            </a:r>
          </a:p>
          <a:p>
            <a:endParaRPr lang="cs-CZ" sz="800" dirty="0"/>
          </a:p>
          <a:p>
            <a:endParaRPr lang="cs-CZ" dirty="0"/>
          </a:p>
        </p:txBody>
      </p:sp>
    </p:spTree>
    <p:extLst>
      <p:ext uri="{BB962C8B-B14F-4D97-AF65-F5344CB8AC3E}">
        <p14:creationId xmlns:p14="http://schemas.microsoft.com/office/powerpoint/2010/main" val="106921888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buClr>
                <a:srgbClr val="A59253"/>
              </a:buClr>
            </a:pPr>
            <a:r>
              <a:rPr lang="cs-CZ" sz="1200" b="0" i="0" u="none" strike="noStrike" kern="1200" baseline="0" dirty="0">
                <a:solidFill>
                  <a:schemeClr val="tx1"/>
                </a:solidFill>
                <a:latin typeface="+mn-lt"/>
                <a:ea typeface="+mn-ea"/>
                <a:cs typeface="+mn-cs"/>
              </a:rPr>
              <a:t>V případě změn projektu před uzavřením Smlouvy o financování/Podmínek realizace platí, že změny projektu nelze provádět v období do ukončení věcného hodnocení. Výjimkou jsou pouze změny kontaktních údajů žadatele nebo změny a úpravy, k nimž je žadatel vyzván ze strany ŘO v rámci procesu schvalování žádostí o podporu projektu (např. doložení příloh při kontrole formálních náležitostí). </a:t>
            </a:r>
          </a:p>
          <a:p>
            <a:pPr>
              <a:buClr>
                <a:srgbClr val="A59253"/>
              </a:buClr>
            </a:pPr>
            <a:endParaRPr lang="cs-CZ" dirty="0"/>
          </a:p>
          <a:p>
            <a:pPr>
              <a:buClr>
                <a:srgbClr val="A59253"/>
              </a:buClr>
            </a:pPr>
            <a:r>
              <a:rPr lang="cs-CZ" sz="1200" b="0" i="0" u="none" strike="noStrike" kern="1200" baseline="0" dirty="0">
                <a:solidFill>
                  <a:schemeClr val="tx1"/>
                </a:solidFill>
                <a:latin typeface="+mn-lt"/>
                <a:ea typeface="+mn-ea"/>
                <a:cs typeface="+mn-cs"/>
              </a:rPr>
              <a:t>Žádost o změnu zakládá příjemce v modulu Informování o realizaci – Žádost o změnu. Příjemce musí vybrat datové oblasti, které hodlá změnit. Z vybraných oblastí dat je sestaven formulář žádosti o změnu, do kterého příjemce zanese změněná data. Po vyplnění změn a kontrole je třeba provést finalizaci (žádost o změnu je znepřístupněna k editaci) a podpis oprávněnou osobou.</a:t>
            </a:r>
          </a:p>
          <a:p>
            <a:pPr>
              <a:buClr>
                <a:srgbClr val="A59253"/>
              </a:buClr>
            </a:pPr>
            <a:endParaRPr lang="cs-CZ" sz="1200" b="0" i="0" u="none" strike="noStrike" kern="1200" baseline="0" dirty="0">
              <a:solidFill>
                <a:schemeClr val="tx1"/>
              </a:solidFill>
              <a:latin typeface="+mn-lt"/>
              <a:ea typeface="+mn-ea"/>
              <a:cs typeface="+mn-cs"/>
            </a:endParaRPr>
          </a:p>
          <a:p>
            <a:pPr>
              <a:buClr>
                <a:srgbClr val="A59253"/>
              </a:buClr>
            </a:pPr>
            <a:endParaRPr lang="cs-CZ" dirty="0"/>
          </a:p>
          <a:p>
            <a:pPr marL="0" indent="0">
              <a:buFont typeface="Arial" panose="020B0604020202020204" pitchFamily="34" charset="0"/>
              <a:buNone/>
            </a:pPr>
            <a:endParaRPr lang="cs-CZ" sz="1200"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cs-CZ" sz="1200" b="0" i="0" u="none" strike="noStrike" kern="1200" baseline="0" dirty="0">
                <a:solidFill>
                  <a:schemeClr val="tx1"/>
                </a:solidFill>
                <a:latin typeface="+mn-lt"/>
                <a:ea typeface="+mn-ea"/>
                <a:cs typeface="+mn-cs"/>
              </a:rPr>
              <a:t>Projekt musí být realizován v souladu s vydaným právním aktem, příp. v souladu s právním aktem a změnami, které je příjemce oprávněn provést bez souhlasu ŘO, a změnami, které byly provedeny se souhlasem ŘO. Všechny změny projektu se zapisují do MS2014+ v podobě tzv. změnových řízení. Každé změnové řízení znamená založení žádosti o změnu. </a:t>
            </a:r>
            <a:endParaRPr lang="cs-CZ" b="1" dirty="0"/>
          </a:p>
        </p:txBody>
      </p:sp>
    </p:spTree>
    <p:extLst>
      <p:ext uri="{BB962C8B-B14F-4D97-AF65-F5344CB8AC3E}">
        <p14:creationId xmlns:p14="http://schemas.microsoft.com/office/powerpoint/2010/main" val="36967563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Provedení desky, billboardu nebo plakátu musí být v souladu s Manuálem jednotného vizuálního stylu. </a:t>
            </a:r>
          </a:p>
          <a:p>
            <a:r>
              <a:rPr lang="cs-CZ" sz="1200" kern="1200" dirty="0">
                <a:solidFill>
                  <a:schemeClr val="tx1"/>
                </a:solidFill>
                <a:effectLst/>
                <a:latin typeface="+mn-lt"/>
                <a:ea typeface="+mn-ea"/>
                <a:cs typeface="+mn-cs"/>
              </a:rPr>
              <a:t>Podrobné informace k grafickému</a:t>
            </a:r>
            <a:r>
              <a:rPr lang="cs-CZ" sz="1200" kern="1200" baseline="0" dirty="0">
                <a:solidFill>
                  <a:schemeClr val="tx1"/>
                </a:solidFill>
                <a:effectLst/>
                <a:latin typeface="+mn-lt"/>
                <a:ea typeface="+mn-ea"/>
                <a:cs typeface="+mn-cs"/>
              </a:rPr>
              <a:t> či barevnému provedení v </a:t>
            </a:r>
            <a:r>
              <a:rPr lang="cs-CZ" sz="1200" kern="1200" baseline="0" dirty="0" err="1">
                <a:solidFill>
                  <a:schemeClr val="tx1"/>
                </a:solidFill>
                <a:effectLst/>
                <a:latin typeface="+mn-lt"/>
                <a:ea typeface="+mn-ea"/>
                <a:cs typeface="+mn-cs"/>
              </a:rPr>
              <a:t>PpŽP</a:t>
            </a:r>
            <a:endParaRPr lang="cs-CZ" sz="1200" kern="1200" baseline="0" dirty="0">
              <a:solidFill>
                <a:schemeClr val="tx1"/>
              </a:solidFill>
              <a:effectLst/>
              <a:latin typeface="+mn-lt"/>
              <a:ea typeface="+mn-ea"/>
              <a:cs typeface="+mn-cs"/>
            </a:endParaRPr>
          </a:p>
          <a:p>
            <a:pPr marL="285750" indent="-285750">
              <a:buClr>
                <a:schemeClr val="bg2"/>
              </a:buClr>
              <a:buFont typeface="Wingdings" panose="05000000000000000000" pitchFamily="2" charset="2"/>
              <a:buChar char="Ø"/>
            </a:pPr>
            <a:r>
              <a:rPr lang="cs-CZ" dirty="0">
                <a:solidFill>
                  <a:srgbClr val="000000"/>
                </a:solidFill>
                <a:latin typeface="Arial" panose="020B0604020202020204" pitchFamily="34" charset="0"/>
              </a:rPr>
              <a:t>VERČA</a:t>
            </a:r>
          </a:p>
          <a:p>
            <a:pPr marL="285750" indent="-285750">
              <a:buClr>
                <a:schemeClr val="bg2"/>
              </a:buClr>
              <a:buFont typeface="Wingdings" panose="05000000000000000000" pitchFamily="2" charset="2"/>
              <a:buChar char="Ø"/>
            </a:pPr>
            <a:endParaRPr lang="cs-CZ" dirty="0">
              <a:solidFill>
                <a:srgbClr val="000000"/>
              </a:solidFill>
              <a:latin typeface="Arial" panose="020B0604020202020204" pitchFamily="34" charset="0"/>
            </a:endParaRPr>
          </a:p>
          <a:p>
            <a:pPr marL="285750" indent="-285750">
              <a:buClr>
                <a:schemeClr val="bg2"/>
              </a:buClr>
              <a:buFont typeface="Wingdings" panose="05000000000000000000" pitchFamily="2" charset="2"/>
              <a:buChar char="Ø"/>
            </a:pPr>
            <a:r>
              <a:rPr lang="cs-CZ" dirty="0">
                <a:solidFill>
                  <a:srgbClr val="000000"/>
                </a:solidFill>
                <a:latin typeface="Arial" panose="020B0604020202020204" pitchFamily="34" charset="0"/>
              </a:rPr>
              <a:t>Během realizace projektu je příjemce povinen informovat veřejnost o podpoře získané z fondů</a:t>
            </a:r>
          </a:p>
          <a:p>
            <a:pPr>
              <a:buClr>
                <a:schemeClr val="bg2"/>
              </a:buClr>
            </a:pPr>
            <a:endParaRPr lang="cs-CZ" dirty="0">
              <a:solidFill>
                <a:srgbClr val="000000"/>
              </a:solidFill>
              <a:latin typeface="Arial" panose="020B0604020202020204" pitchFamily="34" charset="0"/>
            </a:endParaRPr>
          </a:p>
          <a:p>
            <a:pPr marL="742950" lvl="1" indent="-285750">
              <a:buClr>
                <a:schemeClr val="bg2"/>
              </a:buClr>
              <a:buFont typeface="Arial" panose="020B0604020202020204" pitchFamily="34" charset="0"/>
              <a:buChar char="•"/>
            </a:pPr>
            <a:r>
              <a:rPr lang="cs-CZ" sz="1600" dirty="0"/>
              <a:t>Zveřejní na své internetové stránce stručný popis projektu, včetně jeho cílů a výsledků a zdůrazní, že je na daný projekt poskytována finanční podpora od EU. </a:t>
            </a:r>
          </a:p>
          <a:p>
            <a:endParaRPr lang="cs-CZ" sz="1600" dirty="0"/>
          </a:p>
          <a:p>
            <a:pPr marL="742950" lvl="1" indent="-285750">
              <a:buClr>
                <a:schemeClr val="bg2"/>
              </a:buClr>
              <a:buFont typeface="Arial" panose="020B0604020202020204" pitchFamily="34" charset="0"/>
              <a:buChar char="•"/>
            </a:pPr>
            <a:r>
              <a:rPr lang="cs-CZ" sz="1600" dirty="0"/>
              <a:t>Alespoň jeden plakát s informacemi o projektu (min. velikost A3), včetně finanční podpory od EU, na místě snadno viditelném pro veřejnost, jako jsou např. vstupní prostory budovy. </a:t>
            </a:r>
            <a:endParaRPr lang="pt-BR" sz="1600" dirty="0"/>
          </a:p>
          <a:p>
            <a:pPr marL="285750" indent="-285750">
              <a:buClr>
                <a:schemeClr val="bg2"/>
              </a:buClr>
              <a:buFont typeface="Arial" panose="020B0604020202020204" pitchFamily="34" charset="0"/>
              <a:buChar char="•"/>
            </a:pPr>
            <a:endParaRPr lang="cs-CZ" sz="1600" dirty="0">
              <a:solidFill>
                <a:srgbClr val="000000"/>
              </a:solidFill>
              <a:latin typeface="Arial" panose="020B0604020202020204" pitchFamily="34" charset="0"/>
            </a:endParaRPr>
          </a:p>
          <a:p>
            <a:pPr marL="285750" indent="-285750">
              <a:buClr>
                <a:schemeClr val="bg2"/>
              </a:buClr>
              <a:buFont typeface="Wingdings" panose="05000000000000000000" pitchFamily="2" charset="2"/>
              <a:buChar char="Ø"/>
            </a:pPr>
            <a:r>
              <a:rPr lang="cs-CZ" dirty="0"/>
              <a:t>Příjemce na všech nástrojích publicity uvede tyto prvky povinné publicity</a:t>
            </a:r>
          </a:p>
          <a:p>
            <a:pPr>
              <a:buClr>
                <a:schemeClr val="bg2"/>
              </a:buClr>
            </a:pPr>
            <a:endParaRPr lang="cs-CZ" dirty="0"/>
          </a:p>
          <a:p>
            <a:pPr marL="741600" indent="-285750">
              <a:buClr>
                <a:schemeClr val="bg2"/>
              </a:buClr>
              <a:buFont typeface="Arial" panose="020B0604020202020204" pitchFamily="34" charset="0"/>
              <a:buChar char="•"/>
            </a:pPr>
            <a:r>
              <a:rPr lang="cs-CZ" sz="1600" dirty="0"/>
              <a:t>Znak EU </a:t>
            </a:r>
          </a:p>
          <a:p>
            <a:pPr marL="741600" indent="-285750">
              <a:buClr>
                <a:schemeClr val="bg2"/>
              </a:buClr>
              <a:buFont typeface="Arial" panose="020B0604020202020204" pitchFamily="34" charset="0"/>
              <a:buChar char="•"/>
            </a:pPr>
            <a:r>
              <a:rPr lang="cs-CZ" sz="1600" dirty="0"/>
              <a:t>Název „Evropská unie“</a:t>
            </a:r>
          </a:p>
          <a:p>
            <a:pPr marL="741600" indent="-285750">
              <a:buClr>
                <a:schemeClr val="bg2"/>
              </a:buClr>
              <a:buFont typeface="Arial" panose="020B0604020202020204" pitchFamily="34" charset="0"/>
              <a:buChar char="•"/>
            </a:pPr>
            <a:r>
              <a:rPr lang="cs-CZ" sz="1600" dirty="0"/>
              <a:t>Odkaz na ESI fondy </a:t>
            </a:r>
          </a:p>
          <a:p>
            <a:pPr marL="741600" indent="-285750">
              <a:buClr>
                <a:schemeClr val="bg2"/>
              </a:buClr>
              <a:buFont typeface="Arial" panose="020B0604020202020204" pitchFamily="34" charset="0"/>
              <a:buChar char="•"/>
            </a:pPr>
            <a:r>
              <a:rPr lang="cs-CZ" sz="1600" dirty="0"/>
              <a:t>Odkaz na program</a:t>
            </a:r>
          </a:p>
          <a:p>
            <a:pPr marL="741600" indent="-285750">
              <a:buClr>
                <a:schemeClr val="bg2"/>
              </a:buClr>
              <a:buFont typeface="Arial" panose="020B0604020202020204" pitchFamily="34" charset="0"/>
              <a:buChar char="•"/>
            </a:pPr>
            <a:r>
              <a:rPr lang="cs-CZ" sz="1600" dirty="0"/>
              <a:t>Značka hlavního města Prahy</a:t>
            </a:r>
          </a:p>
          <a:p>
            <a:endParaRPr lang="cs-CZ" sz="1000" dirty="0"/>
          </a:p>
        </p:txBody>
      </p:sp>
    </p:spTree>
    <p:extLst>
      <p:ext uri="{BB962C8B-B14F-4D97-AF65-F5344CB8AC3E}">
        <p14:creationId xmlns:p14="http://schemas.microsoft.com/office/powerpoint/2010/main" val="423238089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a:solidFill>
                  <a:schemeClr val="tx1"/>
                </a:solidFill>
                <a:effectLst/>
                <a:latin typeface="+mn-lt"/>
                <a:ea typeface="+mn-ea"/>
                <a:cs typeface="+mn-cs"/>
              </a:rPr>
              <a:t>Provedení desky, billboardu nebo plakátu musí být v souladu s Manuálem jednotného vizuálního stylu. </a:t>
            </a:r>
          </a:p>
          <a:p>
            <a:r>
              <a:rPr lang="cs-CZ" sz="1200" kern="1200" dirty="0">
                <a:solidFill>
                  <a:schemeClr val="tx1"/>
                </a:solidFill>
                <a:effectLst/>
                <a:latin typeface="+mn-lt"/>
                <a:ea typeface="+mn-ea"/>
                <a:cs typeface="+mn-cs"/>
              </a:rPr>
              <a:t>Podrobné informace k grafickému</a:t>
            </a:r>
            <a:r>
              <a:rPr lang="cs-CZ" sz="1200" kern="1200" baseline="0" dirty="0">
                <a:solidFill>
                  <a:schemeClr val="tx1"/>
                </a:solidFill>
                <a:effectLst/>
                <a:latin typeface="+mn-lt"/>
                <a:ea typeface="+mn-ea"/>
                <a:cs typeface="+mn-cs"/>
              </a:rPr>
              <a:t> či barevnému provedení v </a:t>
            </a:r>
            <a:r>
              <a:rPr lang="cs-CZ" sz="1200" kern="1200" baseline="0" dirty="0" err="1">
                <a:solidFill>
                  <a:schemeClr val="tx1"/>
                </a:solidFill>
                <a:effectLst/>
                <a:latin typeface="+mn-lt"/>
                <a:ea typeface="+mn-ea"/>
                <a:cs typeface="+mn-cs"/>
              </a:rPr>
              <a:t>PpŽP</a:t>
            </a:r>
            <a:endParaRPr lang="cs-CZ" sz="1200" kern="1200" baseline="0" dirty="0">
              <a:solidFill>
                <a:schemeClr val="tx1"/>
              </a:solidFill>
              <a:effectLst/>
              <a:latin typeface="+mn-lt"/>
              <a:ea typeface="+mn-ea"/>
              <a:cs typeface="+mn-cs"/>
            </a:endParaRPr>
          </a:p>
          <a:p>
            <a:endParaRPr lang="cs-CZ" sz="1200" kern="1200" baseline="0" dirty="0">
              <a:solidFill>
                <a:schemeClr val="tx1"/>
              </a:solidFill>
              <a:effectLst/>
              <a:latin typeface="+mn-lt"/>
              <a:ea typeface="+mn-ea"/>
              <a:cs typeface="+mn-cs"/>
            </a:endParaRPr>
          </a:p>
          <a:p>
            <a:r>
              <a:rPr lang="cs-CZ" sz="1200" b="0" i="0" u="none" strike="noStrike" kern="1200" baseline="0" dirty="0">
                <a:solidFill>
                  <a:schemeClr val="tx1"/>
                </a:solidFill>
                <a:latin typeface="+mn-lt"/>
                <a:ea typeface="+mn-ea"/>
                <a:cs typeface="+mn-cs"/>
              </a:rPr>
              <a:t>Pro zjednodušení práce při dodržování povinné publicity ze strany příjemců byl ve spolupráci s Ministerstvem pro místní rozvoj vytvořen tzv. Generátor nástrojů povinné publicity, který je dostupný na adrese: https://publicita.dotaceeu.cz/. </a:t>
            </a:r>
            <a:endParaRPr lang="cs-CZ" sz="1000" dirty="0"/>
          </a:p>
        </p:txBody>
      </p:sp>
    </p:spTree>
    <p:extLst>
      <p:ext uri="{BB962C8B-B14F-4D97-AF65-F5344CB8AC3E}">
        <p14:creationId xmlns:p14="http://schemas.microsoft.com/office/powerpoint/2010/main" val="107995396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Tree>
    <p:extLst>
      <p:ext uri="{BB962C8B-B14F-4D97-AF65-F5344CB8AC3E}">
        <p14:creationId xmlns:p14="http://schemas.microsoft.com/office/powerpoint/2010/main" val="3040883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Tree>
    <p:extLst>
      <p:ext uri="{BB962C8B-B14F-4D97-AF65-F5344CB8AC3E}">
        <p14:creationId xmlns:p14="http://schemas.microsoft.com/office/powerpoint/2010/main" val="1509954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Úvodní snímek">
    <p:spTree>
      <p:nvGrpSpPr>
        <p:cNvPr id="1" name=""/>
        <p:cNvGrpSpPr/>
        <p:nvPr/>
      </p:nvGrpSpPr>
      <p:grpSpPr>
        <a:xfrm>
          <a:off x="0" y="0"/>
          <a:ext cx="0" cy="0"/>
          <a:chOff x="0" y="0"/>
          <a:chExt cx="0" cy="0"/>
        </a:xfrm>
      </p:grpSpPr>
      <p:sp>
        <p:nvSpPr>
          <p:cNvPr id="4" name="Rectangle 4"/>
          <p:cNvSpPr>
            <a:spLocks noChangeArrowheads="1"/>
          </p:cNvSpPr>
          <p:nvPr/>
        </p:nvSpPr>
        <p:spPr bwMode="auto">
          <a:xfrm>
            <a:off x="0" y="0"/>
            <a:ext cx="9144000" cy="996950"/>
          </a:xfrm>
          <a:prstGeom prst="rect">
            <a:avLst/>
          </a:prstGeom>
          <a:solidFill>
            <a:srgbClr val="B19C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descr="magne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12600" y="1521949"/>
            <a:ext cx="3518800" cy="4522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0"/>
          <p:cNvSpPr>
            <a:spLocks noGrp="1"/>
          </p:cNvSpPr>
          <p:nvPr>
            <p:ph type="body" sz="quarter" idx="10"/>
          </p:nvPr>
        </p:nvSpPr>
        <p:spPr>
          <a:xfrm>
            <a:off x="250232" y="165100"/>
            <a:ext cx="4483100" cy="704850"/>
          </a:xfrm>
        </p:spPr>
        <p:txBody>
          <a:bodyPr anchor="ctr">
            <a:normAutofit/>
          </a:bodyPr>
          <a:lstStyle>
            <a:lvl1pPr marL="0" indent="0">
              <a:buNone/>
              <a:defRPr sz="2000">
                <a:solidFill>
                  <a:schemeClr val="bg1"/>
                </a:solidFill>
              </a:defRPr>
            </a:lvl1pPr>
          </a:lstStyle>
          <a:p>
            <a:pPr lvl="0"/>
            <a:r>
              <a:rPr lang="cs-CZ"/>
              <a:t>Kliknutím lze upravit styly předlohy textu.</a:t>
            </a:r>
          </a:p>
        </p:txBody>
      </p:sp>
      <p:sp>
        <p:nvSpPr>
          <p:cNvPr id="24" name="Text Placeholder 23"/>
          <p:cNvSpPr>
            <a:spLocks noGrp="1"/>
          </p:cNvSpPr>
          <p:nvPr>
            <p:ph type="body" sz="quarter" idx="11"/>
          </p:nvPr>
        </p:nvSpPr>
        <p:spPr>
          <a:xfrm>
            <a:off x="5226050" y="165100"/>
            <a:ext cx="3670300" cy="704850"/>
          </a:xfrm>
        </p:spPr>
        <p:txBody>
          <a:bodyPr anchor="ctr">
            <a:normAutofit/>
          </a:bodyPr>
          <a:lstStyle>
            <a:lvl1pPr marL="0" indent="0" algn="r">
              <a:buNone/>
              <a:defRPr sz="1200" baseline="0">
                <a:solidFill>
                  <a:srgbClr val="FFFFFF"/>
                </a:solidFill>
              </a:defRPr>
            </a:lvl1pPr>
          </a:lstStyle>
          <a:p>
            <a:pPr lvl="0"/>
            <a:r>
              <a:rPr lang="cs-CZ"/>
              <a:t>Kliknutím lze upravit styly předlohy textu.</a:t>
            </a:r>
          </a:p>
        </p:txBody>
      </p:sp>
    </p:spTree>
    <p:extLst>
      <p:ext uri="{BB962C8B-B14F-4D97-AF65-F5344CB8AC3E}">
        <p14:creationId xmlns:p14="http://schemas.microsoft.com/office/powerpoint/2010/main" val="196864679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rázdný">
    <p:spTree>
      <p:nvGrpSpPr>
        <p:cNvPr id="1" name=""/>
        <p:cNvGrpSpPr/>
        <p:nvPr/>
      </p:nvGrpSpPr>
      <p:grpSpPr>
        <a:xfrm>
          <a:off x="0" y="0"/>
          <a:ext cx="0" cy="0"/>
          <a:chOff x="0" y="0"/>
          <a:chExt cx="0" cy="0"/>
        </a:xfrm>
      </p:grpSpPr>
      <p:sp>
        <p:nvSpPr>
          <p:cNvPr id="2"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3"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1"/>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5/27/2019</a:t>
            </a:fld>
            <a:endParaRPr lang="en-US"/>
          </a:p>
        </p:txBody>
      </p:sp>
    </p:spTree>
    <p:extLst>
      <p:ext uri="{BB962C8B-B14F-4D97-AF65-F5344CB8AC3E}">
        <p14:creationId xmlns:p14="http://schemas.microsoft.com/office/powerpoint/2010/main" val="35238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bsah s titulkem">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225550" y="12700"/>
            <a:ext cx="3937000" cy="984250"/>
          </a:xfrm>
        </p:spPr>
        <p:txBody>
          <a:bodyPr/>
          <a:lstStyle>
            <a:lvl1pPr algn="l">
              <a:defRPr sz="2000" b="0"/>
            </a:lvl1pPr>
          </a:lstStyle>
          <a:p>
            <a:r>
              <a:rPr lang="cs-CZ"/>
              <a:t>Kliknutím lze upravit styl.</a:t>
            </a:r>
            <a:endParaRPr lang="en-US" dirty="0"/>
          </a:p>
        </p:txBody>
      </p:sp>
      <p:sp>
        <p:nvSpPr>
          <p:cNvPr id="3" name="Content Placeholder 2"/>
          <p:cNvSpPr>
            <a:spLocks noGrp="1"/>
          </p:cNvSpPr>
          <p:nvPr>
            <p:ph idx="1"/>
          </p:nvPr>
        </p:nvSpPr>
        <p:spPr>
          <a:xfrm>
            <a:off x="3575050" y="1435100"/>
            <a:ext cx="5111750" cy="4538663"/>
          </a:xfrm>
        </p:spPr>
        <p:txBody>
          <a:bodyPr/>
          <a:lstStyle>
            <a:lvl1pPr>
              <a:defRPr sz="3200">
                <a:solidFill>
                  <a:srgbClr val="FF000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11" name="Text Placeholder 10"/>
          <p:cNvSpPr>
            <a:spLocks noGrp="1"/>
          </p:cNvSpPr>
          <p:nvPr>
            <p:ph type="body" sz="quarter" idx="11"/>
          </p:nvPr>
        </p:nvSpPr>
        <p:spPr>
          <a:xfrm>
            <a:off x="1035050" y="1435100"/>
            <a:ext cx="2387600" cy="4538663"/>
          </a:xfrm>
        </p:spPr>
        <p:txBody>
          <a:bodyPr>
            <a:normAutofit/>
          </a:bodyPr>
          <a:lstStyle>
            <a:lvl1pPr marL="0" indent="0">
              <a:buNone/>
              <a:defRPr lang="en-US" sz="1200" smtClean="0"/>
            </a:lvl1pPr>
          </a:lstStyle>
          <a:p>
            <a:pPr lvl="0"/>
            <a:r>
              <a:rPr lang="cs-CZ"/>
              <a:t>Kliknutím lze upravit styly předlohy textu.</a:t>
            </a:r>
          </a:p>
          <a:p>
            <a:pPr lvl="1"/>
            <a:r>
              <a:rPr lang="cs-CZ"/>
              <a:t>Druhá úroveň</a:t>
            </a:r>
          </a:p>
          <a:p>
            <a:pPr lvl="2"/>
            <a:r>
              <a:rPr lang="cs-CZ"/>
              <a:t>Třetí úroveň</a:t>
            </a:r>
          </a:p>
          <a:p>
            <a:pPr lvl="3"/>
            <a:r>
              <a:rPr lang="cs-CZ"/>
              <a:t>Čtvrtá úroveň</a:t>
            </a:r>
          </a:p>
        </p:txBody>
      </p:sp>
      <p:sp>
        <p:nvSpPr>
          <p:cNvPr id="7" name="Date Placeholder 4"/>
          <p:cNvSpPr>
            <a:spLocks noGrp="1"/>
          </p:cNvSpPr>
          <p:nvPr>
            <p:ph type="dt" sz="half" idx="12"/>
          </p:nvPr>
        </p:nvSpPr>
        <p:spPr/>
        <p:txBody>
          <a:bodyPr/>
          <a:lstStyle>
            <a:lvl1pPr>
              <a:defRPr smtClean="0"/>
            </a:lvl1pPr>
          </a:lstStyle>
          <a:p>
            <a:pPr>
              <a:defRPr/>
            </a:pPr>
            <a:fld id="{53C4B028-2FDB-4D92-964E-645DE0418DE4}" type="datetimeFigureOut">
              <a:rPr lang="en-US" smtClean="0"/>
              <a:pPr>
                <a:defRPr/>
              </a:pPr>
              <a:t>5/27/2019</a:t>
            </a:fld>
            <a:endParaRPr lang="en-US"/>
          </a:p>
        </p:txBody>
      </p:sp>
    </p:spTree>
    <p:extLst>
      <p:ext uri="{BB962C8B-B14F-4D97-AF65-F5344CB8AC3E}">
        <p14:creationId xmlns:p14="http://schemas.microsoft.com/office/powerpoint/2010/main" val="27319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brázek s titulkem">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shutterstock_8448363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996950"/>
            <a:ext cx="8185150" cy="488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9"/>
          <p:cNvSpPr txBox="1">
            <a:spLocks noChangeArrowheads="1"/>
          </p:cNvSpPr>
          <p:nvPr/>
        </p:nvSpPr>
        <p:spPr bwMode="auto">
          <a:xfrm rot="16200000">
            <a:off x="-954087" y="3910012"/>
            <a:ext cx="3422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a:solidFill>
                  <a:schemeClr val="tx1"/>
                </a:solidFill>
                <a:latin typeface="Arial" pitchFamily="34" charset="0"/>
                <a:ea typeface="ＭＳ Ｐゴシック" pitchFamily="34" charset="-128"/>
              </a:defRPr>
            </a:lvl9pPr>
          </a:lstStyle>
          <a:p>
            <a:pPr>
              <a:defRPr/>
            </a:pPr>
            <a:r>
              <a:rPr lang="cs-CZ" altLang="cs-CZ" sz="1400"/>
              <a:t>Popis obrázku</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endParaRPr lang="en-US"/>
          </a:p>
        </p:txBody>
      </p:sp>
      <p:sp>
        <p:nvSpPr>
          <p:cNvPr id="3" name="Picture Placeholder 2"/>
          <p:cNvSpPr>
            <a:spLocks noGrp="1"/>
          </p:cNvSpPr>
          <p:nvPr>
            <p:ph type="pic" idx="1"/>
          </p:nvPr>
        </p:nvSpPr>
        <p:spPr>
          <a:xfrm>
            <a:off x="1792288" y="1187449"/>
            <a:ext cx="5486400" cy="35401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cs-CZ" noProof="0"/>
              <a:t>Kliknutím na ikonu přidáte obrázek.</a:t>
            </a:r>
            <a:endParaRPr lang="en-US" noProof="0" dirty="0"/>
          </a:p>
        </p:txBody>
      </p:sp>
    </p:spTree>
    <p:extLst>
      <p:ext uri="{BB962C8B-B14F-4D97-AF65-F5344CB8AC3E}">
        <p14:creationId xmlns:p14="http://schemas.microsoft.com/office/powerpoint/2010/main" val="289680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Vlastní rozložení">
    <p:spTree>
      <p:nvGrpSpPr>
        <p:cNvPr id="1" name=""/>
        <p:cNvGrpSpPr/>
        <p:nvPr/>
      </p:nvGrpSpPr>
      <p:grpSpPr>
        <a:xfrm>
          <a:off x="0" y="0"/>
          <a:ext cx="0" cy="0"/>
          <a:chOff x="0" y="0"/>
          <a:chExt cx="0" cy="0"/>
        </a:xfrm>
      </p:grpSpPr>
      <p:pic>
        <p:nvPicPr>
          <p:cNvPr id="3" name="Picture 4" descr="pozadi_30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063" y="419417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396557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336391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835150" y="344170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9963" y="403701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3063" y="448786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Kliknutím lze upravit styl.</a:t>
            </a:r>
            <a:endParaRPr lang="en-US" dirty="0"/>
          </a:p>
        </p:txBody>
      </p:sp>
    </p:spTree>
    <p:extLst>
      <p:ext uri="{BB962C8B-B14F-4D97-AF65-F5344CB8AC3E}">
        <p14:creationId xmlns:p14="http://schemas.microsoft.com/office/powerpoint/2010/main" val="94271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3BC3756E-0410-4B03-A098-3843EA1037C4}" type="datetimeFigureOut">
              <a:rPr lang="en-US"/>
              <a:pPr>
                <a:defRPr/>
              </a:pPr>
              <a:t>5/27/2019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EEAF579A-1BC2-4D3A-AFD4-E5DE819F428A}" type="slidenum">
              <a:rPr lang="en-US"/>
              <a:pPr>
                <a:defRPr/>
              </a:pPr>
              <a:t>‹#›</a:t>
            </a:fld>
            <a:endParaRPr lang="en-US"/>
          </a:p>
        </p:txBody>
      </p:sp>
    </p:spTree>
    <p:extLst>
      <p:ext uri="{BB962C8B-B14F-4D97-AF65-F5344CB8AC3E}">
        <p14:creationId xmlns:p14="http://schemas.microsoft.com/office/powerpoint/2010/main" val="228557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3" name="Picture 4" descr="pozadi_300.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190183" y="4331335"/>
            <a:ext cx="2433637" cy="235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ng"/>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40995" y="4102735"/>
            <a:ext cx="790575" cy="85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peniz 2.png"/>
          <p:cNvPicPr>
            <a:picLocks noChangeAspect="1"/>
          </p:cNvPicPr>
          <p:nvPr userDrawn="1"/>
        </p:nvPicPr>
        <p:blipFill>
          <a:blip r:embed="rId4">
            <a:extLst>
              <a:ext uri="{28A0092B-C50C-407E-A947-70E740481C1C}">
                <a14:useLocalDpi xmlns:a14="http://schemas.microsoft.com/office/drawing/2010/main"/>
              </a:ext>
            </a:extLst>
          </a:blip>
          <a:srcRect/>
          <a:stretch>
            <a:fillRect/>
          </a:stretch>
        </p:blipFill>
        <p:spPr bwMode="auto">
          <a:xfrm>
            <a:off x="871220" y="3501073"/>
            <a:ext cx="7953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peniz 3.png"/>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1652270" y="3578860"/>
            <a:ext cx="77628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peniz 4.png"/>
          <p:cNvPicPr>
            <a:picLocks noChangeAspect="1"/>
          </p:cNvPicPr>
          <p:nvPr userDrawn="1"/>
        </p:nvPicPr>
        <p:blipFill>
          <a:blip r:embed="rId6">
            <a:extLst>
              <a:ext uri="{28A0092B-C50C-407E-A947-70E740481C1C}">
                <a14:useLocalDpi xmlns:a14="http://schemas.microsoft.com/office/drawing/2010/main"/>
              </a:ext>
            </a:extLst>
          </a:blip>
          <a:srcRect/>
          <a:stretch>
            <a:fillRect/>
          </a:stretch>
        </p:blipFill>
        <p:spPr bwMode="auto">
          <a:xfrm>
            <a:off x="2057083" y="4174173"/>
            <a:ext cx="741362"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magnet samostatne.png"/>
          <p:cNvPicPr>
            <a:picLocks noChangeAspect="1"/>
          </p:cNvPicPr>
          <p:nvPr userDrawn="1"/>
        </p:nvPicPr>
        <p:blipFill>
          <a:blip r:embed="rId7">
            <a:extLst>
              <a:ext uri="{28A0092B-C50C-407E-A947-70E740481C1C}">
                <a14:useLocalDpi xmlns:a14="http://schemas.microsoft.com/office/drawing/2010/main"/>
              </a:ext>
            </a:extLst>
          </a:blip>
          <a:srcRect/>
          <a:stretch>
            <a:fillRect/>
          </a:stretch>
        </p:blipFill>
        <p:spPr bwMode="auto">
          <a:xfrm>
            <a:off x="190183" y="4625023"/>
            <a:ext cx="29368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0" y="0"/>
            <a:ext cx="9144000"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73529" y="12700"/>
            <a:ext cx="4789021" cy="984250"/>
          </a:xfrm>
        </p:spPr>
        <p:txBody>
          <a:bodyPr/>
          <a:lstStyle>
            <a:lvl1pPr algn="l">
              <a:defRPr sz="2000" b="0"/>
            </a:lvl1pPr>
          </a:lstStyle>
          <a:p>
            <a:r>
              <a:rPr lang="cs-CZ"/>
              <a:t>Click to edit Master title style</a:t>
            </a:r>
            <a:endParaRPr lang="en-US" dirty="0"/>
          </a:p>
        </p:txBody>
      </p:sp>
    </p:spTree>
    <p:extLst>
      <p:ext uri="{BB962C8B-B14F-4D97-AF65-F5344CB8AC3E}">
        <p14:creationId xmlns:p14="http://schemas.microsoft.com/office/powerpoint/2010/main" val="23645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90">
                                          <p:stCondLst>
                                            <p:cond delay="0"/>
                                          </p:stCondLst>
                                        </p:cTn>
                                        <p:tgtEl>
                                          <p:spTgt spid="4"/>
                                        </p:tgtEl>
                                      </p:cBhvr>
                                    </p:animEffect>
                                    <p:anim calcmode="lin" valueType="num">
                                      <p:cBhvr>
                                        <p:cTn id="8"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13" dur="13">
                                          <p:stCondLst>
                                            <p:cond delay="325"/>
                                          </p:stCondLst>
                                        </p:cTn>
                                        <p:tgtEl>
                                          <p:spTgt spid="4"/>
                                        </p:tgtEl>
                                      </p:cBhvr>
                                      <p:to x="100000" y="60000"/>
                                    </p:animScale>
                                    <p:animScale>
                                      <p:cBhvr>
                                        <p:cTn id="14" dur="83" decel="50000">
                                          <p:stCondLst>
                                            <p:cond delay="338"/>
                                          </p:stCondLst>
                                        </p:cTn>
                                        <p:tgtEl>
                                          <p:spTgt spid="4"/>
                                        </p:tgtEl>
                                      </p:cBhvr>
                                      <p:to x="100000" y="100000"/>
                                    </p:animScale>
                                    <p:animScale>
                                      <p:cBhvr>
                                        <p:cTn id="15" dur="13">
                                          <p:stCondLst>
                                            <p:cond delay="656"/>
                                          </p:stCondLst>
                                        </p:cTn>
                                        <p:tgtEl>
                                          <p:spTgt spid="4"/>
                                        </p:tgtEl>
                                      </p:cBhvr>
                                      <p:to x="100000" y="80000"/>
                                    </p:animScale>
                                    <p:animScale>
                                      <p:cBhvr>
                                        <p:cTn id="16" dur="83" decel="50000">
                                          <p:stCondLst>
                                            <p:cond delay="669"/>
                                          </p:stCondLst>
                                        </p:cTn>
                                        <p:tgtEl>
                                          <p:spTgt spid="4"/>
                                        </p:tgtEl>
                                      </p:cBhvr>
                                      <p:to x="100000" y="100000"/>
                                    </p:animScale>
                                    <p:animScale>
                                      <p:cBhvr>
                                        <p:cTn id="17" dur="13">
                                          <p:stCondLst>
                                            <p:cond delay="821"/>
                                          </p:stCondLst>
                                        </p:cTn>
                                        <p:tgtEl>
                                          <p:spTgt spid="4"/>
                                        </p:tgtEl>
                                      </p:cBhvr>
                                      <p:to x="100000" y="90000"/>
                                    </p:animScale>
                                    <p:animScale>
                                      <p:cBhvr>
                                        <p:cTn id="18" dur="83" decel="50000">
                                          <p:stCondLst>
                                            <p:cond delay="834"/>
                                          </p:stCondLst>
                                        </p:cTn>
                                        <p:tgtEl>
                                          <p:spTgt spid="4"/>
                                        </p:tgtEl>
                                      </p:cBhvr>
                                      <p:to x="100000" y="100000"/>
                                    </p:animScale>
                                    <p:animScale>
                                      <p:cBhvr>
                                        <p:cTn id="19" dur="13">
                                          <p:stCondLst>
                                            <p:cond delay="904"/>
                                          </p:stCondLst>
                                        </p:cTn>
                                        <p:tgtEl>
                                          <p:spTgt spid="4"/>
                                        </p:tgtEl>
                                      </p:cBhvr>
                                      <p:to x="100000" y="95000"/>
                                    </p:animScale>
                                    <p:animScale>
                                      <p:cBhvr>
                                        <p:cTn id="20" dur="83" decel="50000">
                                          <p:stCondLst>
                                            <p:cond delay="917"/>
                                          </p:stCondLst>
                                        </p:cTn>
                                        <p:tgtEl>
                                          <p:spTgt spid="4"/>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348">
                                          <p:stCondLst>
                                            <p:cond delay="0"/>
                                          </p:stCondLst>
                                        </p:cTn>
                                        <p:tgtEl>
                                          <p:spTgt spid="5"/>
                                        </p:tgtEl>
                                      </p:cBhvr>
                                    </p:animEffect>
                                    <p:anim calcmode="lin" valueType="num">
                                      <p:cBhvr>
                                        <p:cTn id="24" dur="109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98"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98" tmFilter="0, 0; 0.125,0.2665; 0.25,0.4; 0.375,0.465; 0.5,0.5;  0.625,0.535; 0.75,0.6; 0.875,0.7335; 1,1">
                                          <p:stCondLst>
                                            <p:cond delay="398"/>
                                          </p:stCondLst>
                                        </p:cTn>
                                        <p:tgtEl>
                                          <p:spTgt spid="5"/>
                                        </p:tgtEl>
                                        <p:attrNameLst>
                                          <p:attrName>ppt_y</p:attrName>
                                        </p:attrNameLst>
                                      </p:cBhvr>
                                      <p:tavLst>
                                        <p:tav tm="0" fmla="#ppt_y-sin(pi*$)/9">
                                          <p:val>
                                            <p:fltVal val="0"/>
                                          </p:val>
                                        </p:tav>
                                        <p:tav tm="100000">
                                          <p:val>
                                            <p:fltVal val="1"/>
                                          </p:val>
                                        </p:tav>
                                      </p:tavLst>
                                    </p:anim>
                                    <p:anim calcmode="lin" valueType="num">
                                      <p:cBhvr>
                                        <p:cTn id="27" dur="199" tmFilter="0, 0; 0.125,0.2665; 0.25,0.4; 0.375,0.465; 0.5,0.5;  0.625,0.535; 0.75,0.6; 0.875,0.7335; 1,1">
                                          <p:stCondLst>
                                            <p:cond delay="794"/>
                                          </p:stCondLst>
                                        </p:cTn>
                                        <p:tgtEl>
                                          <p:spTgt spid="5"/>
                                        </p:tgtEl>
                                        <p:attrNameLst>
                                          <p:attrName>ppt_y</p:attrName>
                                        </p:attrNameLst>
                                      </p:cBhvr>
                                      <p:tavLst>
                                        <p:tav tm="0" fmla="#ppt_y-sin(pi*$)/27">
                                          <p:val>
                                            <p:fltVal val="0"/>
                                          </p:val>
                                        </p:tav>
                                        <p:tav tm="100000">
                                          <p:val>
                                            <p:fltVal val="1"/>
                                          </p:val>
                                        </p:tav>
                                      </p:tavLst>
                                    </p:anim>
                                    <p:anim calcmode="lin" valueType="num">
                                      <p:cBhvr>
                                        <p:cTn id="28" dur="98" tmFilter="0, 0; 0.125,0.2665; 0.25,0.4; 0.375,0.465; 0.5,0.5;  0.625,0.535; 0.75,0.6; 0.875,0.7335; 1,1">
                                          <p:stCondLst>
                                            <p:cond delay="994"/>
                                          </p:stCondLst>
                                        </p:cTn>
                                        <p:tgtEl>
                                          <p:spTgt spid="5"/>
                                        </p:tgtEl>
                                        <p:attrNameLst>
                                          <p:attrName>ppt_y</p:attrName>
                                        </p:attrNameLst>
                                      </p:cBhvr>
                                      <p:tavLst>
                                        <p:tav tm="0" fmla="#ppt_y-sin(pi*$)/81">
                                          <p:val>
                                            <p:fltVal val="0"/>
                                          </p:val>
                                        </p:tav>
                                        <p:tav tm="100000">
                                          <p:val>
                                            <p:fltVal val="1"/>
                                          </p:val>
                                        </p:tav>
                                      </p:tavLst>
                                    </p:anim>
                                    <p:animScale>
                                      <p:cBhvr>
                                        <p:cTn id="29" dur="16">
                                          <p:stCondLst>
                                            <p:cond delay="390"/>
                                          </p:stCondLst>
                                        </p:cTn>
                                        <p:tgtEl>
                                          <p:spTgt spid="5"/>
                                        </p:tgtEl>
                                      </p:cBhvr>
                                      <p:to x="100000" y="60000"/>
                                    </p:animScale>
                                    <p:animScale>
                                      <p:cBhvr>
                                        <p:cTn id="30" dur="100" decel="50000">
                                          <p:stCondLst>
                                            <p:cond delay="406"/>
                                          </p:stCondLst>
                                        </p:cTn>
                                        <p:tgtEl>
                                          <p:spTgt spid="5"/>
                                        </p:tgtEl>
                                      </p:cBhvr>
                                      <p:to x="100000" y="100000"/>
                                    </p:animScale>
                                    <p:animScale>
                                      <p:cBhvr>
                                        <p:cTn id="31" dur="16">
                                          <p:stCondLst>
                                            <p:cond delay="787"/>
                                          </p:stCondLst>
                                        </p:cTn>
                                        <p:tgtEl>
                                          <p:spTgt spid="5"/>
                                        </p:tgtEl>
                                      </p:cBhvr>
                                      <p:to x="100000" y="80000"/>
                                    </p:animScale>
                                    <p:animScale>
                                      <p:cBhvr>
                                        <p:cTn id="32" dur="100" decel="50000">
                                          <p:stCondLst>
                                            <p:cond delay="803"/>
                                          </p:stCondLst>
                                        </p:cTn>
                                        <p:tgtEl>
                                          <p:spTgt spid="5"/>
                                        </p:tgtEl>
                                      </p:cBhvr>
                                      <p:to x="100000" y="100000"/>
                                    </p:animScale>
                                    <p:animScale>
                                      <p:cBhvr>
                                        <p:cTn id="33" dur="16">
                                          <p:stCondLst>
                                            <p:cond delay="985"/>
                                          </p:stCondLst>
                                        </p:cTn>
                                        <p:tgtEl>
                                          <p:spTgt spid="5"/>
                                        </p:tgtEl>
                                      </p:cBhvr>
                                      <p:to x="100000" y="90000"/>
                                    </p:animScale>
                                    <p:animScale>
                                      <p:cBhvr>
                                        <p:cTn id="34" dur="100" decel="50000">
                                          <p:stCondLst>
                                            <p:cond delay="1001"/>
                                          </p:stCondLst>
                                        </p:cTn>
                                        <p:tgtEl>
                                          <p:spTgt spid="5"/>
                                        </p:tgtEl>
                                      </p:cBhvr>
                                      <p:to x="100000" y="100000"/>
                                    </p:animScale>
                                    <p:animScale>
                                      <p:cBhvr>
                                        <p:cTn id="35" dur="16">
                                          <p:stCondLst>
                                            <p:cond delay="1085"/>
                                          </p:stCondLst>
                                        </p:cTn>
                                        <p:tgtEl>
                                          <p:spTgt spid="5"/>
                                        </p:tgtEl>
                                      </p:cBhvr>
                                      <p:to x="100000" y="95000"/>
                                    </p:animScale>
                                    <p:animScale>
                                      <p:cBhvr>
                                        <p:cTn id="36" dur="100" decel="50000">
                                          <p:stCondLst>
                                            <p:cond delay="1100"/>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406">
                                          <p:stCondLst>
                                            <p:cond delay="0"/>
                                          </p:stCondLst>
                                        </p:cTn>
                                        <p:tgtEl>
                                          <p:spTgt spid="6"/>
                                        </p:tgtEl>
                                      </p:cBhvr>
                                    </p:animEffect>
                                    <p:anim calcmode="lin" valueType="num">
                                      <p:cBhvr>
                                        <p:cTn id="40" dur="1275"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46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465" tmFilter="0, 0; 0.125,0.2665; 0.25,0.4; 0.375,0.465; 0.5,0.5;  0.625,0.535; 0.75,0.6; 0.875,0.7335; 1,1">
                                          <p:stCondLst>
                                            <p:cond delay="465"/>
                                          </p:stCondLst>
                                        </p:cTn>
                                        <p:tgtEl>
                                          <p:spTgt spid="6"/>
                                        </p:tgtEl>
                                        <p:attrNameLst>
                                          <p:attrName>ppt_y</p:attrName>
                                        </p:attrNameLst>
                                      </p:cBhvr>
                                      <p:tavLst>
                                        <p:tav tm="0" fmla="#ppt_y-sin(pi*$)/9">
                                          <p:val>
                                            <p:fltVal val="0"/>
                                          </p:val>
                                        </p:tav>
                                        <p:tav tm="100000">
                                          <p:val>
                                            <p:fltVal val="1"/>
                                          </p:val>
                                        </p:tav>
                                      </p:tavLst>
                                    </p:anim>
                                    <p:anim calcmode="lin" valueType="num">
                                      <p:cBhvr>
                                        <p:cTn id="43" dur="232" tmFilter="0, 0; 0.125,0.2665; 0.25,0.4; 0.375,0.465; 0.5,0.5;  0.625,0.535; 0.75,0.6; 0.875,0.7335; 1,1">
                                          <p:stCondLst>
                                            <p:cond delay="927"/>
                                          </p:stCondLst>
                                        </p:cTn>
                                        <p:tgtEl>
                                          <p:spTgt spid="6"/>
                                        </p:tgtEl>
                                        <p:attrNameLst>
                                          <p:attrName>ppt_y</p:attrName>
                                        </p:attrNameLst>
                                      </p:cBhvr>
                                      <p:tavLst>
                                        <p:tav tm="0" fmla="#ppt_y-sin(pi*$)/27">
                                          <p:val>
                                            <p:fltVal val="0"/>
                                          </p:val>
                                        </p:tav>
                                        <p:tav tm="100000">
                                          <p:val>
                                            <p:fltVal val="1"/>
                                          </p:val>
                                        </p:tav>
                                      </p:tavLst>
                                    </p:anim>
                                    <p:anim calcmode="lin" valueType="num">
                                      <p:cBhvr>
                                        <p:cTn id="44" dur="115" tmFilter="0, 0; 0.125,0.2665; 0.25,0.4; 0.375,0.465; 0.5,0.5;  0.625,0.535; 0.75,0.6; 0.875,0.7335; 1,1">
                                          <p:stCondLst>
                                            <p:cond delay="1159"/>
                                          </p:stCondLst>
                                        </p:cTn>
                                        <p:tgtEl>
                                          <p:spTgt spid="6"/>
                                        </p:tgtEl>
                                        <p:attrNameLst>
                                          <p:attrName>ppt_y</p:attrName>
                                        </p:attrNameLst>
                                      </p:cBhvr>
                                      <p:tavLst>
                                        <p:tav tm="0" fmla="#ppt_y-sin(pi*$)/81">
                                          <p:val>
                                            <p:fltVal val="0"/>
                                          </p:val>
                                        </p:tav>
                                        <p:tav tm="100000">
                                          <p:val>
                                            <p:fltVal val="1"/>
                                          </p:val>
                                        </p:tav>
                                      </p:tavLst>
                                    </p:anim>
                                    <p:animScale>
                                      <p:cBhvr>
                                        <p:cTn id="45" dur="18">
                                          <p:stCondLst>
                                            <p:cond delay="455"/>
                                          </p:stCondLst>
                                        </p:cTn>
                                        <p:tgtEl>
                                          <p:spTgt spid="6"/>
                                        </p:tgtEl>
                                      </p:cBhvr>
                                      <p:to x="100000" y="60000"/>
                                    </p:animScale>
                                    <p:animScale>
                                      <p:cBhvr>
                                        <p:cTn id="46" dur="116" decel="50000">
                                          <p:stCondLst>
                                            <p:cond delay="473"/>
                                          </p:stCondLst>
                                        </p:cTn>
                                        <p:tgtEl>
                                          <p:spTgt spid="6"/>
                                        </p:tgtEl>
                                      </p:cBhvr>
                                      <p:to x="100000" y="100000"/>
                                    </p:animScale>
                                    <p:animScale>
                                      <p:cBhvr>
                                        <p:cTn id="47" dur="18">
                                          <p:stCondLst>
                                            <p:cond delay="918"/>
                                          </p:stCondLst>
                                        </p:cTn>
                                        <p:tgtEl>
                                          <p:spTgt spid="6"/>
                                        </p:tgtEl>
                                      </p:cBhvr>
                                      <p:to x="100000" y="80000"/>
                                    </p:animScale>
                                    <p:animScale>
                                      <p:cBhvr>
                                        <p:cTn id="48" dur="116" decel="50000">
                                          <p:stCondLst>
                                            <p:cond delay="937"/>
                                          </p:stCondLst>
                                        </p:cTn>
                                        <p:tgtEl>
                                          <p:spTgt spid="6"/>
                                        </p:tgtEl>
                                      </p:cBhvr>
                                      <p:to x="100000" y="100000"/>
                                    </p:animScale>
                                    <p:animScale>
                                      <p:cBhvr>
                                        <p:cTn id="49" dur="18">
                                          <p:stCondLst>
                                            <p:cond delay="1149"/>
                                          </p:stCondLst>
                                        </p:cTn>
                                        <p:tgtEl>
                                          <p:spTgt spid="6"/>
                                        </p:tgtEl>
                                      </p:cBhvr>
                                      <p:to x="100000" y="90000"/>
                                    </p:animScale>
                                    <p:animScale>
                                      <p:cBhvr>
                                        <p:cTn id="50" dur="116" decel="50000">
                                          <p:stCondLst>
                                            <p:cond delay="1168"/>
                                          </p:stCondLst>
                                        </p:cTn>
                                        <p:tgtEl>
                                          <p:spTgt spid="6"/>
                                        </p:tgtEl>
                                      </p:cBhvr>
                                      <p:to x="100000" y="100000"/>
                                    </p:animScale>
                                    <p:animScale>
                                      <p:cBhvr>
                                        <p:cTn id="51" dur="18">
                                          <p:stCondLst>
                                            <p:cond delay="1266"/>
                                          </p:stCondLst>
                                        </p:cTn>
                                        <p:tgtEl>
                                          <p:spTgt spid="6"/>
                                        </p:tgtEl>
                                      </p:cBhvr>
                                      <p:to x="100000" y="95000"/>
                                    </p:animScale>
                                    <p:animScale>
                                      <p:cBhvr>
                                        <p:cTn id="52" dur="116" decel="50000">
                                          <p:stCondLst>
                                            <p:cond delay="1284"/>
                                          </p:stCondLst>
                                        </p:cTn>
                                        <p:tgtEl>
                                          <p:spTgt spid="6"/>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12" presetClass="entr" presetSubtype="8"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 calcmode="lin" valueType="num">
                                      <p:cBhvr additive="base">
                                        <p:cTn id="71" dur="500"/>
                                        <p:tgtEl>
                                          <p:spTgt spid="9"/>
                                        </p:tgtEl>
                                        <p:attrNameLst>
                                          <p:attrName>ppt_x</p:attrName>
                                        </p:attrNameLst>
                                      </p:cBhvr>
                                      <p:tavLst>
                                        <p:tav tm="0">
                                          <p:val>
                                            <p:strVal val="#ppt_x-#ppt_w*1.125000"/>
                                          </p:val>
                                        </p:tav>
                                        <p:tav tm="100000">
                                          <p:val>
                                            <p:strVal val="#ppt_x"/>
                                          </p:val>
                                        </p:tav>
                                      </p:tavLst>
                                    </p:anim>
                                    <p:animEffect transition="in" filter="wipe(right)">
                                      <p:cBhvr>
                                        <p:cTn id="7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4"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000"/>
            </a:lvl1pPr>
          </a:lstStyle>
          <a:p>
            <a:r>
              <a:rPr lang="cs-CZ" dirty="0"/>
              <a:t>Kliknutím lze upravit styl.</a:t>
            </a:r>
            <a:endParaRPr lang="en-US" dirty="0"/>
          </a:p>
        </p:txBody>
      </p:sp>
      <p:sp>
        <p:nvSpPr>
          <p:cNvPr id="3" name="Content Placeholder 2"/>
          <p:cNvSpPr>
            <a:spLocks noGrp="1"/>
          </p:cNvSpPr>
          <p:nvPr>
            <p:ph idx="1"/>
          </p:nvPr>
        </p:nvSpPr>
        <p:spPr>
          <a:xfrm>
            <a:off x="958850" y="1600200"/>
            <a:ext cx="7727950" cy="4373563"/>
          </a:xfrm>
        </p:spPr>
        <p:txBody>
          <a:bodyPr/>
          <a:lstStyle>
            <a:lvl1pPr>
              <a:defRPr baseline="0">
                <a:solidFill>
                  <a:srgbClr val="000090"/>
                </a:solidFill>
              </a:defRPr>
            </a:lvl1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8" name="Date Placeholder 3"/>
          <p:cNvSpPr>
            <a:spLocks noGrp="1"/>
          </p:cNvSpPr>
          <p:nvPr>
            <p:ph type="dt" sz="half" idx="10"/>
          </p:nvPr>
        </p:nvSpPr>
        <p:spPr/>
        <p:txBody>
          <a:bodyPr/>
          <a:lstStyle>
            <a:lvl1pPr>
              <a:defRPr smtClean="0"/>
            </a:lvl1pPr>
          </a:lstStyle>
          <a:p>
            <a:pPr>
              <a:defRPr/>
            </a:pPr>
            <a:fld id="{B6E3E421-E01B-46FC-8041-5C5D463D9FA5}" type="datetimeFigureOut">
              <a:rPr lang="en-US" smtClean="0"/>
              <a:pPr>
                <a:defRPr/>
              </a:pPr>
              <a:t>5/27/2019</a:t>
            </a:fld>
            <a:endParaRPr lang="en-US"/>
          </a:p>
        </p:txBody>
      </p:sp>
    </p:spTree>
    <p:extLst>
      <p:ext uri="{BB962C8B-B14F-4D97-AF65-F5344CB8AC3E}">
        <p14:creationId xmlns:p14="http://schemas.microsoft.com/office/powerpoint/2010/main" val="391739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Záhlaví části">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1.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0063" y="5762625"/>
            <a:ext cx="788987"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281451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2.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15300" y="5786438"/>
            <a:ext cx="793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1177937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3.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32763" y="5864225"/>
            <a:ext cx="776287"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219100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3_Section Header">
    <p:spTree>
      <p:nvGrpSpPr>
        <p:cNvPr id="1" name=""/>
        <p:cNvGrpSpPr/>
        <p:nvPr/>
      </p:nvGrpSpPr>
      <p:grpSpPr>
        <a:xfrm>
          <a:off x="0" y="0"/>
          <a:ext cx="0" cy="0"/>
          <a:chOff x="0" y="0"/>
          <a:chExt cx="0" cy="0"/>
        </a:xfrm>
      </p:grpSpPr>
      <p:pic>
        <p:nvPicPr>
          <p:cNvPr id="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descr="peniz 4.ps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67688" y="5911850"/>
            <a:ext cx="741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0"/>
          </p:nvPr>
        </p:nvSpPr>
        <p:spPr>
          <a:xfrm>
            <a:off x="292100" y="5473700"/>
            <a:ext cx="8616950" cy="1143000"/>
          </a:xfrm>
        </p:spPr>
        <p:txBody>
          <a:bodyPr anchor="b"/>
          <a:lstStyle>
            <a:lvl1pPr marL="0" indent="0">
              <a:buNone/>
              <a:defRPr b="0" baseline="0">
                <a:solidFill>
                  <a:srgbClr val="FFFFFF"/>
                </a:solidFill>
              </a:defRPr>
            </a:lvl1pPr>
          </a:lstStyle>
          <a:p>
            <a:pPr lvl="0"/>
            <a:r>
              <a:rPr lang="cs-CZ"/>
              <a:t>Kliknutím lze upravit styly předlohy textu.</a:t>
            </a:r>
          </a:p>
          <a:p>
            <a:pPr lvl="1"/>
            <a:r>
              <a:rPr lang="cs-CZ"/>
              <a:t>Druhá úroveň</a:t>
            </a:r>
          </a:p>
        </p:txBody>
      </p:sp>
    </p:spTree>
    <p:extLst>
      <p:ext uri="{BB962C8B-B14F-4D97-AF65-F5344CB8AC3E}">
        <p14:creationId xmlns:p14="http://schemas.microsoft.com/office/powerpoint/2010/main" val="368486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ppt_x</p:attrName>
                                        </p:attrNameLst>
                                      </p:cBhvr>
                                      <p:tavLst>
                                        <p:tav tm="0">
                                          <p:val>
                                            <p:strVal val="#ppt_x-#ppt_w*1.125000"/>
                                          </p:val>
                                        </p:tav>
                                        <p:tav tm="100000">
                                          <p:val>
                                            <p:strVal val="#ppt_x"/>
                                          </p:val>
                                        </p:tav>
                                      </p:tavLst>
                                    </p:anim>
                                    <p:animEffect transition="in" filter="wipe(right)">
                                      <p:cBhvr>
                                        <p:cTn id="8" dur="500"/>
                                        <p:tgtEl>
                                          <p:spTgt spid="3"/>
                                        </p:tgtEl>
                                      </p:cBhvr>
                                    </p:animEffect>
                                  </p:childTnLst>
                                </p:cTn>
                              </p:par>
                              <p:par>
                                <p:cTn id="9" presetID="26"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baseline="0"/>
            </a:lvl1pPr>
          </a:lstStyle>
          <a:p>
            <a:r>
              <a:rPr lang="cs-CZ"/>
              <a:t>Kliknutím lze upravit styl.</a:t>
            </a:r>
            <a:endParaRPr lang="en-US" dirty="0"/>
          </a:p>
        </p:txBody>
      </p:sp>
      <p:sp>
        <p:nvSpPr>
          <p:cNvPr id="3" name="Content Placeholder 2"/>
          <p:cNvSpPr>
            <a:spLocks noGrp="1"/>
          </p:cNvSpPr>
          <p:nvPr>
            <p:ph sz="half" idx="1"/>
          </p:nvPr>
        </p:nvSpPr>
        <p:spPr>
          <a:xfrm>
            <a:off x="952500" y="1600200"/>
            <a:ext cx="3670300" cy="4373563"/>
          </a:xfrm>
        </p:spPr>
        <p:txBody>
          <a:bodyPr/>
          <a:lstStyle>
            <a:lvl1pPr>
              <a:defRPr sz="2800">
                <a:solidFill>
                  <a:srgbClr val="000090"/>
                </a:solidFill>
              </a:defRPr>
            </a:lvl1pPr>
            <a:lvl2pPr>
              <a:defRPr sz="2400" baseline="0"/>
            </a:lvl2pPr>
            <a:lvl3pPr>
              <a:defRPr sz="2000"/>
            </a:lvl3pPr>
            <a:lvl4pPr>
              <a:defRPr sz="1800"/>
            </a:lvl4pPr>
            <a:lvl5pPr>
              <a:defRPr sz="1800" baseline="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940300" y="1600200"/>
            <a:ext cx="3975100" cy="4373563"/>
          </a:xfrm>
        </p:spPr>
        <p:txBody>
          <a:bodyPr/>
          <a:lstStyle>
            <a:lvl1pPr>
              <a:defRPr sz="2800">
                <a:solidFill>
                  <a:srgbClr val="000090"/>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4"/>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5/27/2019</a:t>
            </a:fld>
            <a:endParaRPr lang="en-US"/>
          </a:p>
        </p:txBody>
      </p:sp>
    </p:spTree>
    <p:extLst>
      <p:ext uri="{BB962C8B-B14F-4D97-AF65-F5344CB8AC3E}">
        <p14:creationId xmlns:p14="http://schemas.microsoft.com/office/powerpoint/2010/main" val="394005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7"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8"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0000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F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9" name="Date Placeholder 6"/>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5/27/2019</a:t>
            </a:fld>
            <a:endParaRPr lang="en-US"/>
          </a:p>
        </p:txBody>
      </p:sp>
    </p:spTree>
    <p:extLst>
      <p:ext uri="{BB962C8B-B14F-4D97-AF65-F5344CB8AC3E}">
        <p14:creationId xmlns:p14="http://schemas.microsoft.com/office/powerpoint/2010/main" val="33608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3" name="Rectangle 4"/>
          <p:cNvSpPr>
            <a:spLocks noChangeArrowheads="1"/>
          </p:cNvSpPr>
          <p:nvPr/>
        </p:nvSpPr>
        <p:spPr bwMode="auto">
          <a:xfrm>
            <a:off x="958850" y="0"/>
            <a:ext cx="8185150" cy="996950"/>
          </a:xfrm>
          <a:prstGeom prst="rect">
            <a:avLst/>
          </a:prstGeom>
          <a:solidFill>
            <a:srgbClr val="A59253"/>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defRPr/>
            </a:pPr>
            <a:endParaRPr lang="en-US">
              <a:solidFill>
                <a:schemeClr val="lt1"/>
              </a:solidFill>
              <a:latin typeface="+mn-lt"/>
              <a:ea typeface="+mn-ea"/>
            </a:endParaRPr>
          </a:p>
        </p:txBody>
      </p:sp>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20946729">
            <a:off x="188913" y="185738"/>
            <a:ext cx="596900" cy="70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8913" y="6210300"/>
            <a:ext cx="2351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50263" y="6210300"/>
            <a:ext cx="47783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lvl1pPr>
              <a:defRPr smtClean="0"/>
            </a:lvl1pPr>
          </a:lstStyle>
          <a:p>
            <a:pPr>
              <a:defRPr/>
            </a:pPr>
            <a:fld id="{53C4B028-2FDB-4D92-964E-645DE0418DE4}" type="datetimeFigureOut">
              <a:rPr lang="en-US" smtClean="0"/>
              <a:pPr>
                <a:defRPr/>
              </a:pPr>
              <a:t>5/27/2019</a:t>
            </a:fld>
            <a:endParaRPr lang="en-US"/>
          </a:p>
        </p:txBody>
      </p:sp>
      <p:sp>
        <p:nvSpPr>
          <p:cNvPr id="8"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endParaRPr lang="en-US"/>
          </a:p>
        </p:txBody>
      </p:sp>
    </p:spTree>
    <p:extLst>
      <p:ext uri="{BB962C8B-B14F-4D97-AF65-F5344CB8AC3E}">
        <p14:creationId xmlns:p14="http://schemas.microsoft.com/office/powerpoint/2010/main" val="2227599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212850" y="368300"/>
            <a:ext cx="747395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cs-CZ"/>
              <a:t>Prostor pro titulek č. 1</a:t>
            </a:r>
            <a:endParaRPr lang="en-US" altLang="cs-CZ"/>
          </a:p>
        </p:txBody>
      </p:sp>
      <p:sp>
        <p:nvSpPr>
          <p:cNvPr id="1027" name="Text Placeholder 2"/>
          <p:cNvSpPr>
            <a:spLocks noGrp="1"/>
          </p:cNvSpPr>
          <p:nvPr>
            <p:ph type="body" idx="1"/>
          </p:nvPr>
        </p:nvSpPr>
        <p:spPr bwMode="auto">
          <a:xfrm>
            <a:off x="850900" y="1600200"/>
            <a:ext cx="78359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cs-CZ"/>
              <a:t>Nadpis 1. úrovně</a:t>
            </a:r>
          </a:p>
          <a:p>
            <a:pPr lvl="1"/>
            <a:r>
              <a:rPr lang="cs-CZ" altLang="cs-CZ"/>
              <a:t>nadpis</a:t>
            </a:r>
          </a:p>
          <a:p>
            <a:pPr lvl="2"/>
            <a:r>
              <a:rPr lang="cs-CZ" altLang="cs-CZ"/>
              <a:t>nadpis</a:t>
            </a:r>
          </a:p>
          <a:p>
            <a:pPr lvl="3"/>
            <a:r>
              <a:rPr lang="cs-CZ" altLang="cs-CZ"/>
              <a:t>nadpis</a:t>
            </a:r>
          </a:p>
          <a:p>
            <a:pPr lvl="4"/>
            <a:r>
              <a:rPr lang="cs-CZ" altLang="cs-CZ"/>
              <a:t>nadpis</a:t>
            </a:r>
            <a:endParaRPr lang="en-US" altLang="cs-CZ"/>
          </a:p>
        </p:txBody>
      </p:sp>
      <p:sp>
        <p:nvSpPr>
          <p:cNvPr id="4" name="Date Placeholder 3"/>
          <p:cNvSpPr>
            <a:spLocks noGrp="1"/>
          </p:cNvSpPr>
          <p:nvPr>
            <p:ph type="dt" sz="half" idx="2"/>
          </p:nvPr>
        </p:nvSpPr>
        <p:spPr>
          <a:xfrm rot="16200000">
            <a:off x="-695324" y="4724400"/>
            <a:ext cx="2133600" cy="365125"/>
          </a:xfrm>
          <a:prstGeom prst="rect">
            <a:avLst/>
          </a:prstGeom>
        </p:spPr>
        <p:txBody>
          <a:bodyPr vert="horz" wrap="square" lIns="91440" tIns="45720" rIns="91440" bIns="45720" numCol="1" anchor="t" anchorCtr="0" compatLnSpc="1">
            <a:prstTxWarp prst="textNoShape">
              <a:avLst/>
            </a:prstTxWarp>
          </a:bodyPr>
          <a:lstStyle>
            <a:lvl1pPr>
              <a:defRPr sz="1200" smtClean="0">
                <a:solidFill>
                  <a:srgbClr val="898989"/>
                </a:solidFill>
              </a:defRPr>
            </a:lvl1pPr>
          </a:lstStyle>
          <a:p>
            <a:pPr>
              <a:defRPr/>
            </a:pPr>
            <a:fld id="{53C4B028-2FDB-4D92-964E-645DE0418DE4}" type="datetimeFigureOut">
              <a:rPr lang="en-US" smtClean="0"/>
              <a:pPr>
                <a:defRPr/>
              </a:pPr>
              <a:t>5/27/2019</a:t>
            </a:fld>
            <a:endParaRPr lang="en-US"/>
          </a:p>
        </p:txBody>
      </p:sp>
    </p:spTree>
    <p:extLst>
      <p:ext uri="{BB962C8B-B14F-4D97-AF65-F5344CB8AC3E}">
        <p14:creationId xmlns:p14="http://schemas.microsoft.com/office/powerpoint/2010/main" val="2340419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457200" rtl="0" eaLnBrk="1" fontAlgn="base" hangingPunct="1">
        <a:spcBef>
          <a:spcPct val="0"/>
        </a:spcBef>
        <a:spcAft>
          <a:spcPct val="0"/>
        </a:spcAft>
        <a:defRPr sz="2800" kern="1200">
          <a:solidFill>
            <a:schemeClr val="bg1"/>
          </a:solidFill>
          <a:latin typeface="+mj-lt"/>
          <a:ea typeface="ＭＳ Ｐゴシック" pitchFamily="34" charset="-128"/>
          <a:cs typeface="+mj-cs"/>
        </a:defRPr>
      </a:lvl1pPr>
      <a:lvl2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2pPr>
      <a:lvl3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3pPr>
      <a:lvl4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4pPr>
      <a:lvl5pPr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5pPr>
      <a:lvl6pPr marL="4572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6pPr>
      <a:lvl7pPr marL="9144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7pPr>
      <a:lvl8pPr marL="13716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8pPr>
      <a:lvl9pPr marL="1828800" algn="l" defTabSz="457200" rtl="0" eaLnBrk="1" fontAlgn="base" hangingPunct="1">
        <a:spcBef>
          <a:spcPct val="0"/>
        </a:spcBef>
        <a:spcAft>
          <a:spcPct val="0"/>
        </a:spcAft>
        <a:defRPr sz="2800">
          <a:solidFill>
            <a:schemeClr val="bg1"/>
          </a:solidFill>
          <a:latin typeface="Arial" pitchFamily="34" charset="0"/>
          <a:ea typeface="ＭＳ Ｐゴシック" pitchFamily="34" charset="-128"/>
        </a:defRPr>
      </a:lvl9pPr>
    </p:titleStyle>
    <p:bodyStyle>
      <a:lvl1pPr marL="342900" indent="-342900" algn="l" defTabSz="457200" rtl="0" eaLnBrk="1" fontAlgn="base" hangingPunct="1">
        <a:spcBef>
          <a:spcPct val="20000"/>
        </a:spcBef>
        <a:spcAft>
          <a:spcPct val="0"/>
        </a:spcAft>
        <a:buSzPct val="74000"/>
        <a:buBlip>
          <a:blip r:embed="rId17"/>
        </a:buBlip>
        <a:defRPr sz="2400" kern="1200">
          <a:solidFill>
            <a:schemeClr val="tx1"/>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17"/>
        </a:buBlip>
        <a:defRPr sz="2000" kern="120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17"/>
        </a:buBlip>
        <a:defRPr sz="16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17"/>
        </a:buBlip>
        <a:defRPr sz="1400" kern="120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http://penizeproprahu.cz/ostatni/"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0" y="150091"/>
            <a:ext cx="9144000" cy="704850"/>
          </a:xfrm>
        </p:spPr>
        <p:txBody>
          <a:bodyPr>
            <a:noAutofit/>
          </a:bodyPr>
          <a:lstStyle/>
          <a:p>
            <a:pPr algn="ctr"/>
            <a:r>
              <a:rPr lang="cs-CZ" sz="2400" b="1" dirty="0"/>
              <a:t>Seminář pro žadatele ve výzvě č. 49 </a:t>
            </a:r>
          </a:p>
          <a:p>
            <a:pPr algn="ctr"/>
            <a:r>
              <a:rPr lang="cs-CZ" sz="2400" b="1" dirty="0"/>
              <a:t>Začleňování a podpora žáků s odlišným mateřským jazykem</a:t>
            </a:r>
            <a:endParaRPr lang="cs-CZ" sz="2400" b="1" dirty="0">
              <a:latin typeface="+mj-lt"/>
            </a:endParaRPr>
          </a:p>
        </p:txBody>
      </p:sp>
    </p:spTree>
    <p:extLst>
      <p:ext uri="{BB962C8B-B14F-4D97-AF65-F5344CB8AC3E}">
        <p14:creationId xmlns:p14="http://schemas.microsoft.com/office/powerpoint/2010/main" val="29341335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b="1" dirty="0"/>
              <a:t>Aktivita: 2.1 INTERKULTURNÍ PRACOVNÍK / KOMUNITNÍ TLUMOČNÍK </a:t>
            </a:r>
            <a:r>
              <a:rPr lang="cs-CZ" dirty="0"/>
              <a:t>	</a:t>
            </a:r>
            <a:br>
              <a:rPr lang="cs-CZ" dirty="0"/>
            </a:br>
            <a:endParaRPr lang="cs-CZ" dirty="0"/>
          </a:p>
        </p:txBody>
      </p:sp>
      <p:sp>
        <p:nvSpPr>
          <p:cNvPr id="3" name="Obdélník 2"/>
          <p:cNvSpPr/>
          <p:nvPr/>
        </p:nvSpPr>
        <p:spPr>
          <a:xfrm>
            <a:off x="466344" y="1396669"/>
            <a:ext cx="8211312" cy="5355312"/>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této aktivity je poskytnout dočasnou přímou podporu interkulturního pracovníka (dále také IP) dětem s odlišným mateřským jazykem ve školách, usnadnit komunikaci mezi školou, rodiči a dítětem, umožnit rodičům dítěte </a:t>
            </a:r>
            <a:br>
              <a:rPr lang="cs-CZ" dirty="0"/>
            </a:br>
            <a:r>
              <a:rPr lang="cs-CZ" dirty="0"/>
              <a:t>s OMJ lépe porozumět dění ve škole. 		</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Podmínkou zvolení aktivity v projektu je, že ve škole jsou registrovány min. 3 děti s OMJ. </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u="sng" dirty="0"/>
              <a:t>Aktivita IP musí obsahovat činnost v oblastech</a:t>
            </a:r>
            <a:r>
              <a:rPr lang="cs-CZ" dirty="0"/>
              <a:t>:</a:t>
            </a:r>
          </a:p>
          <a:p>
            <a:pPr marL="742950" lvl="1" indent="-285750" algn="just">
              <a:buClr>
                <a:srgbClr val="A59253"/>
              </a:buClr>
              <a:buFontTx/>
              <a:buChar char="-"/>
            </a:pPr>
            <a:r>
              <a:rPr lang="cs-CZ" dirty="0"/>
              <a:t>poradenská interkulturní práce </a:t>
            </a:r>
          </a:p>
          <a:p>
            <a:pPr marL="742950" lvl="1" indent="-285750" algn="just">
              <a:buClr>
                <a:srgbClr val="A59253"/>
              </a:buClr>
              <a:buFontTx/>
              <a:buChar char="-"/>
            </a:pPr>
            <a:r>
              <a:rPr lang="cs-CZ" dirty="0"/>
              <a:t>participační a komunitní interkulturní práce</a:t>
            </a:r>
          </a:p>
          <a:p>
            <a:pPr marL="742950" lvl="1" indent="-285750" algn="just">
              <a:buClr>
                <a:srgbClr val="A59253"/>
              </a:buClr>
              <a:buFontTx/>
              <a:buChar char="-"/>
            </a:pPr>
            <a:r>
              <a:rPr lang="cs-CZ" dirty="0"/>
              <a:t>mediační interkulturní práce</a:t>
            </a:r>
          </a:p>
          <a:p>
            <a:pPr algn="just"/>
            <a:r>
              <a:rPr lang="cs-CZ" dirty="0"/>
              <a:t>	</a:t>
            </a:r>
          </a:p>
          <a:p>
            <a:pPr lvl="5" algn="just">
              <a:buClr>
                <a:srgbClr val="A59253"/>
              </a:buClr>
            </a:pPr>
            <a:endParaRPr lang="cs-CZ" dirty="0"/>
          </a:p>
          <a:p>
            <a:pPr marL="285750" indent="-285750" algn="just">
              <a:buClr>
                <a:srgbClr val="A59253"/>
              </a:buClr>
              <a:buFont typeface="Wingdings" panose="05000000000000000000" pitchFamily="2" charset="2"/>
              <a:buChar char="Ø"/>
            </a:pPr>
            <a:endParaRPr lang="cs-CZ" dirty="0"/>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337872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2.1 Interkulturní pracovník / Komunitní tlumočník</a:t>
            </a:r>
          </a:p>
        </p:txBody>
      </p:sp>
      <p:sp>
        <p:nvSpPr>
          <p:cNvPr id="3" name="Obdélník 2"/>
          <p:cNvSpPr/>
          <p:nvPr/>
        </p:nvSpPr>
        <p:spPr>
          <a:xfrm>
            <a:off x="466344" y="1313983"/>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2.1.1 Interkulturní pracovník / Komunitní tlumočník na 0,1 úvazku</a:t>
            </a:r>
          </a:p>
          <a:p>
            <a:pPr algn="just"/>
            <a:endParaRPr lang="cs-CZ" u="sng"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Práce interkulturního pracovníka ve škole ve výši úvazku 0,1 na 1 měsíc.	</a:t>
            </a:r>
            <a:endParaRPr lang="cs-CZ" dirty="0"/>
          </a:p>
          <a:p>
            <a:pPr algn="just"/>
            <a:endParaRPr lang="cs-CZ" dirty="0"/>
          </a:p>
          <a:p>
            <a:pPr algn="just"/>
            <a:r>
              <a:rPr lang="cs-CZ" u="sng" dirty="0"/>
              <a:t>náklady na jednotku</a:t>
            </a:r>
            <a:r>
              <a:rPr lang="cs-CZ" dirty="0"/>
              <a:t>:</a:t>
            </a:r>
          </a:p>
          <a:p>
            <a:pPr algn="just"/>
            <a:r>
              <a:rPr lang="cs-CZ" dirty="0"/>
              <a:t>5 879 Kč	</a:t>
            </a:r>
          </a:p>
          <a:p>
            <a:pPr algn="just"/>
            <a:endParaRPr lang="cs-CZ" dirty="0"/>
          </a:p>
          <a:p>
            <a:pPr algn="just"/>
            <a:r>
              <a:rPr lang="cs-CZ" u="sng" dirty="0"/>
              <a:t>podmínky</a:t>
            </a:r>
            <a:r>
              <a:rPr lang="cs-CZ" dirty="0"/>
              <a:t>:</a:t>
            </a:r>
          </a:p>
          <a:p>
            <a:pPr algn="just"/>
            <a:r>
              <a:rPr lang="cs-CZ" dirty="0"/>
              <a:t>Aktivita musí být realizována min. 6 měsíců po sobě jdoucích v min. úvazku 0,1 </a:t>
            </a:r>
          </a:p>
          <a:p>
            <a:pPr algn="just"/>
            <a:endParaRPr lang="cs-CZ" dirty="0"/>
          </a:p>
          <a:p>
            <a:pPr algn="just"/>
            <a:r>
              <a:rPr lang="cs-CZ" dirty="0">
                <a:solidFill>
                  <a:srgbClr val="FF0000"/>
                </a:solidFill>
              </a:rPr>
              <a:t>Např.: V případě, že škola plánuje aktivitu realizovat po dobu 6 měsíců </a:t>
            </a:r>
            <a:br>
              <a:rPr lang="cs-CZ" dirty="0">
                <a:solidFill>
                  <a:srgbClr val="FF0000"/>
                </a:solidFill>
              </a:rPr>
            </a:br>
            <a:r>
              <a:rPr lang="cs-CZ" dirty="0">
                <a:solidFill>
                  <a:srgbClr val="FF0000"/>
                </a:solidFill>
              </a:rPr>
              <a:t>v rozsahu úvazku interkulturního pracovníka 0,1, pak si danou jednotku zvolí 6x.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073135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2.1 Interkulturní pracovník / Komunitní tlumočník</a:t>
            </a:r>
          </a:p>
        </p:txBody>
      </p:sp>
      <p:sp>
        <p:nvSpPr>
          <p:cNvPr id="3" name="Obdélník 2"/>
          <p:cNvSpPr/>
          <p:nvPr/>
        </p:nvSpPr>
        <p:spPr>
          <a:xfrm>
            <a:off x="466344" y="1211843"/>
            <a:ext cx="8211312" cy="5355312"/>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2.1.2 Interkulturní pracovník / Komunitní tlumočník na 10 hodin  </a:t>
            </a: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endParaRPr lang="cs-CZ" u="sng"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Práce interkulturního pracovníka/ů ve škole v rozsahu 10 hodin (10 * 60 minut)	</a:t>
            </a:r>
            <a:endParaRPr lang="cs-CZ" dirty="0"/>
          </a:p>
          <a:p>
            <a:pPr algn="just"/>
            <a:r>
              <a:rPr lang="cs-CZ" u="sng" dirty="0"/>
              <a:t>náklady na jednotku</a:t>
            </a:r>
            <a:r>
              <a:rPr lang="cs-CZ" dirty="0"/>
              <a:t>:</a:t>
            </a:r>
          </a:p>
          <a:p>
            <a:pPr algn="just"/>
            <a:r>
              <a:rPr lang="cs-CZ" dirty="0"/>
              <a:t>3 390 Kč</a:t>
            </a:r>
          </a:p>
          <a:p>
            <a:pPr algn="just"/>
            <a:endParaRPr lang="cs-CZ" dirty="0"/>
          </a:p>
          <a:p>
            <a:pPr algn="just"/>
            <a:r>
              <a:rPr lang="cs-CZ" u="sng" dirty="0"/>
              <a:t>podmínky</a:t>
            </a:r>
            <a:r>
              <a:rPr lang="cs-CZ" dirty="0"/>
              <a:t>:</a:t>
            </a:r>
          </a:p>
          <a:p>
            <a:pPr algn="just"/>
            <a:r>
              <a:rPr lang="cs-CZ" dirty="0"/>
              <a:t>Aktivita bude realizována dle skutečně odpracovaných hodin interkulturního pracovníka v min. počtu 10 hodin. Hodiny odpracované IP lze čerpat kdykoliv během projektu.	</a:t>
            </a:r>
          </a:p>
          <a:p>
            <a:pPr algn="just"/>
            <a:endParaRPr lang="cs-CZ" dirty="0"/>
          </a:p>
          <a:p>
            <a:pPr algn="just"/>
            <a:endParaRPr lang="cs-CZ" dirty="0"/>
          </a:p>
          <a:p>
            <a:pPr algn="just"/>
            <a:r>
              <a:rPr lang="cs-CZ" dirty="0">
                <a:solidFill>
                  <a:srgbClr val="FF0000"/>
                </a:solidFill>
              </a:rPr>
              <a:t>Např.: Škola plánuje využít IP na 30 hodin, zvolí si tedy 3 jednotky.	</a:t>
            </a:r>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83389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10109474" cy="317500"/>
          </a:xfrm>
        </p:spPr>
        <p:txBody>
          <a:bodyPr/>
          <a:lstStyle/>
          <a:p>
            <a:r>
              <a:rPr lang="cs-CZ" b="1" dirty="0"/>
              <a:t>Aktivita: 2.2 INTENZIVNÍ JAZYKOVÉ KURZY</a:t>
            </a:r>
            <a:br>
              <a:rPr lang="cs-CZ" b="1" dirty="0"/>
            </a:br>
            <a:r>
              <a:rPr lang="cs-CZ" b="1" dirty="0"/>
              <a:t>ČEŠTINY JAKO DRUHÉHO JAZYKA</a:t>
            </a:r>
            <a:r>
              <a:rPr lang="cs-CZ" dirty="0"/>
              <a:t>	</a:t>
            </a:r>
            <a:br>
              <a:rPr lang="cs-CZ" dirty="0"/>
            </a:br>
            <a:endParaRPr lang="cs-CZ" dirty="0"/>
          </a:p>
        </p:txBody>
      </p:sp>
      <p:sp>
        <p:nvSpPr>
          <p:cNvPr id="3" name="Obdélník 2"/>
          <p:cNvSpPr/>
          <p:nvPr/>
        </p:nvSpPr>
        <p:spPr>
          <a:xfrm>
            <a:off x="466344" y="1396669"/>
            <a:ext cx="8211312" cy="5355312"/>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této aktivity je poskytnout dětem s OMJ intenzivní výuku češtiny jako druhého jazyka v kratším časovém úseku a tedy i efektivněji. Aktivita se snaží odstranit zásadní bariéru dítěte s OMJ při dosažení školního úspěchu a v úspěšném začleňování a adaptování se v kolektivu vrstevníků nejen ve třídě. 			</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Minimální počet dětí v jedné skupině kurzu je 3, maximální počet dětí </a:t>
            </a:r>
            <a:br>
              <a:rPr lang="cs-CZ" dirty="0"/>
            </a:br>
            <a:r>
              <a:rPr lang="cs-CZ" dirty="0"/>
              <a:t>v jedné skupině kurzu je 5.</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Kurz češtiny vede pedagog, asistent pedagoga či jiná osoba, která bude vedením školy určena (nemusí se jednat o pedagogického pracovníka, doučujícím může být i např. student 4. nebo 5. ročníku fakult připravujících budoucí pedagogické pracovníky).	</a:t>
            </a:r>
          </a:p>
          <a:p>
            <a:pPr lvl="5" algn="just">
              <a:buClr>
                <a:srgbClr val="A59253"/>
              </a:buClr>
            </a:pPr>
            <a:endParaRPr lang="cs-CZ" dirty="0"/>
          </a:p>
          <a:p>
            <a:pPr marL="285750" indent="-285750" algn="just">
              <a:buClr>
                <a:srgbClr val="A59253"/>
              </a:buClr>
              <a:buFont typeface="Wingdings" panose="05000000000000000000" pitchFamily="2" charset="2"/>
              <a:buChar char="Ø"/>
            </a:pPr>
            <a:endParaRPr lang="cs-CZ" dirty="0"/>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28112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2.2 Intenzivní jazykové kurzy češtiny jako druhého jazyka</a:t>
            </a:r>
          </a:p>
        </p:txBody>
      </p:sp>
      <p:sp>
        <p:nvSpPr>
          <p:cNvPr id="3" name="Obdélník 2"/>
          <p:cNvSpPr/>
          <p:nvPr/>
        </p:nvSpPr>
        <p:spPr>
          <a:xfrm>
            <a:off x="466344" y="1211843"/>
            <a:ext cx="8211312"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2.2.1 Intenzivní jazykové kurzy ČDJ pro MŠ </a:t>
            </a: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endParaRPr lang="cs-CZ" u="sng"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960 minut výuky češtiny druhého jazyka (tj. 16 hodin výuky).	</a:t>
            </a:r>
            <a:endParaRPr lang="cs-CZ" dirty="0"/>
          </a:p>
          <a:p>
            <a:pPr algn="just"/>
            <a:endParaRPr lang="cs-CZ" dirty="0"/>
          </a:p>
          <a:p>
            <a:pPr algn="just"/>
            <a:r>
              <a:rPr lang="cs-CZ" u="sng" dirty="0"/>
              <a:t>náklady na jednotku</a:t>
            </a:r>
            <a:r>
              <a:rPr lang="cs-CZ" dirty="0"/>
              <a:t>:</a:t>
            </a:r>
          </a:p>
          <a:p>
            <a:pPr algn="just"/>
            <a:r>
              <a:rPr lang="cs-CZ" dirty="0"/>
              <a:t>9 572 Kč	</a:t>
            </a:r>
          </a:p>
          <a:p>
            <a:pPr algn="just"/>
            <a:endParaRPr lang="cs-CZ" dirty="0"/>
          </a:p>
          <a:p>
            <a:pPr algn="just"/>
            <a:r>
              <a:rPr lang="cs-CZ" u="sng" dirty="0"/>
              <a:t>podmínky</a:t>
            </a:r>
            <a:r>
              <a:rPr lang="cs-CZ" dirty="0"/>
              <a:t>:</a:t>
            </a:r>
          </a:p>
          <a:p>
            <a:pPr algn="just"/>
            <a:r>
              <a:rPr lang="cs-CZ" dirty="0"/>
              <a:t>Pro výuku češtiny jako druhého jazyka v mateřských školách musí být její intenzita stanovena v souladu s možnostmi dítěte. Doporučeno je 60 min. týdně rozdělených na několik sezení (např. 2 x 30 minut nebo 4 x 15 minut). Dále je doporučeno realizovat aktivitu v dopoledních hodinách.</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endParaRPr lang="cs-CZ" dirty="0"/>
          </a:p>
          <a:p>
            <a:pPr algn="just"/>
            <a:r>
              <a:rPr lang="cs-CZ" dirty="0">
                <a:solidFill>
                  <a:srgbClr val="FF0000"/>
                </a:solidFill>
              </a:rPr>
              <a:t>Pro MŠ je vhodné zvolit danou jednotku 1x na pololetí, max. 2x na 1 školní rok. Rozsah jedné jednotky odpovídá rozsahu lekcí pro 1 pololetí / tj. na 16 týdnů. 	</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8932137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2.2 Intenzivní jazykové kurzy češtiny jako druhého jazyka</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2.2.2 Intenzivní jazykové kurzy ČDJ pro ZŠ a SŠ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Blok 80 vyučovacích hodin češtiny jako druhého jazyka</a:t>
            </a:r>
            <a:endParaRPr lang="cs-CZ" dirty="0"/>
          </a:p>
          <a:p>
            <a:pPr algn="just"/>
            <a:endParaRPr lang="cs-CZ" u="sng" dirty="0"/>
          </a:p>
          <a:p>
            <a:pPr algn="just"/>
            <a:r>
              <a:rPr lang="cs-CZ" u="sng" dirty="0"/>
              <a:t>náklady na jednotku</a:t>
            </a:r>
            <a:r>
              <a:rPr lang="cs-CZ" dirty="0"/>
              <a:t>:</a:t>
            </a:r>
          </a:p>
          <a:p>
            <a:pPr algn="just"/>
            <a:r>
              <a:rPr lang="cs-CZ" dirty="0"/>
              <a:t>47 860 Kč</a:t>
            </a:r>
          </a:p>
          <a:p>
            <a:pPr algn="just"/>
            <a:endParaRPr lang="cs-CZ" dirty="0"/>
          </a:p>
          <a:p>
            <a:pPr algn="just"/>
            <a:r>
              <a:rPr lang="cs-CZ" u="sng" dirty="0"/>
              <a:t>podmínky</a:t>
            </a:r>
            <a:r>
              <a:rPr lang="cs-CZ" dirty="0"/>
              <a:t>:</a:t>
            </a:r>
          </a:p>
          <a:p>
            <a:pPr algn="just"/>
            <a:r>
              <a:rPr lang="cs-CZ" dirty="0"/>
              <a:t>Pro základní a střední školy je stanovena maximální intenzita výuky ČDJ  </a:t>
            </a:r>
            <a:br>
              <a:rPr lang="cs-CZ" dirty="0"/>
            </a:br>
            <a:r>
              <a:rPr lang="cs-CZ" dirty="0"/>
              <a:t>v rozsahu 4 vyučovací hodiny denně, a minimální intenzita v rozsahu 1 hodina denně, min. 3 dny v týdnu. Výuka ČDJ může probíhat v dopoledních hodinách.</a:t>
            </a: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buClr>
                <a:srgbClr val="A59253"/>
              </a:buClr>
            </a:pPr>
            <a:endPar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buClr>
                <a:srgbClr val="A59253"/>
              </a:buClr>
            </a:pPr>
            <a:r>
              <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rPr>
              <a:t>Např.: Škola plánuje intenzivní kurz v rozsahu 4 vyučovací hodiny denně 5 x týdně (cca období 4 týdnů). Pak si jednotku pro tento kurz zvolí 1x.</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909839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Jednotky k aktivitě 2.2 Intenzivní jazykové kurzy češtiny jako druhého jazyka</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2.2.3 Prázdninové kurzy ČDJ (pro MŠ, ZŠ a SŠ)</a:t>
            </a:r>
            <a:endParaRPr lang="cs-CZ" b="1"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Blok </a:t>
            </a:r>
            <a:r>
              <a:rPr lang="cs-CZ" dirty="0"/>
              <a:t>16</a:t>
            </a:r>
            <a:r>
              <a:rPr lang="es-ES" dirty="0"/>
              <a:t> vyučovacích hodin češtiny jako druhého jazyka</a:t>
            </a:r>
            <a:endParaRPr lang="cs-CZ" u="sng" dirty="0"/>
          </a:p>
          <a:p>
            <a:pPr algn="just"/>
            <a:endParaRPr lang="cs-CZ" u="sng" dirty="0"/>
          </a:p>
          <a:p>
            <a:pPr algn="just"/>
            <a:r>
              <a:rPr lang="cs-CZ" u="sng" dirty="0"/>
              <a:t>náklady na jednotku</a:t>
            </a:r>
            <a:r>
              <a:rPr lang="cs-CZ" dirty="0"/>
              <a:t>:</a:t>
            </a:r>
          </a:p>
          <a:p>
            <a:pPr algn="just"/>
            <a:r>
              <a:rPr lang="cs-CZ" dirty="0"/>
              <a:t>9 572 Kč</a:t>
            </a:r>
          </a:p>
          <a:p>
            <a:pPr algn="just"/>
            <a:endParaRPr lang="cs-CZ" dirty="0"/>
          </a:p>
          <a:p>
            <a:pPr algn="just"/>
            <a:r>
              <a:rPr lang="cs-CZ" u="sng" dirty="0"/>
              <a:t>podmínky</a:t>
            </a:r>
            <a:r>
              <a:rPr lang="cs-CZ" dirty="0"/>
              <a:t>:</a:t>
            </a:r>
          </a:p>
          <a:p>
            <a:pPr algn="just"/>
            <a:r>
              <a:rPr lang="cs-CZ" dirty="0"/>
              <a:t>Min. intenzita je nastavena na 3 hodiny denně na max. 7 dnů (resp. 5 pracovních dnů). Pro MŠ lze nastavit intenzitu na 1,5 hod denně na max. 14 dnů (resp. 10 pracovních dnů).</a:t>
            </a:r>
          </a:p>
          <a:p>
            <a:endParaRPr lang="cs-CZ" dirty="0"/>
          </a:p>
          <a:p>
            <a:pPr algn="just"/>
            <a:r>
              <a:rPr lang="cs-CZ" dirty="0">
                <a:solidFill>
                  <a:srgbClr val="FF0000"/>
                </a:solidFill>
              </a:rPr>
              <a:t>Škola zvolí tolik jednotek, kolik týdenních (v případě MŠ až 14 denních) kurzů plánuje během prázdnin realizovat. </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099758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8028426" cy="317500"/>
          </a:xfrm>
        </p:spPr>
        <p:txBody>
          <a:bodyPr/>
          <a:lstStyle/>
          <a:p>
            <a:r>
              <a:rPr lang="cs-CZ" b="1" dirty="0"/>
              <a:t>Aktivita: 2.3 DOUČOVÁNÍ DĚTÍ S OMJ VE ŠKOLÁCH</a:t>
            </a:r>
            <a:r>
              <a:rPr lang="cs-CZ" dirty="0"/>
              <a:t>	</a:t>
            </a:r>
            <a:br>
              <a:rPr lang="cs-CZ" dirty="0"/>
            </a:br>
            <a:endParaRPr lang="cs-CZ" dirty="0"/>
          </a:p>
        </p:txBody>
      </p:sp>
      <p:sp>
        <p:nvSpPr>
          <p:cNvPr id="3" name="Obdélník 2"/>
          <p:cNvSpPr/>
          <p:nvPr/>
        </p:nvSpPr>
        <p:spPr>
          <a:xfrm>
            <a:off x="466344" y="1396669"/>
            <a:ext cx="8211312" cy="4524315"/>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aktivity je podpořit děti s OMJ prostřednictvím možnosti doučování </a:t>
            </a:r>
            <a:br>
              <a:rPr lang="cs-CZ" dirty="0"/>
            </a:br>
            <a:r>
              <a:rPr lang="cs-CZ" dirty="0"/>
              <a:t>v hlavních a odborných předmětech.			</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Podmínkou realizace aktivity je doučovaní min. 3 dětí s OMJ jedním pracovníkem.</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Výběr žáků je zcela v kompetenci ředitele školy. 	</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Doučování vede pedagog, asistent pedagoga či jiná osoba, která bude vedením školy určena pro vedení doučování (nemusí se jednat </a:t>
            </a:r>
            <a:br>
              <a:rPr lang="cs-CZ" dirty="0"/>
            </a:br>
            <a:r>
              <a:rPr lang="cs-CZ" dirty="0"/>
              <a:t>o pedagogického pracovníka, doučujícím může být i např. student 4. nebo 5. ročníku fakult připravujících budoucí pedagogické pracovníky).</a:t>
            </a:r>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245619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2.3 Doučování dětí s OMJ ve školách</a:t>
            </a:r>
          </a:p>
        </p:txBody>
      </p:sp>
      <p:sp>
        <p:nvSpPr>
          <p:cNvPr id="3" name="Obdélník 2"/>
          <p:cNvSpPr/>
          <p:nvPr/>
        </p:nvSpPr>
        <p:spPr>
          <a:xfrm>
            <a:off x="466344" y="1211843"/>
            <a:ext cx="8211312" cy="507831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2.3.1 Doučování dětí s OMJ v ZŠ a SŠ</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16 hodinový blok doučování</a:t>
            </a:r>
            <a:endParaRPr lang="cs-CZ" dirty="0"/>
          </a:p>
          <a:p>
            <a:pPr algn="just"/>
            <a:endParaRPr lang="cs-CZ" u="sng" dirty="0"/>
          </a:p>
          <a:p>
            <a:pPr algn="just"/>
            <a:r>
              <a:rPr lang="cs-CZ" u="sng" dirty="0"/>
              <a:t>náklady na jednotku</a:t>
            </a:r>
            <a:r>
              <a:rPr lang="cs-CZ" dirty="0"/>
              <a:t>:</a:t>
            </a:r>
          </a:p>
          <a:p>
            <a:pPr algn="just"/>
            <a:r>
              <a:rPr lang="cs-CZ" dirty="0"/>
              <a:t>9 572 Kč</a:t>
            </a:r>
          </a:p>
          <a:p>
            <a:pPr algn="just"/>
            <a:endParaRPr lang="cs-CZ" dirty="0"/>
          </a:p>
          <a:p>
            <a:pPr algn="just"/>
            <a:r>
              <a:rPr lang="cs-CZ" u="sng" dirty="0"/>
              <a:t>podmínky</a:t>
            </a:r>
            <a:r>
              <a:rPr lang="cs-CZ" dirty="0"/>
              <a:t>:</a:t>
            </a:r>
          </a:p>
          <a:p>
            <a:pPr algn="just"/>
            <a:r>
              <a:rPr lang="cs-CZ" dirty="0"/>
              <a:t>Doučování bude probíhat v rozsahu minimálně 16 hodin, a to jedenkrát týdně 60 minut pět po sobě jdoucích měsíců, ve kterých probíhá výuka.</a:t>
            </a:r>
          </a:p>
          <a:p>
            <a:pPr algn="just"/>
            <a:endParaRPr lang="cs-CZ" dirty="0"/>
          </a:p>
          <a:p>
            <a:pPr algn="just"/>
            <a:endParaRPr lang="cs-CZ" dirty="0"/>
          </a:p>
          <a:p>
            <a:pPr algn="just"/>
            <a:r>
              <a:rPr lang="cs-CZ" dirty="0">
                <a:solidFill>
                  <a:srgbClr val="FF0000"/>
                </a:solidFill>
              </a:rPr>
              <a:t>Např.: Doučování bude probíhat jedenkrát týdně 60 minut po dobu 10 po sobě jdoucích měsíců (celkem 32 hodin výuky), ve kterých probíhá výuka, pro jednu skupinu minimálně tří žáků. Jednotku si škola zvolí dvakrát. </a:t>
            </a:r>
            <a:r>
              <a:rPr lang="cs-CZ" dirty="0"/>
              <a:t>	</a:t>
            </a:r>
          </a:p>
          <a:p>
            <a:pPr algn="just"/>
            <a:endParaRPr lang="cs-CZ" dirty="0"/>
          </a:p>
          <a:p>
            <a:pPr algn="just"/>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927188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348928"/>
            <a:ext cx="8028426" cy="317500"/>
          </a:xfrm>
        </p:spPr>
        <p:txBody>
          <a:bodyPr/>
          <a:lstStyle/>
          <a:p>
            <a:r>
              <a:rPr lang="cs-CZ" b="1" dirty="0"/>
              <a:t>Aktivita: 3.1 PROJEKTOVÁ VÝUKA</a:t>
            </a:r>
            <a:endParaRPr lang="cs-CZ" dirty="0"/>
          </a:p>
        </p:txBody>
      </p:sp>
      <p:sp>
        <p:nvSpPr>
          <p:cNvPr id="3" name="Obdélník 2"/>
          <p:cNvSpPr/>
          <p:nvPr/>
        </p:nvSpPr>
        <p:spPr>
          <a:xfrm>
            <a:off x="466344" y="1396669"/>
            <a:ext cx="8211312" cy="4985980"/>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aktivity je rozvoj kompetencí pedagogických pracovníků v oblasti přípravy a vedení projektové výuky, která vede k rozvoji osobních </a:t>
            </a:r>
            <a:br>
              <a:rPr lang="cs-CZ" dirty="0"/>
            </a:br>
            <a:r>
              <a:rPr lang="cs-CZ" dirty="0"/>
              <a:t>a sociálních kompetencí dětí a žáků.</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Zaměření projektové výuky musí odpovídat minimálně jedné z variant, které jsou uvedeny v příloze č. 1 výzvy (strana 17).</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Struktura projektové výuky by měla aplikovat metodu „EUR“ – evokace, uvědomění, reflexe.</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Formálním základem je spolupráce pedagoga školy s externím odborníkem, která je založena na jejich společném plánování a realizaci projektové výuky a společné reflexi.</a:t>
            </a:r>
          </a:p>
          <a:p>
            <a:pPr marL="285750" indent="-285750" algn="just">
              <a:buClr>
                <a:srgbClr val="A59253"/>
              </a:buClr>
              <a:buFont typeface="Wingdings" panose="05000000000000000000" pitchFamily="2" charset="2"/>
              <a:buChar char="Ø"/>
            </a:pPr>
            <a:endParaRPr lang="cs-CZ" sz="3000" b="1" dirty="0">
              <a:solidFill>
                <a:srgbClr val="FF0000"/>
              </a:solidFill>
            </a:endParaRPr>
          </a:p>
          <a:p>
            <a:r>
              <a:rPr lang="cs-CZ" b="1"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0438972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49 Začleňování a podpora žáků s odlišným mateřským jazykem</a:t>
            </a:r>
          </a:p>
        </p:txBody>
      </p:sp>
      <p:sp>
        <p:nvSpPr>
          <p:cNvPr id="3" name="Obdélník 2"/>
          <p:cNvSpPr/>
          <p:nvPr/>
        </p:nvSpPr>
        <p:spPr>
          <a:xfrm>
            <a:off x="466344" y="1065928"/>
            <a:ext cx="8211312" cy="5909310"/>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Druh výzvy: průběžná</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vyhlášení výzvy: 5. 12. 2018</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zahájení příjmu žádostí o podporu: </a:t>
            </a:r>
            <a:r>
              <a:rPr lang="cs-CZ" b="1" dirty="0"/>
              <a:t>7. 1. 2019</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Datum a čas ukončení příjmu žádostí: 26</a:t>
            </a:r>
            <a:r>
              <a:rPr lang="nb-NO" dirty="0"/>
              <a:t>. </a:t>
            </a:r>
            <a:r>
              <a:rPr lang="cs-CZ" dirty="0"/>
              <a:t>9</a:t>
            </a:r>
            <a:r>
              <a:rPr lang="nb-NO" dirty="0"/>
              <a:t>. 201</a:t>
            </a:r>
            <a:r>
              <a:rPr lang="cs-CZ" dirty="0"/>
              <a:t>9</a:t>
            </a:r>
            <a:r>
              <a:rPr lang="nb-NO" dirty="0"/>
              <a:t>, 16:00:00 </a:t>
            </a:r>
            <a:r>
              <a:rPr lang="cs-CZ" dirty="0"/>
              <a:t>hod</a:t>
            </a:r>
          </a:p>
          <a:p>
            <a:pPr marL="285750" indent="-285750">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Předpokládané vyhlášení výsledků: Vyhlášení výsledků bude probíhat průběžně po obdržení jednotlivých žádostí o podporu (vždy do 7 měsíců od podání žádosti o podporu).</a:t>
            </a:r>
          </a:p>
          <a:p>
            <a:pPr algn="just">
              <a:buClr>
                <a:srgbClr val="A59253"/>
              </a:buClr>
            </a:pPr>
            <a:endParaRPr lang="cs-CZ" dirty="0"/>
          </a:p>
          <a:p>
            <a:pPr marL="285750" indent="-285750">
              <a:buClr>
                <a:srgbClr val="A59253"/>
              </a:buClr>
              <a:buFont typeface="Wingdings" panose="05000000000000000000" pitchFamily="2" charset="2"/>
              <a:buChar char="Ø"/>
            </a:pPr>
            <a:r>
              <a:rPr lang="cs-CZ" dirty="0"/>
              <a:t>Alokace: 300 mil. Kč</a:t>
            </a:r>
          </a:p>
          <a:p>
            <a:pPr marL="742950" lvl="1" indent="-285750">
              <a:buClr>
                <a:srgbClr val="A59253"/>
              </a:buClr>
              <a:buFont typeface="Arial" panose="020B0604020202020204" pitchFamily="34" charset="0"/>
              <a:buChar char="•"/>
            </a:pPr>
            <a:r>
              <a:rPr lang="cs-CZ" dirty="0"/>
              <a:t>Minimální výše celkových způsobilých výdajů: 	100 000 Kč </a:t>
            </a:r>
          </a:p>
          <a:p>
            <a:pPr marL="742950" lvl="1" indent="-285750">
              <a:buClr>
                <a:srgbClr val="A59253"/>
              </a:buClr>
              <a:buFont typeface="Arial" panose="020B0604020202020204" pitchFamily="34" charset="0"/>
              <a:buChar char="•"/>
            </a:pPr>
            <a:r>
              <a:rPr lang="cs-CZ" dirty="0"/>
              <a:t>Maximální výše celkových způsobilých výdajů:	  </a:t>
            </a:r>
          </a:p>
          <a:p>
            <a:pPr lvl="2">
              <a:buClr>
                <a:srgbClr val="A59253"/>
              </a:buClr>
            </a:pPr>
            <a:r>
              <a:rPr lang="cs-CZ" dirty="0"/>
              <a:t>= 500.000 Kč + (počet žáků školy x 3.000 Kč); max. 6 000 000 Kč</a:t>
            </a:r>
          </a:p>
          <a:p>
            <a:pPr algn="just">
              <a:buClr>
                <a:srgbClr val="A59253"/>
              </a:buClr>
            </a:pPr>
            <a:endParaRPr lang="cs-CZ" dirty="0"/>
          </a:p>
          <a:p>
            <a:pPr marL="285750" indent="-285750">
              <a:buClr>
                <a:srgbClr val="A59253"/>
              </a:buClr>
              <a:buFont typeface="Wingdings" panose="05000000000000000000" pitchFamily="2" charset="2"/>
              <a:buChar char="Ø"/>
            </a:pPr>
            <a:r>
              <a:rPr lang="cs-CZ" dirty="0"/>
              <a:t>Partnerství s finančním podílem je přípustné (max. 10 partnerů).</a:t>
            </a:r>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105289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3.1.1 Třídní projekt jednorázový pro 1 třídu</a:t>
            </a:r>
          </a:p>
          <a:p>
            <a:pPr marL="285750" indent="-285750" algn="just">
              <a:buClr>
                <a:srgbClr val="A59253"/>
              </a:buClr>
              <a:buFont typeface="Wingdings" panose="05000000000000000000" pitchFamily="2" charset="2"/>
              <a:buChar char="Ø"/>
            </a:pPr>
            <a:endParaRPr lang="cs-CZ"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45 min. projektová výuka pro 1 třídu</a:t>
            </a:r>
            <a:endParaRPr lang="cs-CZ" dirty="0"/>
          </a:p>
          <a:p>
            <a:pPr algn="just"/>
            <a:endParaRPr lang="cs-CZ" u="sng" dirty="0"/>
          </a:p>
          <a:p>
            <a:pPr algn="just"/>
            <a:r>
              <a:rPr lang="cs-CZ" u="sng" dirty="0"/>
              <a:t>náklady na jednotku</a:t>
            </a:r>
            <a:r>
              <a:rPr lang="cs-CZ" dirty="0"/>
              <a:t>:</a:t>
            </a:r>
          </a:p>
          <a:p>
            <a:pPr algn="just"/>
            <a:r>
              <a:rPr lang="cs-CZ" dirty="0"/>
              <a:t>1 180 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a:t>
            </a:r>
            <a:br>
              <a:rPr lang="cs-CZ" dirty="0"/>
            </a:br>
            <a:r>
              <a:rPr lang="cs-CZ" dirty="0"/>
              <a:t>1 třídu v rozsahu alespoň 45 min.</a:t>
            </a:r>
          </a:p>
          <a:p>
            <a:pPr algn="just"/>
            <a:endParaRPr lang="cs-CZ" dirty="0"/>
          </a:p>
          <a:p>
            <a:pPr algn="just"/>
            <a:endParaRPr lang="cs-CZ" dirty="0"/>
          </a:p>
          <a:p>
            <a:pPr algn="just"/>
            <a:r>
              <a:rPr lang="cs-CZ" dirty="0">
                <a:solidFill>
                  <a:srgbClr val="FF0000"/>
                </a:solidFill>
              </a:rPr>
              <a:t>Kolik hodinových projektů škola plánuje, tolik si zvolí jednotek.</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684445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3.1.2 Třídní projekt dopolední/odpolední jednorázový pro 1 třídu </a:t>
            </a:r>
            <a:r>
              <a:rPr lang="cs-CZ" b="1" dirty="0" smtClean="0"/>
              <a:t>ZŠ</a:t>
            </a:r>
            <a:r>
              <a:rPr lang="cs-CZ" b="1" dirty="0"/>
              <a:t>, SŠ</a:t>
            </a:r>
          </a:p>
          <a:p>
            <a:pPr marL="285750" indent="-285750" algn="just">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4 hodinový blok projektové výuka výuky pro 1 třídu</a:t>
            </a:r>
            <a:r>
              <a:rPr lang="cs-CZ" dirty="0"/>
              <a:t> </a:t>
            </a:r>
            <a:r>
              <a:rPr lang="es-ES" dirty="0"/>
              <a:t>(4*45 min.)</a:t>
            </a:r>
            <a:endParaRPr lang="cs-CZ" u="sng" dirty="0"/>
          </a:p>
          <a:p>
            <a:pPr algn="just"/>
            <a:endParaRPr lang="cs-CZ" u="sng" dirty="0"/>
          </a:p>
          <a:p>
            <a:pPr algn="just"/>
            <a:r>
              <a:rPr lang="cs-CZ" u="sng" dirty="0"/>
              <a:t>náklady na jednotku</a:t>
            </a:r>
            <a:r>
              <a:rPr lang="cs-CZ" dirty="0"/>
              <a:t>:</a:t>
            </a:r>
          </a:p>
          <a:p>
            <a:pPr algn="just"/>
            <a:r>
              <a:rPr lang="cs-CZ" dirty="0"/>
              <a:t>4 720 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a:t>
            </a:r>
            <a:br>
              <a:rPr lang="cs-CZ" dirty="0"/>
            </a:br>
            <a:r>
              <a:rPr lang="cs-CZ" dirty="0"/>
              <a:t>1 třídu v rozsahu alespoň 4*45 min.</a:t>
            </a:r>
          </a:p>
          <a:p>
            <a:pPr algn="just"/>
            <a:endParaRPr lang="cs-CZ" b="1" dirty="0"/>
          </a:p>
          <a:p>
            <a:pPr algn="just"/>
            <a:endParaRPr lang="cs-CZ" b="1" dirty="0"/>
          </a:p>
          <a:p>
            <a:pPr algn="just"/>
            <a:r>
              <a:rPr lang="cs-CZ" dirty="0">
                <a:solidFill>
                  <a:srgbClr val="FF0000"/>
                </a:solidFill>
              </a:rPr>
              <a:t>Kolik dopoledních/odpoledních projektů škola plánuje, tolik si zvolí jednotek.</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850603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3.1.3 Mezitřídní projekt dopolední/odpolední jednorázový pro max. </a:t>
            </a:r>
            <a:br>
              <a:rPr lang="cs-CZ" b="1" dirty="0"/>
            </a:br>
            <a:r>
              <a:rPr lang="cs-CZ" b="1" dirty="0"/>
              <a:t>4 třídy</a:t>
            </a:r>
          </a:p>
          <a:p>
            <a:pPr marL="285750" indent="-285750" algn="just">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4 hodinový blok projektové výuky pro </a:t>
            </a:r>
            <a:r>
              <a:rPr lang="cs-CZ" dirty="0"/>
              <a:t>2 až 4</a:t>
            </a:r>
            <a:r>
              <a:rPr lang="es-ES" dirty="0"/>
              <a:t> tříd</a:t>
            </a:r>
            <a:r>
              <a:rPr lang="cs-CZ" dirty="0"/>
              <a:t>y</a:t>
            </a:r>
            <a:r>
              <a:rPr lang="es-ES" dirty="0"/>
              <a:t> (4*45</a:t>
            </a:r>
            <a:r>
              <a:rPr lang="cs-CZ" dirty="0"/>
              <a:t> </a:t>
            </a:r>
            <a:r>
              <a:rPr lang="es-ES" dirty="0"/>
              <a:t>min.)</a:t>
            </a:r>
            <a:endParaRPr lang="cs-CZ" u="sng" dirty="0"/>
          </a:p>
          <a:p>
            <a:pPr algn="just"/>
            <a:endParaRPr lang="cs-CZ" u="sng" dirty="0"/>
          </a:p>
          <a:p>
            <a:pPr algn="just"/>
            <a:r>
              <a:rPr lang="cs-CZ" u="sng" dirty="0"/>
              <a:t>náklady na jednotku</a:t>
            </a:r>
            <a:r>
              <a:rPr lang="cs-CZ" dirty="0"/>
              <a:t>:</a:t>
            </a:r>
          </a:p>
          <a:p>
            <a:pPr algn="just"/>
            <a:r>
              <a:rPr lang="cs-CZ" dirty="0"/>
              <a:t>4 720 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a:t>
            </a:r>
            <a:br>
              <a:rPr lang="cs-CZ" dirty="0"/>
            </a:br>
            <a:r>
              <a:rPr lang="cs-CZ" dirty="0"/>
              <a:t>min. 2 a max. 4 třídy v rozsahu alespoň 4*45 min.</a:t>
            </a:r>
          </a:p>
          <a:p>
            <a:pPr algn="just"/>
            <a:r>
              <a:rPr lang="cs-CZ" dirty="0"/>
              <a:t>V rámci této jednotky je tedy třeba zapojit do jedné projektové výuky více spolupracujících tříd (max. 4).</a:t>
            </a:r>
          </a:p>
          <a:p>
            <a:pPr algn="just">
              <a:buClr>
                <a:srgbClr val="A59253"/>
              </a:buClr>
            </a:pPr>
            <a:endParaRPr lang="cs-CZ" b="1" dirty="0">
              <a:solidFill>
                <a:srgbClr val="FF0000"/>
              </a:solidFill>
            </a:endParaRPr>
          </a:p>
          <a:p>
            <a:r>
              <a:rPr lang="cs-CZ" dirty="0">
                <a:solidFill>
                  <a:srgbClr val="FF0000"/>
                </a:solidFill>
              </a:rPr>
              <a:t>Z toho vyplývá, že jednotku si škola vezme min. 2x na 1 projektovou výuku.</a:t>
            </a:r>
            <a:endParaRPr lang="cs-CZ" b="1" dirty="0">
              <a:solidFill>
                <a:srgbClr val="FF0000"/>
              </a:solidFill>
            </a:endParaRP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29638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3.1.4 Půlroční (kontinuální) projekt pro 1 třídu</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4 hodinový blok projektové výuky pro 1 třídu v pěti měsíčním cyklu (4*45 min. x 5 měsíců)</a:t>
            </a:r>
          </a:p>
          <a:p>
            <a:endParaRPr lang="cs-CZ" u="sng" dirty="0"/>
          </a:p>
          <a:p>
            <a:pPr algn="just"/>
            <a:r>
              <a:rPr lang="cs-CZ" u="sng" dirty="0"/>
              <a:t>náklady na jednotku</a:t>
            </a:r>
            <a:r>
              <a:rPr lang="cs-CZ" dirty="0"/>
              <a:t>:</a:t>
            </a:r>
          </a:p>
          <a:p>
            <a:pPr algn="just"/>
            <a:r>
              <a:rPr lang="cs-CZ" dirty="0"/>
              <a:t>23 600 Kč</a:t>
            </a:r>
          </a:p>
          <a:p>
            <a:pPr algn="just"/>
            <a:endParaRPr lang="cs-CZ" dirty="0"/>
          </a:p>
          <a:p>
            <a:pPr algn="just"/>
            <a:r>
              <a:rPr lang="cs-CZ" u="sng" dirty="0"/>
              <a:t>podmínky</a:t>
            </a:r>
            <a:r>
              <a:rPr lang="cs-CZ" dirty="0"/>
              <a:t>:</a:t>
            </a:r>
          </a:p>
          <a:p>
            <a:pPr algn="just"/>
            <a:r>
              <a:rPr lang="cs-CZ" dirty="0"/>
              <a:t>Projektová výuka musí být realizována ve spolupráci pedagog – odborník pro 1 třídu v pěti termínech, v rozsahu min. 4*45 min. / jeden termín, v pěti měsících po sobě jdoucích, kdy probíhá vyučování.</a:t>
            </a:r>
          </a:p>
          <a:p>
            <a:pPr algn="just"/>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endParaRPr lang="cs-CZ" b="1" dirty="0">
              <a:latin typeface="Arial" panose="020B0604020202020204" pitchFamily="34" charset="0"/>
              <a:ea typeface="Times New Roman" panose="02020603050405020304" pitchFamily="18" charset="0"/>
              <a:cs typeface="Arial" panose="020B0604020202020204" pitchFamily="34" charset="0"/>
            </a:endParaRPr>
          </a:p>
          <a:p>
            <a:r>
              <a:rPr lang="cs-CZ" dirty="0">
                <a:solidFill>
                  <a:srgbClr val="FF0000"/>
                </a:solidFill>
              </a:rPr>
              <a:t>Jednotku si škola zvolí tolikrát, kolik tříd se bude blokové projektové výuky účastnit.</a:t>
            </a:r>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92868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3.1 Projektová výuka</a:t>
            </a:r>
            <a:endParaRPr lang="cs-CZ" dirty="0"/>
          </a:p>
        </p:txBody>
      </p:sp>
      <p:sp>
        <p:nvSpPr>
          <p:cNvPr id="5" name="Zástupný symbol pro obsah 4"/>
          <p:cNvSpPr>
            <a:spLocks noGrp="1"/>
          </p:cNvSpPr>
          <p:nvPr>
            <p:ph idx="1"/>
          </p:nvPr>
        </p:nvSpPr>
        <p:spPr>
          <a:xfrm>
            <a:off x="666750" y="1266825"/>
            <a:ext cx="8020050" cy="4339650"/>
          </a:xfrm>
          <a:prstGeom prst="rect">
            <a:avLst/>
          </a:prstGeom>
        </p:spPr>
        <p:txBody>
          <a:bodyPr wrap="square">
            <a:spAutoFit/>
          </a:bodyPr>
          <a:lstStyle/>
          <a:p>
            <a:pPr marL="285750" indent="-285750">
              <a:spcBef>
                <a:spcPct val="0"/>
              </a:spcBef>
              <a:buClr>
                <a:srgbClr val="A59253"/>
              </a:buClr>
              <a:buFont typeface="Wingdings" panose="05000000000000000000" pitchFamily="2" charset="2"/>
              <a:buChar char="Ø"/>
            </a:pPr>
            <a:r>
              <a:rPr lang="cs-CZ" sz="1800" b="1" dirty="0">
                <a:solidFill>
                  <a:schemeClr val="tx1"/>
                </a:solidFill>
                <a:latin typeface="Arial" charset="0"/>
                <a:ea typeface="+mn-ea"/>
              </a:rPr>
              <a:t>3.1.5 Třídní projekt dopolední jednorázový pro 1 třídu MŠ</a:t>
            </a:r>
          </a:p>
          <a:p>
            <a:pPr marL="285750" indent="-285750">
              <a:spcBef>
                <a:spcPct val="0"/>
              </a:spcBef>
              <a:buClr>
                <a:srgbClr val="A59253"/>
              </a:buClr>
              <a:buFont typeface="Wingdings" panose="05000000000000000000" pitchFamily="2" charset="2"/>
              <a:buChar char="Ø"/>
            </a:pPr>
            <a:endParaRPr lang="cs-CZ" b="1" dirty="0">
              <a:solidFill>
                <a:schemeClr val="tx1"/>
              </a:solidFill>
              <a:latin typeface="Arial" charset="0"/>
              <a:ea typeface="+mn-ea"/>
            </a:endParaRPr>
          </a:p>
          <a:p>
            <a:pPr marL="0" indent="0" algn="just">
              <a:spcBef>
                <a:spcPct val="0"/>
              </a:spcBef>
              <a:buNone/>
            </a:pPr>
            <a:r>
              <a:rPr lang="cs-CZ" sz="1800" u="sng" dirty="0">
                <a:solidFill>
                  <a:schemeClr val="tx1"/>
                </a:solidFill>
                <a:latin typeface="Arial" panose="020B0604020202020204" pitchFamily="34" charset="0"/>
                <a:ea typeface="Times New Roman" panose="02020603050405020304" pitchFamily="18" charset="0"/>
                <a:cs typeface="Arial" panose="020B0604020202020204" pitchFamily="34" charset="0"/>
              </a:rPr>
              <a:t>výstup aktivity: </a:t>
            </a:r>
          </a:p>
          <a:p>
            <a:pPr marL="0" indent="0">
              <a:spcBef>
                <a:spcPct val="0"/>
              </a:spcBef>
              <a:buNone/>
            </a:pPr>
            <a:r>
              <a:rPr lang="cs-CZ" sz="1800" dirty="0">
                <a:solidFill>
                  <a:schemeClr val="tx1"/>
                </a:solidFill>
                <a:latin typeface="Arial" panose="020B0604020202020204" pitchFamily="34" charset="0"/>
                <a:ea typeface="Times New Roman" panose="02020603050405020304" pitchFamily="18" charset="0"/>
                <a:cs typeface="Arial" panose="020B0604020202020204" pitchFamily="34" charset="0"/>
              </a:rPr>
              <a:t>2 hodinový blok projektové výuky pro 1 třídu (2*45 min.)</a:t>
            </a:r>
          </a:p>
          <a:p>
            <a:pPr marL="0" indent="0">
              <a:spcBef>
                <a:spcPct val="0"/>
              </a:spcBef>
              <a:buNone/>
            </a:pPr>
            <a:endParaRPr lang="cs-CZ" sz="1800" b="1" dirty="0">
              <a:solidFill>
                <a:schemeClr val="tx1"/>
              </a:solidFill>
              <a:latin typeface="Arial" charset="0"/>
              <a:ea typeface="+mn-ea"/>
            </a:endParaRPr>
          </a:p>
          <a:p>
            <a:pPr marL="0" indent="0" algn="just">
              <a:spcBef>
                <a:spcPct val="0"/>
              </a:spcBef>
              <a:buNone/>
            </a:pPr>
            <a:r>
              <a:rPr lang="cs-CZ" sz="1800" u="sng" dirty="0">
                <a:solidFill>
                  <a:schemeClr val="tx1"/>
                </a:solidFill>
                <a:latin typeface="Arial" charset="0"/>
                <a:ea typeface="+mn-ea"/>
              </a:rPr>
              <a:t>náklady na jednotku:</a:t>
            </a:r>
          </a:p>
          <a:p>
            <a:pPr marL="0" indent="0" algn="just">
              <a:spcBef>
                <a:spcPct val="0"/>
              </a:spcBef>
              <a:buNone/>
            </a:pPr>
            <a:r>
              <a:rPr lang="cs-CZ" sz="1800" dirty="0">
                <a:solidFill>
                  <a:schemeClr val="tx1"/>
                </a:solidFill>
                <a:latin typeface="Arial" charset="0"/>
                <a:ea typeface="+mn-ea"/>
              </a:rPr>
              <a:t>2 360 Kč</a:t>
            </a:r>
          </a:p>
          <a:p>
            <a:pPr marL="0" indent="0" algn="just">
              <a:spcBef>
                <a:spcPct val="0"/>
              </a:spcBef>
              <a:buNone/>
            </a:pPr>
            <a:endParaRPr lang="cs-CZ" sz="1800" dirty="0">
              <a:solidFill>
                <a:schemeClr val="tx1"/>
              </a:solidFill>
              <a:latin typeface="Arial" charset="0"/>
              <a:ea typeface="+mn-ea"/>
            </a:endParaRPr>
          </a:p>
          <a:p>
            <a:pPr marL="0" indent="0" algn="just">
              <a:spcBef>
                <a:spcPct val="0"/>
              </a:spcBef>
              <a:buNone/>
            </a:pPr>
            <a:r>
              <a:rPr lang="cs-CZ" sz="1800" u="sng" dirty="0">
                <a:solidFill>
                  <a:schemeClr val="tx1"/>
                </a:solidFill>
                <a:latin typeface="Arial" charset="0"/>
                <a:ea typeface="+mn-ea"/>
              </a:rPr>
              <a:t>podmínky:</a:t>
            </a:r>
          </a:p>
          <a:p>
            <a:pPr marL="0" indent="0" algn="just">
              <a:spcBef>
                <a:spcPct val="0"/>
              </a:spcBef>
              <a:buNone/>
            </a:pPr>
            <a:r>
              <a:rPr lang="cs-CZ" sz="1800" dirty="0">
                <a:solidFill>
                  <a:schemeClr val="tx1"/>
                </a:solidFill>
                <a:latin typeface="Arial" charset="0"/>
                <a:ea typeface="+mn-ea"/>
              </a:rPr>
              <a:t>Projektová výuka musí být realizována ve spolupráci pedagog – odborník pro 1 třídu v rozsahu min. 2*45 min</a:t>
            </a:r>
          </a:p>
          <a:p>
            <a:pPr marL="0" indent="0" algn="just">
              <a:spcBef>
                <a:spcPct val="0"/>
              </a:spcBef>
              <a:buNone/>
            </a:pPr>
            <a:endParaRPr lang="cs-CZ" sz="1800" dirty="0">
              <a:solidFill>
                <a:schemeClr val="tx1"/>
              </a:solidFill>
              <a:latin typeface="Arial" charset="0"/>
              <a:ea typeface="+mn-ea"/>
            </a:endParaRPr>
          </a:p>
          <a:p>
            <a:pPr marL="0" indent="0" algn="just">
              <a:spcBef>
                <a:spcPct val="0"/>
              </a:spcBef>
              <a:buNone/>
            </a:pPr>
            <a:endParaRPr lang="cs-CZ" sz="1800" dirty="0">
              <a:solidFill>
                <a:schemeClr val="tx1"/>
              </a:solidFill>
              <a:latin typeface="Arial" charset="0"/>
              <a:ea typeface="+mn-ea"/>
            </a:endParaRPr>
          </a:p>
          <a:p>
            <a:pPr marL="0" indent="0">
              <a:spcBef>
                <a:spcPct val="0"/>
              </a:spcBef>
              <a:buNone/>
            </a:pPr>
            <a:r>
              <a:rPr lang="cs-CZ" sz="1800" dirty="0">
                <a:solidFill>
                  <a:srgbClr val="FF0000"/>
                </a:solidFill>
                <a:latin typeface="Arial" charset="0"/>
                <a:ea typeface="+mn-ea"/>
              </a:rPr>
              <a:t>Kolik dopoledních jednorázových projektů škola plánuje, tolik si zvolí jednotek.</a:t>
            </a:r>
          </a:p>
        </p:txBody>
      </p:sp>
    </p:spTree>
    <p:extLst>
      <p:ext uri="{BB962C8B-B14F-4D97-AF65-F5344CB8AC3E}">
        <p14:creationId xmlns:p14="http://schemas.microsoft.com/office/powerpoint/2010/main" val="1549858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sz="1900" b="1" dirty="0"/>
              <a:t>Aktivita: 4.1 VZDĚLÁVÁNÍ A OSOBNOSTNÍ ROZVOJ PEDAGOGICKÝCH</a:t>
            </a:r>
            <a:br>
              <a:rPr lang="cs-CZ" sz="1900" b="1" dirty="0"/>
            </a:br>
            <a:r>
              <a:rPr lang="cs-CZ" sz="1900" b="1" dirty="0"/>
              <a:t>PRACOVNÍKŮ ŠKOL</a:t>
            </a:r>
          </a:p>
        </p:txBody>
      </p:sp>
      <p:sp>
        <p:nvSpPr>
          <p:cNvPr id="3" name="Obdélník 2"/>
          <p:cNvSpPr/>
          <p:nvPr/>
        </p:nvSpPr>
        <p:spPr>
          <a:xfrm>
            <a:off x="466344" y="1396669"/>
            <a:ext cx="8211312"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je podpořit pedagogy škol ve zvyšování kvality jejich každodenní práce při vzdělávání a výchově žáků mateřských, základních a středních škol se zohledněním multikulturního prostředí města.</a:t>
            </a:r>
          </a:p>
          <a:p>
            <a:pPr marL="285750" indent="-285750" algn="just">
              <a:buClr>
                <a:srgbClr val="A59253"/>
              </a:buClr>
              <a:buFont typeface="Wingdings" panose="05000000000000000000" pitchFamily="2" charset="2"/>
              <a:buChar char="Ø"/>
            </a:pPr>
            <a:endParaRPr lang="cs-CZ" b="1" dirty="0">
              <a:solidFill>
                <a:srgbClr val="FF0000"/>
              </a:solidFill>
            </a:endParaRPr>
          </a:p>
          <a:p>
            <a:pPr marL="285750" indent="-285750" algn="just">
              <a:buClr>
                <a:srgbClr val="A59253"/>
              </a:buClr>
              <a:buFont typeface="Wingdings" panose="05000000000000000000" pitchFamily="2" charset="2"/>
              <a:buChar char="Ø"/>
            </a:pPr>
            <a:r>
              <a:rPr lang="cs-CZ" dirty="0"/>
              <a:t>Pedagog absolvuje v rámci jednotky akreditovaný vzdělávací program DVPP.</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Zaměření kurzů DVPP musí odpovídat oblastem, které jsou uvedeny </a:t>
            </a:r>
            <a:br>
              <a:rPr lang="cs-CZ" dirty="0"/>
            </a:br>
            <a:r>
              <a:rPr lang="cs-CZ" dirty="0"/>
              <a:t>v příloze č. 1 výzvy (strana 22-23).</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Vzdělávací program musí být realizován prezenční formou.</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Aktivitu lze zařadit kdykoliv v průběhu celého projektu, doporučeno je čerpat ji na začátku tak, aby pedagogové mohli nabité znalosti/dovednosti atd. využít v dalších aktivitách (nejen projektu) ve škole.</a:t>
            </a:r>
          </a:p>
          <a:p>
            <a:r>
              <a:rPr lang="cs-CZ" b="1"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5045428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49" y="200025"/>
            <a:ext cx="8345489" cy="643652"/>
          </a:xfrm>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4.1.1 Vzdělávání a osobnostní rozvoj pedagogických pracovníků škol </a:t>
            </a:r>
            <a:br>
              <a:rPr lang="cs-CZ" b="1" dirty="0"/>
            </a:br>
            <a:r>
              <a:rPr lang="cs-CZ" b="1" dirty="0"/>
              <a:t>v rozsahu 8 hod</a:t>
            </a:r>
          </a:p>
          <a:p>
            <a:pPr marL="285750" indent="-285750">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Absolvent vzdělávacího programu DVPP v časové dotaci minimálně 8 hodin</a:t>
            </a:r>
          </a:p>
          <a:p>
            <a:endParaRPr lang="cs-CZ" u="sng" dirty="0"/>
          </a:p>
          <a:p>
            <a:pPr algn="just"/>
            <a:r>
              <a:rPr lang="cs-CZ" u="sng" dirty="0"/>
              <a:t>náklady na jednotku</a:t>
            </a:r>
            <a:r>
              <a:rPr lang="cs-CZ" dirty="0"/>
              <a:t>:</a:t>
            </a:r>
          </a:p>
          <a:p>
            <a:pPr algn="just"/>
            <a:r>
              <a:rPr lang="cs-CZ" dirty="0"/>
              <a:t>3 632 Kč</a:t>
            </a:r>
          </a:p>
          <a:p>
            <a:pPr algn="just"/>
            <a:endParaRPr lang="cs-CZ" dirty="0"/>
          </a:p>
          <a:p>
            <a:pPr algn="just"/>
            <a:r>
              <a:rPr lang="cs-CZ" u="sng" dirty="0"/>
              <a:t>podmínky</a:t>
            </a:r>
            <a:r>
              <a:rPr lang="cs-CZ" dirty="0"/>
              <a:t>:</a:t>
            </a:r>
          </a:p>
          <a:p>
            <a:pPr algn="just"/>
            <a:r>
              <a:rPr lang="cs-CZ" dirty="0"/>
              <a:t>Min. rozsah jednoho vzdělávacího programu je 8 </a:t>
            </a:r>
            <a:r>
              <a:rPr lang="pl-PL" dirty="0"/>
              <a:t>hodin. Jednotka je určena zejména pro kratší programy, ale škola si může poskládat až 39 </a:t>
            </a:r>
            <a:r>
              <a:rPr lang="pt-BR" dirty="0"/>
              <a:t>hodinový blokový vzdělávací program (tj. 4 x</a:t>
            </a:r>
            <a:r>
              <a:rPr lang="cs-CZ" dirty="0"/>
              <a:t> jednotka).</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dirty="0"/>
              <a:t>Škola si stanoví, kolik vzdělávacích programů v rozsahu min. 8 hod., min. 16 hod., min. 24 hod. a min. 32 hod. (max. 39 hod.) plánuje během projektu absolvovat.</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8890336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4.1.2 Vzdělávání a osobnostní rozvoj pedagogických pracovníků škol </a:t>
            </a:r>
            <a:br>
              <a:rPr lang="cs-CZ" b="1" dirty="0"/>
            </a:br>
            <a:r>
              <a:rPr lang="cs-CZ" b="1" dirty="0"/>
              <a:t>v rozsahu 40 hod</a:t>
            </a:r>
          </a:p>
          <a:p>
            <a:pPr marL="285750" indent="-285750">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Absolvent vzdělávacího programu DVPP v časové dotaci minimálně 40 hodin</a:t>
            </a:r>
          </a:p>
          <a:p>
            <a:endParaRPr lang="cs-CZ" u="sng" dirty="0"/>
          </a:p>
          <a:p>
            <a:pPr algn="just"/>
            <a:r>
              <a:rPr lang="cs-CZ" u="sng" dirty="0"/>
              <a:t>náklady na jednotku</a:t>
            </a:r>
            <a:r>
              <a:rPr lang="cs-CZ" dirty="0"/>
              <a:t>:</a:t>
            </a:r>
          </a:p>
          <a:p>
            <a:pPr algn="just"/>
            <a:r>
              <a:rPr lang="cs-CZ" dirty="0"/>
              <a:t>18 160 Kč</a:t>
            </a:r>
          </a:p>
          <a:p>
            <a:pPr algn="just"/>
            <a:endParaRPr lang="cs-CZ" dirty="0"/>
          </a:p>
          <a:p>
            <a:pPr algn="just"/>
            <a:r>
              <a:rPr lang="cs-CZ" u="sng" dirty="0"/>
              <a:t>podmínky</a:t>
            </a:r>
            <a:r>
              <a:rPr lang="cs-CZ" dirty="0"/>
              <a:t>:</a:t>
            </a:r>
          </a:p>
          <a:p>
            <a:r>
              <a:rPr lang="cs-CZ" dirty="0"/>
              <a:t>1 vzdělávací program = min. 40 hodin blokového vzdělávacího programu</a:t>
            </a:r>
          </a:p>
          <a:p>
            <a:endParaRPr lang="cs-CZ" dirty="0">
              <a:latin typeface="Arial" panose="020B0604020202020204" pitchFamily="34" charset="0"/>
              <a:ea typeface="Times New Roman" panose="02020603050405020304" pitchFamily="18" charset="0"/>
              <a:cs typeface="Arial" panose="020B0604020202020204" pitchFamily="34" charset="0"/>
            </a:endParaRPr>
          </a:p>
          <a:p>
            <a:pPr algn="just"/>
            <a:endParaRPr lang="cs-CZ" dirty="0">
              <a:solidFill>
                <a:srgbClr val="FF0000"/>
              </a:solidFill>
            </a:endParaRPr>
          </a:p>
          <a:p>
            <a:pPr algn="just"/>
            <a:r>
              <a:rPr lang="cs-CZ" dirty="0">
                <a:solidFill>
                  <a:srgbClr val="FF0000"/>
                </a:solidFill>
              </a:rPr>
              <a:t>Škola si zvolí jednotku tolikrát, kolik min. 40 hodinových blokového vzdělávacího programu v projektu plánuje.</a:t>
            </a:r>
            <a:endPar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1763476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4.1.3 Vzdělávání a osobnostní rozvoj pedagogických pracovníků škol </a:t>
            </a:r>
            <a:br>
              <a:rPr lang="cs-CZ" b="1" dirty="0"/>
            </a:br>
            <a:r>
              <a:rPr lang="cs-CZ" b="1" dirty="0"/>
              <a:t>v rozsahu 60 hod</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r>
              <a:rPr lang="cs-CZ" dirty="0"/>
              <a:t>Absolvent vzdělávacího programu DVPP v časové dotaci minimálně 60 hodin</a:t>
            </a:r>
          </a:p>
          <a:p>
            <a:endParaRPr lang="cs-CZ" u="sng" dirty="0"/>
          </a:p>
          <a:p>
            <a:pPr algn="just"/>
            <a:r>
              <a:rPr lang="cs-CZ" u="sng" dirty="0"/>
              <a:t>náklady na jednotku</a:t>
            </a:r>
            <a:r>
              <a:rPr lang="cs-CZ" dirty="0"/>
              <a:t>:</a:t>
            </a:r>
          </a:p>
          <a:p>
            <a:pPr algn="just"/>
            <a:r>
              <a:rPr lang="cs-CZ" dirty="0"/>
              <a:t>27 240 Kč</a:t>
            </a:r>
          </a:p>
          <a:p>
            <a:pPr algn="just"/>
            <a:endParaRPr lang="cs-CZ" dirty="0"/>
          </a:p>
          <a:p>
            <a:pPr algn="just"/>
            <a:r>
              <a:rPr lang="cs-CZ" u="sng" dirty="0"/>
              <a:t>podmínky</a:t>
            </a:r>
            <a:r>
              <a:rPr lang="cs-CZ" dirty="0"/>
              <a:t>:</a:t>
            </a:r>
          </a:p>
          <a:p>
            <a:r>
              <a:rPr lang="cs-CZ" dirty="0"/>
              <a:t>1 vzdělávací program = min. 60 hodin blokového vzdělávacího programu</a:t>
            </a:r>
          </a:p>
          <a:p>
            <a:endParaRPr lang="cs-CZ" b="1" dirty="0">
              <a:latin typeface="Arial" panose="020B0604020202020204" pitchFamily="34" charset="0"/>
              <a:ea typeface="Times New Roman" panose="02020603050405020304" pitchFamily="18" charset="0"/>
              <a:cs typeface="Arial" panose="020B0604020202020204" pitchFamily="34" charset="0"/>
            </a:endParaRPr>
          </a:p>
          <a:p>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cs-CZ" dirty="0">
                <a:solidFill>
                  <a:srgbClr val="FF0000"/>
                </a:solidFill>
              </a:rPr>
              <a:t>Škola si zvolí jednotku tolikrát, kolik min. 60 hodinových blokových vzdělávacích programů v projektu plánuje.</a:t>
            </a:r>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9842785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4.1 Vzdělávání a osobnostní rozvoj pedagogických pracovníků</a:t>
            </a:r>
          </a:p>
        </p:txBody>
      </p:sp>
      <p:sp>
        <p:nvSpPr>
          <p:cNvPr id="3" name="Obdélník 2"/>
          <p:cNvSpPr/>
          <p:nvPr/>
        </p:nvSpPr>
        <p:spPr>
          <a:xfrm>
            <a:off x="466344" y="1211843"/>
            <a:ext cx="8211312" cy="4247317"/>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t>4.1.4 Skupinové vzdělávání pedagogického sboru v rozsahu 8 hodin</a:t>
            </a:r>
          </a:p>
          <a:p>
            <a:pPr algn="just">
              <a:buClr>
                <a:srgbClr val="A59253"/>
              </a:buClr>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Absolvent skupinového vzdělávacího programu DVPP v časové dotaci minimálně 8 hodin</a:t>
            </a:r>
          </a:p>
          <a:p>
            <a:pPr algn="just"/>
            <a:endParaRPr lang="cs-CZ" u="sng" dirty="0"/>
          </a:p>
          <a:p>
            <a:pPr algn="just"/>
            <a:r>
              <a:rPr lang="cs-CZ" u="sng" dirty="0"/>
              <a:t>náklady na jednotku</a:t>
            </a:r>
            <a:r>
              <a:rPr lang="cs-CZ" dirty="0"/>
              <a:t>:</a:t>
            </a:r>
          </a:p>
          <a:p>
            <a:pPr algn="just"/>
            <a:r>
              <a:rPr lang="cs-CZ" dirty="0"/>
              <a:t>1 816 Kč</a:t>
            </a:r>
          </a:p>
          <a:p>
            <a:pPr algn="just"/>
            <a:endParaRPr lang="cs-CZ" dirty="0"/>
          </a:p>
          <a:p>
            <a:pPr algn="just"/>
            <a:r>
              <a:rPr lang="cs-CZ" u="sng" dirty="0"/>
              <a:t>podmínky</a:t>
            </a:r>
            <a:r>
              <a:rPr lang="cs-CZ" dirty="0"/>
              <a:t>:</a:t>
            </a:r>
          </a:p>
          <a:p>
            <a:r>
              <a:rPr lang="cs-CZ" dirty="0"/>
              <a:t>Min. rozsah jednoho vzdělávacího programu je 8 hodin. Jednoho vzdělávacího programu se musí zúčastnit min. 3 učitelé. </a:t>
            </a:r>
            <a:endParaRPr lang="cs-CZ" b="1" dirty="0">
              <a:latin typeface="Arial" panose="020B0604020202020204" pitchFamily="34" charset="0"/>
              <a:ea typeface="Times New Roman" panose="02020603050405020304" pitchFamily="18" charset="0"/>
              <a:cs typeface="Arial" panose="020B0604020202020204" pitchFamily="34" charset="0"/>
            </a:endParaRPr>
          </a:p>
          <a:p>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just"/>
            <a:r>
              <a:rPr lang="cs-CZ" dirty="0">
                <a:solidFill>
                  <a:srgbClr val="FF0000"/>
                </a:solidFill>
              </a:rPr>
              <a:t>Škola si stanoví, pro kolik pedagogů školy bude daný vzdělávací program určen. Jednotku vynásobí počtem uchazečů.</a:t>
            </a:r>
            <a:endParaRPr lang="cs-CZ" b="1"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51235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49 Začleňování a podpora žáků s odlišným mateřským jazykem</a:t>
            </a:r>
          </a:p>
        </p:txBody>
      </p:sp>
      <p:sp>
        <p:nvSpPr>
          <p:cNvPr id="3" name="Obdélník 2"/>
          <p:cNvSpPr/>
          <p:nvPr/>
        </p:nvSpPr>
        <p:spPr>
          <a:xfrm>
            <a:off x="377952" y="1203282"/>
            <a:ext cx="8558783"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Podporované cílové skupiny</a:t>
            </a:r>
            <a:r>
              <a:rPr lang="cs-CZ" dirty="0">
                <a:latin typeface="Arial" panose="020B0604020202020204" pitchFamily="34" charset="0"/>
                <a:ea typeface="Times New Roman" panose="02020603050405020304" pitchFamily="18" charset="0"/>
                <a:cs typeface="Arial" panose="020B0604020202020204" pitchFamily="34" charset="0"/>
              </a:rPr>
              <a:t>:</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Pedagogičtí pracovníci MŠ, ZŠ a SŠ</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Děti, žáci MŠ, ZŠ a SŠ</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Děti, žáci MŠ, ZŠ a SŠ s odlišným mateřským jazykem</a:t>
            </a: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latin typeface="Arial" panose="020B0604020202020204" pitchFamily="34" charset="0"/>
              <a:ea typeface="Times New Roman" panose="02020603050405020304" pitchFamily="18" charset="0"/>
              <a:cs typeface="Times New Roman" panose="02020603050405020304" pitchFamily="18" charset="0"/>
            </a:endParaRPr>
          </a:p>
          <a:p>
            <a:pPr>
              <a:buClr>
                <a:srgbClr val="A59253"/>
              </a:buClr>
            </a:pPr>
            <a:endParaRPr lang="cs-CZ" dirty="0"/>
          </a:p>
          <a:p>
            <a:pPr marL="285750" indent="-285750">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Oprávnění žadatelé</a:t>
            </a:r>
            <a:r>
              <a:rPr lang="cs-CZ" dirty="0">
                <a:latin typeface="Arial" panose="020B0604020202020204" pitchFamily="34" charset="0"/>
                <a:ea typeface="Times New Roman" panose="02020603050405020304" pitchFamily="18" charset="0"/>
                <a:cs typeface="Arial" panose="020B0604020202020204" pitchFamily="34" charset="0"/>
              </a:rPr>
              <a:t>:</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 Hlavní město Praha</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lvl="1">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 Městské části hl. m. Prahy</a:t>
            </a:r>
          </a:p>
          <a:p>
            <a:pPr lvl="1">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lvl="1"/>
            <a:r>
              <a:rPr lang="cs-CZ" dirty="0">
                <a:latin typeface="Arial" panose="020B0604020202020204" pitchFamily="34" charset="0"/>
                <a:ea typeface="Times New Roman" panose="02020603050405020304" pitchFamily="18" charset="0"/>
                <a:cs typeface="Arial" panose="020B0604020202020204" pitchFamily="34" charset="0"/>
              </a:rPr>
              <a:t>- MŠ, ZŠ, SŠ uskutečňující vzdělávání na území hl. m. Prahy</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103713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4.2 STÁŽE PEDAGOGICKÝCH PRACOVNÍKŮ</a:t>
            </a:r>
          </a:p>
        </p:txBody>
      </p:sp>
      <p:sp>
        <p:nvSpPr>
          <p:cNvPr id="3" name="Obdélník 2"/>
          <p:cNvSpPr/>
          <p:nvPr/>
        </p:nvSpPr>
        <p:spPr>
          <a:xfrm>
            <a:off x="466344" y="996620"/>
            <a:ext cx="8211312"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sz="1600" dirty="0"/>
              <a:t>Jednotka má za cíl rozšířit odbornost pedagogických pracovníků ve školách, které integrují děti s OMJ.</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Způsobilou cílovou skupinou jsou pedagogičtí pracovníci a vedoucí pracovníci škol. Jejich profesní rozvoj bude podporován účastí na vícedenní stáži v zahraniční škole v jiné zemi EU, ve škole, která využívá své zkušenosti s prací s dětmi s OMJ.	</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Stáž bude probíhat formou pozorování či stínování učitelů v hostitelské škole, řízených diskusí a konzultací s učiteli a setkání s dětmi a učiteli </a:t>
            </a:r>
            <a:br>
              <a:rPr lang="cs-CZ" sz="1600" dirty="0"/>
            </a:br>
            <a:r>
              <a:rPr lang="cs-CZ" sz="1600" dirty="0"/>
              <a:t>v hostitelské zemi.</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Zkušenosti budou dále sdíleny v domácí škole formou workshopů.</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Výstupy budou následně zveřejněny na stránkách školy (prezentace/zápis).</a:t>
            </a:r>
          </a:p>
          <a:p>
            <a:pPr marL="285750" indent="-285750" algn="just">
              <a:buClr>
                <a:srgbClr val="A59253"/>
              </a:buClr>
              <a:buFont typeface="Wingdings" panose="05000000000000000000" pitchFamily="2" charset="2"/>
              <a:buChar char="Ø"/>
            </a:pPr>
            <a:endParaRPr lang="cs-CZ" sz="1600" dirty="0"/>
          </a:p>
          <a:p>
            <a:pPr marL="285750" indent="-285750" algn="just">
              <a:buClr>
                <a:srgbClr val="A59253"/>
              </a:buClr>
              <a:buFont typeface="Wingdings" panose="05000000000000000000" pitchFamily="2" charset="2"/>
              <a:buChar char="Ø"/>
            </a:pPr>
            <a:r>
              <a:rPr lang="cs-CZ" sz="1600" dirty="0"/>
              <a:t>Jeden pedagog se může zúčastnit max. 2 stáží za 1 projekt. Ve stejný termín a na stejné škole se mohou zúčastnit stáže max. 2 pedagogové najednou. Škola (žadatel) si může jednotku k této aktivitě zvolit max. 10x.</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789541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4.2 Stáže pedagogických pracovníků</a:t>
            </a:r>
          </a:p>
        </p:txBody>
      </p:sp>
      <p:sp>
        <p:nvSpPr>
          <p:cNvPr id="3" name="Obdélník 2"/>
          <p:cNvSpPr/>
          <p:nvPr/>
        </p:nvSpPr>
        <p:spPr>
          <a:xfrm>
            <a:off x="466344" y="1211843"/>
            <a:ext cx="8211312" cy="4801314"/>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4.2.1 Čtyřdenní stáže pedagogických pracovníků</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Účast pedagoga na čtyřdenní stáži / celkem 24 hodin řízených aktivit </a:t>
            </a:r>
            <a:br>
              <a:rPr lang="cs-CZ" dirty="0"/>
            </a:br>
            <a:r>
              <a:rPr lang="cs-CZ" dirty="0"/>
              <a:t>v zahraniční škole (pozorování / stínování učitelů v hostitelské škole, vedení debat a konzultací s učiteli a setkání s dětmi a učiteli) a prezentace závěrů stáže v domácí škole.</a:t>
            </a:r>
          </a:p>
          <a:p>
            <a:endParaRPr lang="cs-CZ" u="sng" dirty="0"/>
          </a:p>
          <a:p>
            <a:pPr algn="just"/>
            <a:r>
              <a:rPr lang="cs-CZ" u="sng" dirty="0"/>
              <a:t>náklady na jednotku</a:t>
            </a:r>
            <a:r>
              <a:rPr lang="cs-CZ" dirty="0"/>
              <a:t>:</a:t>
            </a:r>
          </a:p>
          <a:p>
            <a:pPr algn="just"/>
            <a:r>
              <a:rPr lang="cs-CZ" b="1" dirty="0"/>
              <a:t>Fixní </a:t>
            </a:r>
            <a:r>
              <a:rPr lang="cs-CZ" dirty="0"/>
              <a:t>= 14 521 Kč</a:t>
            </a:r>
          </a:p>
          <a:p>
            <a:pPr algn="just"/>
            <a:r>
              <a:rPr lang="cs-CZ" b="1" dirty="0"/>
              <a:t>Variabilní </a:t>
            </a:r>
            <a:r>
              <a:rPr lang="cs-CZ" dirty="0"/>
              <a:t>= ubytování a stravné (dle cílové země) + cestovné (dle cílového města/ místa).</a:t>
            </a:r>
          </a:p>
          <a:p>
            <a:endParaRPr lang="cs-CZ" dirty="0"/>
          </a:p>
          <a:p>
            <a:pPr algn="just"/>
            <a:r>
              <a:rPr lang="cs-CZ" u="sng" dirty="0"/>
              <a:t>podmínky</a:t>
            </a:r>
            <a:r>
              <a:rPr lang="cs-CZ" dirty="0"/>
              <a:t>:</a:t>
            </a:r>
          </a:p>
          <a:p>
            <a:pPr algn="just"/>
            <a:r>
              <a:rPr lang="cs-CZ" dirty="0"/>
              <a:t>Jednotka stáže je kalkulována z několika nákladových položek (fixní a variabilní)                pro výpočet využijte </a:t>
            </a:r>
            <a:r>
              <a:rPr lang="nl-NL" b="1" dirty="0"/>
              <a:t>Kalkulačk</a:t>
            </a:r>
            <a:r>
              <a:rPr lang="cs-CZ" b="1" dirty="0"/>
              <a:t>u</a:t>
            </a:r>
            <a:r>
              <a:rPr lang="nl-NL" b="1" dirty="0"/>
              <a:t> pro výzvu č. </a:t>
            </a:r>
            <a:r>
              <a:rPr lang="cs-CZ" b="1" dirty="0"/>
              <a:t>49</a:t>
            </a:r>
            <a:r>
              <a:rPr lang="nl-NL" b="1" dirty="0"/>
              <a:t> OP PPR</a:t>
            </a:r>
            <a:r>
              <a:rPr lang="cs-CZ" dirty="0"/>
              <a:t>, která je zveřejněna na stánkách www.penizeproprahu.cz u výzvy č. 49.</a:t>
            </a:r>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Šipka doprava 3"/>
          <p:cNvSpPr/>
          <p:nvPr/>
        </p:nvSpPr>
        <p:spPr>
          <a:xfrm>
            <a:off x="1585912" y="5336108"/>
            <a:ext cx="828675" cy="40005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7094692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5.1 ODBORNĚ ZAMĚŘENÁ TEMATICKÁ SETKÁVÁNÍ A</a:t>
            </a:r>
            <a:br>
              <a:rPr lang="cs-CZ" b="1" dirty="0"/>
            </a:br>
            <a:r>
              <a:rPr lang="cs-CZ" b="1" dirty="0"/>
              <a:t>SPOLUPRÁCE S RODIČI DĚTÍ VE ŠKOLÁCH</a:t>
            </a:r>
          </a:p>
        </p:txBody>
      </p:sp>
      <p:sp>
        <p:nvSpPr>
          <p:cNvPr id="3" name="Obdélník 2"/>
          <p:cNvSpPr/>
          <p:nvPr/>
        </p:nvSpPr>
        <p:spPr>
          <a:xfrm>
            <a:off x="466344" y="996620"/>
            <a:ext cx="8211312" cy="480131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aktivity je rozvíjet komunikaci, sdílení zkušeností a dobré praxe školy s rodičovskou veřejností.</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Podmínkou realizace aktivity je, že škola zorganizuje </a:t>
            </a:r>
            <a:r>
              <a:rPr lang="cs-CZ" b="1" dirty="0">
                <a:latin typeface="Arial" panose="020B0604020202020204" pitchFamily="34" charset="0"/>
                <a:ea typeface="Times New Roman" panose="02020603050405020304" pitchFamily="18" charset="0"/>
                <a:cs typeface="Arial" panose="020B0604020202020204" pitchFamily="34" charset="0"/>
              </a:rPr>
              <a:t>odborně zaměřená tematická setkání rodičů za účasti externího odborníka, </a:t>
            </a:r>
            <a:r>
              <a:rPr lang="cs-CZ" dirty="0">
                <a:latin typeface="Arial" panose="020B0604020202020204" pitchFamily="34" charset="0"/>
                <a:ea typeface="Times New Roman" panose="02020603050405020304" pitchFamily="18" charset="0"/>
                <a:cs typeface="Arial" panose="020B0604020202020204" pitchFamily="34" charset="0"/>
              </a:rPr>
              <a:t>závazná témata jsou uvedena v příloze č. 1 výzvy (strana 31). Např. </a:t>
            </a:r>
            <a:r>
              <a:rPr lang="cs-CZ" dirty="0"/>
              <a:t>komunitní aktivity školy, principy otevřené školy atd.</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Setkání má formu přednášky, prezentace s následnou diskusí o daných tématech.</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Externím odborníkem může být např. pedagog, pracovník pedagogicko-psychologické poradny, psycholog, specialista vzdělávání či v oblasti zaměření setkání apod.</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Setkání se musí odehrát ve skupině minimálně osmi rodičů.</a:t>
            </a: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828718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5" y="368300"/>
            <a:ext cx="8483219" cy="317500"/>
          </a:xfrm>
        </p:spPr>
        <p:txBody>
          <a:bodyPr/>
          <a:lstStyle/>
          <a:p>
            <a:r>
              <a:rPr lang="cs-CZ" b="1" dirty="0"/>
              <a:t>Jednotka k aktivitě 5.1 Odborně zaměřená tematická setkávání a spolupráce s rodiči dětí </a:t>
            </a:r>
          </a:p>
        </p:txBody>
      </p:sp>
      <p:sp>
        <p:nvSpPr>
          <p:cNvPr id="3" name="Obdélník 2"/>
          <p:cNvSpPr/>
          <p:nvPr/>
        </p:nvSpPr>
        <p:spPr>
          <a:xfrm>
            <a:off x="466344" y="1083256"/>
            <a:ext cx="8211312"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5.1.1 Odborně zaměřená tematická setkávání a spolupráce s rodiči dětí</a:t>
            </a:r>
          </a:p>
          <a:p>
            <a:pPr marL="285750" indent="-285750">
              <a:buClr>
                <a:srgbClr val="A59253"/>
              </a:buClr>
              <a:buFont typeface="Wingdings" panose="05000000000000000000" pitchFamily="2" charset="2"/>
              <a:buChar char="Ø"/>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Dvě setkání rodičů s odborníkem a zástupcem školy v min. rozsahu 4 hodin celkem.</a:t>
            </a:r>
          </a:p>
          <a:p>
            <a:pPr algn="just"/>
            <a:endParaRPr lang="cs-CZ" u="sng" dirty="0"/>
          </a:p>
          <a:p>
            <a:pPr algn="just"/>
            <a:r>
              <a:rPr lang="cs-CZ" u="sng" dirty="0"/>
              <a:t>náklady na jednotku</a:t>
            </a:r>
            <a:r>
              <a:rPr lang="cs-CZ" dirty="0"/>
              <a:t>:</a:t>
            </a:r>
          </a:p>
          <a:p>
            <a:pPr algn="just"/>
            <a:r>
              <a:rPr lang="cs-CZ" dirty="0"/>
              <a:t>8 268 Kč</a:t>
            </a:r>
          </a:p>
          <a:p>
            <a:pPr algn="just"/>
            <a:endParaRPr lang="cs-CZ" dirty="0"/>
          </a:p>
          <a:p>
            <a:pPr algn="just"/>
            <a:r>
              <a:rPr lang="cs-CZ" u="sng" dirty="0"/>
              <a:t>podmínky</a:t>
            </a:r>
            <a:r>
              <a:rPr lang="cs-CZ" dirty="0"/>
              <a:t>:</a:t>
            </a:r>
          </a:p>
          <a:p>
            <a:pPr algn="just"/>
            <a:r>
              <a:rPr lang="cs-CZ" dirty="0"/>
              <a:t>Jedním setkáním se rozumí minimálně 2 hodinové setkání s rodiči za účasti odborníka a organizátora (ze strany školy) v daném místě a čase.</a:t>
            </a:r>
          </a:p>
          <a:p>
            <a:pPr algn="just"/>
            <a:endParaRPr lang="cs-CZ" dirty="0"/>
          </a:p>
          <a:p>
            <a:pPr algn="just"/>
            <a:r>
              <a:rPr lang="cs-CZ" dirty="0"/>
              <a:t>Pro uznatelnost nákladů jednotky je sledována realizace aktivity v celkovém rozsahu 4 hodiny (4 * 60 min.)</a:t>
            </a:r>
          </a:p>
          <a:p>
            <a:pPr algn="just"/>
            <a:endParaRPr lang="cs-CZ" dirty="0"/>
          </a:p>
          <a:p>
            <a:pPr algn="just"/>
            <a:r>
              <a:rPr lang="cs-CZ" dirty="0">
                <a:solidFill>
                  <a:srgbClr val="FF0000"/>
                </a:solidFill>
              </a:rPr>
              <a:t>Např.: Škola plánuje 4 dvouhodinové setkání s rodiči, danou jednotku si zvolí 2x.</a:t>
            </a:r>
          </a:p>
          <a:p>
            <a:pPr>
              <a:buClr>
                <a:srgbClr val="A59253"/>
              </a:buClr>
            </a:pPr>
            <a:r>
              <a:rPr lang="cs-CZ" b="1" dirty="0"/>
              <a:t> </a:t>
            </a:r>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16585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5.2 KOMUNITNĚ OSVĚTOVÁ SETKÁVÁNÍ</a:t>
            </a:r>
          </a:p>
        </p:txBody>
      </p:sp>
      <p:sp>
        <p:nvSpPr>
          <p:cNvPr id="3" name="Obdélník 2"/>
          <p:cNvSpPr/>
          <p:nvPr/>
        </p:nvSpPr>
        <p:spPr>
          <a:xfrm>
            <a:off x="314325" y="996620"/>
            <a:ext cx="8701088"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této aktivity je podpořit inkluzivní klima a komunitní charakter školy.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Škola zorganizuje volnočasové komunitní osvětové setkání s rodiči, přáteli školy a veřejností za pomoci odborníka nebo odborného týmu (organizace, spolku apod.).</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Pro zachování komunitního charakteru aktivity je nutné zapojení jednotlivých aktérů (zástupců školy, rodičů, externí organizace/externího odborníka, případně i žáků) do přípravy, realizace i vyhodnocení aktivity.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Podmínkou pro uznatelnost aktivity je angažování odborníka, který se podílí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a navrhuje bližší tematické zaměření, obsah a formu aktivity.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Minimální počet účastníků z řad rodičů, přátel školy a veřejnosti je stanoven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v jednotlivých jednotkách.</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b="1" dirty="0">
                <a:latin typeface="Arial" panose="020B0604020202020204" pitchFamily="34" charset="0"/>
                <a:ea typeface="Times New Roman" panose="02020603050405020304" pitchFamily="18" charset="0"/>
                <a:cs typeface="Arial" panose="020B0604020202020204" pitchFamily="34" charset="0"/>
              </a:rPr>
              <a:t>Zaměření aktivity:</a:t>
            </a:r>
            <a:r>
              <a:rPr lang="cs-CZ" dirty="0">
                <a:latin typeface="Arial" panose="020B0604020202020204" pitchFamily="34" charset="0"/>
                <a:ea typeface="Times New Roman" panose="02020603050405020304" pitchFamily="18" charset="0"/>
                <a:cs typeface="Arial" panose="020B0604020202020204" pitchFamily="34" charset="0"/>
              </a:rPr>
              <a:t> </a:t>
            </a:r>
            <a:r>
              <a:rPr lang="cs-CZ" dirty="0"/>
              <a:t>posilování aktivního občanství, zájem o dění a řešení problémů dané lokality, multikulturní zaměření, péče o životní prostředí v okolí školy.</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42469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5.2 Komunitně osvětová setkávání</a:t>
            </a:r>
          </a:p>
        </p:txBody>
      </p:sp>
      <p:sp>
        <p:nvSpPr>
          <p:cNvPr id="3" name="Obdélník 2"/>
          <p:cNvSpPr/>
          <p:nvPr/>
        </p:nvSpPr>
        <p:spPr>
          <a:xfrm>
            <a:off x="466344" y="1083255"/>
            <a:ext cx="8211312" cy="507831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5.2.1 Komunitně osvětové setkání 2 hodinové</a:t>
            </a:r>
          </a:p>
          <a:p>
            <a:pPr>
              <a:buClr>
                <a:srgbClr val="A59253"/>
              </a:buClr>
            </a:pPr>
            <a:endParaRPr lang="cs-CZ" b="1" dirty="0"/>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Jedno min. 2 hodinové komunitní osvětové setkání pro </a:t>
            </a:r>
            <a:r>
              <a:rPr lang="cs-CZ" b="1" dirty="0"/>
              <a:t>min. 8 účastníků </a:t>
            </a:r>
            <a:r>
              <a:rPr lang="cs-CZ" dirty="0"/>
              <a:t>z řad rodičů, přátel školy a veřejnosti za pomoci odborníka nebo odborného týmu.</a:t>
            </a:r>
          </a:p>
          <a:p>
            <a:pPr algn="just"/>
            <a:r>
              <a:rPr lang="cs-CZ" dirty="0"/>
              <a:t>(1 hodina = 60 min.)</a:t>
            </a:r>
          </a:p>
          <a:p>
            <a:pPr algn="just"/>
            <a:endParaRPr lang="cs-CZ" u="sng" dirty="0"/>
          </a:p>
          <a:p>
            <a:pPr algn="just"/>
            <a:r>
              <a:rPr lang="cs-CZ" u="sng" dirty="0"/>
              <a:t>náklady na jednotku</a:t>
            </a:r>
            <a:r>
              <a:rPr lang="cs-CZ" dirty="0"/>
              <a:t>:</a:t>
            </a:r>
          </a:p>
          <a:p>
            <a:pPr algn="just"/>
            <a:r>
              <a:rPr lang="cs-CZ" dirty="0"/>
              <a:t>4 134 Kč</a:t>
            </a:r>
          </a:p>
          <a:p>
            <a:pPr algn="just"/>
            <a:endParaRPr lang="cs-CZ" dirty="0"/>
          </a:p>
          <a:p>
            <a:pPr algn="just"/>
            <a:r>
              <a:rPr lang="cs-CZ" u="sng" dirty="0"/>
              <a:t>podmínky</a:t>
            </a:r>
            <a:r>
              <a:rPr lang="cs-CZ" dirty="0"/>
              <a:t>:</a:t>
            </a:r>
          </a:p>
          <a:p>
            <a:pPr algn="just"/>
            <a:r>
              <a:rPr lang="cs-CZ" dirty="0">
                <a:latin typeface="Arial" panose="020B0604020202020204" pitchFamily="34" charset="0"/>
                <a:ea typeface="Times New Roman" panose="02020603050405020304" pitchFamily="18" charset="0"/>
                <a:cs typeface="Arial" panose="020B0604020202020204" pitchFamily="34" charset="0"/>
              </a:rPr>
              <a:t>Náklady zahrnují náklady na odborníka (příprava, působení na akci a čas na reflexi aktivit a individuální mailovou komunikaci s rodiči) a náklady na práci organizátora aktivity (příprava akce, pomoc v jejím průběhu a sepsání zprávy ze setkání).</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pl-PL" dirty="0">
                <a:solidFill>
                  <a:srgbClr val="FF0000"/>
                </a:solidFill>
              </a:rPr>
              <a:t>Škola si zvolí tolik jednotek, kolik min. 2 </a:t>
            </a:r>
            <a:r>
              <a:rPr lang="cs-CZ" dirty="0">
                <a:solidFill>
                  <a:srgbClr val="FF0000"/>
                </a:solidFill>
              </a:rPr>
              <a:t>hodinových komunitních setkání </a:t>
            </a:r>
            <a:br>
              <a:rPr lang="cs-CZ" dirty="0">
                <a:solidFill>
                  <a:srgbClr val="FF0000"/>
                </a:solidFill>
              </a:rPr>
            </a:br>
            <a:r>
              <a:rPr lang="cs-CZ" dirty="0">
                <a:solidFill>
                  <a:srgbClr val="FF0000"/>
                </a:solidFill>
              </a:rPr>
              <a:t>v projektu plánuje.</a:t>
            </a:r>
            <a:endParaRPr lang="cs-CZ"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2596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5.2 Komunitně osvětová setkávání</a:t>
            </a:r>
          </a:p>
        </p:txBody>
      </p:sp>
      <p:sp>
        <p:nvSpPr>
          <p:cNvPr id="3" name="Obdélník 2"/>
          <p:cNvSpPr/>
          <p:nvPr/>
        </p:nvSpPr>
        <p:spPr>
          <a:xfrm>
            <a:off x="200025" y="1054680"/>
            <a:ext cx="8772525" cy="5355312"/>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5.2.2 Komunitně osvětové setkání 4 hodinové</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Jedno min. 4 hodinové komunitní osvětové setkání pro </a:t>
            </a:r>
            <a:r>
              <a:rPr lang="cs-CZ" b="1" dirty="0"/>
              <a:t>min. 16 účastníků </a:t>
            </a:r>
            <a:br>
              <a:rPr lang="cs-CZ" b="1" dirty="0"/>
            </a:br>
            <a:r>
              <a:rPr lang="cs-CZ" dirty="0"/>
              <a:t>z řad rodičů, přátel školy a veřejnosti za pomoci odborníka nebo odborného týmu. </a:t>
            </a:r>
            <a:br>
              <a:rPr lang="cs-CZ" dirty="0"/>
            </a:br>
            <a:r>
              <a:rPr lang="cs-CZ" dirty="0"/>
              <a:t>(1 hodina = 60 min.)</a:t>
            </a:r>
          </a:p>
          <a:p>
            <a:pPr algn="just"/>
            <a:endParaRPr lang="cs-CZ" u="sng" dirty="0"/>
          </a:p>
          <a:p>
            <a:pPr algn="just"/>
            <a:r>
              <a:rPr lang="cs-CZ" u="sng" dirty="0"/>
              <a:t>náklady na jednotku</a:t>
            </a:r>
            <a:r>
              <a:rPr lang="cs-CZ" dirty="0"/>
              <a:t>:</a:t>
            </a:r>
          </a:p>
          <a:p>
            <a:pPr algn="just"/>
            <a:r>
              <a:rPr lang="cs-CZ" dirty="0"/>
              <a:t>8 268 Kč</a:t>
            </a:r>
          </a:p>
          <a:p>
            <a:pPr algn="just"/>
            <a:endParaRPr lang="cs-CZ" dirty="0"/>
          </a:p>
          <a:p>
            <a:pPr algn="just"/>
            <a:r>
              <a:rPr lang="cs-CZ" u="sng" dirty="0"/>
              <a:t>podmínky</a:t>
            </a:r>
            <a:r>
              <a:rPr lang="cs-CZ" dirty="0"/>
              <a:t>:</a:t>
            </a:r>
          </a:p>
          <a:p>
            <a:pPr algn="just"/>
            <a:r>
              <a:rPr lang="cs-CZ" b="1" dirty="0"/>
              <a:t>V této verzi aktivity je třeba zapojit min. 2 odborníky a 2 organizátory</a:t>
            </a:r>
            <a:r>
              <a:rPr lang="cs-CZ" dirty="0"/>
              <a:t>. Náklady zahrnují náklady na odborníka (příprava, působení na akci a čas na reflexi aktivit </a:t>
            </a:r>
            <a:br>
              <a:rPr lang="cs-CZ" dirty="0"/>
            </a:br>
            <a:r>
              <a:rPr lang="cs-CZ" dirty="0"/>
              <a:t>a individuální mailovou komunikaci s rodiči) a náklady na práci organizátora aktivity (příprava akce, pomoc v jejím průběhu a sepsání zprávy ze setkání).</a:t>
            </a:r>
          </a:p>
          <a:p>
            <a:pPr algn="just"/>
            <a:endParaRPr lang="cs-CZ" dirty="0"/>
          </a:p>
          <a:p>
            <a:pPr algn="just"/>
            <a:r>
              <a:rPr lang="cs-CZ" dirty="0">
                <a:solidFill>
                  <a:srgbClr val="FF0000"/>
                </a:solidFill>
              </a:rPr>
              <a:t>Škola si zvolí tolik jednotek, kolik min. 4 hodinových komunitních setkání </a:t>
            </a:r>
            <a:br>
              <a:rPr lang="cs-CZ" dirty="0">
                <a:solidFill>
                  <a:srgbClr val="FF0000"/>
                </a:solidFill>
              </a:rPr>
            </a:br>
            <a:r>
              <a:rPr lang="cs-CZ" dirty="0">
                <a:solidFill>
                  <a:srgbClr val="FF0000"/>
                </a:solidFill>
              </a:rPr>
              <a:t>v projektu plánuje.</a:t>
            </a:r>
          </a:p>
          <a:p>
            <a:endParaRPr lang="cs-CZ" b="1"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51882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5.3 VOLNOČASOVÝ KLUB</a:t>
            </a:r>
          </a:p>
        </p:txBody>
      </p:sp>
      <p:sp>
        <p:nvSpPr>
          <p:cNvPr id="3" name="Obdélník 2"/>
          <p:cNvSpPr/>
          <p:nvPr/>
        </p:nvSpPr>
        <p:spPr>
          <a:xfrm>
            <a:off x="314325" y="996620"/>
            <a:ext cx="8701088"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aktivity je realizace klubu (dále jen klub) pro žáky základní nebo střední školy. Aktivita má formu volnočasové aktivity a vede k rozvoji kompetencí žáků (osobních, sociálních a interkulturních kompetencí žáků) v návaznosti na kurikulum školy.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Klub je možno zřídit pro nejméně šest žáků školy, z nichž nejméně dva budou žáci s OMJ.</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Klub musí být zaměřen na rozvoj kompetencí dětí v oblasti vzájemného porozumění, mezigeneračního soužití, zájmu o odpovědnost za to, co se děje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v komunitě, otevřeného přístupu ke kulturní rozmanitosti.</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Cílem aktivity je prevence školního neúspěchu žáků, podpora vzájemného porozumění majoritní a menšinové populace žáků.</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Výběr dětí je zcela v kompetenci ředitele školy.</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Pokud je žák do klubu přihlášen, je pro něj docházka povinná.</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634079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03706" y="368300"/>
            <a:ext cx="7473950" cy="317500"/>
          </a:xfrm>
        </p:spPr>
        <p:txBody>
          <a:bodyPr/>
          <a:lstStyle/>
          <a:p>
            <a:r>
              <a:rPr lang="cs-CZ" b="1" dirty="0"/>
              <a:t>Jednotka k aktivitě 5.3 Volnočasový klub</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b="1" dirty="0"/>
              <a:t>5.3.1 Volnočasový klub pro 16 setkání</a:t>
            </a:r>
          </a:p>
          <a:p>
            <a:pPr marL="285750" indent="-285750">
              <a:buClr>
                <a:srgbClr val="A59253"/>
              </a:buClr>
              <a:buFont typeface="Wingdings" panose="05000000000000000000" pitchFamily="2" charset="2"/>
              <a:buChar char="Ø"/>
            </a:pPr>
            <a:endParaRPr lang="cs-CZ" b="1"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cs-CZ" dirty="0"/>
              <a:t>Blok 16 lekcí - ucelený proces zřízení, vybavení a realizace klubu (1 lekce = 90 min.).</a:t>
            </a:r>
          </a:p>
          <a:p>
            <a:pPr algn="just"/>
            <a:endParaRPr lang="cs-CZ" u="sng" dirty="0"/>
          </a:p>
          <a:p>
            <a:pPr algn="just"/>
            <a:r>
              <a:rPr lang="cs-CZ" u="sng" dirty="0"/>
              <a:t>náklady na jednotku</a:t>
            </a:r>
            <a:r>
              <a:rPr lang="cs-CZ" dirty="0"/>
              <a:t>:</a:t>
            </a:r>
          </a:p>
          <a:p>
            <a:pPr algn="just"/>
            <a:r>
              <a:rPr lang="cs-CZ" dirty="0"/>
              <a:t>19 459 Kč</a:t>
            </a:r>
          </a:p>
          <a:p>
            <a:pPr algn="just"/>
            <a:endParaRPr lang="cs-CZ" dirty="0"/>
          </a:p>
          <a:p>
            <a:pPr algn="just"/>
            <a:r>
              <a:rPr lang="cs-CZ" u="sng" dirty="0"/>
              <a:t>podmínky</a:t>
            </a:r>
            <a:r>
              <a:rPr lang="cs-CZ" dirty="0"/>
              <a:t>:</a:t>
            </a:r>
          </a:p>
          <a:p>
            <a:pPr algn="just"/>
            <a:r>
              <a:rPr lang="cs-CZ" dirty="0">
                <a:latin typeface="Arial" panose="020B0604020202020204" pitchFamily="34" charset="0"/>
                <a:ea typeface="Times New Roman" panose="02020603050405020304" pitchFamily="18" charset="0"/>
                <a:cs typeface="Arial" panose="020B0604020202020204" pitchFamily="34" charset="0"/>
              </a:rPr>
              <a:t>V rámci jedné jednotky musí být realizováno minimálně 16 schůzek v délce trvání 90 minut / jedna schůzka, v období pěti po sobě jdoucích měsíců, ve kterých probíhá výuka.</a:t>
            </a:r>
          </a:p>
          <a:p>
            <a:pPr algn="just"/>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dirty="0"/>
              <a:t>Pro naplnění výstupu je nezbytné, aby průměrná </a:t>
            </a:r>
            <a:r>
              <a:rPr lang="pl-PL" dirty="0"/>
              <a:t>docházka v rozsahu </a:t>
            </a:r>
            <a:br>
              <a:rPr lang="pl-PL" dirty="0"/>
            </a:br>
            <a:r>
              <a:rPr lang="pl-PL" dirty="0"/>
              <a:t>1 jednotky byla min. 75 % </a:t>
            </a:r>
            <a:r>
              <a:rPr lang="cs-CZ" dirty="0"/>
              <a:t>z celkového počtu zapsaných žáků.</a:t>
            </a: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436774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solidFill>
                  <a:schemeClr val="bg1"/>
                </a:solidFill>
              </a:rPr>
              <a:t>Děkuji za pozornost</a:t>
            </a:r>
            <a:endParaRPr lang="cs-CZ" dirty="0"/>
          </a:p>
        </p:txBody>
      </p:sp>
      <p:sp>
        <p:nvSpPr>
          <p:cNvPr id="3" name="Obdélník 2"/>
          <p:cNvSpPr/>
          <p:nvPr/>
        </p:nvSpPr>
        <p:spPr>
          <a:xfrm>
            <a:off x="3876261" y="3516702"/>
            <a:ext cx="4572000" cy="2780248"/>
          </a:xfrm>
          <a:prstGeom prst="rect">
            <a:avLst/>
          </a:prstGeom>
        </p:spPr>
        <p:txBody>
          <a:bodyPr>
            <a:spAutoFit/>
          </a:bodyPr>
          <a:lstStyle/>
          <a:p>
            <a:pPr fontAlgn="auto">
              <a:spcBef>
                <a:spcPts val="24"/>
              </a:spcBef>
              <a:spcAft>
                <a:spcPts val="0"/>
              </a:spcAft>
            </a:pPr>
            <a:r>
              <a:rPr lang="cs-CZ" altLang="cs-CZ" b="1" dirty="0">
                <a:solidFill>
                  <a:prstClr val="black"/>
                </a:solidFill>
                <a:latin typeface="Arial"/>
              </a:rPr>
              <a:t>NINA BOŘKOVCOVÁ</a:t>
            </a:r>
          </a:p>
          <a:p>
            <a:pPr fontAlgn="auto">
              <a:spcBef>
                <a:spcPts val="24"/>
              </a:spcBef>
              <a:spcAft>
                <a:spcPts val="0"/>
              </a:spcAft>
            </a:pPr>
            <a:r>
              <a:rPr lang="cs-CZ" altLang="cs-CZ" sz="1600" b="1" dirty="0">
                <a:solidFill>
                  <a:prstClr val="black"/>
                </a:solidFill>
                <a:latin typeface="Arial"/>
              </a:rPr>
              <a:t>	</a:t>
            </a:r>
          </a:p>
          <a:p>
            <a:pPr marL="0" indent="0">
              <a:spcBef>
                <a:spcPts val="24"/>
              </a:spcBef>
              <a:buNone/>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spcBef>
                <a:spcPts val="24"/>
              </a:spcBef>
              <a:spcAft>
                <a:spcPts val="0"/>
              </a:spcAft>
            </a:pPr>
            <a:r>
              <a:rPr lang="cs-CZ" b="1" dirty="0">
                <a:solidFill>
                  <a:srgbClr val="0070C0"/>
                </a:solidFill>
                <a:latin typeface="Arial" panose="020B0604020202020204" pitchFamily="34" charset="0"/>
                <a:cs typeface="Arial" panose="020B0604020202020204" pitchFamily="34" charset="0"/>
              </a:rPr>
              <a:t>nina.borkovcova@praha.eu</a:t>
            </a: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Mob. 737 254 872</a:t>
            </a:r>
            <a:endParaRPr lang="cs-CZ" dirty="0">
              <a:solidFill>
                <a:prstClr val="black"/>
              </a:solidFill>
              <a:latin typeface="Arial"/>
            </a:endParaRP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Tel. 236 003 920</a:t>
            </a:r>
          </a:p>
        </p:txBody>
      </p:sp>
    </p:spTree>
    <p:extLst>
      <p:ext uri="{BB962C8B-B14F-4D97-AF65-F5344CB8AC3E}">
        <p14:creationId xmlns:p14="http://schemas.microsoft.com/office/powerpoint/2010/main" val="632661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Spolufinancování</a:t>
            </a:r>
            <a:endParaRPr lang="cs-CZ" dirty="0"/>
          </a:p>
        </p:txBody>
      </p:sp>
      <p:graphicFrame>
        <p:nvGraphicFramePr>
          <p:cNvPr id="9" name="Tabulka 8"/>
          <p:cNvGraphicFramePr>
            <a:graphicFrameLocks noGrp="1"/>
          </p:cNvGraphicFramePr>
          <p:nvPr>
            <p:extLst/>
          </p:nvPr>
        </p:nvGraphicFramePr>
        <p:xfrm>
          <a:off x="257175" y="1719263"/>
          <a:ext cx="8505826" cy="3499609"/>
        </p:xfrm>
        <a:graphic>
          <a:graphicData uri="http://schemas.openxmlformats.org/drawingml/2006/table">
            <a:tbl>
              <a:tblPr firstRow="1" firstCol="1" bandRow="1">
                <a:tableStyleId>{5C22544A-7EE6-4342-B048-85BDC9FD1C3A}</a:tableStyleId>
              </a:tblPr>
              <a:tblGrid>
                <a:gridCol w="5975957">
                  <a:extLst>
                    <a:ext uri="{9D8B030D-6E8A-4147-A177-3AD203B41FA5}">
                      <a16:colId xmlns="" xmlns:a16="http://schemas.microsoft.com/office/drawing/2014/main" val="20000"/>
                    </a:ext>
                  </a:extLst>
                </a:gridCol>
                <a:gridCol w="765798">
                  <a:extLst>
                    <a:ext uri="{9D8B030D-6E8A-4147-A177-3AD203B41FA5}">
                      <a16:colId xmlns="" xmlns:a16="http://schemas.microsoft.com/office/drawing/2014/main" val="20001"/>
                    </a:ext>
                  </a:extLst>
                </a:gridCol>
                <a:gridCol w="912965">
                  <a:extLst>
                    <a:ext uri="{9D8B030D-6E8A-4147-A177-3AD203B41FA5}">
                      <a16:colId xmlns="" xmlns:a16="http://schemas.microsoft.com/office/drawing/2014/main" val="20002"/>
                    </a:ext>
                  </a:extLst>
                </a:gridCol>
                <a:gridCol w="851106">
                  <a:extLst>
                    <a:ext uri="{9D8B030D-6E8A-4147-A177-3AD203B41FA5}">
                      <a16:colId xmlns="" xmlns:a16="http://schemas.microsoft.com/office/drawing/2014/main" val="20003"/>
                    </a:ext>
                  </a:extLst>
                </a:gridCol>
              </a:tblGrid>
              <a:tr h="629477">
                <a:tc>
                  <a:txBody>
                    <a:bodyPr/>
                    <a:lstStyle/>
                    <a:p>
                      <a:pPr algn="ctr" rtl="0" fontAlgn="ctr"/>
                      <a:r>
                        <a:rPr lang="cs-CZ" sz="1600" u="none" strike="noStrike" dirty="0">
                          <a:solidFill>
                            <a:schemeClr val="tx1"/>
                          </a:solidFill>
                          <a:effectLst/>
                        </a:rPr>
                        <a:t>Typ organizace</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tc>
                  <a:txBody>
                    <a:bodyPr/>
                    <a:lstStyle/>
                    <a:p>
                      <a:pPr algn="ctr" rtl="0" fontAlgn="ctr"/>
                      <a:r>
                        <a:rPr lang="cs-CZ" sz="1600" u="none" strike="noStrike" dirty="0">
                          <a:solidFill>
                            <a:schemeClr val="tx1"/>
                          </a:solidFill>
                          <a:effectLst/>
                        </a:rPr>
                        <a:t>EU podíl</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tc>
                  <a:txBody>
                    <a:bodyPr/>
                    <a:lstStyle/>
                    <a:p>
                      <a:pPr algn="ctr" rtl="0" fontAlgn="ctr"/>
                      <a:r>
                        <a:rPr lang="cs-CZ" sz="1600" u="none" strike="noStrike" dirty="0">
                          <a:solidFill>
                            <a:schemeClr val="tx1"/>
                          </a:solidFill>
                          <a:effectLst/>
                        </a:rPr>
                        <a:t>Rozpočet hl. m. Prahy</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tc>
                  <a:txBody>
                    <a:bodyPr/>
                    <a:lstStyle/>
                    <a:p>
                      <a:pPr algn="ctr" rtl="0" fontAlgn="ctr"/>
                      <a:r>
                        <a:rPr lang="cs-CZ" sz="1600" u="none" strike="noStrike" dirty="0">
                          <a:solidFill>
                            <a:schemeClr val="tx1"/>
                          </a:solidFill>
                          <a:effectLst/>
                        </a:rPr>
                        <a:t>Příjemce</a:t>
                      </a:r>
                      <a:endParaRPr lang="cs-CZ" sz="1600" b="1" i="0" u="none" strike="noStrike" dirty="0">
                        <a:solidFill>
                          <a:schemeClr val="tx1"/>
                        </a:solidFill>
                        <a:effectLst/>
                        <a:latin typeface="Arial" panose="020B0604020202020204" pitchFamily="34" charset="0"/>
                      </a:endParaRPr>
                    </a:p>
                  </a:txBody>
                  <a:tcPr marL="9097" marR="9097" marT="9097" marB="0" anchor="ctr">
                    <a:solidFill>
                      <a:schemeClr val="bg1">
                        <a:lumMod val="50000"/>
                      </a:schemeClr>
                    </a:solidFill>
                  </a:tcPr>
                </a:tc>
                <a:extLst>
                  <a:ext uri="{0D108BD9-81ED-4DB2-BD59-A6C34878D82A}">
                    <a16:rowId xmlns="" xmlns:a16="http://schemas.microsoft.com/office/drawing/2014/main" val="10000"/>
                  </a:ext>
                </a:extLst>
              </a:tr>
              <a:tr h="664320">
                <a:tc>
                  <a:txBody>
                    <a:bodyPr/>
                    <a:lstStyle/>
                    <a:p>
                      <a:pPr algn="just" rtl="0" fontAlgn="ctr"/>
                      <a:r>
                        <a:rPr lang="cs-CZ" sz="1600" b="0" i="0" u="none" strike="noStrike" dirty="0">
                          <a:solidFill>
                            <a:schemeClr val="tx1"/>
                          </a:solidFill>
                          <a:effectLst/>
                          <a:latin typeface="Arial" panose="020B0604020202020204" pitchFamily="34" charset="0"/>
                        </a:rPr>
                        <a:t>Hlavní</a:t>
                      </a:r>
                      <a:r>
                        <a:rPr lang="cs-CZ" sz="1600" b="0" i="0" u="none" strike="noStrike" baseline="0" dirty="0">
                          <a:solidFill>
                            <a:schemeClr val="tx1"/>
                          </a:solidFill>
                          <a:effectLst/>
                          <a:latin typeface="Arial" panose="020B0604020202020204" pitchFamily="34" charset="0"/>
                        </a:rPr>
                        <a:t> město Praha</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50 %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45 %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5 %</a:t>
                      </a:r>
                    </a:p>
                  </a:txBody>
                  <a:tcPr marL="9097" marR="9097" marT="9097" marB="0" anchor="ctr">
                    <a:solidFill>
                      <a:schemeClr val="bg1">
                        <a:lumMod val="75000"/>
                      </a:schemeClr>
                    </a:solidFill>
                  </a:tcPr>
                </a:tc>
                <a:extLst>
                  <a:ext uri="{0D108BD9-81ED-4DB2-BD59-A6C34878D82A}">
                    <a16:rowId xmlns="" xmlns:a16="http://schemas.microsoft.com/office/drawing/2014/main" val="10001"/>
                  </a:ext>
                </a:extLst>
              </a:tr>
              <a:tr h="495300">
                <a:tc>
                  <a:txBody>
                    <a:bodyPr/>
                    <a:lstStyle/>
                    <a:p>
                      <a:pPr algn="just" rtl="0" fontAlgn="ctr"/>
                      <a:r>
                        <a:rPr lang="cs-CZ" sz="1600" b="0" i="0" u="none" strike="noStrike" dirty="0">
                          <a:solidFill>
                            <a:schemeClr val="tx1"/>
                          </a:solidFill>
                          <a:effectLst/>
                          <a:latin typeface="Arial" panose="020B0604020202020204" pitchFamily="34" charset="0"/>
                        </a:rPr>
                        <a:t>Městské části hl. m. Prahy</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50 %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45 %</a:t>
                      </a:r>
                    </a:p>
                  </a:txBody>
                  <a:tcPr marL="9097" marR="9097" marT="9097" marB="0" anchor="ctr">
                    <a:solidFill>
                      <a:schemeClr val="bg1">
                        <a:lumMod val="75000"/>
                      </a:schemeClr>
                    </a:solidFill>
                  </a:tcPr>
                </a:tc>
                <a:tc>
                  <a:txBody>
                    <a:bodyPr/>
                    <a:lstStyle/>
                    <a:p>
                      <a:pPr algn="ctr" rtl="0" fontAlgn="ctr"/>
                      <a:r>
                        <a:rPr lang="cs-CZ" sz="1600" b="0" i="0" u="none" strike="noStrike" dirty="0">
                          <a:solidFill>
                            <a:schemeClr val="tx1"/>
                          </a:solidFill>
                          <a:effectLst/>
                          <a:latin typeface="Arial" panose="020B0604020202020204" pitchFamily="34" charset="0"/>
                        </a:rPr>
                        <a:t>5 %</a:t>
                      </a:r>
                    </a:p>
                  </a:txBody>
                  <a:tcPr marL="9097" marR="9097" marT="9097" marB="0" anchor="ctr">
                    <a:solidFill>
                      <a:schemeClr val="bg1">
                        <a:lumMod val="75000"/>
                      </a:schemeClr>
                    </a:solidFill>
                  </a:tcPr>
                </a:tc>
                <a:extLst>
                  <a:ext uri="{0D108BD9-81ED-4DB2-BD59-A6C34878D82A}">
                    <a16:rowId xmlns="" xmlns:a16="http://schemas.microsoft.com/office/drawing/2014/main" val="10002"/>
                  </a:ext>
                </a:extLst>
              </a:tr>
              <a:tr h="1140811">
                <a:tc>
                  <a:txBody>
                    <a:bodyPr/>
                    <a:lstStyle/>
                    <a:p>
                      <a:pPr algn="just" rtl="0" fontAlgn="ctr"/>
                      <a:r>
                        <a:rPr lang="cs-CZ" sz="1600" b="0" u="none" strike="noStrike" dirty="0">
                          <a:solidFill>
                            <a:schemeClr val="tx1"/>
                          </a:solidFill>
                          <a:effectLst/>
                        </a:rPr>
                        <a:t>Právnické osoby vykonávající činnost škol a školských zařízení zapsané ve školském rejstříku (MŠ, ZŠ, SŠ včetně škol soukromých a církevních)</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extLst>
                  <a:ext uri="{0D108BD9-81ED-4DB2-BD59-A6C34878D82A}">
                    <a16:rowId xmlns="" xmlns:a16="http://schemas.microsoft.com/office/drawing/2014/main" val="10003"/>
                  </a:ext>
                </a:extLst>
              </a:tr>
              <a:tr h="458561">
                <a:tc>
                  <a:txBody>
                    <a:bodyPr/>
                    <a:lstStyle/>
                    <a:p>
                      <a:pPr algn="just" rtl="0" fontAlgn="ctr"/>
                      <a:r>
                        <a:rPr lang="cs-CZ" sz="1600" b="0" u="none" strike="noStrike" dirty="0">
                          <a:solidFill>
                            <a:schemeClr val="tx1"/>
                          </a:solidFill>
                          <a:effectLst/>
                        </a:rPr>
                        <a:t>Státní mateřské, základní, střední školy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tc>
                  <a:txBody>
                    <a:bodyPr/>
                    <a:lstStyle/>
                    <a:p>
                      <a:pPr algn="ctr" rtl="0" fontAlgn="ctr"/>
                      <a:r>
                        <a:rPr lang="cs-CZ" sz="1600" u="none" strike="noStrike" dirty="0">
                          <a:solidFill>
                            <a:schemeClr val="tx1"/>
                          </a:solidFill>
                          <a:effectLst/>
                        </a:rPr>
                        <a:t>50 %</a:t>
                      </a:r>
                      <a:endParaRPr lang="cs-CZ" sz="1600" b="0" i="0" u="none" strike="noStrike" dirty="0">
                        <a:solidFill>
                          <a:schemeClr val="tx1"/>
                        </a:solidFill>
                        <a:effectLst/>
                        <a:latin typeface="Arial" panose="020B0604020202020204" pitchFamily="34" charset="0"/>
                      </a:endParaRPr>
                    </a:p>
                  </a:txBody>
                  <a:tcPr marL="9097" marR="9097" marT="9097" marB="0" anchor="ctr">
                    <a:solidFill>
                      <a:schemeClr val="bg1">
                        <a:lumMod val="75000"/>
                      </a:schemeClr>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26737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400" b="1" dirty="0"/>
              <a:t>Zpracování žádosti v ISKP 2014+ a příprava žádosti</a:t>
            </a:r>
          </a:p>
        </p:txBody>
      </p:sp>
    </p:spTree>
    <p:extLst>
      <p:ext uri="{BB962C8B-B14F-4D97-AF65-F5344CB8AC3E}">
        <p14:creationId xmlns:p14="http://schemas.microsoft.com/office/powerpoint/2010/main" val="2181125500"/>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78605" y="-97718"/>
            <a:ext cx="7886700" cy="1325563"/>
          </a:xfrm>
        </p:spPr>
        <p:txBody>
          <a:bodyPr>
            <a:normAutofit/>
          </a:bodyPr>
          <a:lstStyle/>
          <a:p>
            <a:r>
              <a:rPr lang="cs-CZ" sz="2800" b="1" dirty="0">
                <a:solidFill>
                  <a:schemeClr val="bg1"/>
                </a:solidFill>
              </a:rPr>
              <a:t>Časový plán </a:t>
            </a:r>
            <a:r>
              <a:rPr lang="pt-BR" sz="2800" b="1" dirty="0">
                <a:solidFill>
                  <a:schemeClr val="bg1"/>
                </a:solidFill>
              </a:rPr>
              <a:t>výběrového procesu</a:t>
            </a:r>
            <a:r>
              <a:rPr lang="cs-CZ" sz="2800" b="1" dirty="0">
                <a:solidFill>
                  <a:schemeClr val="bg1"/>
                </a:solidFill>
              </a:rPr>
              <a:t> V </a:t>
            </a:r>
            <a:r>
              <a:rPr lang="cs-CZ" sz="2800" b="1" dirty="0"/>
              <a:t>49</a:t>
            </a:r>
            <a:endParaRPr lang="pt-BR" sz="2800" b="1" dirty="0">
              <a:solidFill>
                <a:schemeClr val="bg1"/>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936585765"/>
              </p:ext>
            </p:extLst>
          </p:nvPr>
        </p:nvGraphicFramePr>
        <p:xfrm>
          <a:off x="362750" y="1136263"/>
          <a:ext cx="8502555" cy="3969136"/>
        </p:xfrm>
        <a:graphic>
          <a:graphicData uri="http://schemas.openxmlformats.org/drawingml/2006/table">
            <a:tbl>
              <a:tblPr/>
              <a:tblGrid>
                <a:gridCol w="4558353">
                  <a:extLst>
                    <a:ext uri="{9D8B030D-6E8A-4147-A177-3AD203B41FA5}">
                      <a16:colId xmlns="" xmlns:a16="http://schemas.microsoft.com/office/drawing/2014/main" val="20000"/>
                    </a:ext>
                  </a:extLst>
                </a:gridCol>
                <a:gridCol w="3944202">
                  <a:extLst>
                    <a:ext uri="{9D8B030D-6E8A-4147-A177-3AD203B41FA5}">
                      <a16:colId xmlns="" xmlns:a16="http://schemas.microsoft.com/office/drawing/2014/main" val="20001"/>
                    </a:ext>
                  </a:extLst>
                </a:gridCol>
              </a:tblGrid>
              <a:tr h="44074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5. 12. 2018</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 Vyhlášení výzvy č. </a:t>
                      </a:r>
                      <a:r>
                        <a:rPr kumimoji="0" lang="cs-CZ" sz="1600" b="1" i="0" u="none" strike="noStrike" cap="none" normalizeH="0" baseline="0" dirty="0" smtClean="0">
                          <a:ln>
                            <a:noFill/>
                          </a:ln>
                          <a:solidFill>
                            <a:schemeClr val="tx1"/>
                          </a:solidFill>
                          <a:effectLst/>
                          <a:latin typeface="Arial" charset="0"/>
                        </a:rPr>
                        <a:t>49 </a:t>
                      </a:r>
                      <a:r>
                        <a:rPr kumimoji="0" lang="cs-CZ" sz="1600" b="1" i="0" u="none" strike="noStrike" cap="none" normalizeH="0" baseline="0" dirty="0">
                          <a:ln>
                            <a:noFill/>
                          </a:ln>
                          <a:solidFill>
                            <a:schemeClr val="tx1"/>
                          </a:solidFill>
                          <a:effectLst/>
                          <a:latin typeface="Arial" charset="0"/>
                        </a:rPr>
                        <a:t>OP PPR</a:t>
                      </a:r>
                    </a:p>
                  </a:txBody>
                  <a:tcPr marT="45723" marB="45723"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432593">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a:ln>
                            <a:noFill/>
                          </a:ln>
                          <a:solidFill>
                            <a:schemeClr val="tx1"/>
                          </a:solidFill>
                          <a:effectLst/>
                          <a:latin typeface="Arial" charset="0"/>
                        </a:rPr>
                        <a:t>7. 1. 2019  - 26</a:t>
                      </a:r>
                      <a:r>
                        <a:rPr kumimoji="0" lang="nb-NO" sz="1800" b="1" i="0" u="none" strike="noStrike" cap="none" normalizeH="0" baseline="0" dirty="0">
                          <a:ln>
                            <a:noFill/>
                          </a:ln>
                          <a:solidFill>
                            <a:schemeClr val="tx1"/>
                          </a:solidFill>
                          <a:effectLst/>
                          <a:latin typeface="Arial" charset="0"/>
                        </a:rPr>
                        <a:t>. </a:t>
                      </a:r>
                      <a:r>
                        <a:rPr kumimoji="0" lang="cs-CZ" sz="1800" b="1" i="0" u="none" strike="noStrike" cap="none" normalizeH="0" baseline="0" dirty="0">
                          <a:ln>
                            <a:noFill/>
                          </a:ln>
                          <a:solidFill>
                            <a:schemeClr val="tx1"/>
                          </a:solidFill>
                          <a:effectLst/>
                          <a:latin typeface="Arial" charset="0"/>
                        </a:rPr>
                        <a:t>9</a:t>
                      </a:r>
                      <a:r>
                        <a:rPr kumimoji="0" lang="nb-NO" sz="1800" b="1" i="0" u="none" strike="noStrike" cap="none" normalizeH="0" baseline="0" dirty="0">
                          <a:ln>
                            <a:noFill/>
                          </a:ln>
                          <a:solidFill>
                            <a:schemeClr val="tx1"/>
                          </a:solidFill>
                          <a:effectLst/>
                          <a:latin typeface="Arial" charset="0"/>
                        </a:rPr>
                        <a:t>. 201</a:t>
                      </a:r>
                      <a:r>
                        <a:rPr kumimoji="0" lang="cs-CZ" sz="1800" b="1" i="0" u="none" strike="noStrike" cap="none" normalizeH="0" baseline="0" dirty="0">
                          <a:ln>
                            <a:noFill/>
                          </a:ln>
                          <a:solidFill>
                            <a:schemeClr val="tx1"/>
                          </a:solidFill>
                          <a:effectLst/>
                          <a:latin typeface="Arial" charset="0"/>
                        </a:rPr>
                        <a:t>8</a:t>
                      </a:r>
                      <a:r>
                        <a:rPr kumimoji="0" lang="nb-NO" sz="1800" b="1" i="0" u="none" strike="noStrike" cap="none" normalizeH="0" baseline="0" dirty="0">
                          <a:ln>
                            <a:noFill/>
                          </a:ln>
                          <a:solidFill>
                            <a:schemeClr val="tx1"/>
                          </a:solidFill>
                          <a:effectLst/>
                          <a:latin typeface="Arial" charset="0"/>
                        </a:rPr>
                        <a:t>, 16:00:00 hod</a:t>
                      </a:r>
                      <a:endParaRPr kumimoji="0" lang="cs-CZ" sz="1800" b="0"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800" b="1" i="0" u="none" strike="noStrike" cap="none" normalizeH="0" baseline="0" dirty="0">
                          <a:ln>
                            <a:noFill/>
                          </a:ln>
                          <a:solidFill>
                            <a:schemeClr val="tx1"/>
                          </a:solidFill>
                          <a:effectLst/>
                          <a:latin typeface="Arial" charset="0"/>
                        </a:rPr>
                        <a:t>Příjem žádostí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 xmlns:a16="http://schemas.microsoft.com/office/drawing/2014/main" val="10001"/>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Leden 2019 /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Formální posouzení </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444238">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Není relevantní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Věcné hodnocení</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r h="471120">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Březen 2019 /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Ex ante</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4"/>
                  </a:ext>
                </a:extLst>
              </a:tr>
              <a:tr h="902242">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smtClean="0">
                          <a:ln>
                            <a:noFill/>
                          </a:ln>
                          <a:solidFill>
                            <a:schemeClr val="tx1"/>
                          </a:solidFill>
                          <a:effectLst/>
                          <a:latin typeface="Arial" charset="0"/>
                        </a:rPr>
                        <a:t>Červen </a:t>
                      </a:r>
                      <a:r>
                        <a:rPr kumimoji="0" lang="cs-CZ" sz="1600" b="1" i="0" u="none" strike="noStrike" cap="none" normalizeH="0" baseline="0" dirty="0">
                          <a:ln>
                            <a:noFill/>
                          </a:ln>
                          <a:solidFill>
                            <a:schemeClr val="tx1"/>
                          </a:solidFill>
                          <a:effectLst/>
                          <a:latin typeface="Arial" charset="0"/>
                        </a:rPr>
                        <a:t>2019 /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Schválení podpory v orgánech HMP (Výbor pro evropské fondy ZHMP,</a:t>
                      </a:r>
                    </a:p>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defRPr/>
                      </a:pPr>
                      <a:r>
                        <a:rPr kumimoji="0" lang="cs-CZ" sz="1600" b="1" i="0" u="none" strike="noStrike" cap="none" normalizeH="0" baseline="0" dirty="0">
                          <a:ln>
                            <a:noFill/>
                          </a:ln>
                          <a:solidFill>
                            <a:schemeClr val="tx1"/>
                          </a:solidFill>
                          <a:effectLst/>
                          <a:latin typeface="Arial" charset="0"/>
                        </a:rPr>
                        <a:t> RHMP, ZHMP)</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r h="455629">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smtClean="0">
                          <a:ln>
                            <a:noFill/>
                          </a:ln>
                          <a:solidFill>
                            <a:srgbClr val="D42E12"/>
                          </a:solidFill>
                          <a:effectLst/>
                          <a:latin typeface="Arial" charset="0"/>
                          <a:ea typeface="+mn-ea"/>
                          <a:cs typeface="+mn-cs"/>
                        </a:rPr>
                        <a:t>Červen </a:t>
                      </a:r>
                      <a:r>
                        <a:rPr kumimoji="0" lang="cs-CZ" sz="1600" b="1" i="0" u="none" strike="noStrike" kern="1200" cap="none" normalizeH="0" baseline="0" dirty="0">
                          <a:ln>
                            <a:noFill/>
                          </a:ln>
                          <a:solidFill>
                            <a:srgbClr val="D42E12"/>
                          </a:solidFill>
                          <a:effectLst/>
                          <a:latin typeface="Arial" charset="0"/>
                          <a:ea typeface="+mn-ea"/>
                          <a:cs typeface="+mn-cs"/>
                        </a:rPr>
                        <a:t>2019 / průběžně</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kern="1200" cap="none" normalizeH="0" baseline="0" dirty="0">
                          <a:ln>
                            <a:noFill/>
                          </a:ln>
                          <a:solidFill>
                            <a:srgbClr val="D42E12"/>
                          </a:solidFill>
                          <a:effectLst/>
                          <a:latin typeface="Arial" charset="0"/>
                          <a:ea typeface="+mn-ea"/>
                          <a:cs typeface="+mn-cs"/>
                        </a:rPr>
                        <a:t>Vyhlášení výsledků</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6"/>
                  </a:ext>
                </a:extLst>
              </a:tr>
              <a:tr h="366945">
                <a:tc>
                  <a:txBody>
                    <a:bodyPr/>
                    <a:lstStyle/>
                    <a:p>
                      <a:pPr marL="0" marR="0" lvl="0" indent="0" algn="l"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Květen 2019 </a:t>
                      </a:r>
                      <a:r>
                        <a:rPr kumimoji="0" lang="cs-CZ" sz="1600" b="1" i="0" u="none" strike="noStrike" kern="1200" cap="none" normalizeH="0" baseline="0" dirty="0">
                          <a:ln>
                            <a:noFill/>
                          </a:ln>
                          <a:solidFill>
                            <a:schemeClr val="tx1"/>
                          </a:solidFill>
                          <a:effectLst/>
                          <a:latin typeface="Arial" charset="0"/>
                          <a:ea typeface="+mn-ea"/>
                          <a:cs typeface="+mn-cs"/>
                        </a:rPr>
                        <a:t>/ průběžně</a:t>
                      </a:r>
                      <a:endParaRPr kumimoji="0" lang="cs-CZ" sz="1600" b="1" i="0" u="none" strike="noStrike" cap="none" normalizeH="0" baseline="0" dirty="0">
                        <a:ln>
                          <a:noFill/>
                        </a:ln>
                        <a:solidFill>
                          <a:schemeClr val="tx1"/>
                        </a:solidFill>
                        <a:effectLst/>
                        <a:latin typeface="Arial" charset="0"/>
                      </a:endParaRP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
                          <a:srgbClr val="D42E12"/>
                        </a:buClr>
                        <a:buSzTx/>
                        <a:buFont typeface="Wingdings" pitchFamily="2" charset="2"/>
                        <a:buNone/>
                        <a:tabLst/>
                      </a:pPr>
                      <a:r>
                        <a:rPr kumimoji="0" lang="cs-CZ" sz="1600" b="1" i="0" u="none" strike="noStrike" cap="none" normalizeH="0" baseline="0" dirty="0">
                          <a:ln>
                            <a:noFill/>
                          </a:ln>
                          <a:solidFill>
                            <a:schemeClr val="tx1"/>
                          </a:solidFill>
                          <a:effectLst/>
                          <a:latin typeface="Arial" charset="0"/>
                        </a:rPr>
                        <a:t>Uzavírání smluv</a:t>
                      </a:r>
                    </a:p>
                  </a:txBody>
                  <a:tcPr marT="45723" marB="45723"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7"/>
                  </a:ext>
                </a:extLst>
              </a:tr>
            </a:tbl>
          </a:graphicData>
        </a:graphic>
      </p:graphicFrame>
      <p:pic>
        <p:nvPicPr>
          <p:cNvPr id="3" name="Obrázek 2"/>
          <p:cNvPicPr>
            <a:picLocks noChangeAspect="1"/>
          </p:cNvPicPr>
          <p:nvPr/>
        </p:nvPicPr>
        <p:blipFill>
          <a:blip r:embed="rId3"/>
          <a:stretch>
            <a:fillRect/>
          </a:stretch>
        </p:blipFill>
        <p:spPr>
          <a:xfrm>
            <a:off x="461817" y="3856919"/>
            <a:ext cx="9144000" cy="3670555"/>
          </a:xfrm>
          <a:prstGeom prst="rect">
            <a:avLst/>
          </a:prstGeom>
        </p:spPr>
      </p:pic>
    </p:spTree>
    <p:extLst>
      <p:ext uri="{BB962C8B-B14F-4D97-AF65-F5344CB8AC3E}">
        <p14:creationId xmlns:p14="http://schemas.microsoft.com/office/powerpoint/2010/main" val="2150632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Informace o způsobu podání žádosti o podporu </a:t>
            </a:r>
          </a:p>
        </p:txBody>
      </p:sp>
      <p:sp>
        <p:nvSpPr>
          <p:cNvPr id="3" name="Zástupný symbol pro obsah 2"/>
          <p:cNvSpPr>
            <a:spLocks noGrp="1"/>
          </p:cNvSpPr>
          <p:nvPr>
            <p:ph idx="1"/>
          </p:nvPr>
        </p:nvSpPr>
        <p:spPr>
          <a:xfrm>
            <a:off x="770958" y="1224420"/>
            <a:ext cx="7915841" cy="4763021"/>
          </a:xfrm>
        </p:spPr>
        <p:txBody>
          <a:bodyPr/>
          <a:lstStyle/>
          <a:p>
            <a:pPr>
              <a:buFont typeface="Wingdings" panose="05000000000000000000" pitchFamily="2" charset="2"/>
              <a:buChar char="Ø"/>
            </a:pPr>
            <a:r>
              <a:rPr lang="cs-CZ" sz="1800" dirty="0">
                <a:solidFill>
                  <a:schemeClr val="tx1"/>
                </a:solidFill>
              </a:rPr>
              <a:t>Žádost o podporu musí být zpracována v aplikaci MS2014+</a:t>
            </a:r>
          </a:p>
          <a:p>
            <a:pPr>
              <a:buFont typeface="Wingdings" panose="05000000000000000000" pitchFamily="2" charset="2"/>
              <a:buChar char="Ø"/>
            </a:pPr>
            <a:r>
              <a:rPr lang="cs-CZ" sz="1800" dirty="0">
                <a:solidFill>
                  <a:schemeClr val="tx1"/>
                </a:solidFill>
              </a:rPr>
              <a:t>Do aplikace se vstupuje přes portál žadatele IS KP14+ </a:t>
            </a:r>
            <a:r>
              <a:rPr lang="cs-CZ" sz="1800" u="sng" dirty="0">
                <a:solidFill>
                  <a:srgbClr val="0070C0"/>
                </a:solidFill>
              </a:rPr>
              <a:t>https://mseu.mssf.cz</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Zpřístupnění žádosti v MS2014+</a:t>
            </a:r>
          </a:p>
          <a:p>
            <a:pPr lvl="1">
              <a:buFont typeface="Arial" panose="020B0604020202020204" pitchFamily="34" charset="0"/>
              <a:buChar char="•"/>
            </a:pPr>
            <a:r>
              <a:rPr lang="cs-CZ" sz="1400" dirty="0"/>
              <a:t>5. 12. 2018, 9:00:00 hod.</a:t>
            </a:r>
          </a:p>
          <a:p>
            <a:pPr marL="457200" lvl="1" indent="0">
              <a:buNone/>
            </a:pPr>
            <a:endParaRPr lang="cs-CZ" sz="1400" dirty="0"/>
          </a:p>
          <a:p>
            <a:pPr>
              <a:buFont typeface="Wingdings" panose="05000000000000000000" pitchFamily="2" charset="2"/>
              <a:buChar char="Ø"/>
            </a:pPr>
            <a:r>
              <a:rPr lang="cs-CZ" sz="1800" b="1" dirty="0">
                <a:solidFill>
                  <a:schemeClr val="tx1"/>
                </a:solidFill>
              </a:rPr>
              <a:t>Příjem žádostí o podporu</a:t>
            </a:r>
          </a:p>
          <a:p>
            <a:pPr lvl="1">
              <a:buFont typeface="Arial" panose="020B0604020202020204" pitchFamily="34" charset="0"/>
              <a:buChar char="•"/>
            </a:pPr>
            <a:r>
              <a:rPr lang="cs-CZ" sz="1600" b="1" dirty="0"/>
              <a:t>Od 7. 1. 2019</a:t>
            </a:r>
          </a:p>
          <a:p>
            <a:pPr lvl="1">
              <a:buFont typeface="Arial" panose="020B0604020202020204" pitchFamily="34" charset="0"/>
              <a:buChar char="•"/>
            </a:pPr>
            <a:r>
              <a:rPr lang="cs-CZ" sz="1600" b="1" dirty="0"/>
              <a:t>Do 26. 9. 2018, 16:00:00 hod.</a:t>
            </a:r>
          </a:p>
          <a:p>
            <a:pPr>
              <a:buFont typeface="Wingdings" panose="05000000000000000000" pitchFamily="2" charset="2"/>
              <a:buChar char="Ø"/>
            </a:pPr>
            <a:r>
              <a:rPr lang="cs-CZ" sz="1800" dirty="0">
                <a:solidFill>
                  <a:schemeClr val="tx1"/>
                </a:solidFill>
              </a:rPr>
              <a:t>Průběžné uzávěrky příjmu žádostí o podporu</a:t>
            </a:r>
          </a:p>
          <a:p>
            <a:pPr marL="457200" lvl="1" indent="0">
              <a:buNone/>
            </a:pPr>
            <a:r>
              <a:rPr lang="cs-CZ" sz="1600" dirty="0"/>
              <a:t>28. 3. 2019, 16:00:00 hod.</a:t>
            </a:r>
          </a:p>
          <a:p>
            <a:pPr marL="457200" lvl="1" indent="0">
              <a:buNone/>
            </a:pPr>
            <a:r>
              <a:rPr lang="cs-CZ" sz="1600" dirty="0"/>
              <a:t>3. 7. 2019, 16:00:00 hod.</a:t>
            </a:r>
          </a:p>
          <a:p>
            <a:pPr marL="0" indent="0">
              <a:buNone/>
            </a:pPr>
            <a:r>
              <a:rPr lang="cs-CZ" sz="1800" dirty="0">
                <a:solidFill>
                  <a:schemeClr val="tx1"/>
                </a:solidFill>
              </a:rPr>
              <a:t>	- pouze elektronicky včetně příloh prostřednictvím MS2014+</a:t>
            </a:r>
          </a:p>
          <a:p>
            <a:pPr marL="0" indent="0">
              <a:buNone/>
            </a:pPr>
            <a:r>
              <a:rPr lang="cs-CZ" sz="1800" dirty="0">
                <a:solidFill>
                  <a:schemeClr val="tx1"/>
                </a:solidFill>
              </a:rPr>
              <a:t>	s elektronickým podpisem statutárního zástupce žadatele</a:t>
            </a:r>
          </a:p>
        </p:txBody>
      </p:sp>
      <p:sp>
        <p:nvSpPr>
          <p:cNvPr id="4" name="Obdélník 3"/>
          <p:cNvSpPr/>
          <p:nvPr/>
        </p:nvSpPr>
        <p:spPr>
          <a:xfrm>
            <a:off x="770958" y="3143250"/>
            <a:ext cx="7411897" cy="283794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02633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MS2014+ / ISKP14+</a:t>
            </a:r>
          </a:p>
        </p:txBody>
      </p:sp>
      <p:sp>
        <p:nvSpPr>
          <p:cNvPr id="3" name="Zástupný symbol pro obsah 2"/>
          <p:cNvSpPr>
            <a:spLocks noGrp="1"/>
          </p:cNvSpPr>
          <p:nvPr>
            <p:ph idx="1"/>
          </p:nvPr>
        </p:nvSpPr>
        <p:spPr>
          <a:xfrm>
            <a:off x="726510" y="1327760"/>
            <a:ext cx="7960290" cy="4646004"/>
          </a:xfrm>
        </p:spPr>
        <p:txBody>
          <a:bodyPr/>
          <a:lstStyle/>
          <a:p>
            <a:pPr>
              <a:buFont typeface="Wingdings" panose="05000000000000000000" pitchFamily="2" charset="2"/>
              <a:buChar char="Ø"/>
            </a:pPr>
            <a:r>
              <a:rPr lang="cs-CZ" sz="1800" dirty="0">
                <a:solidFill>
                  <a:schemeClr val="tx1"/>
                </a:solidFill>
              </a:rPr>
              <a:t>Statutární zástupce / oprávněná osoba</a:t>
            </a:r>
          </a:p>
          <a:p>
            <a:pPr>
              <a:buFont typeface="Wingdings" panose="05000000000000000000" pitchFamily="2" charset="2"/>
              <a:buChar char="Ø"/>
            </a:pPr>
            <a:r>
              <a:rPr lang="cs-CZ" sz="1800" dirty="0">
                <a:solidFill>
                  <a:schemeClr val="tx1"/>
                </a:solidFill>
              </a:rPr>
              <a:t>Kontaktní osoba</a:t>
            </a:r>
          </a:p>
          <a:p>
            <a:pPr lvl="1">
              <a:buFont typeface="Arial" panose="020B0604020202020204" pitchFamily="34" charset="0"/>
              <a:buChar char="•"/>
            </a:pPr>
            <a:r>
              <a:rPr lang="cs-CZ" sz="1800" dirty="0"/>
              <a:t>oba musí být registrovanými uživateli MS2014+</a:t>
            </a:r>
          </a:p>
          <a:p>
            <a:pPr lvl="1">
              <a:buFont typeface="Arial" panose="020B0604020202020204" pitchFamily="34" charset="0"/>
              <a:buChar char="•"/>
            </a:pPr>
            <a:r>
              <a:rPr lang="cs-CZ" sz="1800" dirty="0"/>
              <a:t>kvalifikovaný elektronický podpis</a:t>
            </a:r>
          </a:p>
          <a:p>
            <a:endParaRPr lang="cs-CZ" sz="1600" dirty="0"/>
          </a:p>
          <a:p>
            <a:pPr marL="0" indent="0">
              <a:buNone/>
            </a:pPr>
            <a:endParaRPr lang="cs-CZ" sz="1600" dirty="0"/>
          </a:p>
          <a:p>
            <a:endParaRPr lang="cs-CZ" sz="1600" dirty="0"/>
          </a:p>
          <a:p>
            <a:pPr marL="0" indent="0">
              <a:buNone/>
            </a:pPr>
            <a:endParaRPr lang="cs-CZ" sz="1600" dirty="0"/>
          </a:p>
          <a:p>
            <a:pPr marL="0" indent="0">
              <a:buNone/>
            </a:pPr>
            <a:endParaRPr lang="cs-CZ" sz="1600" dirty="0"/>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a:p>
            <a:pPr>
              <a:buFont typeface="Wingdings" panose="05000000000000000000" pitchFamily="2" charset="2"/>
              <a:buChar char="Ø"/>
            </a:pPr>
            <a:endParaRPr lang="cs-CZ" sz="1600" dirty="0">
              <a:solidFill>
                <a:schemeClr val="tx1"/>
              </a:solidFill>
            </a:endParaRPr>
          </a:p>
        </p:txBody>
      </p:sp>
      <p:pic>
        <p:nvPicPr>
          <p:cNvPr id="4" name="Obrázek 3"/>
          <p:cNvPicPr>
            <a:picLocks noChangeAspect="1"/>
          </p:cNvPicPr>
          <p:nvPr/>
        </p:nvPicPr>
        <p:blipFill>
          <a:blip r:embed="rId3"/>
          <a:stretch>
            <a:fillRect/>
          </a:stretch>
        </p:blipFill>
        <p:spPr>
          <a:xfrm>
            <a:off x="1494328" y="2968668"/>
            <a:ext cx="5339354" cy="2693095"/>
          </a:xfrm>
          <a:prstGeom prst="rect">
            <a:avLst/>
          </a:prstGeom>
        </p:spPr>
      </p:pic>
    </p:spTree>
    <p:extLst>
      <p:ext uri="{BB962C8B-B14F-4D97-AF65-F5344CB8AC3E}">
        <p14:creationId xmlns:p14="http://schemas.microsoft.com/office/powerpoint/2010/main" val="24876319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MS2014+ / ISKP14+</a:t>
            </a:r>
          </a:p>
        </p:txBody>
      </p:sp>
      <p:sp>
        <p:nvSpPr>
          <p:cNvPr id="3" name="Zástupný symbol pro obsah 2"/>
          <p:cNvSpPr>
            <a:spLocks noGrp="1"/>
          </p:cNvSpPr>
          <p:nvPr>
            <p:ph idx="1"/>
          </p:nvPr>
        </p:nvSpPr>
        <p:spPr>
          <a:xfrm>
            <a:off x="466682" y="1602336"/>
            <a:ext cx="7727950" cy="4373563"/>
          </a:xfrm>
        </p:spPr>
        <p:txBody>
          <a:bodyPr/>
          <a:lstStyle/>
          <a:p>
            <a:endParaRPr lang="cs-CZ" sz="2000" dirty="0"/>
          </a:p>
          <a:p>
            <a:r>
              <a:rPr lang="cs-CZ" sz="2000" dirty="0"/>
              <a:t>Každá žádost o podporu je vázána na konkrétní výzvu. V aplikaci MS2014+ je přehled všech aktuálně vyhlášených a otevřených výzev. Orientujte se podle Operačního programu Praha – pól růstu ČR a identifikace, která je v části 1 této výzvy. </a:t>
            </a:r>
          </a:p>
          <a:p>
            <a:pPr marL="0" indent="0">
              <a:buNone/>
            </a:pPr>
            <a:endParaRPr lang="cs-CZ" sz="2000" dirty="0"/>
          </a:p>
          <a:p>
            <a:pPr marL="0" indent="0">
              <a:buNone/>
            </a:pPr>
            <a:endParaRPr lang="cs-CZ" sz="2000" dirty="0"/>
          </a:p>
          <a:p>
            <a:endParaRPr lang="cs-CZ" sz="2000" dirty="0"/>
          </a:p>
          <a:p>
            <a:pPr marL="0" indent="0">
              <a:buNone/>
            </a:pPr>
            <a:endParaRPr lang="cs-CZ" sz="2000" dirty="0"/>
          </a:p>
          <a:p>
            <a:pPr marL="0" indent="0">
              <a:buNone/>
            </a:pPr>
            <a:endParaRPr lang="cs-CZ" sz="2000" dirty="0"/>
          </a:p>
          <a:p>
            <a:pPr marL="0" indent="0">
              <a:buNone/>
            </a:pPr>
            <a:endParaRPr lang="cs-CZ" sz="2000" dirty="0"/>
          </a:p>
          <a:p>
            <a:pPr marL="0" indent="0">
              <a:buNone/>
            </a:pPr>
            <a:r>
              <a:rPr lang="cs-CZ" sz="1600" dirty="0">
                <a:solidFill>
                  <a:schemeClr val="tx1"/>
                </a:solidFill>
              </a:rPr>
              <a:t>OP PPR- (07_18_066) – 49. výzva SC 4.2 – Začleňování a podpora žáků s odlišným mateřským jazykem</a:t>
            </a:r>
          </a:p>
        </p:txBody>
      </p:sp>
      <p:pic>
        <p:nvPicPr>
          <p:cNvPr id="4" name="Obrázek 3"/>
          <p:cNvPicPr>
            <a:picLocks noChangeAspect="1"/>
          </p:cNvPicPr>
          <p:nvPr/>
        </p:nvPicPr>
        <p:blipFill>
          <a:blip r:embed="rId3"/>
          <a:stretch>
            <a:fillRect/>
          </a:stretch>
        </p:blipFill>
        <p:spPr>
          <a:xfrm>
            <a:off x="466682" y="1230663"/>
            <a:ext cx="8712286" cy="3943350"/>
          </a:xfrm>
          <a:prstGeom prst="rect">
            <a:avLst/>
          </a:prstGeom>
        </p:spPr>
      </p:pic>
      <p:sp>
        <p:nvSpPr>
          <p:cNvPr id="5" name="Zaoblený obdélník 4"/>
          <p:cNvSpPr/>
          <p:nvPr/>
        </p:nvSpPr>
        <p:spPr>
          <a:xfrm>
            <a:off x="3537527" y="4859976"/>
            <a:ext cx="3962400" cy="31403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087653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Postup zpracování žádosti</a:t>
            </a:r>
          </a:p>
        </p:txBody>
      </p:sp>
      <p:sp>
        <p:nvSpPr>
          <p:cNvPr id="3" name="Zástupný symbol pro obsah 2"/>
          <p:cNvSpPr>
            <a:spLocks noGrp="1"/>
          </p:cNvSpPr>
          <p:nvPr>
            <p:ph idx="1"/>
          </p:nvPr>
        </p:nvSpPr>
        <p:spPr>
          <a:xfrm>
            <a:off x="307496" y="1124211"/>
            <a:ext cx="8523353" cy="4737969"/>
          </a:xfrm>
          <a:ln>
            <a:solidFill>
              <a:schemeClr val="bg1"/>
            </a:solidFill>
          </a:ln>
        </p:spPr>
        <p:txBody>
          <a:bodyPr/>
          <a:lstStyle/>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Doporučený postup při zpracování žádosti o podporu a její zadání v systému ISKP10+ ve výzvě č. 49 „Začleňování a podpora žáků s odlišným mateřským jazykem“</a:t>
            </a:r>
          </a:p>
          <a:p>
            <a:pPr>
              <a:buFont typeface="Wingdings" panose="05000000000000000000" pitchFamily="2" charset="2"/>
              <a:buChar char="Ø"/>
            </a:pPr>
            <a:endParaRPr lang="cs-CZ" sz="1800" dirty="0">
              <a:solidFill>
                <a:schemeClr val="accent2"/>
              </a:solidFill>
            </a:endParaRPr>
          </a:p>
          <a:p>
            <a:pPr>
              <a:buFont typeface="Wingdings" panose="05000000000000000000" pitchFamily="2" charset="2"/>
              <a:buChar char="Ø"/>
            </a:pPr>
            <a:r>
              <a:rPr lang="cs-CZ" sz="1800" u="sng" dirty="0">
                <a:solidFill>
                  <a:srgbClr val="0070C0"/>
                </a:solidFill>
              </a:rPr>
              <a:t>http://penizeproprahu.cz/wp-content/uploads/2018/12/OPPPR_Postup_zadost-V49_ISKP_1.2_final.pdf</a:t>
            </a:r>
          </a:p>
          <a:p>
            <a:pPr marL="0" indent="0">
              <a:buNone/>
            </a:pPr>
            <a:endParaRPr lang="cs-CZ" sz="1800" dirty="0">
              <a:solidFill>
                <a:schemeClr val="tx1"/>
              </a:solidFill>
            </a:endParaRPr>
          </a:p>
          <a:p>
            <a:pPr lvl="1">
              <a:buFont typeface="Wingdings" panose="05000000000000000000" pitchFamily="2" charset="2"/>
              <a:buChar char="Ø"/>
            </a:pPr>
            <a:r>
              <a:rPr lang="cs-CZ" sz="1800" dirty="0"/>
              <a:t>Tlačítko ŽADATEL – vstup na úvodní obrazovku modulu</a:t>
            </a:r>
          </a:p>
          <a:p>
            <a:pPr lvl="1">
              <a:buFont typeface="Wingdings" panose="05000000000000000000" pitchFamily="2" charset="2"/>
              <a:buChar char="Ø"/>
            </a:pPr>
            <a:endParaRPr lang="cs-CZ" sz="1800" dirty="0"/>
          </a:p>
          <a:p>
            <a:pPr lvl="1">
              <a:buFont typeface="Wingdings" panose="05000000000000000000" pitchFamily="2" charset="2"/>
              <a:buChar char="Ø"/>
            </a:pPr>
            <a:r>
              <a:rPr lang="cs-CZ" sz="1800" dirty="0"/>
              <a:t>Vyplnit v menu vlevo jednotlivé záložky (tzv. datové oblasti modulu) + přílohy</a:t>
            </a:r>
          </a:p>
          <a:p>
            <a:pPr marL="457200" lvl="1" indent="0">
              <a:buNone/>
            </a:pPr>
            <a:endParaRPr lang="cs-CZ" sz="1800" dirty="0"/>
          </a:p>
          <a:p>
            <a:pPr lvl="1">
              <a:buFont typeface="Wingdings" panose="05000000000000000000" pitchFamily="2" charset="2"/>
              <a:buChar char="Ø"/>
            </a:pPr>
            <a:r>
              <a:rPr lang="cs-CZ" sz="1800" dirty="0"/>
              <a:t>Některé záložky jsou provázané, budou aktivní až po vyplnění a uložení, resp. generování údajů na jiné záložce</a:t>
            </a:r>
          </a:p>
        </p:txBody>
      </p:sp>
    </p:spTree>
    <p:extLst>
      <p:ext uri="{BB962C8B-B14F-4D97-AF65-F5344CB8AC3E}">
        <p14:creationId xmlns:p14="http://schemas.microsoft.com/office/powerpoint/2010/main" val="4686572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IDENTIFIKACE OPERACE</a:t>
            </a: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42" t="970" r="1"/>
          <a:stretch/>
        </p:blipFill>
        <p:spPr bwMode="auto">
          <a:xfrm>
            <a:off x="810949" y="818549"/>
            <a:ext cx="7713475" cy="5256573"/>
          </a:xfrm>
          <a:prstGeom prst="rect">
            <a:avLst/>
          </a:prstGeom>
          <a:noFill/>
          <a:ln w="25400">
            <a:noFill/>
            <a:miter lim="800000"/>
            <a:headEnd/>
            <a:tailEnd/>
          </a:ln>
          <a:extLst>
            <a:ext uri="{909E8E84-426E-40DD-AFC4-6F175D3DCCD1}">
              <a14:hiddenFill xmlns:a14="http://schemas.microsoft.com/office/drawing/2010/main">
                <a:solidFill>
                  <a:schemeClr val="accent1"/>
                </a:solidFill>
              </a14:hiddenFill>
            </a:ext>
          </a:extLst>
        </p:spPr>
      </p:pic>
      <p:sp>
        <p:nvSpPr>
          <p:cNvPr id="5" name="Ovál 4"/>
          <p:cNvSpPr/>
          <p:nvPr/>
        </p:nvSpPr>
        <p:spPr>
          <a:xfrm>
            <a:off x="1999932" y="2045935"/>
            <a:ext cx="2068945" cy="56886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vál 5"/>
          <p:cNvSpPr/>
          <p:nvPr/>
        </p:nvSpPr>
        <p:spPr>
          <a:xfrm>
            <a:off x="1896243" y="3939294"/>
            <a:ext cx="2068945" cy="5919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7" name="Ovál 6"/>
          <p:cNvSpPr/>
          <p:nvPr/>
        </p:nvSpPr>
        <p:spPr>
          <a:xfrm>
            <a:off x="4328180" y="5016683"/>
            <a:ext cx="1051133" cy="41019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69860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a:t>
            </a:r>
          </a:p>
        </p:txBody>
      </p:sp>
      <p:sp>
        <p:nvSpPr>
          <p:cNvPr id="3" name="Zástupný symbol pro obsah 2"/>
          <p:cNvSpPr>
            <a:spLocks noGrp="1"/>
          </p:cNvSpPr>
          <p:nvPr>
            <p:ph idx="1"/>
          </p:nvPr>
        </p:nvSpPr>
        <p:spPr>
          <a:xfrm>
            <a:off x="450937" y="1164922"/>
            <a:ext cx="8235863" cy="4561014"/>
          </a:xfrm>
        </p:spPr>
        <p:txBody>
          <a:bodyPr/>
          <a:lstStyle/>
          <a:p>
            <a:pPr marL="0" indent="0">
              <a:buNone/>
            </a:pPr>
            <a:r>
              <a:rPr lang="cs-CZ" sz="1800" b="1" dirty="0">
                <a:solidFill>
                  <a:schemeClr val="tx1"/>
                </a:solidFill>
              </a:rPr>
              <a:t>Název a anotace projektu</a:t>
            </a:r>
          </a:p>
          <a:p>
            <a:pPr marL="0" indent="0">
              <a:buNone/>
            </a:pPr>
            <a:endParaRPr lang="cs-CZ" sz="1800" b="1" dirty="0">
              <a:solidFill>
                <a:schemeClr val="tx1"/>
              </a:solidFill>
            </a:endParaRPr>
          </a:p>
          <a:p>
            <a:pPr>
              <a:buFont typeface="Wingdings" panose="05000000000000000000" pitchFamily="2" charset="2"/>
              <a:buChar char="Ø"/>
            </a:pPr>
            <a:r>
              <a:rPr lang="cs-CZ" sz="1800" dirty="0">
                <a:solidFill>
                  <a:schemeClr val="tx1"/>
                </a:solidFill>
              </a:rPr>
              <a:t>Upravte vložený text max. 500 znaků</a:t>
            </a:r>
          </a:p>
          <a:p>
            <a:pPr>
              <a:buFont typeface="Wingdings" panose="05000000000000000000" pitchFamily="2" charset="2"/>
              <a:buChar char="Ø"/>
            </a:pPr>
            <a:r>
              <a:rPr lang="cs-CZ" sz="1800" dirty="0">
                <a:solidFill>
                  <a:schemeClr val="tx1"/>
                </a:solidFill>
              </a:rPr>
              <a:t>Údaj o </a:t>
            </a:r>
            <a:r>
              <a:rPr lang="cs-CZ" sz="1800" b="1" dirty="0">
                <a:solidFill>
                  <a:schemeClr val="tx1"/>
                </a:solidFill>
              </a:rPr>
              <a:t>ROČNÍM OBRATU v EUR</a:t>
            </a:r>
          </a:p>
        </p:txBody>
      </p:sp>
      <p:pic>
        <p:nvPicPr>
          <p:cNvPr id="6" name="Obrázek 5"/>
          <p:cNvPicPr>
            <a:picLocks noChangeAspect="1"/>
          </p:cNvPicPr>
          <p:nvPr/>
        </p:nvPicPr>
        <p:blipFill>
          <a:blip r:embed="rId3"/>
          <a:stretch>
            <a:fillRect/>
          </a:stretch>
        </p:blipFill>
        <p:spPr>
          <a:xfrm>
            <a:off x="0" y="3001535"/>
            <a:ext cx="9144000" cy="2923012"/>
          </a:xfrm>
          <a:prstGeom prst="rect">
            <a:avLst/>
          </a:prstGeom>
        </p:spPr>
      </p:pic>
      <p:sp>
        <p:nvSpPr>
          <p:cNvPr id="7" name="Obdélník 6"/>
          <p:cNvSpPr/>
          <p:nvPr/>
        </p:nvSpPr>
        <p:spPr>
          <a:xfrm>
            <a:off x="0" y="3001535"/>
            <a:ext cx="1016950" cy="365508"/>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120237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PROJEKT</a:t>
            </a:r>
            <a:endParaRPr lang="pt-BR" b="1" dirty="0"/>
          </a:p>
        </p:txBody>
      </p:sp>
      <p:sp>
        <p:nvSpPr>
          <p:cNvPr id="3" name="Obdélník 2"/>
          <p:cNvSpPr/>
          <p:nvPr/>
        </p:nvSpPr>
        <p:spPr>
          <a:xfrm>
            <a:off x="475488" y="1209846"/>
            <a:ext cx="8211312" cy="2585323"/>
          </a:xfrm>
          <a:prstGeom prst="rect">
            <a:avLst/>
          </a:prstGeom>
        </p:spPr>
        <p:txBody>
          <a:bodyPr wrap="square">
            <a:spAutoFit/>
          </a:bodyPr>
          <a:lstStyle/>
          <a:p>
            <a:pPr>
              <a:lnSpc>
                <a:spcPct val="150000"/>
              </a:lnSpc>
              <a:buClr>
                <a:srgbClr val="A59253"/>
              </a:buClr>
            </a:pPr>
            <a:r>
              <a:rPr lang="cs-CZ" b="1" dirty="0"/>
              <a:t>Zahájení projektu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Datum ve Smlouvě o financování</a:t>
            </a:r>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Předpokládané datum zahájení → do Žádosti o podporu</a:t>
            </a:r>
            <a:endParaRPr lang="cs-CZ" dirty="0"/>
          </a:p>
          <a:p>
            <a:pPr marL="285750" indent="-285750">
              <a:lnSpc>
                <a:spcPct val="150000"/>
              </a:lnSpc>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Zohlednit délku procesu schvalování žádostí</a:t>
            </a:r>
          </a:p>
          <a:p>
            <a:pPr lvl="1">
              <a:lnSpc>
                <a:spcPct val="150000"/>
              </a:lnSpc>
              <a:buClr>
                <a:srgbClr val="A59253"/>
              </a:buClr>
            </a:pPr>
            <a:endParaRPr lang="cs-CZ" dirty="0"/>
          </a:p>
          <a:p>
            <a:pPr marL="342900" indent="-342900">
              <a:lnSpc>
                <a:spcPct val="150000"/>
              </a:lnSpc>
              <a:buClr>
                <a:srgbClr val="A59253"/>
              </a:buClr>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261871" y="3404824"/>
            <a:ext cx="8531400" cy="2244414"/>
          </a:xfrm>
          <a:prstGeom prst="rect">
            <a:avLst/>
          </a:prstGeom>
        </p:spPr>
      </p:pic>
    </p:spTree>
    <p:extLst>
      <p:ext uri="{BB962C8B-B14F-4D97-AF65-F5344CB8AC3E}">
        <p14:creationId xmlns:p14="http://schemas.microsoft.com/office/powerpoint/2010/main" val="23269901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PROJEKTU</a:t>
            </a:r>
          </a:p>
        </p:txBody>
      </p:sp>
      <p:sp>
        <p:nvSpPr>
          <p:cNvPr id="3" name="Zástupný symbol pro obsah 2"/>
          <p:cNvSpPr>
            <a:spLocks noGrp="1"/>
          </p:cNvSpPr>
          <p:nvPr>
            <p:ph idx="1"/>
          </p:nvPr>
        </p:nvSpPr>
        <p:spPr/>
        <p:txBody>
          <a:bodyPr/>
          <a:lstStyle/>
          <a:p>
            <a:pPr marL="0" indent="0">
              <a:buNone/>
            </a:pPr>
            <a:endParaRPr lang="cs-CZ" dirty="0"/>
          </a:p>
          <a:p>
            <a:pPr marL="0" indent="0">
              <a:buNone/>
            </a:pPr>
            <a:endParaRPr lang="cs-CZ" dirty="0"/>
          </a:p>
          <a:p>
            <a:pPr marL="0" indent="0">
              <a:buNone/>
            </a:pPr>
            <a:endParaRPr lang="cs-CZ" dirty="0"/>
          </a:p>
        </p:txBody>
      </p:sp>
      <p:pic>
        <p:nvPicPr>
          <p:cNvPr id="5" name="Obrázek 4"/>
          <p:cNvPicPr>
            <a:picLocks noChangeAspect="1"/>
          </p:cNvPicPr>
          <p:nvPr/>
        </p:nvPicPr>
        <p:blipFill>
          <a:blip r:embed="rId3"/>
          <a:stretch>
            <a:fillRect/>
          </a:stretch>
        </p:blipFill>
        <p:spPr>
          <a:xfrm>
            <a:off x="1" y="3430633"/>
            <a:ext cx="9144000" cy="1354310"/>
          </a:xfrm>
          <a:prstGeom prst="rect">
            <a:avLst/>
          </a:prstGeom>
        </p:spPr>
      </p:pic>
      <p:sp>
        <p:nvSpPr>
          <p:cNvPr id="6" name="TextovéPole 5"/>
          <p:cNvSpPr txBox="1"/>
          <p:nvPr/>
        </p:nvSpPr>
        <p:spPr>
          <a:xfrm>
            <a:off x="410197" y="1555430"/>
            <a:ext cx="8323604" cy="1477328"/>
          </a:xfrm>
          <a:prstGeom prst="rect">
            <a:avLst/>
          </a:prstGeom>
          <a:noFill/>
        </p:spPr>
        <p:txBody>
          <a:bodyPr wrap="square" rtlCol="0">
            <a:spAutoFit/>
          </a:bodyPr>
          <a:lstStyle/>
          <a:p>
            <a:r>
              <a:rPr lang="cs-CZ" b="1" dirty="0"/>
              <a:t>Co je cílem projektu?</a:t>
            </a:r>
          </a:p>
          <a:p>
            <a:endParaRPr lang="cs-CZ" b="1" dirty="0"/>
          </a:p>
          <a:p>
            <a:endParaRPr lang="cs-CZ" b="1" dirty="0"/>
          </a:p>
          <a:p>
            <a:pPr marL="285750" indent="-285750">
              <a:buFont typeface="Wingdings" panose="05000000000000000000" pitchFamily="2" charset="2"/>
              <a:buChar char="Ø"/>
            </a:pPr>
            <a:r>
              <a:rPr lang="cs-CZ" dirty="0"/>
              <a:t>Stručně formulujte cíl projektu</a:t>
            </a:r>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194052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49 Začleňování a podpora žáků s odlišným mateřským jazykem</a:t>
            </a:r>
            <a:endParaRPr lang="cs-CZ" dirty="0"/>
          </a:p>
        </p:txBody>
      </p:sp>
      <p:sp>
        <p:nvSpPr>
          <p:cNvPr id="3" name="Obdélník 2"/>
          <p:cNvSpPr/>
          <p:nvPr/>
        </p:nvSpPr>
        <p:spPr>
          <a:xfrm>
            <a:off x="466344" y="1211843"/>
            <a:ext cx="8211312" cy="2308324"/>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Povinné aktivity pro MŠ</a:t>
            </a:r>
            <a:r>
              <a:rPr lang="cs-CZ" b="1" dirty="0">
                <a:latin typeface="Arial" panose="020B0604020202020204" pitchFamily="34" charset="0"/>
                <a:ea typeface="Times New Roman" panose="02020603050405020304" pitchFamily="18" charset="0"/>
                <a:cs typeface="Arial" panose="020B0604020202020204" pitchFamily="34" charset="0"/>
              </a:rPr>
              <a:t>:</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buClr>
                <a:srgbClr val="A59253"/>
              </a:buClr>
            </a:pPr>
            <a:r>
              <a:rPr lang="cs-CZ" dirty="0">
                <a:latin typeface="Arial" panose="020B0604020202020204" pitchFamily="34" charset="0"/>
                <a:ea typeface="Times New Roman" panose="02020603050405020304" pitchFamily="18" charset="0"/>
                <a:cs typeface="Arial" panose="020B0604020202020204" pitchFamily="34" charset="0"/>
              </a:rPr>
              <a:t>Mateřské školy (vždy minimálně jednu z možných jednotek v rámci aktivity):</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5.1 Odborně zaměřená tematická setkávání a spolupráce s rodiči dětí</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5.2 Komunitně osvětová setkávání </a:t>
            </a: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8635663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 PROJEKTU, ADRESY SUBJEKTU</a:t>
            </a:r>
          </a:p>
        </p:txBody>
      </p:sp>
      <p:pic>
        <p:nvPicPr>
          <p:cNvPr id="7" name="Zástupný symbol pro obsah 6"/>
          <p:cNvPicPr>
            <a:picLocks noGrp="1" noChangeAspect="1"/>
          </p:cNvPicPr>
          <p:nvPr>
            <p:ph idx="1"/>
          </p:nvPr>
        </p:nvPicPr>
        <p:blipFill>
          <a:blip r:embed="rId3"/>
          <a:stretch>
            <a:fillRect/>
          </a:stretch>
        </p:blipFill>
        <p:spPr>
          <a:xfrm>
            <a:off x="1149370" y="2633000"/>
            <a:ext cx="6304465" cy="945669"/>
          </a:xfrm>
          <a:prstGeom prst="rect">
            <a:avLst/>
          </a:prstGeom>
        </p:spPr>
      </p:pic>
      <p:pic>
        <p:nvPicPr>
          <p:cNvPr id="4" name="Obrázek 3"/>
          <p:cNvPicPr>
            <a:picLocks noChangeAspect="1"/>
          </p:cNvPicPr>
          <p:nvPr/>
        </p:nvPicPr>
        <p:blipFill>
          <a:blip r:embed="rId4"/>
          <a:stretch>
            <a:fillRect/>
          </a:stretch>
        </p:blipFill>
        <p:spPr>
          <a:xfrm>
            <a:off x="1212850" y="845810"/>
            <a:ext cx="6177506" cy="1612540"/>
          </a:xfrm>
          <a:prstGeom prst="rect">
            <a:avLst/>
          </a:prstGeom>
        </p:spPr>
      </p:pic>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6250" y="3574894"/>
            <a:ext cx="6134106" cy="274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délník 5"/>
          <p:cNvSpPr/>
          <p:nvPr/>
        </p:nvSpPr>
        <p:spPr>
          <a:xfrm>
            <a:off x="1212850" y="845809"/>
            <a:ext cx="1446208" cy="4671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0679223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SUBJEKTU</a:t>
            </a:r>
          </a:p>
        </p:txBody>
      </p:sp>
      <p:sp>
        <p:nvSpPr>
          <p:cNvPr id="3" name="Zástupný symbol pro obsah 2"/>
          <p:cNvSpPr>
            <a:spLocks noGrp="1"/>
          </p:cNvSpPr>
          <p:nvPr>
            <p:ph idx="1"/>
          </p:nvPr>
        </p:nvSpPr>
        <p:spPr/>
        <p:txBody>
          <a:bodyPr/>
          <a:lstStyle/>
          <a:p>
            <a:endParaRPr lang="cs-CZ" dirty="0"/>
          </a:p>
        </p:txBody>
      </p:sp>
      <p:pic>
        <p:nvPicPr>
          <p:cNvPr id="4" name="Obrázek 3"/>
          <p:cNvPicPr>
            <a:picLocks noChangeAspect="1"/>
          </p:cNvPicPr>
          <p:nvPr/>
        </p:nvPicPr>
        <p:blipFill>
          <a:blip r:embed="rId3"/>
          <a:stretch>
            <a:fillRect/>
          </a:stretch>
        </p:blipFill>
        <p:spPr>
          <a:xfrm>
            <a:off x="46258" y="1056814"/>
            <a:ext cx="9097741" cy="3128818"/>
          </a:xfrm>
          <a:prstGeom prst="rect">
            <a:avLst/>
          </a:prstGeom>
        </p:spPr>
      </p:pic>
      <p:pic>
        <p:nvPicPr>
          <p:cNvPr id="5" name="Obrázek 4"/>
          <p:cNvPicPr>
            <a:picLocks noChangeAspect="1"/>
          </p:cNvPicPr>
          <p:nvPr/>
        </p:nvPicPr>
        <p:blipFill>
          <a:blip r:embed="rId4"/>
          <a:stretch>
            <a:fillRect/>
          </a:stretch>
        </p:blipFill>
        <p:spPr>
          <a:xfrm>
            <a:off x="46259" y="4392411"/>
            <a:ext cx="9097741" cy="1630384"/>
          </a:xfrm>
          <a:prstGeom prst="rect">
            <a:avLst/>
          </a:prstGeom>
        </p:spPr>
      </p:pic>
      <p:sp>
        <p:nvSpPr>
          <p:cNvPr id="6" name="Obdélník 5"/>
          <p:cNvSpPr/>
          <p:nvPr/>
        </p:nvSpPr>
        <p:spPr>
          <a:xfrm>
            <a:off x="0" y="956606"/>
            <a:ext cx="1477741" cy="419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242012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AKTIVITY</a:t>
            </a:r>
          </a:p>
        </p:txBody>
      </p:sp>
      <p:sp>
        <p:nvSpPr>
          <p:cNvPr id="3" name="Zástupný symbol pro obsah 2"/>
          <p:cNvSpPr>
            <a:spLocks noGrp="1"/>
          </p:cNvSpPr>
          <p:nvPr>
            <p:ph sz="half" idx="1"/>
          </p:nvPr>
        </p:nvSpPr>
        <p:spPr>
          <a:xfrm>
            <a:off x="4526218" y="1366615"/>
            <a:ext cx="974725" cy="376105"/>
          </a:xfrm>
          <a:ln>
            <a:solidFill>
              <a:schemeClr val="tx1"/>
            </a:solidFill>
          </a:ln>
        </p:spPr>
        <p:txBody>
          <a:bodyPr/>
          <a:lstStyle/>
          <a:p>
            <a:pPr marL="0" indent="0" algn="ctr">
              <a:buNone/>
            </a:pPr>
            <a:r>
              <a:rPr lang="cs-CZ" sz="1200" b="1" dirty="0">
                <a:solidFill>
                  <a:schemeClr val="tx1"/>
                </a:solidFill>
              </a:rPr>
              <a:t>AKTIVITY</a:t>
            </a:r>
          </a:p>
        </p:txBody>
      </p:sp>
      <p:sp>
        <p:nvSpPr>
          <p:cNvPr id="5" name="Zástupný symbol pro obsah 4"/>
          <p:cNvSpPr>
            <a:spLocks noGrp="1"/>
          </p:cNvSpPr>
          <p:nvPr>
            <p:ph sz="half" idx="2"/>
          </p:nvPr>
        </p:nvSpPr>
        <p:spPr>
          <a:xfrm>
            <a:off x="5511451" y="1107062"/>
            <a:ext cx="3482236" cy="4662813"/>
          </a:xfrm>
        </p:spPr>
        <p:txBody>
          <a:bodyPr/>
          <a:lstStyle/>
          <a:p>
            <a:pPr>
              <a:spcBef>
                <a:spcPts val="600"/>
              </a:spcBef>
              <a:buFont typeface="Wingdings" panose="05000000000000000000" pitchFamily="2" charset="2"/>
              <a:buChar char="Ø"/>
            </a:pPr>
            <a:r>
              <a:rPr lang="cs-CZ" sz="1800" dirty="0">
                <a:solidFill>
                  <a:schemeClr val="tx1"/>
                </a:solidFill>
              </a:rPr>
              <a:t>DOPLŇTE </a:t>
            </a:r>
          </a:p>
          <a:p>
            <a:pPr marL="263525" indent="0">
              <a:spcBef>
                <a:spcPts val="600"/>
              </a:spcBef>
              <a:buNone/>
            </a:pPr>
            <a:r>
              <a:rPr lang="cs-CZ" sz="1800" b="1" dirty="0">
                <a:solidFill>
                  <a:schemeClr val="tx1"/>
                </a:solidFill>
              </a:rPr>
              <a:t>Počet aktivit ZP =</a:t>
            </a:r>
            <a:r>
              <a:rPr lang="cs-CZ" sz="2400" b="1" dirty="0">
                <a:solidFill>
                  <a:schemeClr val="tx1"/>
                </a:solidFill>
              </a:rPr>
              <a:t> 1</a:t>
            </a:r>
          </a:p>
          <a:p>
            <a:pPr marL="263525" indent="0">
              <a:spcBef>
                <a:spcPts val="600"/>
              </a:spcBef>
              <a:buNone/>
            </a:pPr>
            <a:endParaRPr lang="cs-CZ" sz="2400" b="1" dirty="0">
              <a:solidFill>
                <a:schemeClr val="tx1"/>
              </a:solidFill>
            </a:endParaRPr>
          </a:p>
          <a:p>
            <a:pPr>
              <a:buFont typeface="Wingdings" panose="05000000000000000000" pitchFamily="2" charset="2"/>
              <a:buChar char="Ø"/>
            </a:pPr>
            <a:r>
              <a:rPr lang="cs-CZ" sz="1800" dirty="0">
                <a:solidFill>
                  <a:schemeClr val="tx1"/>
                </a:solidFill>
              </a:rPr>
              <a:t>UPRAVTE </a:t>
            </a:r>
          </a:p>
          <a:p>
            <a:pPr marL="0" indent="363538">
              <a:buNone/>
            </a:pPr>
            <a:r>
              <a:rPr lang="cs-CZ" sz="1800" dirty="0">
                <a:solidFill>
                  <a:schemeClr val="tx1"/>
                </a:solidFill>
              </a:rPr>
              <a:t>Popis realizace aktivity</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endParaRPr lang="cs-CZ" sz="1800" dirty="0">
              <a:solidFill>
                <a:schemeClr val="tx1"/>
              </a:solidFill>
            </a:endParaRPr>
          </a:p>
          <a:p>
            <a:pPr marL="0" indent="0">
              <a:buNone/>
            </a:pPr>
            <a:endParaRPr lang="cs-CZ" sz="1800" dirty="0">
              <a:solidFill>
                <a:schemeClr val="tx1"/>
              </a:solidFill>
            </a:endParaRPr>
          </a:p>
          <a:p>
            <a:pPr>
              <a:buFont typeface="Wingdings" panose="05000000000000000000" pitchFamily="2" charset="2"/>
              <a:buChar char="Ø"/>
            </a:pPr>
            <a:r>
              <a:rPr lang="cs-CZ" sz="1800" dirty="0">
                <a:solidFill>
                  <a:schemeClr val="tx1"/>
                </a:solidFill>
              </a:rPr>
              <a:t>DOPLŇTE </a:t>
            </a:r>
          </a:p>
          <a:p>
            <a:pPr marL="0" indent="363538">
              <a:buNone/>
            </a:pPr>
            <a:r>
              <a:rPr lang="cs-CZ" sz="1800" dirty="0">
                <a:solidFill>
                  <a:schemeClr val="tx1"/>
                </a:solidFill>
              </a:rPr>
              <a:t>Počet jednotek v aktivitě ZP</a:t>
            </a:r>
          </a:p>
          <a:p>
            <a:pPr>
              <a:buFont typeface="Wingdings" panose="05000000000000000000" pitchFamily="2" charset="2"/>
              <a:buChar char="Ø"/>
            </a:pPr>
            <a:endParaRPr lang="cs-CZ" sz="1800" dirty="0">
              <a:solidFill>
                <a:schemeClr val="tx1"/>
              </a:solidFill>
            </a:endParaRPr>
          </a:p>
          <a:p>
            <a:pPr>
              <a:buFont typeface="Wingdings" panose="05000000000000000000" pitchFamily="2" charset="2"/>
              <a:buChar char="Ø"/>
            </a:pPr>
            <a:r>
              <a:rPr lang="cs-CZ" sz="1800" dirty="0">
                <a:solidFill>
                  <a:schemeClr val="tx1"/>
                </a:solidFill>
              </a:rPr>
              <a:t>Kalkulačka pro výzvu č. 49</a:t>
            </a:r>
          </a:p>
          <a:p>
            <a:pPr marL="0" indent="0">
              <a:buNone/>
            </a:pPr>
            <a:r>
              <a:rPr lang="cs-CZ" sz="1800" u="sng" dirty="0"/>
              <a:t>http://penizeproprahu.cz/vyzva-c-49-inkluze-a-multikulturni-vzdelavani-ii/</a:t>
            </a:r>
          </a:p>
        </p:txBody>
      </p:sp>
      <p:sp>
        <p:nvSpPr>
          <p:cNvPr id="9" name="Zástupný symbol pro obsah 2"/>
          <p:cNvSpPr txBox="1">
            <a:spLocks/>
          </p:cNvSpPr>
          <p:nvPr/>
        </p:nvSpPr>
        <p:spPr bwMode="auto">
          <a:xfrm>
            <a:off x="4526218" y="4380615"/>
            <a:ext cx="1049886" cy="3560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SzPct val="74000"/>
              <a:buBlip>
                <a:blip r:embed="rId3"/>
              </a:buBlip>
              <a:defRPr sz="2800" kern="1200">
                <a:solidFill>
                  <a:srgbClr val="000090"/>
                </a:solidFill>
                <a:latin typeface="+mn-lt"/>
                <a:ea typeface="ＭＳ Ｐゴシック" pitchFamily="34" charset="-128"/>
                <a:cs typeface="+mn-cs"/>
              </a:defRPr>
            </a:lvl1pPr>
            <a:lvl2pPr marL="742950" indent="-285750" algn="l" defTabSz="457200" rtl="0" eaLnBrk="1" fontAlgn="base" hangingPunct="1">
              <a:spcBef>
                <a:spcPct val="20000"/>
              </a:spcBef>
              <a:spcAft>
                <a:spcPct val="0"/>
              </a:spcAft>
              <a:buSzPct val="74000"/>
              <a:buBlip>
                <a:blip r:embed="rId3"/>
              </a:buBlip>
              <a:defRPr sz="2400" kern="1200" baseline="0">
                <a:solidFill>
                  <a:schemeClr val="tx1"/>
                </a:solidFill>
                <a:latin typeface="+mn-lt"/>
                <a:ea typeface="ＭＳ Ｐゴシック" pitchFamily="34" charset="-128"/>
                <a:cs typeface="+mn-cs"/>
              </a:defRPr>
            </a:lvl2pPr>
            <a:lvl3pPr marL="1143000" indent="-228600" algn="l" defTabSz="457200" rtl="0" eaLnBrk="1" fontAlgn="base" hangingPunct="1">
              <a:spcBef>
                <a:spcPct val="20000"/>
              </a:spcBef>
              <a:spcAft>
                <a:spcPct val="0"/>
              </a:spcAft>
              <a:buSzPct val="74000"/>
              <a:buBlip>
                <a:blip r:embed="rId3"/>
              </a:buBlip>
              <a:defRPr sz="2000" kern="1200">
                <a:solidFill>
                  <a:schemeClr val="tx1"/>
                </a:solidFill>
                <a:latin typeface="+mn-lt"/>
                <a:ea typeface="ＭＳ Ｐゴシック" pitchFamily="34" charset="-128"/>
                <a:cs typeface="+mn-cs"/>
              </a:defRPr>
            </a:lvl3pPr>
            <a:lvl4pPr marL="1600200" indent="-228600" algn="l" defTabSz="457200" rtl="0" eaLnBrk="1" fontAlgn="base" hangingPunct="1">
              <a:spcBef>
                <a:spcPct val="20000"/>
              </a:spcBef>
              <a:spcAft>
                <a:spcPct val="0"/>
              </a:spcAft>
              <a:buSzPct val="74000"/>
              <a:buBlip>
                <a:blip r:embed="rId3"/>
              </a:buBlip>
              <a:defRPr sz="1800" kern="1200">
                <a:solidFill>
                  <a:schemeClr val="tx1"/>
                </a:solidFill>
                <a:latin typeface="+mn-lt"/>
                <a:ea typeface="ＭＳ Ｐゴシック" pitchFamily="34" charset="-128"/>
                <a:cs typeface="+mn-cs"/>
              </a:defRPr>
            </a:lvl4pPr>
            <a:lvl5pPr marL="2057400" indent="-228600" algn="l" defTabSz="457200" rtl="0" eaLnBrk="1" fontAlgn="base" hangingPunct="1">
              <a:spcBef>
                <a:spcPct val="20000"/>
              </a:spcBef>
              <a:spcAft>
                <a:spcPct val="0"/>
              </a:spcAft>
              <a:buSzPct val="74000"/>
              <a:buBlip>
                <a:blip r:embed="rId3"/>
              </a:buBlip>
              <a:defRPr sz="1800" kern="1200" baseline="0">
                <a:solidFill>
                  <a:schemeClr val="tx1"/>
                </a:solidFill>
                <a:latin typeface="+mn-lt"/>
                <a:ea typeface="ＭＳ Ｐゴシック" pitchFamily="34" charset="-128"/>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buFontTx/>
              <a:buNone/>
            </a:pPr>
            <a:r>
              <a:rPr lang="cs-CZ" sz="1200" b="1" dirty="0">
                <a:solidFill>
                  <a:schemeClr val="tx1"/>
                </a:solidFill>
              </a:rPr>
              <a:t>JEDNOTKY</a:t>
            </a:r>
          </a:p>
        </p:txBody>
      </p:sp>
      <p:cxnSp>
        <p:nvCxnSpPr>
          <p:cNvPr id="11" name="Přímá spojnice se šipkou 10"/>
          <p:cNvCxnSpPr/>
          <p:nvPr/>
        </p:nvCxnSpPr>
        <p:spPr>
          <a:xfrm flipH="1">
            <a:off x="3563275" y="1692986"/>
            <a:ext cx="1209958" cy="3663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Přímá spojnice se šipkou 13"/>
          <p:cNvCxnSpPr/>
          <p:nvPr/>
        </p:nvCxnSpPr>
        <p:spPr>
          <a:xfrm flipH="1">
            <a:off x="3674520" y="4873445"/>
            <a:ext cx="987468" cy="3831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6" name="Obdélník 15"/>
          <p:cNvSpPr/>
          <p:nvPr/>
        </p:nvSpPr>
        <p:spPr>
          <a:xfrm>
            <a:off x="5636713" y="1483324"/>
            <a:ext cx="2981195" cy="41932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8" name="Obrázek 7"/>
          <p:cNvPicPr>
            <a:picLocks noChangeAspect="1"/>
          </p:cNvPicPr>
          <p:nvPr/>
        </p:nvPicPr>
        <p:blipFill>
          <a:blip r:embed="rId4"/>
          <a:stretch>
            <a:fillRect/>
          </a:stretch>
        </p:blipFill>
        <p:spPr>
          <a:xfrm>
            <a:off x="194935" y="1107062"/>
            <a:ext cx="3676310" cy="5579386"/>
          </a:xfrm>
          <a:prstGeom prst="rect">
            <a:avLst/>
          </a:prstGeom>
        </p:spPr>
      </p:pic>
      <p:sp>
        <p:nvSpPr>
          <p:cNvPr id="10" name="Obdélník 9"/>
          <p:cNvSpPr/>
          <p:nvPr/>
        </p:nvSpPr>
        <p:spPr>
          <a:xfrm>
            <a:off x="194935" y="1107062"/>
            <a:ext cx="3676310" cy="2003607"/>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Obdélník 12"/>
          <p:cNvSpPr/>
          <p:nvPr/>
        </p:nvSpPr>
        <p:spPr>
          <a:xfrm>
            <a:off x="194935" y="4486542"/>
            <a:ext cx="3676310" cy="1974079"/>
          </a:xfrm>
          <a:prstGeom prst="rect">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897988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AKTIVITY – NOVÝ ZÁZNAM</a:t>
            </a:r>
          </a:p>
        </p:txBody>
      </p:sp>
      <p:sp>
        <p:nvSpPr>
          <p:cNvPr id="5" name="Zástupný symbol pro obsah 4"/>
          <p:cNvSpPr>
            <a:spLocks noGrp="1"/>
          </p:cNvSpPr>
          <p:nvPr>
            <p:ph idx="1"/>
          </p:nvPr>
        </p:nvSpPr>
        <p:spPr>
          <a:xfrm>
            <a:off x="400833" y="1052186"/>
            <a:ext cx="8285967" cy="4921578"/>
          </a:xfrm>
        </p:spPr>
        <p:txBody>
          <a:bodyPr/>
          <a:lstStyle/>
          <a:p>
            <a:pPr marL="0" indent="0">
              <a:buNone/>
            </a:pPr>
            <a:r>
              <a:rPr lang="cs-CZ" sz="1800" b="1" dirty="0">
                <a:solidFill>
                  <a:schemeClr val="tx1"/>
                </a:solidFill>
              </a:rPr>
              <a:t>Vložení nové aktivity</a:t>
            </a:r>
          </a:p>
          <a:p>
            <a:pPr>
              <a:buFont typeface="Wingdings" panose="05000000000000000000" pitchFamily="2" charset="2"/>
              <a:buChar char="Ø"/>
            </a:pPr>
            <a:r>
              <a:rPr lang="cs-CZ" sz="1800" dirty="0">
                <a:solidFill>
                  <a:schemeClr val="tx1"/>
                </a:solidFill>
              </a:rPr>
              <a:t>Nový záznam</a:t>
            </a:r>
          </a:p>
          <a:p>
            <a:pPr>
              <a:buFont typeface="Wingdings" panose="05000000000000000000" pitchFamily="2" charset="2"/>
              <a:buChar char="Ø"/>
            </a:pPr>
            <a:r>
              <a:rPr lang="cs-CZ" sz="1800" dirty="0">
                <a:solidFill>
                  <a:schemeClr val="tx1"/>
                </a:solidFill>
              </a:rPr>
              <a:t>Název aktivity</a:t>
            </a:r>
          </a:p>
          <a:p>
            <a:pPr>
              <a:buFont typeface="Wingdings" panose="05000000000000000000" pitchFamily="2" charset="2"/>
              <a:buChar char="Ø"/>
            </a:pPr>
            <a:r>
              <a:rPr lang="cs-CZ" sz="1800" dirty="0">
                <a:solidFill>
                  <a:schemeClr val="tx1"/>
                </a:solidFill>
              </a:rPr>
              <a:t>Počet aktivit ZP</a:t>
            </a:r>
          </a:p>
          <a:p>
            <a:pPr>
              <a:buFont typeface="Wingdings" panose="05000000000000000000" pitchFamily="2" charset="2"/>
              <a:buChar char="Ø"/>
            </a:pPr>
            <a:r>
              <a:rPr lang="cs-CZ" sz="1800" dirty="0">
                <a:solidFill>
                  <a:schemeClr val="tx1"/>
                </a:solidFill>
              </a:rPr>
              <a:t>Popis realizace aktivity</a:t>
            </a:r>
          </a:p>
          <a:p>
            <a:pPr marL="0" indent="0">
              <a:buNone/>
            </a:pPr>
            <a:endParaRPr lang="cs-CZ" sz="1600" dirty="0">
              <a:solidFill>
                <a:schemeClr val="tx1"/>
              </a:solidFill>
            </a:endParaRPr>
          </a:p>
        </p:txBody>
      </p:sp>
      <p:pic>
        <p:nvPicPr>
          <p:cNvPr id="4" name="Obrázek 3"/>
          <p:cNvPicPr>
            <a:picLocks noChangeAspect="1"/>
          </p:cNvPicPr>
          <p:nvPr/>
        </p:nvPicPr>
        <p:blipFill>
          <a:blip r:embed="rId3"/>
          <a:stretch>
            <a:fillRect/>
          </a:stretch>
        </p:blipFill>
        <p:spPr>
          <a:xfrm>
            <a:off x="59821" y="2706052"/>
            <a:ext cx="8879080" cy="4151948"/>
          </a:xfrm>
          <a:prstGeom prst="rect">
            <a:avLst/>
          </a:prstGeom>
        </p:spPr>
      </p:pic>
      <p:sp>
        <p:nvSpPr>
          <p:cNvPr id="7" name="Obdélník 6"/>
          <p:cNvSpPr/>
          <p:nvPr/>
        </p:nvSpPr>
        <p:spPr>
          <a:xfrm>
            <a:off x="170916" y="4922378"/>
            <a:ext cx="1427148" cy="444381"/>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2" name="Obdélník 11"/>
          <p:cNvSpPr/>
          <p:nvPr/>
        </p:nvSpPr>
        <p:spPr>
          <a:xfrm>
            <a:off x="148732" y="6193691"/>
            <a:ext cx="1449332" cy="52330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Obdélník 12"/>
          <p:cNvSpPr/>
          <p:nvPr/>
        </p:nvSpPr>
        <p:spPr>
          <a:xfrm>
            <a:off x="7144284" y="5408610"/>
            <a:ext cx="529839" cy="44211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766990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JEDNOTKY</a:t>
            </a:r>
          </a:p>
        </p:txBody>
      </p:sp>
      <p:sp>
        <p:nvSpPr>
          <p:cNvPr id="4" name="Obdélník 3"/>
          <p:cNvSpPr/>
          <p:nvPr/>
        </p:nvSpPr>
        <p:spPr>
          <a:xfrm>
            <a:off x="663880" y="1014608"/>
            <a:ext cx="6711140" cy="1892826"/>
          </a:xfrm>
          <a:prstGeom prst="rect">
            <a:avLst/>
          </a:prstGeom>
        </p:spPr>
        <p:txBody>
          <a:bodyPr wrap="square">
            <a:spAutoFit/>
          </a:bodyPr>
          <a:lstStyle/>
          <a:p>
            <a:pPr marL="0" indent="0">
              <a:lnSpc>
                <a:spcPct val="150000"/>
              </a:lnSpc>
              <a:buNone/>
            </a:pPr>
            <a:r>
              <a:rPr lang="cs-CZ" b="1" dirty="0"/>
              <a:t>Vložení nové jednotky</a:t>
            </a:r>
          </a:p>
          <a:p>
            <a:pPr>
              <a:buFont typeface="Wingdings" panose="05000000000000000000" pitchFamily="2" charset="2"/>
              <a:buChar char="Ø"/>
            </a:pPr>
            <a:r>
              <a:rPr lang="cs-CZ" dirty="0"/>
              <a:t>  Nový záznam</a:t>
            </a:r>
          </a:p>
          <a:p>
            <a:pPr>
              <a:buFont typeface="Wingdings" panose="05000000000000000000" pitchFamily="2" charset="2"/>
              <a:buChar char="Ø"/>
            </a:pPr>
            <a:r>
              <a:rPr lang="cs-CZ" dirty="0"/>
              <a:t>  Seznam Jednotka</a:t>
            </a:r>
          </a:p>
          <a:p>
            <a:pPr>
              <a:buFont typeface="Wingdings" panose="05000000000000000000" pitchFamily="2" charset="2"/>
              <a:buChar char="Ø"/>
            </a:pPr>
            <a:r>
              <a:rPr lang="cs-CZ" dirty="0"/>
              <a:t>  Počet jednotek v aktivitě ZP</a:t>
            </a:r>
          </a:p>
          <a:p>
            <a:pPr marL="742950" lvl="1" indent="-285750">
              <a:buFont typeface="Arial" panose="020B0604020202020204" pitchFamily="34" charset="0"/>
              <a:buChar char="•"/>
            </a:pPr>
            <a:r>
              <a:rPr lang="cs-CZ" dirty="0"/>
              <a:t>	Stáže – specifický postup: náklady na konkrétní stáž</a:t>
            </a:r>
          </a:p>
          <a:p>
            <a:endParaRPr lang="cs-CZ" dirty="0"/>
          </a:p>
        </p:txBody>
      </p:sp>
      <p:pic>
        <p:nvPicPr>
          <p:cNvPr id="3" name="Obrázek 2"/>
          <p:cNvPicPr>
            <a:picLocks noChangeAspect="1"/>
          </p:cNvPicPr>
          <p:nvPr/>
        </p:nvPicPr>
        <p:blipFill>
          <a:blip r:embed="rId3"/>
          <a:stretch>
            <a:fillRect/>
          </a:stretch>
        </p:blipFill>
        <p:spPr>
          <a:xfrm>
            <a:off x="196553" y="2615847"/>
            <a:ext cx="8255238" cy="4084456"/>
          </a:xfrm>
          <a:prstGeom prst="rect">
            <a:avLst/>
          </a:prstGeom>
        </p:spPr>
      </p:pic>
      <p:sp>
        <p:nvSpPr>
          <p:cNvPr id="9" name="Obdélník 8"/>
          <p:cNvSpPr/>
          <p:nvPr/>
        </p:nvSpPr>
        <p:spPr>
          <a:xfrm>
            <a:off x="196553" y="4854011"/>
            <a:ext cx="1563881" cy="461473"/>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0" name="Obdélník 9"/>
          <p:cNvSpPr/>
          <p:nvPr/>
        </p:nvSpPr>
        <p:spPr>
          <a:xfrm>
            <a:off x="1999716" y="5691499"/>
            <a:ext cx="1768979" cy="572568"/>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1" name="Obdélník 10"/>
          <p:cNvSpPr/>
          <p:nvPr/>
        </p:nvSpPr>
        <p:spPr>
          <a:xfrm>
            <a:off x="5776957" y="5392396"/>
            <a:ext cx="478564" cy="376015"/>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041952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STÁŽE</a:t>
            </a:r>
          </a:p>
        </p:txBody>
      </p:sp>
      <p:sp>
        <p:nvSpPr>
          <p:cNvPr id="4" name="Obdélník 3"/>
          <p:cNvSpPr/>
          <p:nvPr/>
        </p:nvSpPr>
        <p:spPr>
          <a:xfrm>
            <a:off x="663880" y="1014608"/>
            <a:ext cx="8480120" cy="1523494"/>
          </a:xfrm>
          <a:prstGeom prst="rect">
            <a:avLst/>
          </a:prstGeom>
        </p:spPr>
        <p:txBody>
          <a:bodyPr wrap="square">
            <a:spAutoFit/>
          </a:bodyPr>
          <a:lstStyle/>
          <a:p>
            <a:pPr marL="0" indent="0">
              <a:lnSpc>
                <a:spcPct val="150000"/>
              </a:lnSpc>
              <a:buNone/>
            </a:pPr>
            <a:r>
              <a:rPr lang="cs-CZ" b="1" dirty="0"/>
              <a:t>Vložení nové STÁŽE</a:t>
            </a:r>
          </a:p>
          <a:p>
            <a:pPr>
              <a:buFont typeface="Wingdings" panose="05000000000000000000" pitchFamily="2" charset="2"/>
              <a:buChar char="Ø"/>
            </a:pPr>
            <a:r>
              <a:rPr lang="cs-CZ" dirty="0"/>
              <a:t>  </a:t>
            </a:r>
            <a:r>
              <a:rPr lang="cs-CZ" sz="1600" dirty="0"/>
              <a:t>Nový záznam</a:t>
            </a:r>
          </a:p>
          <a:p>
            <a:pPr>
              <a:buFont typeface="Wingdings" panose="05000000000000000000" pitchFamily="2" charset="2"/>
              <a:buChar char="Ø"/>
            </a:pPr>
            <a:r>
              <a:rPr lang="cs-CZ" sz="1600" dirty="0"/>
              <a:t>  Seznam Jednotka</a:t>
            </a:r>
          </a:p>
          <a:p>
            <a:pPr marL="263525" lvl="1" indent="-263525">
              <a:buFont typeface="Wingdings" panose="05000000000000000000" pitchFamily="2" charset="2"/>
              <a:buChar char="Ø"/>
            </a:pPr>
            <a:r>
              <a:rPr lang="cs-CZ" sz="1600" dirty="0"/>
              <a:t>Počet jednotek v aktivitě ZP – celkové vypočtené náklady na konkrétní stáž</a:t>
            </a:r>
          </a:p>
          <a:p>
            <a:pPr marL="263525" lvl="1" indent="-263525">
              <a:buFont typeface="Wingdings" panose="05000000000000000000" pitchFamily="2" charset="2"/>
              <a:buChar char="Ø"/>
            </a:pPr>
            <a:r>
              <a:rPr lang="cs-CZ" sz="1600" dirty="0"/>
              <a:t>Jednotlivé stáže je třeba číselně odlišit!</a:t>
            </a:r>
          </a:p>
        </p:txBody>
      </p:sp>
      <p:pic>
        <p:nvPicPr>
          <p:cNvPr id="5" name="Obrázek 4"/>
          <p:cNvPicPr>
            <a:picLocks noChangeAspect="1"/>
          </p:cNvPicPr>
          <p:nvPr/>
        </p:nvPicPr>
        <p:blipFill>
          <a:blip r:embed="rId3"/>
          <a:stretch>
            <a:fillRect/>
          </a:stretch>
        </p:blipFill>
        <p:spPr>
          <a:xfrm>
            <a:off x="147637" y="2538102"/>
            <a:ext cx="8848725" cy="4238625"/>
          </a:xfrm>
          <a:prstGeom prst="rect">
            <a:avLst/>
          </a:prstGeom>
        </p:spPr>
      </p:pic>
      <p:sp>
        <p:nvSpPr>
          <p:cNvPr id="9" name="Obdélník 8"/>
          <p:cNvSpPr/>
          <p:nvPr/>
        </p:nvSpPr>
        <p:spPr>
          <a:xfrm>
            <a:off x="230736" y="4862557"/>
            <a:ext cx="1495514" cy="41874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0" name="Obdélník 19"/>
          <p:cNvSpPr/>
          <p:nvPr/>
        </p:nvSpPr>
        <p:spPr>
          <a:xfrm>
            <a:off x="1974079" y="5768411"/>
            <a:ext cx="1811708" cy="521294"/>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21" name="Obdélník 20"/>
          <p:cNvSpPr/>
          <p:nvPr/>
        </p:nvSpPr>
        <p:spPr>
          <a:xfrm>
            <a:off x="5819686" y="5400942"/>
            <a:ext cx="495656" cy="367469"/>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6919329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a:t>
            </a:r>
          </a:p>
        </p:txBody>
      </p:sp>
      <p:sp>
        <p:nvSpPr>
          <p:cNvPr id="5" name="Zástupný symbol pro obsah 4"/>
          <p:cNvSpPr>
            <a:spLocks noGrp="1"/>
          </p:cNvSpPr>
          <p:nvPr>
            <p:ph idx="1"/>
          </p:nvPr>
        </p:nvSpPr>
        <p:spPr>
          <a:xfrm>
            <a:off x="125261" y="1340286"/>
            <a:ext cx="8561540" cy="4358116"/>
          </a:xfrm>
          <a:prstGeom prst="rect">
            <a:avLst/>
          </a:prstGeom>
        </p:spPr>
        <p:txBody>
          <a:bodyPr wrap="square">
            <a:spAutoFit/>
          </a:bodyPr>
          <a:lstStyle/>
          <a:p>
            <a:pPr lvl="1">
              <a:buFont typeface="Wingdings" panose="05000000000000000000" pitchFamily="2" charset="2"/>
              <a:buChar char="Ø"/>
            </a:pPr>
            <a:r>
              <a:rPr lang="cs-CZ" sz="1800" dirty="0"/>
              <a:t>Po vyplnění záložky AKTIVITY</a:t>
            </a:r>
          </a:p>
          <a:p>
            <a:pPr marL="457200" lvl="1" indent="0">
              <a:buNone/>
            </a:pPr>
            <a:endParaRPr lang="cs-CZ" sz="1800" dirty="0"/>
          </a:p>
          <a:p>
            <a:pPr lvl="1">
              <a:buFont typeface="Wingdings" panose="05000000000000000000" pitchFamily="2" charset="2"/>
              <a:buChar char="Ø"/>
            </a:pPr>
            <a:r>
              <a:rPr lang="cs-CZ" sz="1800" dirty="0"/>
              <a:t>Záložku ROZPOČET nelze editovat – zkontrolujte</a:t>
            </a:r>
          </a:p>
          <a:p>
            <a:pPr marL="457200" lvl="1" indent="0">
              <a:buNone/>
            </a:pPr>
            <a:endParaRPr lang="cs-CZ" sz="1800" dirty="0"/>
          </a:p>
          <a:p>
            <a:pPr lvl="1">
              <a:buFont typeface="Wingdings" panose="05000000000000000000" pitchFamily="2" charset="2"/>
              <a:buChar char="Ø"/>
            </a:pPr>
            <a:r>
              <a:rPr lang="cs-CZ" sz="1800" dirty="0"/>
              <a:t>Úprava na záložce AKTIVITY a znovu generovat do rozpočtu</a:t>
            </a:r>
          </a:p>
          <a:p>
            <a:pPr lvl="1">
              <a:buFont typeface="Wingdings" panose="05000000000000000000" pitchFamily="2" charset="2"/>
              <a:buChar char="Ø"/>
            </a:pPr>
            <a:endParaRPr lang="cs-CZ" sz="1800" dirty="0"/>
          </a:p>
          <a:p>
            <a:pPr lvl="1">
              <a:buFont typeface="Wingdings" panose="05000000000000000000" pitchFamily="2" charset="2"/>
              <a:buChar char="Ø"/>
            </a:pPr>
            <a:endParaRPr lang="cs-CZ" sz="1800" dirty="0"/>
          </a:p>
          <a:p>
            <a:pPr marL="457200" lvl="1" indent="0">
              <a:buNone/>
            </a:pPr>
            <a:r>
              <a:rPr lang="cs-CZ" sz="1800" b="1" dirty="0"/>
              <a:t>Přehled zdrojů financování</a:t>
            </a:r>
          </a:p>
          <a:p>
            <a:pPr marL="457200" lvl="1" indent="0">
              <a:buNone/>
            </a:pPr>
            <a:r>
              <a:rPr lang="cs-CZ" sz="1800" dirty="0"/>
              <a:t>Zadejte % vlastního financování</a:t>
            </a:r>
          </a:p>
          <a:p>
            <a:pPr lvl="1">
              <a:buFont typeface="Arial" panose="020B0604020202020204" pitchFamily="34" charset="0"/>
              <a:buChar char="•"/>
            </a:pPr>
            <a:r>
              <a:rPr lang="cs-CZ" sz="1800" dirty="0"/>
              <a:t>MŠ, ZŠ, SŠ včetně soukromých a církevních – 0%</a:t>
            </a:r>
          </a:p>
          <a:p>
            <a:pPr lvl="1">
              <a:buFont typeface="Arial" panose="020B0604020202020204" pitchFamily="34" charset="0"/>
              <a:buChar char="•"/>
            </a:pPr>
            <a:r>
              <a:rPr lang="cs-CZ" sz="1800" dirty="0"/>
              <a:t>Hlavní město Praha, Městské části hl. m. Prahy – 5 %</a:t>
            </a:r>
          </a:p>
          <a:p>
            <a:pPr lvl="1">
              <a:buFont typeface="Arial" panose="020B0604020202020204" pitchFamily="34" charset="0"/>
              <a:buChar char="•"/>
            </a:pPr>
            <a:r>
              <a:rPr lang="cs-CZ" sz="1800" dirty="0"/>
              <a:t>Státní MŠ, ZŠ, SŠ – 50 %</a:t>
            </a:r>
          </a:p>
          <a:p>
            <a:pPr marL="457200" lvl="1" indent="0">
              <a:buNone/>
            </a:pPr>
            <a:endParaRPr lang="cs-CZ" sz="1800" b="1" dirty="0"/>
          </a:p>
        </p:txBody>
      </p:sp>
      <p:pic>
        <p:nvPicPr>
          <p:cNvPr id="6" name="Obrázek 5"/>
          <p:cNvPicPr/>
          <p:nvPr/>
        </p:nvPicPr>
        <p:blipFill>
          <a:blip r:embed="rId3"/>
          <a:stretch>
            <a:fillRect/>
          </a:stretch>
        </p:blipFill>
        <p:spPr>
          <a:xfrm>
            <a:off x="4633586" y="1194247"/>
            <a:ext cx="4309997" cy="577404"/>
          </a:xfrm>
          <a:prstGeom prst="rect">
            <a:avLst/>
          </a:prstGeom>
        </p:spPr>
      </p:pic>
      <p:cxnSp>
        <p:nvCxnSpPr>
          <p:cNvPr id="7" name="Přímá spojnice se šipkou 6"/>
          <p:cNvCxnSpPr/>
          <p:nvPr/>
        </p:nvCxnSpPr>
        <p:spPr>
          <a:xfrm>
            <a:off x="4118234" y="1505799"/>
            <a:ext cx="369607"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36815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2850" y="209550"/>
            <a:ext cx="7473950" cy="317500"/>
          </a:xfrm>
        </p:spPr>
        <p:txBody>
          <a:bodyPr/>
          <a:lstStyle/>
          <a:p>
            <a:r>
              <a:rPr lang="cs-CZ" dirty="0"/>
              <a:t>INDIKÁTORY</a:t>
            </a:r>
          </a:p>
        </p:txBody>
      </p:sp>
      <p:sp>
        <p:nvSpPr>
          <p:cNvPr id="8" name="Obdélník 7"/>
          <p:cNvSpPr/>
          <p:nvPr/>
        </p:nvSpPr>
        <p:spPr>
          <a:xfrm>
            <a:off x="475489" y="1698649"/>
            <a:ext cx="8400287" cy="654025"/>
          </a:xfrm>
          <a:prstGeom prst="rect">
            <a:avLst/>
          </a:prstGeom>
        </p:spPr>
        <p:txBody>
          <a:bodyPr wrap="square">
            <a:spAutoFit/>
          </a:bodyPr>
          <a:lstStyle/>
          <a:p>
            <a:pPr marL="447675" lvl="2">
              <a:spcAft>
                <a:spcPts val="300"/>
              </a:spcAft>
              <a:buClr>
                <a:srgbClr val="A59253"/>
              </a:buClr>
            </a:pPr>
            <a:endParaRPr lang="cs-CZ" dirty="0">
              <a:latin typeface="Arial" panose="020B0604020202020204" pitchFamily="34" charset="0"/>
              <a:cs typeface="Arial" panose="020B0604020202020204" pitchFamily="34" charset="0"/>
            </a:endParaRPr>
          </a:p>
          <a:p>
            <a:pPr marL="447675" lvl="2">
              <a:spcAft>
                <a:spcPts val="300"/>
              </a:spcAft>
              <a:buClr>
                <a:srgbClr val="A59253"/>
              </a:buClr>
            </a:pPr>
            <a:endParaRPr lang="cs-CZ" sz="1600" dirty="0"/>
          </a:p>
        </p:txBody>
      </p:sp>
      <p:pic>
        <p:nvPicPr>
          <p:cNvPr id="5" name="Obrázek 4"/>
          <p:cNvPicPr>
            <a:picLocks noChangeAspect="1"/>
          </p:cNvPicPr>
          <p:nvPr/>
        </p:nvPicPr>
        <p:blipFill>
          <a:blip r:embed="rId3"/>
          <a:stretch>
            <a:fillRect/>
          </a:stretch>
        </p:blipFill>
        <p:spPr>
          <a:xfrm>
            <a:off x="166626" y="1042543"/>
            <a:ext cx="8883370" cy="5815457"/>
          </a:xfrm>
          <a:prstGeom prst="rect">
            <a:avLst/>
          </a:prstGeom>
        </p:spPr>
      </p:pic>
      <p:sp>
        <p:nvSpPr>
          <p:cNvPr id="6" name="Obdélník 5"/>
          <p:cNvSpPr/>
          <p:nvPr/>
        </p:nvSpPr>
        <p:spPr>
          <a:xfrm>
            <a:off x="166626" y="922946"/>
            <a:ext cx="1046224" cy="444381"/>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3773473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1283" y="52316"/>
            <a:ext cx="7628021" cy="1006468"/>
          </a:xfrm>
        </p:spPr>
        <p:txBody>
          <a:bodyPr/>
          <a:lstStyle/>
          <a:p>
            <a:r>
              <a:rPr lang="pl-PL" sz="2800" b="1" dirty="0">
                <a:solidFill>
                  <a:schemeClr val="bg1"/>
                </a:solidFill>
              </a:rPr>
              <a:t>Přílohy žádosti o podporu </a:t>
            </a:r>
            <a:r>
              <a:rPr lang="pl-PL" b="1" dirty="0">
                <a:solidFill>
                  <a:schemeClr val="bg1"/>
                </a:solidFill>
              </a:rPr>
              <a:t/>
            </a:r>
            <a:br>
              <a:rPr lang="pl-PL" b="1" dirty="0">
                <a:solidFill>
                  <a:schemeClr val="bg1"/>
                </a:solidFill>
              </a:rPr>
            </a:br>
            <a:endParaRPr lang="pl-PL" b="1" dirty="0">
              <a:solidFill>
                <a:schemeClr val="bg1"/>
              </a:solidFill>
            </a:endParaRPr>
          </a:p>
        </p:txBody>
      </p:sp>
      <p:sp>
        <p:nvSpPr>
          <p:cNvPr id="3" name="Obdélník 2"/>
          <p:cNvSpPr/>
          <p:nvPr/>
        </p:nvSpPr>
        <p:spPr>
          <a:xfrm>
            <a:off x="314036" y="1480813"/>
            <a:ext cx="8565268" cy="3508653"/>
          </a:xfrm>
          <a:prstGeom prst="rect">
            <a:avLst/>
          </a:prstGeom>
        </p:spPr>
        <p:txBody>
          <a:bodyPr wrap="square">
            <a:spAutoFit/>
          </a:bodyPr>
          <a:lstStyle/>
          <a:p>
            <a:pPr marL="174625" indent="-174625">
              <a:spcAft>
                <a:spcPts val="1200"/>
              </a:spcAft>
              <a:buClr>
                <a:srgbClr val="C00000"/>
              </a:buClr>
            </a:pPr>
            <a:r>
              <a:rPr lang="cs-CZ" b="1" u="sng" dirty="0"/>
              <a:t>Povinné přílohy</a:t>
            </a:r>
          </a:p>
          <a:p>
            <a:pPr marL="460375" indent="-285750">
              <a:spcAft>
                <a:spcPts val="1200"/>
              </a:spcAft>
              <a:buClr>
                <a:srgbClr val="C00000"/>
              </a:buClr>
              <a:buFont typeface="Wingdings" panose="05000000000000000000" pitchFamily="2" charset="2"/>
              <a:buChar char="§"/>
            </a:pPr>
            <a:r>
              <a:rPr lang="cs-CZ" b="1" dirty="0"/>
              <a:t>Informace o vlastnické a ovládací struktuře žadatele</a:t>
            </a:r>
          </a:p>
          <a:p>
            <a:pPr marL="174625">
              <a:spcAft>
                <a:spcPts val="1200"/>
              </a:spcAft>
              <a:buClr>
                <a:srgbClr val="C00000"/>
              </a:buClr>
            </a:pPr>
            <a:endParaRPr lang="cs-CZ" b="1" dirty="0"/>
          </a:p>
          <a:p>
            <a:pPr marL="174625" indent="-174625">
              <a:spcAft>
                <a:spcPts val="1200"/>
              </a:spcAft>
              <a:buClr>
                <a:srgbClr val="C00000"/>
              </a:buClr>
            </a:pPr>
            <a:r>
              <a:rPr lang="cs-CZ" b="1" u="sng" dirty="0"/>
              <a:t>Nepovinné přílohy</a:t>
            </a:r>
          </a:p>
          <a:p>
            <a:pPr marL="460375" indent="-285750">
              <a:spcAft>
                <a:spcPts val="1200"/>
              </a:spcAft>
              <a:buClr>
                <a:srgbClr val="C00000"/>
              </a:buClr>
              <a:buFont typeface="Wingdings" panose="05000000000000000000" pitchFamily="2" charset="2"/>
              <a:buChar char="§"/>
            </a:pPr>
            <a:r>
              <a:rPr lang="cs-CZ" b="1" dirty="0"/>
              <a:t>Doklady o právní subjektivitě žadatele (pouze v případě neúspěšné validace v MS14+)</a:t>
            </a:r>
          </a:p>
          <a:p>
            <a:pPr marL="174625">
              <a:spcAft>
                <a:spcPts val="1200"/>
              </a:spcAft>
              <a:buClr>
                <a:srgbClr val="C00000"/>
              </a:buClr>
            </a:pPr>
            <a:endParaRPr lang="cs-CZ" b="1" dirty="0"/>
          </a:p>
          <a:p>
            <a:pPr marL="174625">
              <a:spcAft>
                <a:spcPts val="1200"/>
              </a:spcAft>
              <a:buClr>
                <a:srgbClr val="A59253"/>
              </a:buClr>
            </a:pPr>
            <a:r>
              <a:rPr lang="cs-CZ" b="1" dirty="0">
                <a:solidFill>
                  <a:srgbClr val="FF0000"/>
                </a:solidFill>
              </a:rPr>
              <a:t>Další přílohy žádosti, které bude třeba doložit před podpisem smlouvy, jsou specifikovány v Pravidlech pro žadatele a příjemce OP PPR</a:t>
            </a: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3270932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4" name="Obdélník 3"/>
          <p:cNvSpPr/>
          <p:nvPr/>
        </p:nvSpPr>
        <p:spPr>
          <a:xfrm>
            <a:off x="3689807" y="3554249"/>
            <a:ext cx="4572000" cy="2554545"/>
          </a:xfrm>
          <a:prstGeom prst="rect">
            <a:avLst/>
          </a:prstGeom>
        </p:spPr>
        <p:txBody>
          <a:bodyPr>
            <a:spAutoFit/>
          </a:bodyPr>
          <a:lstStyle/>
          <a:p>
            <a:pPr marL="0" indent="0">
              <a:spcBef>
                <a:spcPts val="24"/>
              </a:spcBef>
              <a:buNone/>
            </a:pPr>
            <a:r>
              <a:rPr lang="cs-CZ" altLang="cs-CZ" b="1" dirty="0"/>
              <a:t>KRISTÝNA HULOVÁ</a:t>
            </a:r>
          </a:p>
          <a:p>
            <a:pPr marL="0" indent="0">
              <a:spcBef>
                <a:spcPts val="24"/>
              </a:spcBef>
              <a:buNone/>
            </a:pPr>
            <a:r>
              <a:rPr lang="cs-CZ" altLang="cs-CZ" sz="1600" b="1" dirty="0"/>
              <a:t>	</a:t>
            </a:r>
          </a:p>
          <a:p>
            <a:pPr marL="0" indent="0">
              <a:spcBef>
                <a:spcPts val="24"/>
              </a:spcBef>
              <a:buNone/>
            </a:pPr>
            <a:r>
              <a:rPr lang="en-GB" altLang="cs-CZ" b="1" dirty="0"/>
              <a:t>ODBOR </a:t>
            </a:r>
            <a:r>
              <a:rPr lang="cs-CZ" altLang="cs-CZ" b="1" dirty="0"/>
              <a:t>EVROPSKÝCH </a:t>
            </a:r>
            <a:r>
              <a:rPr lang="en-GB" altLang="cs-CZ" b="1" dirty="0"/>
              <a:t>FONDŮ</a:t>
            </a:r>
            <a:br>
              <a:rPr lang="en-GB" altLang="cs-CZ" b="1" dirty="0"/>
            </a:br>
            <a:r>
              <a:rPr lang="en-GB" altLang="cs-CZ" b="1" dirty="0"/>
              <a:t>MAGISTRÁT HL. M. PRAHY</a:t>
            </a:r>
            <a:br>
              <a:rPr lang="en-GB" altLang="cs-CZ" b="1" dirty="0"/>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marL="0" indent="0">
              <a:lnSpc>
                <a:spcPct val="150000"/>
              </a:lnSpc>
              <a:spcBef>
                <a:spcPts val="24"/>
              </a:spcBef>
              <a:buNone/>
            </a:pPr>
            <a:r>
              <a:rPr lang="cs-CZ" u="sng" dirty="0">
                <a:solidFill>
                  <a:srgbClr val="0070C0"/>
                </a:solidFill>
                <a:latin typeface="Arial" panose="020B0604020202020204" pitchFamily="34" charset="0"/>
                <a:cs typeface="Arial" panose="020B0604020202020204" pitchFamily="34" charset="0"/>
              </a:rPr>
              <a:t>kristyna.hulova@praha.eu</a:t>
            </a:r>
          </a:p>
          <a:p>
            <a:pPr marL="0" indent="0">
              <a:lnSpc>
                <a:spcPct val="150000"/>
              </a:lnSpc>
              <a:spcBef>
                <a:spcPts val="24"/>
              </a:spcBef>
              <a:buNone/>
            </a:pPr>
            <a:r>
              <a:rPr lang="cs-CZ" b="1" dirty="0"/>
              <a:t>Tel: 236 003 950</a:t>
            </a:r>
          </a:p>
        </p:txBody>
      </p:sp>
    </p:spTree>
    <p:extLst>
      <p:ext uri="{BB962C8B-B14F-4D97-AF65-F5344CB8AC3E}">
        <p14:creationId xmlns:p14="http://schemas.microsoft.com/office/powerpoint/2010/main" val="162208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Výzva č. 49 Začleňování a podpora žáků s odlišným mateřským jazykem</a:t>
            </a:r>
            <a:endParaRPr lang="cs-CZ" dirty="0"/>
          </a:p>
        </p:txBody>
      </p:sp>
      <p:sp>
        <p:nvSpPr>
          <p:cNvPr id="3" name="Obdélník 2"/>
          <p:cNvSpPr/>
          <p:nvPr/>
        </p:nvSpPr>
        <p:spPr>
          <a:xfrm>
            <a:off x="466344" y="1211843"/>
            <a:ext cx="8211312" cy="3139321"/>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u="sng" dirty="0">
                <a:latin typeface="Arial" panose="020B0604020202020204" pitchFamily="34" charset="0"/>
                <a:ea typeface="Times New Roman" panose="02020603050405020304" pitchFamily="18" charset="0"/>
                <a:cs typeface="Arial" panose="020B0604020202020204" pitchFamily="34" charset="0"/>
              </a:rPr>
              <a:t>Povinné aktivity pro ZŠ a SŠ</a:t>
            </a:r>
            <a:r>
              <a:rPr lang="cs-CZ" b="1" dirty="0">
                <a:latin typeface="Arial" panose="020B0604020202020204" pitchFamily="34" charset="0"/>
                <a:ea typeface="Times New Roman" panose="02020603050405020304" pitchFamily="18" charset="0"/>
                <a:cs typeface="Arial" panose="020B0604020202020204" pitchFamily="34" charset="0"/>
              </a:rPr>
              <a:t>:</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dirty="0"/>
              <a:t>Základní a střední školy musí do projektu povinně zařadit tyto jednotky</a:t>
            </a:r>
            <a:r>
              <a:rPr lang="cs-CZ" baseline="30000" dirty="0"/>
              <a:t> </a:t>
            </a:r>
            <a:r>
              <a:rPr lang="cs-CZ" dirty="0"/>
              <a:t>(vždy minimálně jednu z možných jednotek v rámci aktivity):</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3.1 Projektová výuka </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5.1 Odborně zaměřená tematická setkávání a spolupráce s rodiči dětí</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5.2 Komunitně osvětová setkávání</a:t>
            </a: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9123547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760582" cy="704850"/>
          </a:xfrm>
        </p:spPr>
        <p:txBody>
          <a:bodyPr>
            <a:noAutofit/>
          </a:bodyPr>
          <a:lstStyle/>
          <a:p>
            <a:pPr algn="ctr"/>
            <a:r>
              <a:rPr lang="cs-CZ" sz="2400" b="1" dirty="0"/>
              <a:t>Pravidla pro vykazování jednotkových nákladů v 49. výzvě</a:t>
            </a:r>
          </a:p>
        </p:txBody>
      </p:sp>
    </p:spTree>
    <p:extLst>
      <p:ext uri="{BB962C8B-B14F-4D97-AF65-F5344CB8AC3E}">
        <p14:creationId xmlns:p14="http://schemas.microsoft.com/office/powerpoint/2010/main" val="1883764122"/>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dirty="0"/>
              <a:t>	</a:t>
            </a:r>
            <a:br>
              <a:rPr lang="cs-CZ" dirty="0"/>
            </a:br>
            <a:endParaRPr lang="cs-CZ" dirty="0"/>
          </a:p>
        </p:txBody>
      </p:sp>
      <p:sp>
        <p:nvSpPr>
          <p:cNvPr id="3" name="Obdélník 2"/>
          <p:cNvSpPr/>
          <p:nvPr/>
        </p:nvSpPr>
        <p:spPr>
          <a:xfrm>
            <a:off x="466343" y="1088445"/>
            <a:ext cx="8605737" cy="2862322"/>
          </a:xfrm>
          <a:prstGeom prst="rect">
            <a:avLst/>
          </a:prstGeom>
        </p:spPr>
        <p:txBody>
          <a:bodyPr wrap="square">
            <a:spAutoFit/>
          </a:bodyPr>
          <a:lstStyle/>
          <a:p>
            <a:r>
              <a:rPr lang="cs-CZ" dirty="0"/>
              <a:t>	</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Příloha č. 1 výzvy č. 49</a:t>
            </a:r>
          </a:p>
          <a:p>
            <a:pPr marL="742950" lvl="1" indent="-285750" algn="just">
              <a:buClr>
                <a:srgbClr val="A59253"/>
              </a:buClr>
              <a:buFont typeface="Arial" panose="020B0604020202020204" pitchFamily="34" charset="0"/>
              <a:buChar char="•"/>
            </a:pPr>
            <a:r>
              <a:rPr lang="cs-CZ" dirty="0"/>
              <a:t>dokládání výstupů aktivity ve zprávě o realizaci projektu </a:t>
            </a:r>
          </a:p>
          <a:p>
            <a:pPr lvl="1" algn="just">
              <a:buClr>
                <a:srgbClr val="A59253"/>
              </a:buClr>
            </a:pPr>
            <a:endParaRPr lang="cs-CZ" dirty="0"/>
          </a:p>
          <a:p>
            <a:pPr lvl="1" algn="just">
              <a:buClr>
                <a:srgbClr val="A59253"/>
              </a:buClr>
            </a:pPr>
            <a:r>
              <a:rPr lang="cs-CZ" dirty="0"/>
              <a:t>		</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Dokumenty pro realizaci projektů ve výzvě 49</a:t>
            </a:r>
          </a:p>
          <a:p>
            <a:pPr marL="742950" lvl="1" indent="-285750" algn="just">
              <a:buClr>
                <a:srgbClr val="A59253"/>
              </a:buClr>
              <a:buFont typeface="Arial" panose="020B0604020202020204" pitchFamily="34" charset="0"/>
              <a:buChar char="•"/>
            </a:pPr>
            <a:r>
              <a:rPr lang="cs-CZ" dirty="0">
                <a:hlinkClick r:id="rId3"/>
              </a:rPr>
              <a:t>http://penizeproprahu.cz/ostatni/</a:t>
            </a:r>
            <a:endParaRPr lang="cs-CZ" dirty="0"/>
          </a:p>
          <a:p>
            <a:pPr algn="just">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366217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dirty="0"/>
              <a:t>	</a:t>
            </a:r>
            <a:br>
              <a:rPr lang="cs-CZ" dirty="0"/>
            </a:b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630475" y="1166546"/>
            <a:ext cx="4402999" cy="4705233"/>
          </a:xfrm>
          <a:prstGeom prst="rect">
            <a:avLst/>
          </a:prstGeom>
        </p:spPr>
      </p:pic>
      <p:sp>
        <p:nvSpPr>
          <p:cNvPr id="6" name="Obdélník 5"/>
          <p:cNvSpPr/>
          <p:nvPr/>
        </p:nvSpPr>
        <p:spPr>
          <a:xfrm>
            <a:off x="1405783" y="197346"/>
            <a:ext cx="6362344" cy="646331"/>
          </a:xfrm>
          <a:prstGeom prst="rect">
            <a:avLst/>
          </a:prstGeom>
        </p:spPr>
        <p:txBody>
          <a:bodyPr wrap="square">
            <a:spAutoFit/>
          </a:bodyPr>
          <a:lstStyle/>
          <a:p>
            <a:r>
              <a:rPr lang="cs-CZ" b="1" dirty="0">
                <a:solidFill>
                  <a:schemeClr val="bg1"/>
                </a:solidFill>
              </a:rPr>
              <a:t>Dokumenty pro realizaci projektů ve výzvě 49 	</a:t>
            </a:r>
            <a:br>
              <a:rPr lang="cs-CZ" b="1" dirty="0">
                <a:solidFill>
                  <a:schemeClr val="bg1"/>
                </a:solidFill>
              </a:rPr>
            </a:br>
            <a:endParaRPr lang="cs-CZ" b="1" dirty="0">
              <a:solidFill>
                <a:schemeClr val="bg1"/>
              </a:solidFill>
            </a:endParaRPr>
          </a:p>
        </p:txBody>
      </p:sp>
    </p:spTree>
    <p:extLst>
      <p:ext uri="{BB962C8B-B14F-4D97-AF65-F5344CB8AC3E}">
        <p14:creationId xmlns:p14="http://schemas.microsoft.com/office/powerpoint/2010/main" val="231462814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b="1" dirty="0"/>
              <a:t>Aktivita: 1.1 DVOJJAZYČNÝ ŠKOLNÍ ASISTENT </a:t>
            </a:r>
            <a:r>
              <a:rPr lang="cs-CZ" dirty="0"/>
              <a:t>	</a:t>
            </a:r>
            <a:br>
              <a:rPr lang="cs-CZ" dirty="0"/>
            </a:br>
            <a:endParaRPr lang="cs-CZ" dirty="0"/>
          </a:p>
        </p:txBody>
      </p:sp>
      <p:sp>
        <p:nvSpPr>
          <p:cNvPr id="3" name="Obdélník 2"/>
          <p:cNvSpPr/>
          <p:nvPr/>
        </p:nvSpPr>
        <p:spPr>
          <a:xfrm>
            <a:off x="466343" y="1088445"/>
            <a:ext cx="8605737" cy="5386090"/>
          </a:xfrm>
          <a:prstGeom prst="rect">
            <a:avLst/>
          </a:prstGeom>
        </p:spPr>
        <p:txBody>
          <a:bodyPr wrap="square">
            <a:spAutoFit/>
          </a:bodyPr>
          <a:lstStyle/>
          <a:p>
            <a:r>
              <a:rPr lang="cs-CZ" sz="2000" b="1" dirty="0"/>
              <a:t>Dokládání výstupů aktivity ve zprávě o realizaci projektu </a:t>
            </a:r>
          </a:p>
          <a:p>
            <a:r>
              <a:rPr lang="cs-CZ" dirty="0"/>
              <a:t>	</a:t>
            </a:r>
          </a:p>
          <a:p>
            <a:pPr algn="just">
              <a:buClr>
                <a:srgbClr val="A59253"/>
              </a:buClr>
            </a:pPr>
            <a:r>
              <a:rPr lang="cs-CZ" dirty="0"/>
              <a:t>- </a:t>
            </a:r>
            <a:r>
              <a:rPr lang="cs-CZ" u="sng" dirty="0"/>
              <a:t>popis aktivity ve Zprávě o realizaci (</a:t>
            </a:r>
            <a:r>
              <a:rPr lang="cs-CZ" u="sng" dirty="0" err="1"/>
              <a:t>ZoR</a:t>
            </a:r>
            <a:r>
              <a:rPr lang="cs-CZ" u="sng" dirty="0"/>
              <a:t>), musí obsahovat tyto informace</a:t>
            </a:r>
            <a:r>
              <a:rPr lang="cs-CZ" dirty="0"/>
              <a:t>:</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popis průběhu dané aktivity</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identifikaci dvojjazyčného asistenta a výši jeho úvazku v projektu</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kopie pracovních dokumentů (pracovní smlouvy, dohody) se záznamem pracovní náplně a výší úvazku DA v rámci projektu</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kopie dokladu o splnění požadované kvalifikace dvojjazyčného asistenta</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kopie čestného prohlášení, že DA nevznikl nárok na nemocenské, resp. ošetřovné</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kopie čestného prohlášení ředitele o tom, že školu navštěvují min. 3 děti s OMJ</a:t>
            </a:r>
          </a:p>
          <a:p>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4255740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b="1" dirty="0"/>
              <a:t>Aktivita: 2.1 INTERKULTURNÍ PRACOVNÍK / KOMUNITNÍ TLUMOČNÍK</a:t>
            </a:r>
            <a:r>
              <a:rPr lang="cs-CZ" dirty="0"/>
              <a:t>	</a:t>
            </a:r>
            <a:br>
              <a:rPr lang="cs-CZ" dirty="0"/>
            </a:br>
            <a:endParaRPr lang="cs-CZ" dirty="0"/>
          </a:p>
        </p:txBody>
      </p:sp>
      <p:sp>
        <p:nvSpPr>
          <p:cNvPr id="3" name="Obdélník 2"/>
          <p:cNvSpPr/>
          <p:nvPr/>
        </p:nvSpPr>
        <p:spPr>
          <a:xfrm>
            <a:off x="466344" y="1037074"/>
            <a:ext cx="8564640" cy="5386090"/>
          </a:xfrm>
          <a:prstGeom prst="rect">
            <a:avLst/>
          </a:prstGeom>
        </p:spPr>
        <p:txBody>
          <a:bodyPr wrap="square">
            <a:spAutoFit/>
          </a:bodyPr>
          <a:lstStyle/>
          <a:p>
            <a:r>
              <a:rPr lang="cs-CZ" sz="2000" b="1" dirty="0"/>
              <a:t>Dokládání výstupů aktivity ve zprávě o realizaci projektu </a:t>
            </a:r>
            <a:r>
              <a:rPr lang="cs-CZ" dirty="0"/>
              <a:t>	</a:t>
            </a:r>
          </a:p>
          <a:p>
            <a:pPr algn="just">
              <a:buClr>
                <a:srgbClr val="A59253"/>
              </a:buClr>
            </a:pPr>
            <a:r>
              <a:rPr lang="cs-CZ" dirty="0"/>
              <a:t>- </a:t>
            </a:r>
            <a:r>
              <a:rPr lang="cs-CZ" u="sng" dirty="0"/>
              <a:t>popis aktivity ve Zprávě o realizaci (</a:t>
            </a:r>
            <a:r>
              <a:rPr lang="cs-CZ" u="sng" dirty="0" err="1"/>
              <a:t>ZoR</a:t>
            </a:r>
            <a:r>
              <a:rPr lang="cs-CZ" u="sng" dirty="0"/>
              <a:t>), musí obsahovat tyto informace</a:t>
            </a:r>
            <a:r>
              <a:rPr lang="cs-CZ" dirty="0"/>
              <a:t>:</a:t>
            </a:r>
          </a:p>
          <a:p>
            <a:pPr marL="285750" indent="-285750" algn="just">
              <a:buClr>
                <a:srgbClr val="A59253"/>
              </a:buClr>
              <a:buFont typeface="Wingdings" panose="05000000000000000000" pitchFamily="2" charset="2"/>
              <a:buChar char="Ø"/>
            </a:pPr>
            <a:r>
              <a:rPr lang="cs-CZ" dirty="0"/>
              <a:t>popis průběhu dané aktivity</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identifikaci interkulturního pracovníka a výši jeho úvazku v projektu</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kopie pracovních dokumentů (pracovní smlouvy, dohody) se záznamem pracovní náplně a úvazku IP v rámci projektu</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kopie dokladu o splnění požadované kvalifikace interkulturního pracovníka</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kopie čestného prohlášení, že IP nevznikl nárok na nemocenské, resp. ošetřovné</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čestné prohlášení ředitele školy o tom, že školu navštěvují min. 3 děti s OMJ</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stručný popis setkání IP s klientem vč. podpisu IP a zástupce školy, termínu </a:t>
            </a:r>
            <a:br>
              <a:rPr lang="cs-CZ" dirty="0"/>
            </a:br>
            <a:r>
              <a:rPr lang="cs-CZ" dirty="0"/>
              <a:t>a času setkání, registračního čísla projektu a jeho názvu (kopie)</a:t>
            </a: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049201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10109474" cy="317500"/>
          </a:xfrm>
        </p:spPr>
        <p:txBody>
          <a:bodyPr/>
          <a:lstStyle/>
          <a:p>
            <a:r>
              <a:rPr lang="cs-CZ" b="1" dirty="0"/>
              <a:t>Aktivita: 2.2 INTENZIVNÍ JAZYKOVÉ KURZY</a:t>
            </a:r>
            <a:br>
              <a:rPr lang="cs-CZ" b="1" dirty="0"/>
            </a:br>
            <a:r>
              <a:rPr lang="cs-CZ" b="1" dirty="0"/>
              <a:t>ČEŠTINY JAKO DRUHÉHO JAZYKA</a:t>
            </a:r>
            <a:r>
              <a:rPr lang="cs-CZ" dirty="0"/>
              <a:t>	</a:t>
            </a:r>
            <a:br>
              <a:rPr lang="cs-CZ" dirty="0"/>
            </a:br>
            <a:endParaRPr lang="cs-CZ" dirty="0"/>
          </a:p>
        </p:txBody>
      </p:sp>
      <p:sp>
        <p:nvSpPr>
          <p:cNvPr id="3" name="Obdélník 2"/>
          <p:cNvSpPr/>
          <p:nvPr/>
        </p:nvSpPr>
        <p:spPr>
          <a:xfrm>
            <a:off x="466344" y="995977"/>
            <a:ext cx="8574914" cy="4555093"/>
          </a:xfrm>
          <a:prstGeom prst="rect">
            <a:avLst/>
          </a:prstGeom>
        </p:spPr>
        <p:txBody>
          <a:bodyPr wrap="square">
            <a:spAutoFit/>
          </a:bodyPr>
          <a:lstStyle/>
          <a:p>
            <a:r>
              <a:rPr lang="cs-CZ" sz="2000" b="1" dirty="0"/>
              <a:t>Dokládání výstupů aktivity ve zprávě o realizaci projektu </a:t>
            </a:r>
            <a:r>
              <a:rPr lang="cs-CZ" dirty="0"/>
              <a:t>	</a:t>
            </a:r>
          </a:p>
          <a:p>
            <a:pPr algn="just">
              <a:buClr>
                <a:srgbClr val="A59253"/>
              </a:buClr>
            </a:pPr>
            <a:r>
              <a:rPr lang="cs-CZ" dirty="0"/>
              <a:t>- </a:t>
            </a:r>
            <a:r>
              <a:rPr lang="cs-CZ" u="sng" dirty="0"/>
              <a:t>popis aktivity ve Zprávě o realizaci (</a:t>
            </a:r>
            <a:r>
              <a:rPr lang="cs-CZ" u="sng" dirty="0" err="1"/>
              <a:t>ZoR</a:t>
            </a:r>
            <a:r>
              <a:rPr lang="cs-CZ" u="sng" dirty="0"/>
              <a:t>), musí obsahovat tyto informace</a:t>
            </a:r>
            <a:r>
              <a:rPr lang="cs-CZ" dirty="0"/>
              <a:t>:</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kopie čestného prohlášení ředitele o tom, že školu navštěvují min. 3 děti s OMJ</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u="sng" dirty="0"/>
              <a:t>kopie třídní knihy, která bude obsahovat min. tyto informace o kurzu</a:t>
            </a:r>
            <a:r>
              <a:rPr lang="cs-CZ" dirty="0"/>
              <a:t>:</a:t>
            </a:r>
          </a:p>
          <a:p>
            <a:pPr marL="1657350" lvl="3" indent="-285750" algn="just">
              <a:buClr>
                <a:srgbClr val="A59253"/>
              </a:buClr>
              <a:buFont typeface="Wingdings" panose="05000000000000000000" pitchFamily="2" charset="2"/>
              <a:buChar char="§"/>
            </a:pPr>
            <a:r>
              <a:rPr lang="cs-CZ" dirty="0"/>
              <a:t>celkový počet registrovaných dětí k datu konání každé lekce</a:t>
            </a:r>
          </a:p>
          <a:p>
            <a:pPr marL="1657350" lvl="3" indent="-285750" algn="just">
              <a:buClr>
                <a:srgbClr val="A59253"/>
              </a:buClr>
              <a:buFont typeface="Wingdings" panose="05000000000000000000" pitchFamily="2" charset="2"/>
              <a:buChar char="§"/>
            </a:pPr>
            <a:r>
              <a:rPr lang="cs-CZ" dirty="0"/>
              <a:t>počet přítomných dětí v každé lekci</a:t>
            </a:r>
          </a:p>
          <a:p>
            <a:pPr marL="1657350" lvl="3" indent="-285750" algn="just">
              <a:buClr>
                <a:srgbClr val="A59253"/>
              </a:buClr>
              <a:buFont typeface="Wingdings" panose="05000000000000000000" pitchFamily="2" charset="2"/>
              <a:buChar char="§"/>
            </a:pPr>
            <a:r>
              <a:rPr lang="cs-CZ" dirty="0"/>
              <a:t>stručný popis náplně/průběhu lekce</a:t>
            </a:r>
          </a:p>
          <a:p>
            <a:pPr marL="1657350" lvl="3" indent="-285750" algn="just">
              <a:buClr>
                <a:srgbClr val="A59253"/>
              </a:buClr>
              <a:buFont typeface="Wingdings" panose="05000000000000000000" pitchFamily="2" charset="2"/>
              <a:buChar char="§"/>
            </a:pPr>
            <a:r>
              <a:rPr lang="cs-CZ" dirty="0"/>
              <a:t>jméno učitele lekce</a:t>
            </a:r>
          </a:p>
          <a:p>
            <a:pPr marL="1657350" lvl="3" indent="-285750" algn="just">
              <a:buClr>
                <a:srgbClr val="A59253"/>
              </a:buClr>
              <a:buFont typeface="Wingdings" panose="05000000000000000000" pitchFamily="2" charset="2"/>
              <a:buChar char="§"/>
            </a:pPr>
            <a:r>
              <a:rPr lang="cs-CZ" dirty="0"/>
              <a:t>datum a čas konání každé lekce</a:t>
            </a:r>
          </a:p>
          <a:p>
            <a:pPr marL="1657350" lvl="3" indent="-285750" algn="just">
              <a:buClr>
                <a:srgbClr val="A59253"/>
              </a:buClr>
              <a:buFont typeface="Wingdings" panose="05000000000000000000" pitchFamily="2" charset="2"/>
              <a:buChar char="§"/>
            </a:pPr>
            <a:r>
              <a:rPr lang="cs-CZ" dirty="0"/>
              <a:t>termín zahájení a ukončení kurzu</a:t>
            </a:r>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607866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8028426" cy="317500"/>
          </a:xfrm>
        </p:spPr>
        <p:txBody>
          <a:bodyPr/>
          <a:lstStyle/>
          <a:p>
            <a:r>
              <a:rPr lang="cs-CZ" b="1" dirty="0"/>
              <a:t>Aktivita: 2.3 DOUČOVÁNÍ DĚTÍ S OMJ VE</a:t>
            </a:r>
            <a:br>
              <a:rPr lang="cs-CZ" b="1" dirty="0"/>
            </a:br>
            <a:r>
              <a:rPr lang="cs-CZ" b="1" dirty="0"/>
              <a:t>ŠKOLÁCH</a:t>
            </a:r>
            <a:r>
              <a:rPr lang="cs-CZ" dirty="0"/>
              <a:t>	</a:t>
            </a:r>
            <a:br>
              <a:rPr lang="cs-CZ" dirty="0"/>
            </a:br>
            <a:endParaRPr lang="cs-CZ" dirty="0"/>
          </a:p>
        </p:txBody>
      </p:sp>
      <p:sp>
        <p:nvSpPr>
          <p:cNvPr id="3" name="Obdélník 2"/>
          <p:cNvSpPr/>
          <p:nvPr/>
        </p:nvSpPr>
        <p:spPr>
          <a:xfrm>
            <a:off x="466344" y="975429"/>
            <a:ext cx="8544092" cy="4555093"/>
          </a:xfrm>
          <a:prstGeom prst="rect">
            <a:avLst/>
          </a:prstGeom>
        </p:spPr>
        <p:txBody>
          <a:bodyPr wrap="square">
            <a:spAutoFit/>
          </a:bodyPr>
          <a:lstStyle/>
          <a:p>
            <a:r>
              <a:rPr lang="cs-CZ" sz="2000" b="1" dirty="0"/>
              <a:t>Dokládání výstupů aktivity ve zprávě o realizaci projektu </a:t>
            </a:r>
            <a:r>
              <a:rPr lang="cs-CZ" dirty="0"/>
              <a:t>	</a:t>
            </a:r>
          </a:p>
          <a:p>
            <a:endParaRPr lang="cs-CZ" dirty="0"/>
          </a:p>
          <a:p>
            <a:pPr marL="285750" indent="-285750" algn="just">
              <a:buClr>
                <a:srgbClr val="A59253"/>
              </a:buClr>
              <a:buFont typeface="Wingdings" panose="05000000000000000000" pitchFamily="2" charset="2"/>
              <a:buChar char="Ø"/>
            </a:pPr>
            <a:r>
              <a:rPr lang="cs-CZ" dirty="0"/>
              <a:t>popis aktivity ve Zprávě o realizaci (</a:t>
            </a:r>
            <a:r>
              <a:rPr lang="cs-CZ" dirty="0" err="1"/>
              <a:t>ZoR</a:t>
            </a:r>
            <a:r>
              <a:rPr lang="cs-CZ" dirty="0"/>
              <a:t>)</a:t>
            </a:r>
          </a:p>
          <a:p>
            <a:pPr algn="just">
              <a:buClr>
                <a:srgbClr val="A59253"/>
              </a:buClr>
            </a:pPr>
            <a:endParaRPr lang="cs-CZ" dirty="0"/>
          </a:p>
          <a:p>
            <a:pPr marL="285750" indent="-285750" algn="just">
              <a:buClr>
                <a:srgbClr val="A59253"/>
              </a:buClr>
              <a:buFont typeface="Wingdings" panose="05000000000000000000" pitchFamily="2" charset="2"/>
              <a:buChar char="Ø"/>
            </a:pPr>
            <a:r>
              <a:rPr lang="cs-CZ" dirty="0"/>
              <a:t>kopie čestného prohlášení ředitele o tom, že školu navštěvují min. 3 děti </a:t>
            </a:r>
            <a:br>
              <a:rPr lang="cs-CZ" dirty="0"/>
            </a:br>
            <a:r>
              <a:rPr lang="cs-CZ" dirty="0"/>
              <a:t>s OMJ</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u="sng" dirty="0"/>
              <a:t>kopie třídní knihy k doučování s tímto minimálním obsahem</a:t>
            </a:r>
            <a:r>
              <a:rPr lang="cs-CZ" dirty="0"/>
              <a:t>:</a:t>
            </a:r>
          </a:p>
          <a:p>
            <a:pPr marL="1200150" lvl="2" indent="-285750" algn="just">
              <a:buClr>
                <a:srgbClr val="A59253"/>
              </a:buClr>
              <a:buFont typeface="Wingdings" panose="05000000000000000000" pitchFamily="2" charset="2"/>
              <a:buChar char="§"/>
            </a:pPr>
            <a:r>
              <a:rPr lang="cs-CZ" dirty="0"/>
              <a:t>celkový počet přihlášených žáků k datu konání každého doučování</a:t>
            </a:r>
          </a:p>
          <a:p>
            <a:pPr marL="1200150" lvl="2" indent="-285750" algn="just">
              <a:buClr>
                <a:srgbClr val="A59253"/>
              </a:buClr>
              <a:buFont typeface="Wingdings" panose="05000000000000000000" pitchFamily="2" charset="2"/>
              <a:buChar char="§"/>
            </a:pPr>
            <a:r>
              <a:rPr lang="cs-CZ" dirty="0"/>
              <a:t>počet přítomných žáků z každého doučování</a:t>
            </a:r>
          </a:p>
          <a:p>
            <a:pPr marL="1200150" lvl="2" indent="-285750" algn="just">
              <a:buClr>
                <a:srgbClr val="A59253"/>
              </a:buClr>
              <a:buFont typeface="Wingdings" panose="05000000000000000000" pitchFamily="2" charset="2"/>
              <a:buChar char="§"/>
            </a:pPr>
            <a:r>
              <a:rPr lang="cs-CZ" dirty="0"/>
              <a:t>stručný popis náplně/průběhu doučování</a:t>
            </a:r>
          </a:p>
          <a:p>
            <a:pPr marL="1200150" lvl="2" indent="-285750" algn="just">
              <a:buClr>
                <a:srgbClr val="A59253"/>
              </a:buClr>
              <a:buFont typeface="Wingdings" panose="05000000000000000000" pitchFamily="2" charset="2"/>
              <a:buChar char="§"/>
            </a:pPr>
            <a:r>
              <a:rPr lang="cs-CZ" dirty="0"/>
              <a:t>jméno vedoucího doučování</a:t>
            </a:r>
          </a:p>
          <a:p>
            <a:pPr marL="1200150" lvl="2" indent="-285750" algn="just">
              <a:buClr>
                <a:srgbClr val="A59253"/>
              </a:buClr>
              <a:buFont typeface="Wingdings" panose="05000000000000000000" pitchFamily="2" charset="2"/>
              <a:buChar char="§"/>
            </a:pPr>
            <a:r>
              <a:rPr lang="cs-CZ" dirty="0"/>
              <a:t>datum a čas konání každého doučování</a:t>
            </a:r>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4312049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348928"/>
            <a:ext cx="8028426" cy="317500"/>
          </a:xfrm>
        </p:spPr>
        <p:txBody>
          <a:bodyPr/>
          <a:lstStyle/>
          <a:p>
            <a:r>
              <a:rPr lang="cs-CZ" b="1" dirty="0"/>
              <a:t>Aktivita: 3.1 PROJEKTOVÁ VÝUKA</a:t>
            </a:r>
            <a:endParaRPr lang="cs-CZ" dirty="0"/>
          </a:p>
        </p:txBody>
      </p:sp>
      <p:sp>
        <p:nvSpPr>
          <p:cNvPr id="3" name="Obdélník 2"/>
          <p:cNvSpPr/>
          <p:nvPr/>
        </p:nvSpPr>
        <p:spPr>
          <a:xfrm>
            <a:off x="466344" y="969094"/>
            <a:ext cx="8554366" cy="4555093"/>
          </a:xfrm>
          <a:prstGeom prst="rect">
            <a:avLst/>
          </a:prstGeom>
        </p:spPr>
        <p:txBody>
          <a:bodyPr wrap="square">
            <a:spAutoFit/>
          </a:bodyPr>
          <a:lstStyle/>
          <a:p>
            <a:r>
              <a:rPr lang="cs-CZ" sz="2000" b="1" dirty="0"/>
              <a:t>Dokládání výstupů aktivity ve zprávě o realizaci projektu </a:t>
            </a:r>
          </a:p>
          <a:p>
            <a:r>
              <a:rPr lang="cs-CZ" dirty="0"/>
              <a:t>	</a:t>
            </a:r>
          </a:p>
          <a:p>
            <a:pPr marL="285750" indent="-285750" algn="just">
              <a:buClr>
                <a:srgbClr val="A59253"/>
              </a:buClr>
              <a:buFont typeface="Wingdings" panose="05000000000000000000" pitchFamily="2" charset="2"/>
              <a:buChar char="Ø"/>
            </a:pPr>
            <a:r>
              <a:rPr lang="cs-CZ" dirty="0"/>
              <a:t>popis aktivity ve Zprávě o realizaci (</a:t>
            </a:r>
            <a:r>
              <a:rPr lang="cs-CZ" dirty="0" err="1"/>
              <a:t>ZoR</a:t>
            </a:r>
            <a:r>
              <a:rPr lang="cs-CZ" dirty="0"/>
              <a:t>)</a:t>
            </a:r>
          </a:p>
          <a:p>
            <a:pPr marL="742950" lvl="1" indent="-285750" algn="just">
              <a:buClr>
                <a:srgbClr val="A59253"/>
              </a:buClr>
              <a:buFont typeface="Wingdings" panose="05000000000000000000" pitchFamily="2" charset="2"/>
              <a:buChar char="§"/>
            </a:pPr>
            <a:r>
              <a:rPr lang="cs-CZ" dirty="0"/>
              <a:t>vč. jména pedagoga a odborníka, popis realizované projektové výuky</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kopie třídní knihy, se záznamem výuky (počet cyklů výuky, datum, čas, podpis zúčastněného pedagoga a odborníka)</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u="sng" dirty="0"/>
              <a:t>kopie zprávy z aktivity, která bude min. obsahovat</a:t>
            </a:r>
            <a:r>
              <a:rPr lang="cs-CZ" dirty="0"/>
              <a:t>:</a:t>
            </a:r>
          </a:p>
          <a:p>
            <a:pPr marL="1657350" lvl="3" indent="-285750" algn="just">
              <a:buClr>
                <a:srgbClr val="A59253"/>
              </a:buClr>
              <a:buFont typeface="Wingdings" panose="05000000000000000000" pitchFamily="2" charset="2"/>
              <a:buChar char="§"/>
            </a:pPr>
            <a:r>
              <a:rPr lang="cs-CZ" dirty="0"/>
              <a:t>zaměření projektové výuky, popis společné přípravy, společné výuky a reflexe, popis</a:t>
            </a:r>
          </a:p>
          <a:p>
            <a:pPr marL="1657350" lvl="3" indent="-285750" algn="just">
              <a:buClr>
                <a:srgbClr val="A59253"/>
              </a:buClr>
              <a:buFont typeface="Wingdings" panose="05000000000000000000" pitchFamily="2" charset="2"/>
              <a:buChar char="§"/>
            </a:pPr>
            <a:r>
              <a:rPr lang="cs-CZ" dirty="0"/>
              <a:t>využívaných metod zvolených pro rozvoj kompetencí žáků,</a:t>
            </a:r>
          </a:p>
          <a:p>
            <a:pPr marL="1657350" lvl="3" indent="-285750" algn="just">
              <a:buClr>
                <a:srgbClr val="A59253"/>
              </a:buClr>
              <a:buFont typeface="Wingdings" panose="05000000000000000000" pitchFamily="2" charset="2"/>
              <a:buChar char="§"/>
            </a:pPr>
            <a:r>
              <a:rPr lang="cs-CZ" dirty="0"/>
              <a:t>celkové zhodnocení přínosu pro práci pedagoga a podpis zúčastněných osob (pedagoga a odborníka)</a:t>
            </a:r>
            <a:r>
              <a:rPr lang="cs-CZ" b="1"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673225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sz="1900" b="1" dirty="0"/>
              <a:t>Aktivita: 4.1 VZDĚLÁVÁNÍ A OSOBNOSTNÍ ROZVOJ PEDAGOGICKÝCH</a:t>
            </a:r>
            <a:br>
              <a:rPr lang="cs-CZ" sz="1900" b="1" dirty="0"/>
            </a:br>
            <a:r>
              <a:rPr lang="cs-CZ" sz="1900" b="1" dirty="0"/>
              <a:t>PRACOVNÍKŮ ŠKOL</a:t>
            </a:r>
          </a:p>
        </p:txBody>
      </p:sp>
      <p:sp>
        <p:nvSpPr>
          <p:cNvPr id="3" name="Obdélník 2"/>
          <p:cNvSpPr/>
          <p:nvPr/>
        </p:nvSpPr>
        <p:spPr>
          <a:xfrm>
            <a:off x="558811" y="993361"/>
            <a:ext cx="8585189" cy="6186309"/>
          </a:xfrm>
          <a:prstGeom prst="rect">
            <a:avLst/>
          </a:prstGeom>
        </p:spPr>
        <p:txBody>
          <a:bodyPr wrap="square">
            <a:spAutoFit/>
          </a:bodyPr>
          <a:lstStyle/>
          <a:p>
            <a:r>
              <a:rPr lang="cs-CZ" b="1" dirty="0"/>
              <a:t>Dokládání výstupů aktivity ve zprávě o realizaci projektu </a:t>
            </a:r>
            <a:r>
              <a:rPr lang="cs-CZ" dirty="0"/>
              <a:t>	</a:t>
            </a:r>
          </a:p>
          <a:p>
            <a:pPr marL="285750" indent="-285750" algn="just">
              <a:buClr>
                <a:srgbClr val="A59253"/>
              </a:buClr>
              <a:buFont typeface="Wingdings" panose="05000000000000000000" pitchFamily="2" charset="2"/>
              <a:buChar char="Ø"/>
            </a:pPr>
            <a:r>
              <a:rPr lang="cs-CZ" dirty="0"/>
              <a:t>popis absolvovaných programů DVPP ve Zprávě o realizaci</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u="sng" dirty="0"/>
              <a:t>kopie osvědčení o absolvování vzdělávacího programu DVPP, které bude min. obsahovat</a:t>
            </a:r>
            <a:r>
              <a:rPr lang="cs-CZ" dirty="0"/>
              <a:t>:</a:t>
            </a:r>
          </a:p>
          <a:p>
            <a:pPr marL="1200150" lvl="2" indent="-285750" algn="just">
              <a:buClr>
                <a:srgbClr val="A59253"/>
              </a:buClr>
              <a:buFont typeface="Wingdings" panose="05000000000000000000" pitchFamily="2" charset="2"/>
              <a:buChar char="§"/>
            </a:pPr>
            <a:r>
              <a:rPr lang="cs-CZ" dirty="0"/>
              <a:t>jméno, adresu a identifikační číslo školitele – právnické osoby,</a:t>
            </a:r>
          </a:p>
          <a:p>
            <a:pPr marL="1200150" lvl="2" indent="-285750" algn="just">
              <a:buClr>
                <a:srgbClr val="A59253"/>
              </a:buClr>
              <a:buFont typeface="Wingdings" panose="05000000000000000000" pitchFamily="2" charset="2"/>
              <a:buChar char="§"/>
            </a:pPr>
            <a:r>
              <a:rPr lang="cs-CZ" dirty="0"/>
              <a:t>číslo certifikátu,</a:t>
            </a:r>
          </a:p>
          <a:p>
            <a:pPr marL="1200150" lvl="2" indent="-285750" algn="just">
              <a:buClr>
                <a:srgbClr val="A59253"/>
              </a:buClr>
              <a:buFont typeface="Wingdings" panose="05000000000000000000" pitchFamily="2" charset="2"/>
              <a:buChar char="§"/>
            </a:pPr>
            <a:r>
              <a:rPr lang="cs-CZ" dirty="0"/>
              <a:t>jméno, příjmení, titul a datum narození účastníka vzdělávacího programu,</a:t>
            </a:r>
          </a:p>
          <a:p>
            <a:pPr marL="1200150" lvl="2" indent="-285750" algn="just">
              <a:buClr>
                <a:srgbClr val="A59253"/>
              </a:buClr>
              <a:buFont typeface="Wingdings" panose="05000000000000000000" pitchFamily="2" charset="2"/>
              <a:buChar char="§"/>
            </a:pPr>
            <a:r>
              <a:rPr lang="cs-CZ" dirty="0"/>
              <a:t>název vzdělávacího programu </a:t>
            </a:r>
          </a:p>
          <a:p>
            <a:pPr marL="1200150" lvl="2" indent="-285750" algn="just">
              <a:buClr>
                <a:srgbClr val="A59253"/>
              </a:buClr>
              <a:buFont typeface="Wingdings" panose="05000000000000000000" pitchFamily="2" charset="2"/>
              <a:buChar char="§"/>
            </a:pPr>
            <a:r>
              <a:rPr lang="cs-CZ" dirty="0"/>
              <a:t>číslo akreditace vzdělávacího programu, datum začátku a konce programu,</a:t>
            </a:r>
          </a:p>
          <a:p>
            <a:pPr marL="1200150" lvl="2" indent="-285750" algn="just">
              <a:buClr>
                <a:srgbClr val="A59253"/>
              </a:buClr>
              <a:buFont typeface="Wingdings" panose="05000000000000000000" pitchFamily="2" charset="2"/>
              <a:buChar char="§"/>
            </a:pPr>
            <a:r>
              <a:rPr lang="cs-CZ" dirty="0"/>
              <a:t>počet hodin programu, jeho místo konání, jméno lektora a typ certifikátu,</a:t>
            </a:r>
          </a:p>
          <a:p>
            <a:pPr marL="1200150" lvl="2" indent="-285750" algn="just">
              <a:buClr>
                <a:srgbClr val="A59253"/>
              </a:buClr>
              <a:buFont typeface="Wingdings" panose="05000000000000000000" pitchFamily="2" charset="2"/>
              <a:buChar char="§"/>
            </a:pPr>
            <a:r>
              <a:rPr lang="cs-CZ" dirty="0"/>
              <a:t>datum vydání certifikátu,</a:t>
            </a:r>
          </a:p>
          <a:p>
            <a:pPr marL="1200150" lvl="2" indent="-285750" algn="just">
              <a:buClr>
                <a:srgbClr val="A59253"/>
              </a:buClr>
              <a:buFont typeface="Wingdings" panose="05000000000000000000" pitchFamily="2" charset="2"/>
              <a:buChar char="§"/>
            </a:pPr>
            <a:r>
              <a:rPr lang="cs-CZ" dirty="0"/>
              <a:t>razítko a podpis poskytovatele vzdělávacího programu</a:t>
            </a:r>
          </a:p>
          <a:p>
            <a:pPr marL="1200150" lvl="2" indent="-285750" algn="just">
              <a:buClr>
                <a:srgbClr val="A59253"/>
              </a:buClr>
              <a:buFont typeface="Wingdings" panose="05000000000000000000" pitchFamily="2" charset="2"/>
              <a:buChar char="§"/>
            </a:pPr>
            <a:endParaRPr lang="cs-CZ" dirty="0"/>
          </a:p>
          <a:p>
            <a:pPr marL="285750" indent="-285750" algn="just">
              <a:buClr>
                <a:srgbClr val="A59253"/>
              </a:buClr>
              <a:buFont typeface="Wingdings" panose="05000000000000000000" pitchFamily="2" charset="2"/>
              <a:buChar char="Ø"/>
            </a:pPr>
            <a:r>
              <a:rPr lang="cs-CZ" dirty="0"/>
              <a:t>kopie potvrzení o zaměstnání pedagoga u příjemce (může být nahrazeno kopií pracovní smlouvy, dohody)</a:t>
            </a:r>
          </a:p>
          <a:p>
            <a:r>
              <a:rPr lang="cs-CZ" b="1"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2626274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4.2 STÁŽE PEDAGOGICKÝCH PRACOVNÍKŮ</a:t>
            </a:r>
          </a:p>
        </p:txBody>
      </p:sp>
      <p:sp>
        <p:nvSpPr>
          <p:cNvPr id="3" name="Obdélník 2"/>
          <p:cNvSpPr/>
          <p:nvPr/>
        </p:nvSpPr>
        <p:spPr>
          <a:xfrm>
            <a:off x="466343" y="996620"/>
            <a:ext cx="8605737" cy="5047536"/>
          </a:xfrm>
          <a:prstGeom prst="rect">
            <a:avLst/>
          </a:prstGeom>
        </p:spPr>
        <p:txBody>
          <a:bodyPr wrap="square">
            <a:spAutoFit/>
          </a:bodyPr>
          <a:lstStyle/>
          <a:p>
            <a:pPr algn="just">
              <a:buClr>
                <a:srgbClr val="A59253"/>
              </a:buClr>
            </a:pPr>
            <a:r>
              <a:rPr lang="cs-CZ" sz="2000" b="1" dirty="0"/>
              <a:t>Dokládání výstupů aktivity ve zprávě o realizaci projektu</a:t>
            </a:r>
            <a:endParaRPr lang="cs-CZ" sz="2000"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u="sng" dirty="0">
                <a:latin typeface="Arial" panose="020B0604020202020204" pitchFamily="34" charset="0"/>
                <a:ea typeface="Times New Roman" panose="02020603050405020304" pitchFamily="18" charset="0"/>
                <a:cs typeface="Arial" panose="020B0604020202020204" pitchFamily="34" charset="0"/>
              </a:rPr>
              <a:t>popis průběhu stáže ve Zprávě o realizaci, který bude obsahovat min. tyto informace</a:t>
            </a:r>
            <a:r>
              <a:rPr lang="cs-CZ" dirty="0">
                <a:latin typeface="Arial" panose="020B0604020202020204" pitchFamily="34" charset="0"/>
                <a:ea typeface="Times New Roman" panose="02020603050405020304" pitchFamily="18" charset="0"/>
                <a:cs typeface="Arial" panose="020B0604020202020204" pitchFamily="34" charset="0"/>
              </a:rPr>
              <a:t>:</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příprava stáže, její průběh a harmonogram</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informace o konání následné prezentace v domácí škole</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kopie pracovní smlouvy pedagoga se školou</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kopie čestného prohlášení ředitele o tom, že školu navštěvují min. 3 děti s OMJ</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kopie zprávy pedagoga z pracovní cesty s uvedením programu, průběhu a výstupů stáže, kontaktů na hostující školu a její pracovníky, fotodokumentace</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kopie dohody/smlouvy o programu stáže mezi domácí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a hostitelskou školou</a:t>
            </a:r>
          </a:p>
          <a:p>
            <a:pPr marL="1657350" lvl="3" indent="-285750" algn="just">
              <a:spcAft>
                <a:spcPts val="1000"/>
              </a:spcAf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kopie čestného prohlášení ředitele školy o tom, že aktivita není financována z jiného zdroje EU (např. Erasmus +)</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57655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PŘEHLED AKTIVIT A JEDNOTEK</a:t>
            </a:r>
            <a:br>
              <a:rPr lang="cs-CZ" b="1" dirty="0"/>
            </a:br>
            <a:r>
              <a:rPr lang="cs-CZ" b="1" dirty="0"/>
              <a:t>DLE TYPU ŽADATELE (PRO MŠ, ZŠ, SŠ)</a:t>
            </a:r>
            <a:endParaRPr lang="cs-CZ" dirty="0"/>
          </a:p>
        </p:txBody>
      </p:sp>
      <p:sp>
        <p:nvSpPr>
          <p:cNvPr id="3" name="Obdélník 2"/>
          <p:cNvSpPr/>
          <p:nvPr/>
        </p:nvSpPr>
        <p:spPr>
          <a:xfrm>
            <a:off x="466344" y="1082344"/>
            <a:ext cx="8211312" cy="2031325"/>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latin typeface="Arial" panose="020B0604020202020204" pitchFamily="34" charset="0"/>
                <a:ea typeface="Times New Roman" panose="02020603050405020304" pitchFamily="18" charset="0"/>
                <a:cs typeface="Arial" panose="020B0604020202020204" pitchFamily="34" charset="0"/>
              </a:rPr>
              <a:t>Příloha č. 1 uvádí tematické vymezení podporovaných aktivit a navazujících jednotek včetně výše jednotkových nákladů a náležitostí pro dokladování výstupů aktivit při administrativní kontrole a kontrole na místě. Dokument navazuje na text výzvy především v kapitole 3 Informace o formě podpory </a:t>
            </a:r>
            <a:br>
              <a:rPr lang="cs-CZ" dirty="0">
                <a:latin typeface="Arial" panose="020B0604020202020204" pitchFamily="34" charset="0"/>
                <a:ea typeface="Times New Roman" panose="02020603050405020304" pitchFamily="18" charset="0"/>
                <a:cs typeface="Arial" panose="020B0604020202020204" pitchFamily="34" charset="0"/>
              </a:rPr>
            </a:br>
            <a:r>
              <a:rPr lang="cs-CZ" dirty="0">
                <a:latin typeface="Arial" panose="020B0604020202020204" pitchFamily="34" charset="0"/>
                <a:ea typeface="Times New Roman" panose="02020603050405020304" pitchFamily="18" charset="0"/>
                <a:cs typeface="Arial" panose="020B0604020202020204" pitchFamily="34" charset="0"/>
              </a:rPr>
              <a:t>a kapitole 4 Věcné zaměření.</a:t>
            </a: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1487362" y="2639236"/>
            <a:ext cx="5538128" cy="3473503"/>
          </a:xfrm>
          <a:prstGeom prst="rect">
            <a:avLst/>
          </a:prstGeom>
        </p:spPr>
      </p:pic>
      <p:sp>
        <p:nvSpPr>
          <p:cNvPr id="6" name="Šipka dolů 5"/>
          <p:cNvSpPr/>
          <p:nvPr/>
        </p:nvSpPr>
        <p:spPr>
          <a:xfrm>
            <a:off x="3730027" y="4354717"/>
            <a:ext cx="715224" cy="93250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6818608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5.1 ODBORNĚ ZAMĚŘENÁ TEMATICKÁ SETKÁVÁNÍ A</a:t>
            </a:r>
            <a:br>
              <a:rPr lang="cs-CZ" b="1" dirty="0"/>
            </a:br>
            <a:r>
              <a:rPr lang="cs-CZ" b="1" dirty="0"/>
              <a:t>SPOLUPRÁCE S RODIČI DĚTÍ VE ŠKOLÁCH</a:t>
            </a:r>
          </a:p>
        </p:txBody>
      </p:sp>
      <p:sp>
        <p:nvSpPr>
          <p:cNvPr id="3" name="Obdélník 2"/>
          <p:cNvSpPr/>
          <p:nvPr/>
        </p:nvSpPr>
        <p:spPr>
          <a:xfrm>
            <a:off x="466344" y="996620"/>
            <a:ext cx="8585189" cy="2893100"/>
          </a:xfrm>
          <a:prstGeom prst="rect">
            <a:avLst/>
          </a:prstGeom>
        </p:spPr>
        <p:txBody>
          <a:bodyPr wrap="square">
            <a:spAutoFit/>
          </a:bodyPr>
          <a:lstStyle/>
          <a:p>
            <a:pPr algn="just">
              <a:buClr>
                <a:srgbClr val="A59253"/>
              </a:buClr>
            </a:pPr>
            <a:r>
              <a:rPr lang="cs-CZ" sz="2000" b="1" dirty="0"/>
              <a:t>Dokládání výstupů aktivity ve zprávě o realizaci projektu</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u="sng" dirty="0">
                <a:latin typeface="Arial" panose="020B0604020202020204" pitchFamily="34" charset="0"/>
                <a:ea typeface="Times New Roman" panose="02020603050405020304" pitchFamily="18" charset="0"/>
                <a:cs typeface="Arial" panose="020B0604020202020204" pitchFamily="34" charset="0"/>
              </a:rPr>
              <a:t>popis průběhu aktivity ve Zprávě o realizaci, který bude obsahovat min. tyto informace</a:t>
            </a:r>
            <a:r>
              <a:rPr lang="cs-CZ" dirty="0">
                <a:latin typeface="Arial" panose="020B0604020202020204" pitchFamily="34" charset="0"/>
                <a:ea typeface="Times New Roman" panose="02020603050405020304" pitchFamily="18" charset="0"/>
                <a:cs typeface="Arial" panose="020B0604020202020204" pitchFamily="34" charset="0"/>
              </a:rPr>
              <a:t>:</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gn="jus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identifikace školy, jméno organizátora setkání, jméno a funkce externího odborníka</a:t>
            </a:r>
          </a:p>
          <a:p>
            <a:pPr lvl="2"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1200150" lvl="2" indent="-285750" algn="just">
              <a:buClr>
                <a:srgbClr val="A59253"/>
              </a:buClr>
              <a:buFont typeface="Wingdings" panose="05000000000000000000" pitchFamily="2" charset="2"/>
              <a:buChar char="§"/>
            </a:pPr>
            <a:r>
              <a:rPr lang="cs-CZ" dirty="0">
                <a:latin typeface="Arial" panose="020B0604020202020204" pitchFamily="34" charset="0"/>
                <a:ea typeface="Times New Roman" panose="02020603050405020304" pitchFamily="18" charset="0"/>
                <a:cs typeface="Arial" panose="020B0604020202020204" pitchFamily="34" charset="0"/>
              </a:rPr>
              <a:t>data a časy konání setkání, počet zúčastněných rodičů, stručný popis jednotlivých setkání</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5066586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5.2 KOMUNITNĚ OSVĚTOVÁ SETKÁVÁNÍ</a:t>
            </a:r>
          </a:p>
        </p:txBody>
      </p:sp>
      <p:sp>
        <p:nvSpPr>
          <p:cNvPr id="3" name="Obdélník 2"/>
          <p:cNvSpPr/>
          <p:nvPr/>
        </p:nvSpPr>
        <p:spPr>
          <a:xfrm>
            <a:off x="314325" y="996620"/>
            <a:ext cx="8701088" cy="3693319"/>
          </a:xfrm>
          <a:prstGeom prst="rect">
            <a:avLst/>
          </a:prstGeom>
        </p:spPr>
        <p:txBody>
          <a:bodyPr wrap="square">
            <a:spAutoFit/>
          </a:bodyPr>
          <a:lstStyle/>
          <a:p>
            <a:pPr algn="just">
              <a:buClr>
                <a:srgbClr val="A59253"/>
              </a:buClr>
            </a:pPr>
            <a:r>
              <a:rPr lang="cs-CZ" sz="2000" b="1" dirty="0"/>
              <a:t>Dokládání výstupů aktivity ve zprávě o realizaci projektu</a:t>
            </a:r>
          </a:p>
          <a:p>
            <a:pPr algn="just">
              <a:buClr>
                <a:srgbClr val="A59253"/>
              </a:buClr>
            </a:pPr>
            <a:endParaRPr lang="cs-CZ" b="1" dirty="0"/>
          </a:p>
          <a:p>
            <a:pPr marL="285750" indent="-285750" algn="just">
              <a:buClr>
                <a:srgbClr val="A59253"/>
              </a:buClr>
              <a:buFont typeface="Wingdings" panose="05000000000000000000" pitchFamily="2" charset="2"/>
              <a:buChar char="Ø"/>
            </a:pPr>
            <a:r>
              <a:rPr lang="cs-CZ" u="sng" dirty="0"/>
              <a:t>popis průběhu aktivity ve Zprávě o realizaci, který bude obsahovat min. tyto informace</a:t>
            </a:r>
            <a:r>
              <a:rPr lang="cs-CZ" dirty="0"/>
              <a:t>:</a:t>
            </a:r>
          </a:p>
          <a:p>
            <a:pPr marL="1657350" lvl="3" indent="-285750" algn="just">
              <a:buClr>
                <a:srgbClr val="A59253"/>
              </a:buClr>
              <a:buFont typeface="Wingdings" panose="05000000000000000000" pitchFamily="2" charset="2"/>
              <a:buChar char="§"/>
            </a:pPr>
            <a:r>
              <a:rPr lang="cs-CZ" dirty="0"/>
              <a:t>identifikace školy, jméno organizátora setkání, jméno a funkce externího odborníka</a:t>
            </a:r>
          </a:p>
          <a:p>
            <a:pPr marL="1657350" lvl="3" indent="-285750" algn="just">
              <a:buClr>
                <a:srgbClr val="A59253"/>
              </a:buClr>
              <a:buFont typeface="Wingdings" panose="05000000000000000000" pitchFamily="2" charset="2"/>
              <a:buChar char="§"/>
            </a:pPr>
            <a:endParaRPr lang="cs-CZ" dirty="0"/>
          </a:p>
          <a:p>
            <a:pPr marL="1657350" lvl="3" indent="-285750" algn="just">
              <a:buClr>
                <a:srgbClr val="A59253"/>
              </a:buClr>
              <a:buFont typeface="Wingdings" panose="05000000000000000000" pitchFamily="2" charset="2"/>
              <a:buChar char="§"/>
            </a:pPr>
            <a:r>
              <a:rPr lang="cs-CZ" dirty="0"/>
              <a:t>data a časy konání setkání, počet zúčastněných rodičů, stručný popis jednotlivých setkání</a:t>
            </a:r>
          </a:p>
          <a:p>
            <a:pPr marL="1657350" lvl="3" indent="-285750" algn="just">
              <a:buClr>
                <a:srgbClr val="A59253"/>
              </a:buClr>
              <a:buFont typeface="Wingdings" panose="05000000000000000000" pitchFamily="2" charset="2"/>
              <a:buChar char="§"/>
            </a:pPr>
            <a:endParaRPr lang="cs-CZ" dirty="0"/>
          </a:p>
          <a:p>
            <a:pPr marL="1657350" lvl="3" indent="-285750" algn="just">
              <a:buClr>
                <a:srgbClr val="A59253"/>
              </a:buClr>
              <a:buFont typeface="Wingdings" panose="05000000000000000000" pitchFamily="2" charset="2"/>
              <a:buChar char="§"/>
            </a:pPr>
            <a:r>
              <a:rPr lang="cs-CZ" dirty="0"/>
              <a:t>kopie písemného zhodnocení akce, závěr sepsaný organizátorem akce v podobě krátké reflexe, která bude prezentována učitelům </a:t>
            </a:r>
            <a:br>
              <a:rPr lang="cs-CZ" dirty="0"/>
            </a:br>
            <a:r>
              <a:rPr lang="cs-CZ" dirty="0"/>
              <a:t>a rodičům např. na rodičovských schůzkách</a:t>
            </a: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67045578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901262" y="137472"/>
            <a:ext cx="8642788" cy="673745"/>
          </a:xfrm>
        </p:spPr>
        <p:txBody>
          <a:bodyPr/>
          <a:lstStyle/>
          <a:p>
            <a:r>
              <a:rPr lang="cs-CZ" b="1" dirty="0"/>
              <a:t>Aktivita: 5.3 VOLNOČASOVÝ KLUB</a:t>
            </a:r>
          </a:p>
        </p:txBody>
      </p:sp>
      <p:sp>
        <p:nvSpPr>
          <p:cNvPr id="3" name="Obdélník 2"/>
          <p:cNvSpPr/>
          <p:nvPr/>
        </p:nvSpPr>
        <p:spPr>
          <a:xfrm>
            <a:off x="314325" y="996620"/>
            <a:ext cx="8701088" cy="5078313"/>
          </a:xfrm>
          <a:prstGeom prst="rect">
            <a:avLst/>
          </a:prstGeom>
        </p:spPr>
        <p:txBody>
          <a:bodyPr wrap="square">
            <a:spAutoFit/>
          </a:bodyPr>
          <a:lstStyle/>
          <a:p>
            <a:pPr algn="just">
              <a:buClr>
                <a:srgbClr val="A59253"/>
              </a:buClr>
            </a:pPr>
            <a:r>
              <a:rPr lang="cs-CZ" sz="2000" b="1" dirty="0"/>
              <a:t>Dokládání výstupů aktivity ve zprávě o realizaci projektu</a:t>
            </a:r>
          </a:p>
          <a:p>
            <a:endParaRPr lang="cs-CZ" dirty="0"/>
          </a:p>
          <a:p>
            <a:pPr marL="285750" indent="-285750">
              <a:buClr>
                <a:srgbClr val="A59253"/>
              </a:buClr>
              <a:buFont typeface="Wingdings" panose="05000000000000000000" pitchFamily="2" charset="2"/>
              <a:buChar char="Ø"/>
            </a:pPr>
            <a:r>
              <a:rPr lang="cs-CZ" dirty="0"/>
              <a:t>popis průběhu aktivity ve Zprávě o realizaci s uvedením popisu zaměření klubu, plánovaného programu klubu </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dirty="0"/>
              <a:t>kopie čestného prohlášení ředitele školy obsahující identifikaci min. dvou dětí s OMJ zapojených do aktivity a odpovídající variantu dle definice dítěte s OMJ v textu výzvy </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r>
              <a:rPr lang="cs-CZ" u="sng" dirty="0"/>
              <a:t>kopie třídní knihy, která bude obsahovat min. tyto informace o průběhu klubu</a:t>
            </a:r>
            <a:r>
              <a:rPr lang="cs-CZ" dirty="0"/>
              <a:t>:</a:t>
            </a:r>
          </a:p>
          <a:p>
            <a:pPr marL="1657350" lvl="3" indent="-285750">
              <a:buClr>
                <a:srgbClr val="A59253"/>
              </a:buClr>
              <a:buFont typeface="Wingdings" panose="05000000000000000000" pitchFamily="2" charset="2"/>
              <a:buChar char="§"/>
            </a:pPr>
            <a:r>
              <a:rPr lang="cs-CZ" dirty="0"/>
              <a:t>celkový počet přihlášených žáků k datu konání každé schůzky</a:t>
            </a:r>
          </a:p>
          <a:p>
            <a:pPr marL="1657350" lvl="3" indent="-285750">
              <a:buClr>
                <a:srgbClr val="A59253"/>
              </a:buClr>
              <a:buFont typeface="Wingdings" panose="05000000000000000000" pitchFamily="2" charset="2"/>
              <a:buChar char="§"/>
            </a:pPr>
            <a:r>
              <a:rPr lang="cs-CZ" dirty="0"/>
              <a:t>počet přítomných žáků z každé schůzky</a:t>
            </a:r>
          </a:p>
          <a:p>
            <a:pPr marL="1657350" lvl="3" indent="-285750">
              <a:buClr>
                <a:srgbClr val="A59253"/>
              </a:buClr>
              <a:buFont typeface="Wingdings" panose="05000000000000000000" pitchFamily="2" charset="2"/>
              <a:buChar char="§"/>
            </a:pPr>
            <a:r>
              <a:rPr lang="cs-CZ" dirty="0"/>
              <a:t>jméno vedoucího klubu</a:t>
            </a:r>
          </a:p>
          <a:p>
            <a:pPr marL="1657350" lvl="3" indent="-285750">
              <a:buClr>
                <a:srgbClr val="A59253"/>
              </a:buClr>
              <a:buFont typeface="Wingdings" panose="05000000000000000000" pitchFamily="2" charset="2"/>
              <a:buChar char="§"/>
            </a:pPr>
            <a:r>
              <a:rPr lang="cs-CZ" dirty="0"/>
              <a:t>stručný popis náplně/průběhu každé schůzky</a:t>
            </a:r>
          </a:p>
          <a:p>
            <a:pPr marL="1657350" lvl="3" indent="-285750">
              <a:buClr>
                <a:srgbClr val="A59253"/>
              </a:buClr>
              <a:buFont typeface="Wingdings" panose="05000000000000000000" pitchFamily="2" charset="2"/>
              <a:buChar char="§"/>
            </a:pPr>
            <a:r>
              <a:rPr lang="cs-CZ" dirty="0"/>
              <a:t>datum a čas konání každé schůzky</a:t>
            </a:r>
          </a:p>
          <a:p>
            <a:endParaRPr lang="cs-CZ" dirty="0"/>
          </a:p>
          <a:p>
            <a:r>
              <a:rPr lang="cs-CZ" dirty="0"/>
              <a:t>	</a:t>
            </a:r>
          </a:p>
          <a:p>
            <a:pPr algn="just">
              <a:buClr>
                <a:srgbClr val="A59253"/>
              </a:buClr>
            </a:pPr>
            <a:endParaRPr lang="cs-CZ" b="1"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8151806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4" name="Obdélník 3"/>
          <p:cNvSpPr/>
          <p:nvPr/>
        </p:nvSpPr>
        <p:spPr>
          <a:xfrm>
            <a:off x="475489" y="1302391"/>
            <a:ext cx="8400287" cy="3485570"/>
          </a:xfrm>
          <a:prstGeom prst="rect">
            <a:avLst/>
          </a:prstGeom>
        </p:spPr>
        <p:txBody>
          <a:bodyPr wrap="square">
            <a:spAutoFit/>
          </a:bodyPr>
          <a:lstStyle/>
          <a:p>
            <a:pPr marL="285750" indent="-285750">
              <a:spcAft>
                <a:spcPts val="2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Sledují se na úrovni programů i projektů</a:t>
            </a:r>
          </a:p>
          <a:p>
            <a:pPr marL="285750" indent="-285750">
              <a:spcAft>
                <a:spcPts val="200"/>
              </a:spcAft>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Výchozí hodnota </a:t>
            </a:r>
            <a:r>
              <a:rPr lang="cs-CZ" dirty="0">
                <a:latin typeface="Arial" panose="020B0604020202020204" pitchFamily="34" charset="0"/>
                <a:cs typeface="Arial" panose="020B0604020202020204" pitchFamily="34" charset="0"/>
              </a:rPr>
              <a:t>indikátoru – stav před začátkem realizace (vždy </a:t>
            </a:r>
            <a:r>
              <a:rPr lang="cs-CZ" sz="2000" dirty="0">
                <a:latin typeface="Arial" panose="020B0604020202020204" pitchFamily="34" charset="0"/>
                <a:cs typeface="Arial" panose="020B0604020202020204" pitchFamily="34" charset="0"/>
              </a:rPr>
              <a:t>0</a:t>
            </a:r>
            <a:r>
              <a:rPr lang="cs-CZ" dirty="0">
                <a:latin typeface="Arial" panose="020B0604020202020204" pitchFamily="34" charset="0"/>
                <a:cs typeface="Arial" panose="020B0604020202020204" pitchFamily="34" charset="0"/>
              </a:rPr>
              <a:t>)</a:t>
            </a:r>
          </a:p>
          <a:p>
            <a:pPr marL="733425" lvl="2" indent="-285750">
              <a:spcAft>
                <a:spcPts val="300"/>
              </a:spcAft>
              <a:buClr>
                <a:srgbClr val="A59253"/>
              </a:buClr>
              <a:buFont typeface="Wingdings" panose="05000000000000000000" pitchFamily="2" charset="2"/>
              <a:buChar char="§"/>
            </a:pPr>
            <a:endParaRPr lang="cs-CZ" dirty="0"/>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Cílová hodnota</a:t>
            </a:r>
            <a:r>
              <a:rPr lang="cs-CZ" dirty="0">
                <a:latin typeface="Arial" panose="020B0604020202020204" pitchFamily="34" charset="0"/>
                <a:cs typeface="Arial" panose="020B0604020202020204" pitchFamily="34" charset="0"/>
              </a:rPr>
              <a:t> indikátoru – plánovaný stav</a:t>
            </a:r>
          </a:p>
          <a:p>
            <a:pPr marL="733425" lvl="2" indent="-285750">
              <a:spcAft>
                <a:spcPts val="300"/>
              </a:spcAft>
              <a:buClr>
                <a:srgbClr val="A59253"/>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r>
              <a:rPr lang="cs-CZ" b="1" dirty="0">
                <a:latin typeface="Arial" panose="020B0604020202020204" pitchFamily="34" charset="0"/>
                <a:cs typeface="Arial" panose="020B0604020202020204" pitchFamily="34" charset="0"/>
              </a:rPr>
              <a:t>Dosažená hodnota </a:t>
            </a:r>
            <a:r>
              <a:rPr lang="cs-CZ" dirty="0">
                <a:latin typeface="Arial" panose="020B0604020202020204" pitchFamily="34" charset="0"/>
                <a:cs typeface="Arial" panose="020B0604020202020204" pitchFamily="34" charset="0"/>
              </a:rPr>
              <a:t>indikátoru – reálný stav</a:t>
            </a:r>
          </a:p>
          <a:p>
            <a:pPr marL="733425" lvl="2" indent="-285750">
              <a:spcAft>
                <a:spcPts val="300"/>
              </a:spcAft>
              <a:buClr>
                <a:srgbClr val="A59253"/>
              </a:buClr>
              <a:buFont typeface="Wingdings" panose="05000000000000000000" pitchFamily="2" charset="2"/>
              <a:buChar char="§"/>
            </a:pPr>
            <a:endParaRPr lang="cs-CZ" dirty="0"/>
          </a:p>
          <a:p>
            <a:pPr>
              <a:spcAft>
                <a:spcPts val="200"/>
              </a:spcAft>
              <a:buClr>
                <a:srgbClr val="A59253"/>
              </a:buClr>
            </a:pPr>
            <a:endParaRPr lang="cs-CZ" dirty="0">
              <a:latin typeface="Arial" panose="020B0604020202020204" pitchFamily="34" charset="0"/>
              <a:cs typeface="Arial" panose="020B0604020202020204" pitchFamily="34" charset="0"/>
            </a:endParaRPr>
          </a:p>
          <a:p>
            <a:pPr marL="733425" lvl="2" indent="-285750">
              <a:spcAft>
                <a:spcPts val="300"/>
              </a:spcAft>
              <a:buClr>
                <a:srgbClr val="A59253"/>
              </a:buClr>
              <a:buFont typeface="Wingdings" panose="05000000000000000000" pitchFamily="2" charset="2"/>
              <a:buChar char="§"/>
            </a:pPr>
            <a:endParaRPr lang="cs-CZ" dirty="0">
              <a:latin typeface="Arial" panose="020B0604020202020204" pitchFamily="34" charset="0"/>
              <a:cs typeface="Arial" panose="020B0604020202020204" pitchFamily="34" charset="0"/>
            </a:endParaRPr>
          </a:p>
          <a:p>
            <a:pPr marL="447675" lvl="2">
              <a:spcAft>
                <a:spcPts val="300"/>
              </a:spcAft>
              <a:buClr>
                <a:srgbClr val="A59253"/>
              </a:buClr>
            </a:pPr>
            <a:endParaRPr lang="cs-CZ" sz="1600" dirty="0"/>
          </a:p>
        </p:txBody>
      </p:sp>
    </p:spTree>
    <p:extLst>
      <p:ext uri="{BB962C8B-B14F-4D97-AF65-F5344CB8AC3E}">
        <p14:creationId xmlns:p14="http://schemas.microsoft.com/office/powerpoint/2010/main" val="334974710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49</a:t>
            </a:r>
          </a:p>
        </p:txBody>
      </p:sp>
      <p:sp>
        <p:nvSpPr>
          <p:cNvPr id="11" name="Zástupný symbol pro obsah 10"/>
          <p:cNvSpPr>
            <a:spLocks noGrp="1"/>
          </p:cNvSpPr>
          <p:nvPr>
            <p:ph idx="1"/>
          </p:nvPr>
        </p:nvSpPr>
        <p:spPr>
          <a:xfrm>
            <a:off x="390418" y="1158411"/>
            <a:ext cx="8588696" cy="1091629"/>
          </a:xfrm>
        </p:spPr>
        <p:txBody>
          <a:bodyPr/>
          <a:lstStyle/>
          <a:p>
            <a:pPr marL="285750" indent="-285750">
              <a:spcAft>
                <a:spcPts val="200"/>
              </a:spcAft>
              <a:buClr>
                <a:srgbClr val="A59253"/>
              </a:buClr>
              <a:buFont typeface="Wingdings" panose="05000000000000000000" pitchFamily="2" charset="2"/>
              <a:buChar char="Ø"/>
            </a:pPr>
            <a:r>
              <a:rPr lang="cs-CZ" sz="1800" u="sng" dirty="0">
                <a:solidFill>
                  <a:schemeClr val="tx1"/>
                </a:solidFill>
                <a:latin typeface="Arial" panose="020B0604020202020204" pitchFamily="34" charset="0"/>
                <a:cs typeface="Arial" panose="020B0604020202020204" pitchFamily="34" charset="0"/>
              </a:rPr>
              <a:t>Povinné indikátory</a:t>
            </a:r>
          </a:p>
          <a:p>
            <a:pPr marL="0" indent="0" algn="just">
              <a:spcAft>
                <a:spcPts val="200"/>
              </a:spcAft>
              <a:buClr>
                <a:srgbClr val="A59253"/>
              </a:buClr>
              <a:buNone/>
            </a:pPr>
            <a:r>
              <a:rPr lang="cs-CZ" sz="1800" dirty="0">
                <a:solidFill>
                  <a:schemeClr val="tx1"/>
                </a:solidFill>
                <a:latin typeface="Arial" panose="020B0604020202020204" pitchFamily="34" charset="0"/>
                <a:cs typeface="Arial" panose="020B0604020202020204" pitchFamily="34" charset="0"/>
              </a:rPr>
              <a:t>Žadatel musí povinně zvolit a stanovit cílové hodnoty pro všechny níže uvedené indikátory.</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graphicFrame>
        <p:nvGraphicFramePr>
          <p:cNvPr id="4" name="Tabulka 3"/>
          <p:cNvGraphicFramePr>
            <a:graphicFrameLocks noGrp="1"/>
          </p:cNvGraphicFramePr>
          <p:nvPr>
            <p:extLst/>
          </p:nvPr>
        </p:nvGraphicFramePr>
        <p:xfrm>
          <a:off x="390418" y="2250040"/>
          <a:ext cx="8537825" cy="3018469"/>
        </p:xfrm>
        <a:graphic>
          <a:graphicData uri="http://schemas.openxmlformats.org/drawingml/2006/table">
            <a:tbl>
              <a:tblPr firstRow="1" firstCol="1" bandRow="1">
                <a:tableStyleId>{5C22544A-7EE6-4342-B048-85BDC9FD1C3A}</a:tableStyleId>
              </a:tblPr>
              <a:tblGrid>
                <a:gridCol w="1047920">
                  <a:extLst>
                    <a:ext uri="{9D8B030D-6E8A-4147-A177-3AD203B41FA5}">
                      <a16:colId xmlns="" xmlns:a16="http://schemas.microsoft.com/office/drawing/2014/main" val="20000"/>
                    </a:ext>
                  </a:extLst>
                </a:gridCol>
                <a:gridCol w="4756979">
                  <a:extLst>
                    <a:ext uri="{9D8B030D-6E8A-4147-A177-3AD203B41FA5}">
                      <a16:colId xmlns="" xmlns:a16="http://schemas.microsoft.com/office/drawing/2014/main" val="20001"/>
                    </a:ext>
                  </a:extLst>
                </a:gridCol>
                <a:gridCol w="1387011">
                  <a:extLst>
                    <a:ext uri="{9D8B030D-6E8A-4147-A177-3AD203B41FA5}">
                      <a16:colId xmlns="" xmlns:a16="http://schemas.microsoft.com/office/drawing/2014/main" val="20002"/>
                    </a:ext>
                  </a:extLst>
                </a:gridCol>
                <a:gridCol w="1345915">
                  <a:extLst>
                    <a:ext uri="{9D8B030D-6E8A-4147-A177-3AD203B41FA5}">
                      <a16:colId xmlns="" xmlns:a16="http://schemas.microsoft.com/office/drawing/2014/main" val="20003"/>
                    </a:ext>
                  </a:extLst>
                </a:gridCol>
              </a:tblGrid>
              <a:tr h="487200">
                <a:tc>
                  <a:txBody>
                    <a:bodyPr/>
                    <a:lstStyle/>
                    <a:p>
                      <a:pPr algn="ctr" rtl="0" fontAlgn="ctr"/>
                      <a:r>
                        <a:rPr lang="cs-CZ" sz="1400" u="none" strike="noStrike" dirty="0">
                          <a:effectLst/>
                        </a:rPr>
                        <a:t>Kód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Název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Měrná jednotka</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Typ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0"/>
                  </a:ext>
                </a:extLst>
              </a:tr>
              <a:tr h="391748">
                <a:tc>
                  <a:txBody>
                    <a:bodyPr/>
                    <a:lstStyle/>
                    <a:p>
                      <a:pPr algn="ctr" rtl="0" fontAlgn="ctr"/>
                      <a:r>
                        <a:rPr lang="cs-CZ" sz="1300" u="none" strike="noStrike" dirty="0">
                          <a:effectLst/>
                        </a:rPr>
                        <a:t>5 10 15</a:t>
                      </a:r>
                      <a:endParaRPr lang="cs-CZ" sz="1300" b="1" i="0" u="none" strike="noStrike" dirty="0">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organizací, ve kterých se zvýšila proinkluzivnost</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organizace</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výsledek</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1"/>
                  </a:ext>
                </a:extLst>
              </a:tr>
              <a:tr h="376680">
                <a:tc>
                  <a:txBody>
                    <a:bodyPr/>
                    <a:lstStyle/>
                    <a:p>
                      <a:pPr algn="ctr" rtl="0" fontAlgn="ctr"/>
                      <a:r>
                        <a:rPr lang="cs-CZ" sz="1300" u="none" strike="noStrike">
                          <a:effectLst/>
                        </a:rPr>
                        <a:t>5 05 01</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podpůrných personálních opatření ve školách</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služby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2"/>
                  </a:ext>
                </a:extLst>
              </a:tr>
              <a:tr h="501253">
                <a:tc>
                  <a:txBody>
                    <a:bodyPr/>
                    <a:lstStyle/>
                    <a:p>
                      <a:pPr algn="ctr" rtl="0" fontAlgn="ctr"/>
                      <a:r>
                        <a:rPr lang="cs-CZ" sz="1300" u="none" strike="noStrike" dirty="0">
                          <a:effectLst/>
                        </a:rPr>
                        <a:t>5 25 01</a:t>
                      </a:r>
                      <a:endParaRPr lang="cs-CZ" sz="1300" b="1" i="0" u="none" strike="noStrike" dirty="0">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podpořených osob - pracovníků ve vzdělávání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pracovníci ve vzdělávání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3"/>
                  </a:ext>
                </a:extLst>
              </a:tr>
              <a:tr h="493160">
                <a:tc>
                  <a:txBody>
                    <a:bodyPr/>
                    <a:lstStyle/>
                    <a:p>
                      <a:pPr algn="ctr" rtl="0" fontAlgn="ctr"/>
                      <a:r>
                        <a:rPr lang="cs-CZ" sz="1300" u="none" strike="noStrike">
                          <a:effectLst/>
                        </a:rPr>
                        <a:t>5 25 10</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pracovníků ve vzdělávání, kteří v praxi uplatňují nově získané poznatky a dovednosti</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pracovníci ve vzdělávání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výsledek</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4"/>
                  </a:ext>
                </a:extLst>
              </a:tr>
              <a:tr h="391748">
                <a:tc>
                  <a:txBody>
                    <a:bodyPr/>
                    <a:lstStyle/>
                    <a:p>
                      <a:pPr algn="ctr" rtl="0" fontAlgn="ctr"/>
                      <a:r>
                        <a:rPr lang="cs-CZ" sz="1300" u="none" strike="noStrike">
                          <a:effectLst/>
                        </a:rPr>
                        <a:t>5 12 12</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mimoškolních aktivit vedoucích k rozvoji kompetencí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aktivity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5"/>
                  </a:ext>
                </a:extLst>
              </a:tr>
              <a:tr h="376680">
                <a:tc>
                  <a:txBody>
                    <a:bodyPr/>
                    <a:lstStyle/>
                    <a:p>
                      <a:pPr algn="ctr" rtl="0" fontAlgn="ctr"/>
                      <a:r>
                        <a:rPr lang="cs-CZ" sz="1300" u="none" strike="noStrike">
                          <a:effectLst/>
                        </a:rPr>
                        <a:t>5 26 03</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tematických setkání s rodiči</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aktivity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33708904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Indikátory definované ve výzvě č. 49</a:t>
            </a:r>
          </a:p>
        </p:txBody>
      </p:sp>
      <p:sp>
        <p:nvSpPr>
          <p:cNvPr id="3" name="Obdélník 2"/>
          <p:cNvSpPr/>
          <p:nvPr/>
        </p:nvSpPr>
        <p:spPr>
          <a:xfrm>
            <a:off x="475489" y="1678770"/>
            <a:ext cx="8211312" cy="923330"/>
          </a:xfrm>
          <a:prstGeom prst="rect">
            <a:avLst/>
          </a:prstGeom>
        </p:spPr>
        <p:txBody>
          <a:bodyPr wrap="square">
            <a:spAutoFit/>
          </a:bodyPr>
          <a:lstStyle/>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a:p>
            <a:pPr marL="342900" indent="-34290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pPr marL="342900" indent="-342900">
              <a:buFont typeface="Wingdings" panose="05000000000000000000" pitchFamily="2" charset="2"/>
              <a:buChar char="Ø"/>
            </a:pPr>
            <a:endParaRPr lang="cs-CZ" dirty="0"/>
          </a:p>
        </p:txBody>
      </p:sp>
      <p:sp>
        <p:nvSpPr>
          <p:cNvPr id="9" name="Obdélník 8"/>
          <p:cNvSpPr/>
          <p:nvPr/>
        </p:nvSpPr>
        <p:spPr>
          <a:xfrm>
            <a:off x="226032" y="1095055"/>
            <a:ext cx="8650840" cy="923330"/>
          </a:xfrm>
          <a:prstGeom prst="rect">
            <a:avLst/>
          </a:prstGeom>
        </p:spPr>
        <p:txBody>
          <a:bodyPr wrap="square">
            <a:spAutoFit/>
          </a:bodyPr>
          <a:lstStyle/>
          <a:p>
            <a:pPr marL="0" lvl="1" defTabSz="182563">
              <a:buClr>
                <a:srgbClr val="C00000"/>
              </a:buClr>
              <a:buSzPct val="100000"/>
            </a:pPr>
            <a:endParaRPr lang="cs-CZ" dirty="0">
              <a:solidFill>
                <a:schemeClr val="accent2">
                  <a:lumMod val="60000"/>
                  <a:lumOff val="40000"/>
                </a:schemeClr>
              </a:solidFill>
            </a:endParaRPr>
          </a:p>
          <a:p>
            <a:pPr marL="285750" indent="-285750">
              <a:spcAft>
                <a:spcPts val="200"/>
              </a:spcAft>
              <a:buClr>
                <a:srgbClr val="A59253"/>
              </a:buClr>
              <a:buFont typeface="Wingdings" panose="05000000000000000000" pitchFamily="2" charset="2"/>
              <a:buChar char="Ø"/>
            </a:pPr>
            <a:r>
              <a:rPr lang="cs-CZ" dirty="0"/>
              <a:t>Níže uvedené indikátory se vykazují dle skutečnosti během realizace projektu. Povinnost výběru těchto indikátorů se odvíjí dle zvolených aktivit: </a:t>
            </a:r>
            <a:endParaRPr lang="cs-CZ" u="sng" dirty="0">
              <a:latin typeface="Arial" panose="020B0604020202020204" pitchFamily="34" charset="0"/>
              <a:cs typeface="Arial" panose="020B0604020202020204" pitchFamily="34" charset="0"/>
            </a:endParaRPr>
          </a:p>
        </p:txBody>
      </p:sp>
      <p:graphicFrame>
        <p:nvGraphicFramePr>
          <p:cNvPr id="4" name="Tabulka 3"/>
          <p:cNvGraphicFramePr>
            <a:graphicFrameLocks noGrp="1"/>
          </p:cNvGraphicFramePr>
          <p:nvPr>
            <p:extLst/>
          </p:nvPr>
        </p:nvGraphicFramePr>
        <p:xfrm>
          <a:off x="246580" y="2269763"/>
          <a:ext cx="8650840" cy="2723477"/>
        </p:xfrm>
        <a:graphic>
          <a:graphicData uri="http://schemas.openxmlformats.org/drawingml/2006/table">
            <a:tbl>
              <a:tblPr firstRow="1" firstCol="1" bandRow="1">
                <a:tableStyleId>{5C22544A-7EE6-4342-B048-85BDC9FD1C3A}</a:tableStyleId>
              </a:tblPr>
              <a:tblGrid>
                <a:gridCol w="1119858">
                  <a:extLst>
                    <a:ext uri="{9D8B030D-6E8A-4147-A177-3AD203B41FA5}">
                      <a16:colId xmlns="" xmlns:a16="http://schemas.microsoft.com/office/drawing/2014/main" val="20000"/>
                    </a:ext>
                  </a:extLst>
                </a:gridCol>
                <a:gridCol w="4594291">
                  <a:extLst>
                    <a:ext uri="{9D8B030D-6E8A-4147-A177-3AD203B41FA5}">
                      <a16:colId xmlns="" xmlns:a16="http://schemas.microsoft.com/office/drawing/2014/main" val="20001"/>
                    </a:ext>
                  </a:extLst>
                </a:gridCol>
                <a:gridCol w="1245158">
                  <a:extLst>
                    <a:ext uri="{9D8B030D-6E8A-4147-A177-3AD203B41FA5}">
                      <a16:colId xmlns="" xmlns:a16="http://schemas.microsoft.com/office/drawing/2014/main" val="20002"/>
                    </a:ext>
                  </a:extLst>
                </a:gridCol>
                <a:gridCol w="1691533">
                  <a:extLst>
                    <a:ext uri="{9D8B030D-6E8A-4147-A177-3AD203B41FA5}">
                      <a16:colId xmlns="" xmlns:a16="http://schemas.microsoft.com/office/drawing/2014/main" val="20003"/>
                    </a:ext>
                  </a:extLst>
                </a:gridCol>
              </a:tblGrid>
              <a:tr h="366754">
                <a:tc>
                  <a:txBody>
                    <a:bodyPr/>
                    <a:lstStyle/>
                    <a:p>
                      <a:pPr algn="ctr" rtl="0" fontAlgn="ctr"/>
                      <a:r>
                        <a:rPr lang="cs-CZ" sz="1400" u="none" strike="noStrike" dirty="0">
                          <a:effectLst/>
                        </a:rPr>
                        <a:t>Kód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Název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Měrná jednotka</a:t>
                      </a:r>
                      <a:endParaRPr lang="cs-CZ" sz="1400" b="1" i="0" u="none" strike="noStrike" dirty="0">
                        <a:solidFill>
                          <a:srgbClr val="FFFFFF"/>
                        </a:solidFill>
                        <a:effectLst/>
                        <a:latin typeface="Arial" panose="020B0604020202020204" pitchFamily="34" charset="0"/>
                      </a:endParaRPr>
                    </a:p>
                  </a:txBody>
                  <a:tcPr marL="7098" marR="7098" marT="7098" marB="0" anchor="ctr"/>
                </a:tc>
                <a:tc>
                  <a:txBody>
                    <a:bodyPr/>
                    <a:lstStyle/>
                    <a:p>
                      <a:pPr algn="ctr" rtl="0" fontAlgn="ctr"/>
                      <a:r>
                        <a:rPr lang="cs-CZ" sz="1400" u="none" strike="noStrike" dirty="0">
                          <a:effectLst/>
                        </a:rPr>
                        <a:t>Typ indikátoru</a:t>
                      </a:r>
                      <a:endParaRPr lang="cs-CZ" sz="1400" b="1" i="0" u="none" strike="noStrike" dirty="0">
                        <a:solidFill>
                          <a:srgbClr val="FFFFFF"/>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0"/>
                  </a:ext>
                </a:extLst>
              </a:tr>
              <a:tr h="414591">
                <a:tc>
                  <a:txBody>
                    <a:bodyPr/>
                    <a:lstStyle/>
                    <a:p>
                      <a:pPr algn="ctr" rtl="0" fontAlgn="ctr"/>
                      <a:r>
                        <a:rPr lang="cs-CZ" sz="1300" u="none" strike="noStrike" dirty="0">
                          <a:effectLst/>
                        </a:rPr>
                        <a:t>6 00 00</a:t>
                      </a:r>
                      <a:endParaRPr lang="cs-CZ" sz="1300" b="1" i="0" u="none" strike="noStrike" dirty="0">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Celkový počet účastníků</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osoby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1"/>
                  </a:ext>
                </a:extLst>
              </a:tr>
              <a:tr h="398645">
                <a:tc>
                  <a:txBody>
                    <a:bodyPr/>
                    <a:lstStyle/>
                    <a:p>
                      <a:pPr algn="ctr" rtl="0" fontAlgn="ctr"/>
                      <a:r>
                        <a:rPr lang="cs-CZ" sz="1300" u="none" strike="noStrike">
                          <a:effectLst/>
                        </a:rPr>
                        <a:t>5 21 00</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podpořených produktů</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produkty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2"/>
                  </a:ext>
                </a:extLst>
              </a:tr>
              <a:tr h="414591">
                <a:tc>
                  <a:txBody>
                    <a:bodyPr/>
                    <a:lstStyle/>
                    <a:p>
                      <a:pPr algn="ctr" rtl="0" fontAlgn="ctr"/>
                      <a:r>
                        <a:rPr lang="cs-CZ" sz="1300" u="none" strike="noStrike">
                          <a:effectLst/>
                        </a:rPr>
                        <a:t>5 22 00</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vzdělávacích zařízení, která využívají nové produkty</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zařízení</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výstup</a:t>
                      </a:r>
                      <a:endParaRPr lang="cs-CZ" sz="1300" b="0" i="0" u="none" strike="noStrike">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3"/>
                  </a:ext>
                </a:extLst>
              </a:tr>
              <a:tr h="517302">
                <a:tc>
                  <a:txBody>
                    <a:bodyPr/>
                    <a:lstStyle/>
                    <a:p>
                      <a:pPr algn="ctr" rtl="0" fontAlgn="ctr"/>
                      <a:r>
                        <a:rPr lang="cs-CZ" sz="1300" u="none" strike="noStrike">
                          <a:effectLst/>
                        </a:rPr>
                        <a:t>5 15 01</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a:effectLst/>
                        </a:rPr>
                        <a:t>Počet podpořených dětí, žáků, studentů</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děti, žáci, studenti</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4"/>
                  </a:ext>
                </a:extLst>
              </a:tr>
              <a:tr h="544530">
                <a:tc>
                  <a:txBody>
                    <a:bodyPr/>
                    <a:lstStyle/>
                    <a:p>
                      <a:pPr algn="ctr" rtl="0" fontAlgn="ctr"/>
                      <a:r>
                        <a:rPr lang="cs-CZ" sz="1300" u="none" strike="noStrike">
                          <a:effectLst/>
                        </a:rPr>
                        <a:t>5 16 14</a:t>
                      </a:r>
                      <a:endParaRPr lang="cs-CZ" sz="1300" b="1" i="0" u="none" strike="noStrike">
                        <a:solidFill>
                          <a:srgbClr val="FFFFFF"/>
                        </a:solidFill>
                        <a:effectLst/>
                        <a:latin typeface="Arial" panose="020B0604020202020204" pitchFamily="34" charset="0"/>
                      </a:endParaRPr>
                    </a:p>
                  </a:txBody>
                  <a:tcPr marL="7098" marR="7098" marT="7098" marB="0" anchor="ctr"/>
                </a:tc>
                <a:tc>
                  <a:txBody>
                    <a:bodyPr/>
                    <a:lstStyle/>
                    <a:p>
                      <a:pPr algn="just" rtl="0" fontAlgn="ctr"/>
                      <a:r>
                        <a:rPr lang="cs-CZ" sz="1300" u="none" strike="noStrike" dirty="0">
                          <a:effectLst/>
                        </a:rPr>
                        <a:t>Počet podpořených dětí, žáků a studentů se SVP</a:t>
                      </a:r>
                      <a:endParaRPr lang="cs-CZ" sz="1300" b="0" i="0" u="none" strike="noStrike" dirty="0">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a:effectLst/>
                        </a:rPr>
                        <a:t>děti, žáci, studenti</a:t>
                      </a:r>
                      <a:endParaRPr lang="cs-CZ" sz="1300" b="0" i="0" u="none" strike="noStrike">
                        <a:solidFill>
                          <a:srgbClr val="000000"/>
                        </a:solidFill>
                        <a:effectLst/>
                        <a:latin typeface="Arial" panose="020B0604020202020204" pitchFamily="34" charset="0"/>
                      </a:endParaRPr>
                    </a:p>
                  </a:txBody>
                  <a:tcPr marL="7098" marR="7098" marT="7098" marB="0" anchor="ctr"/>
                </a:tc>
                <a:tc>
                  <a:txBody>
                    <a:bodyPr/>
                    <a:lstStyle/>
                    <a:p>
                      <a:pPr algn="ctr" rtl="0" fontAlgn="ctr"/>
                      <a:r>
                        <a:rPr lang="cs-CZ" sz="1300" u="none" strike="noStrike" dirty="0">
                          <a:effectLst/>
                        </a:rPr>
                        <a:t>výstup</a:t>
                      </a:r>
                      <a:endParaRPr lang="cs-CZ" sz="1300" b="0" i="0" u="none" strike="noStrike" dirty="0">
                        <a:solidFill>
                          <a:srgbClr val="000000"/>
                        </a:solidFill>
                        <a:effectLst/>
                        <a:latin typeface="Arial" panose="020B0604020202020204" pitchFamily="34" charset="0"/>
                      </a:endParaRPr>
                    </a:p>
                  </a:txBody>
                  <a:tcPr marL="7098" marR="7098" marT="7098" marB="0"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141986911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3" name="Obdélník 2"/>
          <p:cNvSpPr/>
          <p:nvPr/>
        </p:nvSpPr>
        <p:spPr>
          <a:xfrm>
            <a:off x="3434472" y="3229025"/>
            <a:ext cx="4572000" cy="2554545"/>
          </a:xfrm>
          <a:prstGeom prst="rect">
            <a:avLst/>
          </a:prstGeom>
        </p:spPr>
        <p:txBody>
          <a:bodyPr>
            <a:spAutoFit/>
          </a:bodyPr>
          <a:lstStyle/>
          <a:p>
            <a:pPr fontAlgn="auto">
              <a:spcBef>
                <a:spcPts val="24"/>
              </a:spcBef>
              <a:spcAft>
                <a:spcPts val="0"/>
              </a:spcAft>
            </a:pPr>
            <a:r>
              <a:rPr lang="cs-CZ" altLang="cs-CZ" b="1" dirty="0" smtClean="0">
                <a:solidFill>
                  <a:prstClr val="black"/>
                </a:solidFill>
                <a:latin typeface="Arial"/>
              </a:rPr>
              <a:t>GABRIELA VALOVÁ</a:t>
            </a:r>
            <a:endParaRPr lang="cs-CZ" altLang="cs-CZ" b="1" dirty="0">
              <a:solidFill>
                <a:prstClr val="black"/>
              </a:solidFill>
              <a:latin typeface="Arial"/>
            </a:endParaRPr>
          </a:p>
          <a:p>
            <a:pPr fontAlgn="auto">
              <a:spcBef>
                <a:spcPts val="24"/>
              </a:spcBef>
              <a:spcAft>
                <a:spcPts val="0"/>
              </a:spcAft>
            </a:pPr>
            <a:r>
              <a:rPr lang="cs-CZ" altLang="cs-CZ" sz="1600" b="1" dirty="0">
                <a:solidFill>
                  <a:prstClr val="black"/>
                </a:solidFill>
                <a:latin typeface="Arial"/>
              </a:rPr>
              <a:t>	</a:t>
            </a:r>
          </a:p>
          <a:p>
            <a:pPr marL="0" indent="0">
              <a:spcBef>
                <a:spcPts val="24"/>
              </a:spcBef>
              <a:buNone/>
            </a:pPr>
            <a:r>
              <a:rPr lang="en-GB" altLang="cs-CZ" b="1" dirty="0">
                <a:solidFill>
                  <a:prstClr val="black"/>
                </a:solidFill>
                <a:latin typeface="Arial"/>
              </a:rPr>
              <a:t>ODBOR </a:t>
            </a:r>
            <a:r>
              <a:rPr lang="cs-CZ" altLang="cs-CZ" b="1" dirty="0">
                <a:solidFill>
                  <a:prstClr val="black"/>
                </a:solidFill>
                <a:latin typeface="Arial"/>
              </a:rPr>
              <a:t>EVROPSKÝCH </a:t>
            </a:r>
            <a:r>
              <a:rPr lang="en-GB" altLang="cs-CZ" b="1" dirty="0">
                <a:solidFill>
                  <a:prstClr val="black"/>
                </a:solidFill>
                <a:latin typeface="Arial"/>
              </a:rPr>
              <a:t>FONDŮ</a:t>
            </a:r>
            <a:br>
              <a:rPr lang="en-GB" altLang="cs-CZ" b="1" dirty="0">
                <a:solidFill>
                  <a:prstClr val="black"/>
                </a:solidFill>
                <a:latin typeface="Arial"/>
              </a:rPr>
            </a:br>
            <a:r>
              <a:rPr lang="en-GB" altLang="cs-CZ" b="1" dirty="0">
                <a:solidFill>
                  <a:prstClr val="black"/>
                </a:solidFill>
                <a:latin typeface="Arial"/>
              </a:rPr>
              <a:t>MAGISTRÁT HL. M. PRAHY</a:t>
            </a:r>
            <a:br>
              <a:rPr lang="en-GB"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lnSpc>
                <a:spcPct val="150000"/>
              </a:lnSpc>
              <a:spcBef>
                <a:spcPts val="24"/>
              </a:spcBef>
              <a:spcAft>
                <a:spcPts val="0"/>
              </a:spcAft>
            </a:pPr>
            <a:r>
              <a:rPr lang="cs-CZ" b="1" u="sng" dirty="0">
                <a:solidFill>
                  <a:srgbClr val="0070C0"/>
                </a:solidFill>
                <a:latin typeface="Arial" panose="020B0604020202020204" pitchFamily="34" charset="0"/>
                <a:cs typeface="Arial" panose="020B0604020202020204" pitchFamily="34" charset="0"/>
              </a:rPr>
              <a:t>g</a:t>
            </a:r>
            <a:r>
              <a:rPr lang="cs-CZ" b="1" u="sng" dirty="0" smtClean="0">
                <a:solidFill>
                  <a:srgbClr val="0070C0"/>
                </a:solidFill>
                <a:latin typeface="Arial" panose="020B0604020202020204" pitchFamily="34" charset="0"/>
                <a:cs typeface="Arial" panose="020B0604020202020204" pitchFamily="34" charset="0"/>
              </a:rPr>
              <a:t>abriela.valova@praha.eu</a:t>
            </a:r>
            <a:endParaRPr lang="cs-CZ" b="1" u="sng" dirty="0">
              <a:solidFill>
                <a:srgbClr val="0070C0"/>
              </a:solidFill>
              <a:latin typeface="Arial" panose="020B0604020202020204" pitchFamily="34" charset="0"/>
              <a:cs typeface="Arial" panose="020B0604020202020204" pitchFamily="34" charset="0"/>
            </a:endParaRPr>
          </a:p>
          <a:p>
            <a:pPr fontAlgn="auto">
              <a:lnSpc>
                <a:spcPct val="150000"/>
              </a:lnSpc>
              <a:spcBef>
                <a:spcPts val="24"/>
              </a:spcBef>
              <a:spcAft>
                <a:spcPts val="0"/>
              </a:spcAft>
            </a:pPr>
            <a:r>
              <a:rPr lang="cs-CZ" b="1" dirty="0">
                <a:solidFill>
                  <a:prstClr val="black"/>
                </a:solidFill>
                <a:latin typeface="Arial" panose="020B0604020202020204" pitchFamily="34" charset="0"/>
                <a:cs typeface="Arial" panose="020B0604020202020204" pitchFamily="34" charset="0"/>
              </a:rPr>
              <a:t>Tel. 236 003 </a:t>
            </a:r>
            <a:r>
              <a:rPr lang="cs-CZ" b="1" dirty="0" smtClean="0">
                <a:solidFill>
                  <a:prstClr val="black"/>
                </a:solidFill>
                <a:latin typeface="Arial" panose="020B0604020202020204" pitchFamily="34" charset="0"/>
                <a:cs typeface="Arial" panose="020B0604020202020204" pitchFamily="34" charset="0"/>
              </a:rPr>
              <a:t>089</a:t>
            </a:r>
            <a:endParaRPr lang="cs-CZ" dirty="0">
              <a:solidFill>
                <a:prstClr val="black"/>
              </a:solidFill>
              <a:latin typeface="Arial"/>
            </a:endParaRPr>
          </a:p>
        </p:txBody>
      </p:sp>
    </p:spTree>
    <p:extLst>
      <p:ext uri="{BB962C8B-B14F-4D97-AF65-F5344CB8AC3E}">
        <p14:creationId xmlns:p14="http://schemas.microsoft.com/office/powerpoint/2010/main" val="248804806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Box 3"/>
          <p:cNvSpPr txBox="1">
            <a:spLocks noChangeArrowheads="1"/>
          </p:cNvSpPr>
          <p:nvPr/>
        </p:nvSpPr>
        <p:spPr bwMode="auto">
          <a:xfrm>
            <a:off x="2992438" y="989013"/>
            <a:ext cx="184150" cy="369887"/>
          </a:xfrm>
          <a:prstGeom prst="rect">
            <a:avLst/>
          </a:prstGeom>
          <a:noFill/>
          <a:ln w="9525">
            <a:noFill/>
            <a:miter lim="800000"/>
            <a:headEnd/>
            <a:tailEnd/>
          </a:ln>
        </p:spPr>
        <p:txBody>
          <a:bodyPr wrap="none">
            <a:spAutoFit/>
          </a:bodyPr>
          <a:lstStyle/>
          <a:p>
            <a:endParaRPr lang="cs-CZ">
              <a:latin typeface="Calibri" pitchFamily="34" charset="0"/>
            </a:endParaRPr>
          </a:p>
        </p:txBody>
      </p:sp>
      <p:sp>
        <p:nvSpPr>
          <p:cNvPr id="2" name="Zástupný symbol pro text 1"/>
          <p:cNvSpPr>
            <a:spLocks noGrp="1"/>
          </p:cNvSpPr>
          <p:nvPr>
            <p:ph type="body" sz="quarter" idx="10"/>
          </p:nvPr>
        </p:nvSpPr>
        <p:spPr>
          <a:xfrm>
            <a:off x="311499" y="150091"/>
            <a:ext cx="8260080" cy="704850"/>
          </a:xfrm>
        </p:spPr>
        <p:txBody>
          <a:bodyPr>
            <a:noAutofit/>
          </a:bodyPr>
          <a:lstStyle/>
          <a:p>
            <a:pPr algn="ctr"/>
            <a:r>
              <a:rPr lang="cs-CZ" sz="2400" b="1" dirty="0"/>
              <a:t>Finanční řízení ESF projektů - výzva č. 49</a:t>
            </a:r>
          </a:p>
        </p:txBody>
      </p:sp>
    </p:spTree>
    <p:extLst>
      <p:ext uri="{BB962C8B-B14F-4D97-AF65-F5344CB8AC3E}">
        <p14:creationId xmlns:p14="http://schemas.microsoft.com/office/powerpoint/2010/main" val="1078436974"/>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Hlavní zásady financování</a:t>
            </a:r>
          </a:p>
        </p:txBody>
      </p:sp>
      <p:sp>
        <p:nvSpPr>
          <p:cNvPr id="3" name="Obdélník 2"/>
          <p:cNvSpPr/>
          <p:nvPr/>
        </p:nvSpPr>
        <p:spPr>
          <a:xfrm>
            <a:off x="376525" y="1154644"/>
            <a:ext cx="8558783" cy="6155531"/>
          </a:xfrm>
          <a:prstGeom prst="rect">
            <a:avLst/>
          </a:prstGeom>
        </p:spPr>
        <p:txBody>
          <a:bodyPr wrap="square">
            <a:spAutoFit/>
          </a:bodyPr>
          <a:lstStyle/>
          <a:p>
            <a:pPr marL="342900" lvl="1" indent="-342900">
              <a:spcAft>
                <a:spcPts val="600"/>
              </a:spcAft>
              <a:buClr>
                <a:schemeClr val="bg2"/>
              </a:buClr>
              <a:buSzPct val="100000"/>
              <a:buFont typeface="Wingdings" panose="05000000000000000000" pitchFamily="2" charset="2"/>
              <a:buChar char="Ø"/>
            </a:pPr>
            <a:r>
              <a:rPr lang="cs-CZ" dirty="0"/>
              <a:t>Míra spolufinancování</a:t>
            </a:r>
          </a:p>
          <a:p>
            <a:pPr marL="742950" lvl="2" indent="-342900">
              <a:spcAft>
                <a:spcPts val="600"/>
              </a:spcAft>
              <a:buClr>
                <a:schemeClr val="bg2"/>
              </a:buClr>
              <a:buSzPct val="100000"/>
              <a:buFont typeface="Arial" panose="020B0604020202020204" pitchFamily="34" charset="0"/>
              <a:buChar char="•"/>
            </a:pPr>
            <a:r>
              <a:rPr lang="cs-CZ" sz="1600" dirty="0"/>
              <a:t>právnické osoby vykonávající činnost škol a školských zařízení zapsané ve školském rejstříku (MŠ, ZŠ, SŠ včetně škol soukromých a církevních)  - 0%	</a:t>
            </a:r>
          </a:p>
          <a:p>
            <a:pPr marL="742950" lvl="2" indent="-342900">
              <a:spcAft>
                <a:spcPts val="600"/>
              </a:spcAft>
              <a:buClr>
                <a:schemeClr val="bg2"/>
              </a:buClr>
              <a:buSzPct val="100000"/>
              <a:buFont typeface="Arial" panose="020B0604020202020204" pitchFamily="34" charset="0"/>
              <a:buChar char="•"/>
            </a:pPr>
            <a:r>
              <a:rPr lang="cs-CZ" sz="1600" dirty="0"/>
              <a:t>Hlavní město Praha, městské části hl. m. Prahy – 5 %</a:t>
            </a:r>
          </a:p>
          <a:p>
            <a:pPr marL="742950" lvl="2" indent="-342900">
              <a:spcAft>
                <a:spcPts val="600"/>
              </a:spcAft>
              <a:buClr>
                <a:schemeClr val="bg2"/>
              </a:buClr>
              <a:buSzPct val="100000"/>
              <a:buFont typeface="Arial" panose="020B0604020202020204" pitchFamily="34" charset="0"/>
              <a:buChar char="•"/>
            </a:pPr>
            <a:r>
              <a:rPr lang="cs-CZ" sz="1600" dirty="0"/>
              <a:t>státní mateřské, základní, střední školy – 50%	</a:t>
            </a:r>
            <a:endParaRPr lang="cs-CZ" sz="1600" dirty="0">
              <a:cs typeface="Arial" panose="020B0604020202020204" pitchFamily="34" charset="0"/>
            </a:endParaRPr>
          </a:p>
          <a:p>
            <a:pPr marL="285750" indent="-285750">
              <a:buClr>
                <a:schemeClr val="bg2"/>
              </a:buClr>
              <a:buFont typeface="Wingdings" panose="05000000000000000000" pitchFamily="2" charset="2"/>
              <a:buChar char="Ø"/>
            </a:pPr>
            <a:r>
              <a:rPr lang="cs-CZ" dirty="0"/>
              <a:t> Zákaz dvojího financování</a:t>
            </a:r>
          </a:p>
          <a:p>
            <a:pPr marL="742950" lvl="1" indent="-285750">
              <a:buClr>
                <a:schemeClr val="bg2"/>
              </a:buClr>
              <a:buFont typeface="Arial" panose="020B0604020202020204" pitchFamily="34" charset="0"/>
              <a:buChar char="•"/>
            </a:pPr>
            <a:r>
              <a:rPr lang="cs-CZ" sz="1600" dirty="0"/>
              <a:t>příjemce není oprávněn čerpat na aktivity projektu prostředky z jiných finančních nástrojů EU, národních programů či programů územních samospráv </a:t>
            </a:r>
          </a:p>
          <a:p>
            <a:pPr lvl="1">
              <a:buClr>
                <a:schemeClr val="bg2"/>
              </a:buClr>
            </a:pPr>
            <a:r>
              <a:rPr lang="cs-CZ" sz="1600" dirty="0"/>
              <a:t>		</a:t>
            </a:r>
          </a:p>
          <a:p>
            <a:pPr marL="285750" lvl="1" indent="-285750">
              <a:spcAft>
                <a:spcPts val="600"/>
              </a:spcAft>
              <a:buClr>
                <a:schemeClr val="bg2"/>
              </a:buClr>
              <a:buSzPct val="100000"/>
              <a:buFont typeface="Wingdings" panose="05000000000000000000" pitchFamily="2" charset="2"/>
              <a:buChar char="Ø"/>
            </a:pPr>
            <a:r>
              <a:rPr lang="cs-CZ" dirty="0"/>
              <a:t>Příjmy v projektu</a:t>
            </a:r>
          </a:p>
          <a:p>
            <a:pPr marL="685800" lvl="2" indent="-285750">
              <a:spcAft>
                <a:spcPts val="600"/>
              </a:spcAft>
              <a:buClr>
                <a:schemeClr val="bg2"/>
              </a:buClr>
              <a:buSzPct val="100000"/>
              <a:buFont typeface="Arial" panose="020B0604020202020204" pitchFamily="34" charset="0"/>
              <a:buChar char="•"/>
            </a:pPr>
            <a:r>
              <a:rPr lang="cs-CZ" sz="1600" dirty="0"/>
              <a:t>Čisté příjmy byly zohledněny předem během vymezení jednotek a kalkulace jednotkových nákladů. Případné příjmy proto nesnižují podporu z OP PPR, na kterou má projekt na základě počtu jednotek dosažených v souladu se stanovenými podmínkami nárok.</a:t>
            </a:r>
          </a:p>
          <a:p>
            <a:pPr lvl="1" indent="-457200">
              <a:spcAft>
                <a:spcPts val="600"/>
              </a:spcAft>
              <a:buClr>
                <a:schemeClr val="bg2"/>
              </a:buClr>
              <a:buSzPct val="100000"/>
              <a:buFont typeface="Wingdings" panose="05000000000000000000" pitchFamily="2" charset="2"/>
              <a:buChar char="Ø"/>
            </a:pPr>
            <a:r>
              <a:rPr lang="cs-CZ" dirty="0">
                <a:cs typeface="Arial" panose="020B0604020202020204" pitchFamily="34" charset="0"/>
              </a:rPr>
              <a:t>Finanční toky </a:t>
            </a:r>
          </a:p>
          <a:p>
            <a:pPr marL="742950" lvl="2"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Ex ante režim – stanovený harmonogram poskytování finančních prostředků dle Pravidel pro žadatele a příjemce</a:t>
            </a:r>
          </a:p>
          <a:p>
            <a:pPr marL="285750" indent="-285750">
              <a:buClr>
                <a:srgbClr val="A59253"/>
              </a:buClr>
              <a:buFont typeface="Wingdings" panose="05000000000000000000" pitchFamily="2" charset="2"/>
              <a:buChar char="Ø"/>
            </a:pPr>
            <a:endParaRPr lang="cs-CZ" dirty="0"/>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36703512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Finanční řízení</a:t>
            </a:r>
          </a:p>
        </p:txBody>
      </p:sp>
      <p:sp>
        <p:nvSpPr>
          <p:cNvPr id="3" name="Obdélník 2"/>
          <p:cNvSpPr/>
          <p:nvPr/>
        </p:nvSpPr>
        <p:spPr>
          <a:xfrm>
            <a:off x="466344" y="1493944"/>
            <a:ext cx="8211312" cy="5016758"/>
          </a:xfrm>
          <a:prstGeom prst="rect">
            <a:avLst/>
          </a:prstGeom>
        </p:spPr>
        <p:txBody>
          <a:bodyPr wrap="square">
            <a:spAutoFit/>
          </a:bodyPr>
          <a:lstStyle/>
          <a:p>
            <a:pPr marL="342900" lvl="1" indent="-3429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Účetnictví projektu</a:t>
            </a:r>
          </a:p>
          <a:p>
            <a:pPr marL="741600" indent="-285750">
              <a:buClr>
                <a:schemeClr val="bg2"/>
              </a:buClr>
              <a:buFont typeface="Arial" panose="020B0604020202020204" pitchFamily="34" charset="0"/>
              <a:buChar char="•"/>
            </a:pPr>
            <a:r>
              <a:rPr lang="cs-CZ" sz="1600" dirty="0"/>
              <a:t> Není povinnost vést účetnictví či daňovou evidenci projektu tak, aby projektové   </a:t>
            </a:r>
          </a:p>
          <a:p>
            <a:pPr marL="455850">
              <a:buClr>
                <a:schemeClr val="bg2"/>
              </a:buClr>
            </a:pPr>
            <a:r>
              <a:rPr lang="cs-CZ" sz="1600" dirty="0"/>
              <a:t>      příjmy/výdaje byly vedeny s jednoznačnou vazbou na projekt. </a:t>
            </a:r>
          </a:p>
          <a:p>
            <a:pPr marL="0" indent="0">
              <a:buNone/>
            </a:pPr>
            <a:endParaRPr lang="cs-CZ" sz="800" dirty="0"/>
          </a:p>
          <a:p>
            <a:pPr marL="741600" indent="-285750">
              <a:buClr>
                <a:schemeClr val="bg2"/>
              </a:buClr>
              <a:buFont typeface="Arial" panose="020B0604020202020204" pitchFamily="34" charset="0"/>
              <a:buChar char="•"/>
            </a:pPr>
            <a:r>
              <a:rPr lang="cs-CZ" sz="1600" dirty="0"/>
              <a:t> Výše způsobilých výdajů projektu nemá žádnou vazbu na účetní záznamy a  </a:t>
            </a:r>
          </a:p>
          <a:p>
            <a:pPr marL="455850">
              <a:buClr>
                <a:schemeClr val="bg2"/>
              </a:buClr>
            </a:pPr>
            <a:r>
              <a:rPr lang="cs-CZ" sz="1600" dirty="0"/>
              <a:t>      účetní doklady příjemce a partnerů. Stanovuje se na základě počtu    </a:t>
            </a:r>
          </a:p>
          <a:p>
            <a:pPr marL="455850">
              <a:buClr>
                <a:schemeClr val="bg2"/>
              </a:buClr>
            </a:pPr>
            <a:r>
              <a:rPr lang="cs-CZ" sz="1600" dirty="0"/>
              <a:t>      dosažených jednotek. </a:t>
            </a:r>
          </a:p>
          <a:p>
            <a:endParaRPr lang="cs-CZ" sz="800" dirty="0"/>
          </a:p>
          <a:p>
            <a:pPr marL="741600" indent="-285750">
              <a:buClr>
                <a:schemeClr val="bg2"/>
              </a:buClr>
              <a:buFont typeface="Arial" panose="020B0604020202020204" pitchFamily="34" charset="0"/>
              <a:buChar char="•"/>
            </a:pPr>
            <a:r>
              <a:rPr lang="cs-CZ" sz="1600" dirty="0"/>
              <a:t> Pozor! Povinnost zajistit vedení účetnictví či daňové evidence dle platných  </a:t>
            </a:r>
          </a:p>
          <a:p>
            <a:pPr marL="455850">
              <a:buClr>
                <a:schemeClr val="bg2"/>
              </a:buClr>
            </a:pPr>
            <a:r>
              <a:rPr lang="cs-CZ" sz="1600" dirty="0"/>
              <a:t>      právních předpisů.</a:t>
            </a:r>
          </a:p>
          <a:p>
            <a:pPr marL="0" lvl="1">
              <a:spcAft>
                <a:spcPts val="600"/>
              </a:spcAft>
              <a:buClr>
                <a:srgbClr val="C00000"/>
              </a:buClr>
              <a:buSzPct val="100000"/>
            </a:pPr>
            <a:endParaRPr lang="cs-CZ" sz="2000" dirty="0">
              <a:cs typeface="Arial" panose="020B0604020202020204" pitchFamily="34" charset="0"/>
            </a:endParaRPr>
          </a:p>
          <a:p>
            <a:pPr lvl="1" indent="-4572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Bankovní účet pro příjem dotace</a:t>
            </a:r>
          </a:p>
          <a:p>
            <a:pPr marL="741600" lvl="1"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Samostatný bankovní účet, podúčet či existující bankovní účet</a:t>
            </a:r>
          </a:p>
          <a:p>
            <a:pPr marL="741600" lvl="1"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Identifikace účtu vždy uvedena ve Smlouvě o financování projektu</a:t>
            </a:r>
          </a:p>
          <a:p>
            <a:pPr marL="741600" lvl="1" indent="-342900">
              <a:spcAft>
                <a:spcPts val="600"/>
              </a:spcAft>
              <a:buClr>
                <a:schemeClr val="bg2"/>
              </a:buClr>
              <a:buSzPct val="100000"/>
              <a:buFont typeface="Arial" panose="020B0604020202020204" pitchFamily="34" charset="0"/>
              <a:buChar char="•"/>
            </a:pPr>
            <a:r>
              <a:rPr lang="cs-CZ" sz="1600" dirty="0">
                <a:cs typeface="Arial" panose="020B0604020202020204" pitchFamily="34" charset="0"/>
              </a:rPr>
              <a:t>Povinnost na tento účet přijímat platby od ŘO OP PPR</a:t>
            </a:r>
          </a:p>
          <a:p>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1649070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574" y="474345"/>
            <a:ext cx="7473950" cy="317500"/>
          </a:xfrm>
        </p:spPr>
        <p:txBody>
          <a:bodyPr/>
          <a:lstStyle/>
          <a:p>
            <a:r>
              <a:rPr lang="cs-CZ" b="1" dirty="0"/>
              <a:t>Aktivita: 1.1 DVOJJAZYČNÝ ŠKOLNÍ ASISTENT </a:t>
            </a:r>
            <a:r>
              <a:rPr lang="cs-CZ" dirty="0"/>
              <a:t>	</a:t>
            </a:r>
            <a:br>
              <a:rPr lang="cs-CZ" dirty="0"/>
            </a:br>
            <a:endParaRPr lang="cs-CZ" dirty="0"/>
          </a:p>
        </p:txBody>
      </p:sp>
      <p:sp>
        <p:nvSpPr>
          <p:cNvPr id="3" name="Obdélník 2"/>
          <p:cNvSpPr/>
          <p:nvPr/>
        </p:nvSpPr>
        <p:spPr>
          <a:xfrm>
            <a:off x="466344" y="1396669"/>
            <a:ext cx="8211312" cy="5078313"/>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dirty="0"/>
              <a:t>Cílem této aktivity je poskytnout dočasnou podporu dvojjazyčného školního asistenta (dále také dvojjazyčný asistent, DA) školám a dětem/žákům </a:t>
            </a:r>
            <a:br>
              <a:rPr lang="cs-CZ" dirty="0"/>
            </a:br>
            <a:r>
              <a:rPr lang="cs-CZ" dirty="0"/>
              <a:t>s odlišným mateřským jazykem (dále jen „dítě s OMJ“). 	</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Náplní jeho práce není přímá výuka, ale pomoc při organizaci a administraci výuky a mimoškolních aktivit. Může také poskytnout metodickou podporu učitelům. 	</a:t>
            </a:r>
          </a:p>
          <a:p>
            <a:pPr marL="285750" indent="-285750" algn="just">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t>Podmínkou zvolení aktivity v projektu je, že ve škole jsou registrovány min. 3 děti s OMJ. </a:t>
            </a:r>
          </a:p>
          <a:p>
            <a:pPr marL="285750" indent="-285750" algn="just">
              <a:buClr>
                <a:srgbClr val="A59253"/>
              </a:buClr>
              <a:buFont typeface="Wingdings" panose="05000000000000000000" pitchFamily="2" charset="2"/>
              <a:buChar char="Ø"/>
            </a:pPr>
            <a:endParaRPr lang="cs-CZ" dirty="0"/>
          </a:p>
          <a:p>
            <a:pPr marL="285750" indent="-285750" algn="just">
              <a:buClr>
                <a:srgbClr val="A59253"/>
              </a:buClr>
              <a:buFont typeface="Wingdings" panose="05000000000000000000" pitchFamily="2" charset="2"/>
              <a:buChar char="Ø"/>
            </a:pPr>
            <a:r>
              <a:rPr lang="cs-CZ" dirty="0"/>
              <a:t>Přesná náplň práce DA a její rozsah musí být stanoven dle potřeb konkrétní školy a explicitně zapsán v pracovní smlouvě či dohodě, která je </a:t>
            </a:r>
            <a:br>
              <a:rPr lang="cs-CZ" dirty="0"/>
            </a:br>
            <a:r>
              <a:rPr lang="cs-CZ" dirty="0"/>
              <a:t>s pracovníkem uzavřena. 	</a:t>
            </a:r>
          </a:p>
          <a:p>
            <a:endParaRPr lang="cs-CZ" dirty="0"/>
          </a:p>
          <a:p>
            <a:r>
              <a:rPr lang="cs-CZ" dirty="0"/>
              <a:t>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8166819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99871" y="1734572"/>
            <a:ext cx="8510015" cy="2585323"/>
          </a:xfrm>
          <a:prstGeom prst="rect">
            <a:avLst/>
          </a:prstGeom>
        </p:spPr>
        <p:txBody>
          <a:bodyPr wrap="square">
            <a:spAutoFit/>
          </a:bodyPr>
          <a:lstStyle/>
          <a:p>
            <a:pPr marL="0" lvl="1" defTabSz="182563">
              <a:buClr>
                <a:srgbClr val="C00000"/>
              </a:buClr>
              <a:buSzPct val="100000"/>
            </a:pPr>
            <a:endParaRPr lang="cs-CZ" dirty="0">
              <a:solidFill>
                <a:schemeClr val="accent2">
                  <a:lumMod val="60000"/>
                  <a:lumOff val="40000"/>
                </a:schemeClr>
              </a:solidFill>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Většina projektů nezakládá veřejnou podporu – příspěvkové organizace</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Soukromé subjekty dle Čestného prohlášení o zdrojích financování</a:t>
            </a: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Možné režimy uvedeny ve výzvě – De minimis</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Bude řešeno před podpisem smlouvy o financování</a:t>
            </a:r>
          </a:p>
          <a:p>
            <a:pPr>
              <a:buClr>
                <a:srgbClr val="A59253"/>
              </a:buClr>
            </a:pPr>
            <a:endParaRPr lang="cs-CZ" u="sng"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Veřejná podpora </a:t>
            </a:r>
          </a:p>
        </p:txBody>
      </p:sp>
    </p:spTree>
    <p:extLst>
      <p:ext uri="{BB962C8B-B14F-4D97-AF65-F5344CB8AC3E}">
        <p14:creationId xmlns:p14="http://schemas.microsoft.com/office/powerpoint/2010/main" val="10687050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Struktura rozpočtu dle aktivit projektu</a:t>
            </a:r>
            <a:endParaRPr lang="cs-CZ" dirty="0"/>
          </a:p>
        </p:txBody>
      </p:sp>
      <p:sp>
        <p:nvSpPr>
          <p:cNvPr id="3" name="Obdélník 2"/>
          <p:cNvSpPr/>
          <p:nvPr/>
        </p:nvSpPr>
        <p:spPr>
          <a:xfrm>
            <a:off x="499874" y="1279643"/>
            <a:ext cx="8323114" cy="2185214"/>
          </a:xfrm>
          <a:prstGeom prst="rect">
            <a:avLst/>
          </a:prstGeom>
        </p:spPr>
        <p:txBody>
          <a:bodyPr wrap="square">
            <a:spAutoFit/>
          </a:bodyPr>
          <a:lstStyle/>
          <a:p>
            <a:pPr marL="571500" lvl="1" indent="-285750">
              <a:buClr>
                <a:schemeClr val="bg2"/>
              </a:buClr>
              <a:buSzPct val="100000"/>
              <a:buFont typeface="Wingdings" panose="05000000000000000000" pitchFamily="2" charset="2"/>
              <a:buChar char="Ø"/>
            </a:pPr>
            <a:r>
              <a:rPr lang="cs-CZ" sz="1600" dirty="0"/>
              <a:t>Rozpočet projektu je navázaný na definované jednotky a k nim stanovené jednotkové náklady.</a:t>
            </a:r>
          </a:p>
          <a:p>
            <a:pPr marL="571500" lvl="1" indent="-285750">
              <a:buClr>
                <a:schemeClr val="bg2"/>
              </a:buClr>
              <a:buSzPct val="100000"/>
              <a:buFont typeface="Wingdings" panose="05000000000000000000" pitchFamily="2" charset="2"/>
              <a:buChar char="Ø"/>
            </a:pPr>
            <a:r>
              <a:rPr lang="cs-CZ" sz="1600" dirty="0"/>
              <a:t>Záložka „Aktivity ZP“ </a:t>
            </a:r>
          </a:p>
          <a:p>
            <a:pPr marL="285750" lvl="1">
              <a:buClr>
                <a:schemeClr val="bg2"/>
              </a:buClr>
              <a:buSzPct val="100000"/>
            </a:pPr>
            <a:endParaRPr lang="cs-CZ" sz="1600" dirty="0"/>
          </a:p>
          <a:p>
            <a:pPr marL="285750" indent="-285750">
              <a:buClr>
                <a:srgbClr val="A59253"/>
              </a:buClr>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pic>
        <p:nvPicPr>
          <p:cNvPr id="4" name="Obrázek 3"/>
          <p:cNvPicPr>
            <a:picLocks noChangeAspect="1"/>
          </p:cNvPicPr>
          <p:nvPr/>
        </p:nvPicPr>
        <p:blipFill>
          <a:blip r:embed="rId3"/>
          <a:stretch>
            <a:fillRect/>
          </a:stretch>
        </p:blipFill>
        <p:spPr>
          <a:xfrm>
            <a:off x="0" y="2307366"/>
            <a:ext cx="9000320" cy="4435934"/>
          </a:xfrm>
          <a:prstGeom prst="rect">
            <a:avLst/>
          </a:prstGeom>
        </p:spPr>
      </p:pic>
      <p:sp>
        <p:nvSpPr>
          <p:cNvPr id="6" name="Obdélník 5"/>
          <p:cNvSpPr/>
          <p:nvPr/>
        </p:nvSpPr>
        <p:spPr>
          <a:xfrm>
            <a:off x="4949825" y="6067514"/>
            <a:ext cx="2587566" cy="675786"/>
          </a:xfrm>
          <a:prstGeom prst="rect">
            <a:avLst/>
          </a:prstGeom>
          <a:noFill/>
          <a:ln w="57150"/>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97052274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rozpočtu dle aktivit projektu</a:t>
            </a:r>
          </a:p>
        </p:txBody>
      </p:sp>
      <p:pic>
        <p:nvPicPr>
          <p:cNvPr id="4" name="Zástupný symbol pro obsah 3"/>
          <p:cNvPicPr>
            <a:picLocks noGrp="1" noChangeAspect="1"/>
          </p:cNvPicPr>
          <p:nvPr>
            <p:ph sz="half" idx="1"/>
          </p:nvPr>
        </p:nvPicPr>
        <p:blipFill>
          <a:blip r:embed="rId2"/>
          <a:stretch>
            <a:fillRect/>
          </a:stretch>
        </p:blipFill>
        <p:spPr>
          <a:xfrm>
            <a:off x="602122" y="1290415"/>
            <a:ext cx="7819794" cy="2826635"/>
          </a:xfrm>
          <a:prstGeom prst="rect">
            <a:avLst/>
          </a:prstGeom>
        </p:spPr>
      </p:pic>
      <p:sp>
        <p:nvSpPr>
          <p:cNvPr id="6" name="Zástupný symbol pro obsah 5"/>
          <p:cNvSpPr>
            <a:spLocks noGrp="1"/>
          </p:cNvSpPr>
          <p:nvPr>
            <p:ph sz="half" idx="2"/>
          </p:nvPr>
        </p:nvSpPr>
        <p:spPr>
          <a:xfrm>
            <a:off x="602122" y="4409630"/>
            <a:ext cx="8313278" cy="1564133"/>
          </a:xfrm>
        </p:spPr>
        <p:txBody>
          <a:bodyPr/>
          <a:lstStyle/>
          <a:p>
            <a:pPr marL="0" indent="0">
              <a:buNone/>
            </a:pPr>
            <a:r>
              <a:rPr lang="cs-CZ" sz="2400" b="1" dirty="0"/>
              <a:t>Záložku lze editovat pouze úpravou na záložce Aktivity a novým generováním záznamů do rozpočtu – tlačítko </a:t>
            </a:r>
            <a:r>
              <a:rPr lang="cs-CZ" b="1" dirty="0"/>
              <a:t>GENEROVAT AKTIVITY DO ROZPOČTU. </a:t>
            </a:r>
            <a:endParaRPr lang="cs-CZ" dirty="0"/>
          </a:p>
        </p:txBody>
      </p:sp>
    </p:spTree>
    <p:extLst>
      <p:ext uri="{BB962C8B-B14F-4D97-AF65-F5344CB8AC3E}">
        <p14:creationId xmlns:p14="http://schemas.microsoft.com/office/powerpoint/2010/main" val="276180179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Způsobilost nákladů</a:t>
            </a:r>
            <a:endParaRPr lang="cs-CZ" dirty="0"/>
          </a:p>
        </p:txBody>
      </p:sp>
      <p:sp>
        <p:nvSpPr>
          <p:cNvPr id="3" name="Obdélník 2"/>
          <p:cNvSpPr/>
          <p:nvPr/>
        </p:nvSpPr>
        <p:spPr>
          <a:xfrm>
            <a:off x="475489" y="1678770"/>
            <a:ext cx="8211312" cy="646331"/>
          </a:xfrm>
          <a:prstGeom prst="rect">
            <a:avLst/>
          </a:prstGeom>
        </p:spPr>
        <p:txBody>
          <a:bodyPr wrap="square">
            <a:spAutoFit/>
          </a:bodyPr>
          <a:lstStyle/>
          <a:p>
            <a:pPr marL="285750" indent="-285750">
              <a:buFont typeface="Wingdings" panose="05000000000000000000" pitchFamily="2" charset="2"/>
              <a:buChar char="Ø"/>
            </a:pPr>
            <a:endParaRPr lang="cs-CZ" dirty="0"/>
          </a:p>
          <a:p>
            <a:pPr marL="285750" indent="-285750">
              <a:buFont typeface="Wingdings" panose="05000000000000000000" pitchFamily="2" charset="2"/>
              <a:buChar char="Ø"/>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6" name="Zástupný symbol pro obsah 2"/>
          <p:cNvSpPr txBox="1">
            <a:spLocks/>
          </p:cNvSpPr>
          <p:nvPr/>
        </p:nvSpPr>
        <p:spPr bwMode="auto">
          <a:xfrm>
            <a:off x="461962" y="1949903"/>
            <a:ext cx="8229600" cy="3526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2000" dirty="0">
              <a:cs typeface="Arial" panose="020B0604020202020204" pitchFamily="34" charset="0"/>
            </a:endParaRPr>
          </a:p>
          <a:p>
            <a:pPr marL="0" lvl="1" indent="0">
              <a:spcBef>
                <a:spcPct val="0"/>
              </a:spcBef>
              <a:spcAft>
                <a:spcPts val="600"/>
              </a:spcAft>
              <a:buClr>
                <a:srgbClr val="C00000"/>
              </a:buClr>
              <a:buSzPct val="100000"/>
              <a:buNone/>
            </a:pPr>
            <a:endParaRPr lang="cs-CZ" sz="2000" dirty="0">
              <a:cs typeface="Arial" panose="020B0604020202020204" pitchFamily="34" charset="0"/>
            </a:endParaRPr>
          </a:p>
          <a:p>
            <a:pPr marL="0" lvl="1" indent="0">
              <a:spcBef>
                <a:spcPct val="0"/>
              </a:spcBef>
              <a:buClr>
                <a:srgbClr val="C00000"/>
              </a:buClr>
              <a:buSzPct val="100000"/>
              <a:buNone/>
            </a:pPr>
            <a:endParaRPr lang="cs-CZ" sz="1600" dirty="0">
              <a:cs typeface="Arial" panose="020B0604020202020204" pitchFamily="34" charset="0"/>
            </a:endParaRPr>
          </a:p>
          <a:p>
            <a:pPr marL="457200" lvl="1" indent="-457200">
              <a:spcBef>
                <a:spcPct val="0"/>
              </a:spcBef>
              <a:buClr>
                <a:srgbClr val="C00000"/>
              </a:buClr>
              <a:buSzPct val="100000"/>
              <a:buFont typeface="Wingdings" panose="05000000000000000000" pitchFamily="2" charset="2"/>
              <a:buChar char="Ø"/>
            </a:pPr>
            <a:endParaRPr lang="cs-CZ" sz="1600" dirty="0">
              <a:cs typeface="Arial" panose="020B0604020202020204" pitchFamily="34" charset="0"/>
            </a:endParaRPr>
          </a:p>
        </p:txBody>
      </p:sp>
      <p:sp>
        <p:nvSpPr>
          <p:cNvPr id="7" name="Zástupný symbol pro obsah 2"/>
          <p:cNvSpPr txBox="1">
            <a:spLocks/>
          </p:cNvSpPr>
          <p:nvPr/>
        </p:nvSpPr>
        <p:spPr bwMode="auto">
          <a:xfrm>
            <a:off x="461962" y="1949903"/>
            <a:ext cx="8229600" cy="35267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457200">
              <a:spcBef>
                <a:spcPct val="0"/>
              </a:spcBef>
              <a:spcAft>
                <a:spcPts val="600"/>
              </a:spcAft>
              <a:buClr>
                <a:srgbClr val="C00000"/>
              </a:buClr>
              <a:buSzPct val="100000"/>
              <a:buFont typeface="Wingdings" panose="05000000000000000000" pitchFamily="2" charset="2"/>
              <a:buChar char="Ø"/>
            </a:pPr>
            <a:endParaRPr lang="cs-CZ" sz="2000" dirty="0">
              <a:cs typeface="Arial" panose="020B0604020202020204" pitchFamily="34" charset="0"/>
            </a:endParaRPr>
          </a:p>
          <a:p>
            <a:pPr marL="0" lvl="1" indent="0">
              <a:spcBef>
                <a:spcPct val="0"/>
              </a:spcBef>
              <a:spcAft>
                <a:spcPts val="600"/>
              </a:spcAft>
              <a:buClr>
                <a:srgbClr val="C00000"/>
              </a:buClr>
              <a:buSzPct val="100000"/>
              <a:buNone/>
            </a:pPr>
            <a:endParaRPr lang="cs-CZ" sz="2000" dirty="0">
              <a:cs typeface="Arial" panose="020B0604020202020204" pitchFamily="34" charset="0"/>
            </a:endParaRPr>
          </a:p>
          <a:p>
            <a:pPr marL="0" lvl="1" indent="0">
              <a:spcBef>
                <a:spcPct val="0"/>
              </a:spcBef>
              <a:buClr>
                <a:srgbClr val="C00000"/>
              </a:buClr>
              <a:buSzPct val="100000"/>
              <a:buNone/>
            </a:pPr>
            <a:endParaRPr lang="cs-CZ" sz="1600" dirty="0">
              <a:cs typeface="Arial" panose="020B0604020202020204" pitchFamily="34" charset="0"/>
            </a:endParaRPr>
          </a:p>
          <a:p>
            <a:pPr marL="457200" lvl="1" indent="-457200">
              <a:spcBef>
                <a:spcPct val="0"/>
              </a:spcBef>
              <a:buClr>
                <a:srgbClr val="C00000"/>
              </a:buClr>
              <a:buSzPct val="100000"/>
              <a:buFont typeface="Wingdings" panose="05000000000000000000" pitchFamily="2" charset="2"/>
              <a:buChar char="Ø"/>
            </a:pPr>
            <a:endParaRPr lang="cs-CZ" sz="1600" dirty="0">
              <a:cs typeface="Arial" panose="020B0604020202020204" pitchFamily="34" charset="0"/>
            </a:endParaRPr>
          </a:p>
        </p:txBody>
      </p:sp>
      <p:graphicFrame>
        <p:nvGraphicFramePr>
          <p:cNvPr id="4" name="Tabulka 3"/>
          <p:cNvGraphicFramePr>
            <a:graphicFrameLocks noGrp="1"/>
          </p:cNvGraphicFramePr>
          <p:nvPr>
            <p:extLst/>
          </p:nvPr>
        </p:nvGraphicFramePr>
        <p:xfrm>
          <a:off x="665018" y="1163783"/>
          <a:ext cx="8406246" cy="4998026"/>
        </p:xfrm>
        <a:graphic>
          <a:graphicData uri="http://schemas.openxmlformats.org/drawingml/2006/table">
            <a:tbl>
              <a:tblPr>
                <a:tableStyleId>{5C22544A-7EE6-4342-B048-85BDC9FD1C3A}</a:tableStyleId>
              </a:tblPr>
              <a:tblGrid>
                <a:gridCol w="3502386">
                  <a:extLst>
                    <a:ext uri="{9D8B030D-6E8A-4147-A177-3AD203B41FA5}">
                      <a16:colId xmlns="" xmlns:a16="http://schemas.microsoft.com/office/drawing/2014/main" val="20000"/>
                    </a:ext>
                  </a:extLst>
                </a:gridCol>
                <a:gridCol w="4903860">
                  <a:extLst>
                    <a:ext uri="{9D8B030D-6E8A-4147-A177-3AD203B41FA5}">
                      <a16:colId xmlns="" xmlns:a16="http://schemas.microsoft.com/office/drawing/2014/main" val="20001"/>
                    </a:ext>
                  </a:extLst>
                </a:gridCol>
              </a:tblGrid>
              <a:tr h="361824">
                <a:tc>
                  <a:txBody>
                    <a:bodyPr/>
                    <a:lstStyle/>
                    <a:p>
                      <a:pPr algn="l" fontAlgn="b"/>
                      <a:r>
                        <a:rPr lang="cs-CZ" sz="1800" b="1" u="none" strike="noStrike" dirty="0">
                          <a:effectLst/>
                        </a:rPr>
                        <a:t>Hledisko způsobilosti</a:t>
                      </a:r>
                      <a:r>
                        <a:rPr lang="cs-CZ" sz="1800" b="1" u="none" strike="noStrike" baseline="0" dirty="0">
                          <a:effectLst/>
                        </a:rPr>
                        <a:t> </a:t>
                      </a:r>
                      <a:r>
                        <a:rPr lang="cs-CZ" sz="1800" b="1" u="none" strike="noStrike" dirty="0">
                          <a:effectLst/>
                        </a:rPr>
                        <a:t>výdaje:</a:t>
                      </a:r>
                      <a:endParaRPr lang="cs-CZ"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800" b="1" u="none" strike="noStrike" dirty="0">
                          <a:effectLst/>
                        </a:rPr>
                        <a:t>Podmínky způsobilosti výdaje:</a:t>
                      </a:r>
                      <a:endParaRPr lang="cs-CZ" sz="18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992903">
                <a:tc>
                  <a:txBody>
                    <a:bodyPr/>
                    <a:lstStyle/>
                    <a:p>
                      <a:pPr algn="l" fontAlgn="b"/>
                      <a:r>
                        <a:rPr lang="cs-CZ" sz="1600" b="1" u="none" strike="noStrike" dirty="0">
                          <a:effectLst/>
                        </a:rPr>
                        <a:t>Věcná způsobilost výdaje</a:t>
                      </a: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pl-PL" sz="1600" u="none" strike="noStrike" dirty="0">
                          <a:effectLst/>
                        </a:rPr>
                        <a:t>Soulad s právními předpisy, pravidly programu a podmínkami podpory. </a:t>
                      </a:r>
                      <a:endParaRPr lang="pl-PL"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061026">
                <a:tc>
                  <a:txBody>
                    <a:bodyPr/>
                    <a:lstStyle/>
                    <a:p>
                      <a:pPr algn="l" fontAlgn="b"/>
                      <a:r>
                        <a:rPr lang="cs-CZ" sz="1600" b="1" u="none" strike="noStrike" dirty="0">
                          <a:effectLst/>
                        </a:rPr>
                        <a:t>Časová způsobilost výdaje</a:t>
                      </a: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cs-CZ" sz="1600" u="none" strike="noStrike" dirty="0">
                          <a:effectLst/>
                        </a:rPr>
                        <a:t>Pouze náklady vzniklé v době realizace projektu. Datum zahájení realizace nesmí předcházet datu vyhlášení této výzvy. </a:t>
                      </a:r>
                      <a:endParaRPr lang="cs-CZ"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582273">
                <a:tc>
                  <a:txBody>
                    <a:bodyPr/>
                    <a:lstStyle/>
                    <a:p>
                      <a:pPr algn="l" fontAlgn="b"/>
                      <a:r>
                        <a:rPr lang="cs-CZ" sz="1600" b="1" u="none" strike="noStrike" dirty="0">
                          <a:effectLst/>
                        </a:rPr>
                        <a:t>Místní způsobilost výdaje</a:t>
                      </a:r>
                      <a:endParaRPr lang="cs-CZ" sz="1600" b="1"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pl-PL" sz="1600" u="none" strike="noStrike" dirty="0">
                          <a:effectLst/>
                        </a:rPr>
                        <a:t>Vazba na území hl. m. Prahy. </a:t>
                      </a:r>
                    </a:p>
                    <a:p>
                      <a:endParaRPr lang="cs-CZ" sz="18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cs-CZ" sz="1600" u="none" strike="noStrike" kern="1200" dirty="0">
                          <a:solidFill>
                            <a:schemeClr val="dk1"/>
                          </a:solidFill>
                          <a:effectLst/>
                          <a:latin typeface="+mn-lt"/>
                          <a:ea typeface="+mn-ea"/>
                          <a:cs typeface="+mn-cs"/>
                        </a:rPr>
                        <a:t>Pedagogičtí pracovníci – vykonávají svou pracovní činnost z více než 50 % na území hl. m. Prahy; </a:t>
                      </a:r>
                    </a:p>
                    <a:p>
                      <a:pPr marL="285750" indent="-285750">
                        <a:buFont typeface="Arial" panose="020B0604020202020204" pitchFamily="34" charset="0"/>
                        <a:buChar char="•"/>
                      </a:pPr>
                      <a:r>
                        <a:rPr lang="cs-CZ" sz="1600" u="none" strike="noStrike" kern="1200" dirty="0">
                          <a:solidFill>
                            <a:schemeClr val="dk1"/>
                          </a:solidFill>
                          <a:effectLst/>
                          <a:latin typeface="+mn-lt"/>
                          <a:ea typeface="+mn-ea"/>
                          <a:cs typeface="+mn-cs"/>
                        </a:rPr>
                        <a:t>Děti, žáci – mají trvalé bydliště v Praze, nebo se účastní prezenčního či kombinovaného, příp. distančního studia, které se převážně uskutečňuje ve vzdělávacích zařízeních na území hl. m. Prahy. </a:t>
                      </a:r>
                    </a:p>
                    <a:p>
                      <a:pPr algn="l" rtl="0" fontAlgn="ctr"/>
                      <a:endParaRPr lang="pl-PL"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977789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Ex ante režim (zálohové financování)</a:t>
            </a:r>
            <a:endParaRPr lang="cs-CZ" dirty="0"/>
          </a:p>
        </p:txBody>
      </p:sp>
      <p:sp>
        <p:nvSpPr>
          <p:cNvPr id="4" name="Obdélník 3"/>
          <p:cNvSpPr/>
          <p:nvPr/>
        </p:nvSpPr>
        <p:spPr>
          <a:xfrm>
            <a:off x="496110" y="1313236"/>
            <a:ext cx="8190690" cy="4708981"/>
          </a:xfrm>
          <a:prstGeom prst="rect">
            <a:avLst/>
          </a:prstGeom>
        </p:spPr>
        <p:txBody>
          <a:bodyPr wrap="square">
            <a:spAutoFit/>
          </a:bodyPr>
          <a:lstStyle/>
          <a:p>
            <a:pPr marL="0" lvl="1">
              <a:spcAft>
                <a:spcPts val="0"/>
              </a:spcAft>
              <a:buClr>
                <a:srgbClr val="C00000"/>
              </a:buClr>
              <a:buSzPct val="100000"/>
            </a:pPr>
            <a:endParaRPr lang="cs-CZ" sz="1000" dirty="0">
              <a:cs typeface="Arial" panose="020B0604020202020204" pitchFamily="34" charset="0"/>
            </a:endParaRPr>
          </a:p>
          <a:p>
            <a:pPr marL="342900" lvl="1" indent="-3429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Výše zálohových plateb vychází z počtu jednotek a příslušné jednotkové ceny po odečtení spolufinancování</a:t>
            </a:r>
          </a:p>
          <a:p>
            <a:pPr marL="342900" lvl="1" indent="-3429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Nelze vyplácet mimořádné platby</a:t>
            </a:r>
          </a:p>
          <a:p>
            <a:pPr marL="342900" lvl="1" indent="-342900">
              <a:spcAft>
                <a:spcPts val="600"/>
              </a:spcAft>
              <a:buClr>
                <a:schemeClr val="bg2"/>
              </a:buClr>
              <a:buSzPct val="100000"/>
              <a:buFont typeface="Wingdings" panose="05000000000000000000" pitchFamily="2" charset="2"/>
              <a:buChar char="Ø"/>
            </a:pPr>
            <a:r>
              <a:rPr lang="cs-CZ" sz="2000" dirty="0">
                <a:cs typeface="Arial" panose="020B0604020202020204" pitchFamily="34" charset="0"/>
              </a:rPr>
              <a:t>První zálohová </a:t>
            </a:r>
            <a:r>
              <a:rPr lang="cs-CZ" sz="2000" dirty="0"/>
              <a:t>je stanovena na 60 % celkových způsobilých výdajů projektu</a:t>
            </a:r>
          </a:p>
          <a:p>
            <a:pPr marL="342900" lvl="1" indent="-342900">
              <a:spcAft>
                <a:spcPts val="600"/>
              </a:spcAft>
              <a:buClr>
                <a:schemeClr val="bg2"/>
              </a:buClr>
              <a:buSzPct val="100000"/>
              <a:buFont typeface="Wingdings" panose="05000000000000000000" pitchFamily="2" charset="2"/>
              <a:buChar char="Ø"/>
            </a:pPr>
            <a:r>
              <a:rPr lang="cs-CZ" sz="2000" dirty="0"/>
              <a:t>Výše druhé zálohové platby je stanovena na 40 % celkových způsobilých výdajů projektu </a:t>
            </a:r>
          </a:p>
          <a:p>
            <a:pPr marL="342900" lvl="1" indent="-342900">
              <a:spcAft>
                <a:spcPts val="600"/>
              </a:spcAft>
              <a:buClr>
                <a:schemeClr val="bg2"/>
              </a:buClr>
              <a:buSzPct val="100000"/>
              <a:buFont typeface="Wingdings" panose="05000000000000000000" pitchFamily="2" charset="2"/>
              <a:buChar char="Ø"/>
            </a:pPr>
            <a:endParaRPr lang="cs-CZ" sz="2000" dirty="0"/>
          </a:p>
          <a:p>
            <a:pPr marL="342900" lvl="1" indent="-342900">
              <a:spcAft>
                <a:spcPts val="600"/>
              </a:spcAft>
              <a:buClr>
                <a:schemeClr val="bg2"/>
              </a:buClr>
              <a:buSzPct val="100000"/>
              <a:buFont typeface="Wingdings" panose="05000000000000000000" pitchFamily="2" charset="2"/>
              <a:buChar char="Ø"/>
            </a:pPr>
            <a:r>
              <a:rPr lang="cs-CZ" sz="2000" dirty="0"/>
              <a:t>Za splnění účelu dotace je považováno prokázání naplnění výstupů aktivit zjednodušeného projektu alespoň ve výši 50 % částky dotace uvedené v právním aktu o poskytnutí/ převodu podpory. </a:t>
            </a:r>
          </a:p>
          <a:p>
            <a:pPr marL="365125" lvl="1">
              <a:spcAft>
                <a:spcPts val="600"/>
              </a:spcAft>
              <a:buClr>
                <a:schemeClr val="bg2"/>
              </a:buClr>
              <a:buSzPct val="100000"/>
            </a:pPr>
            <a:r>
              <a:rPr lang="cs-CZ" sz="2000" dirty="0"/>
              <a:t>V případě, že nebude naplněn tento limit, příjemci bude přiznána dotace v nulové výši. </a:t>
            </a:r>
            <a:endParaRPr lang="cs-CZ" sz="2000" dirty="0">
              <a:cs typeface="Arial" panose="020B0604020202020204" pitchFamily="34" charset="0"/>
            </a:endParaRPr>
          </a:p>
        </p:txBody>
      </p:sp>
    </p:spTree>
    <p:extLst>
      <p:ext uri="{BB962C8B-B14F-4D97-AF65-F5344CB8AC3E}">
        <p14:creationId xmlns:p14="http://schemas.microsoft.com/office/powerpoint/2010/main" val="199666889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Řízení projektu - zprávy o realizaci </a:t>
            </a:r>
            <a:endParaRPr lang="cs-CZ" dirty="0"/>
          </a:p>
        </p:txBody>
      </p:sp>
      <p:sp>
        <p:nvSpPr>
          <p:cNvPr id="3" name="Zástupný symbol pro obsah 2"/>
          <p:cNvSpPr>
            <a:spLocks noGrp="1"/>
          </p:cNvSpPr>
          <p:nvPr>
            <p:ph idx="1"/>
          </p:nvPr>
        </p:nvSpPr>
        <p:spPr/>
        <p:txBody>
          <a:bodyPr/>
          <a:lstStyle/>
          <a:p>
            <a:r>
              <a:rPr lang="cs-CZ" b="1" dirty="0">
                <a:solidFill>
                  <a:schemeClr val="tx1"/>
                </a:solidFill>
              </a:rPr>
              <a:t>Zprávy o realizaci (</a:t>
            </a:r>
            <a:r>
              <a:rPr lang="cs-CZ" b="1" dirty="0" err="1">
                <a:solidFill>
                  <a:schemeClr val="tx1"/>
                </a:solidFill>
              </a:rPr>
              <a:t>ZoR</a:t>
            </a:r>
            <a:r>
              <a:rPr lang="cs-CZ" b="1" dirty="0">
                <a:solidFill>
                  <a:schemeClr val="tx1"/>
                </a:solidFill>
              </a:rPr>
              <a:t>)</a:t>
            </a:r>
          </a:p>
          <a:p>
            <a:pPr marL="0" indent="0">
              <a:buNone/>
            </a:pPr>
            <a:endParaRPr lang="cs-CZ" b="1" dirty="0">
              <a:solidFill>
                <a:schemeClr val="tx1"/>
              </a:solidFill>
            </a:endParaRPr>
          </a:p>
          <a:p>
            <a:pPr marL="285750" indent="-285750">
              <a:buClr>
                <a:srgbClr val="A59253"/>
              </a:buClr>
              <a:buFont typeface="Wingdings" panose="05000000000000000000" pitchFamily="2" charset="2"/>
              <a:buChar char="Ø"/>
            </a:pPr>
            <a:r>
              <a:rPr lang="pl-PL" dirty="0">
                <a:solidFill>
                  <a:schemeClr val="tx1"/>
                </a:solidFill>
              </a:rPr>
              <a:t>Průběžné zprávy o realizaci projektu (</a:t>
            </a:r>
            <a:r>
              <a:rPr lang="pl-PL" b="1" dirty="0">
                <a:solidFill>
                  <a:schemeClr val="tx1"/>
                </a:solidFill>
              </a:rPr>
              <a:t>po 6 měsících</a:t>
            </a:r>
            <a:r>
              <a:rPr lang="pl-PL" dirty="0">
                <a:solidFill>
                  <a:schemeClr val="tx1"/>
                </a:solidFill>
              </a:rPr>
              <a:t>)</a:t>
            </a:r>
          </a:p>
          <a:p>
            <a:pPr marL="285750" indent="-285750">
              <a:lnSpc>
                <a:spcPct val="150000"/>
              </a:lnSpc>
              <a:spcAft>
                <a:spcPts val="1200"/>
              </a:spcAft>
              <a:buClr>
                <a:srgbClr val="A59253"/>
              </a:buClr>
              <a:buFont typeface="Wingdings" panose="05000000000000000000" pitchFamily="2" charset="2"/>
              <a:buChar char="Ø"/>
            </a:pPr>
            <a:r>
              <a:rPr lang="pl-PL" dirty="0">
                <a:solidFill>
                  <a:schemeClr val="tx1"/>
                </a:solidFill>
              </a:rPr>
              <a:t>Závěrečná zpráva o realizaci projektu</a:t>
            </a:r>
          </a:p>
          <a:p>
            <a:pPr marL="800100" lvl="1" indent="-342900">
              <a:lnSpc>
                <a:spcPct val="150000"/>
              </a:lnSpc>
              <a:buClr>
                <a:srgbClr val="A59253"/>
              </a:buClr>
              <a:buFont typeface="Wingdings" panose="05000000000000000000" pitchFamily="2" charset="2"/>
              <a:buChar char="§"/>
            </a:pPr>
            <a:r>
              <a:rPr lang="cs-CZ" sz="1600" b="1" dirty="0"/>
              <a:t>Průběžnou i Závěrečnou </a:t>
            </a:r>
            <a:r>
              <a:rPr lang="cs-CZ" sz="1600" b="1" dirty="0" err="1"/>
              <a:t>ZoR</a:t>
            </a:r>
            <a:r>
              <a:rPr lang="cs-CZ" sz="1600" b="1" dirty="0"/>
              <a:t> projektu je nutné předložit nejpozději do 30 kalendářních dnů od ukončení příslušného sledovaného období</a:t>
            </a:r>
          </a:p>
          <a:p>
            <a:pPr marL="285750" indent="-285750">
              <a:buClr>
                <a:srgbClr val="A59253"/>
              </a:buClr>
              <a:buFont typeface="Wingdings" panose="05000000000000000000" pitchFamily="2" charset="2"/>
              <a:buChar char="Ø"/>
            </a:pPr>
            <a:endParaRPr lang="pl-PL" dirty="0">
              <a:solidFill>
                <a:schemeClr val="tx1"/>
              </a:solidFill>
            </a:endParaRPr>
          </a:p>
          <a:p>
            <a:pPr marL="285750" indent="-285750">
              <a:buClr>
                <a:srgbClr val="A59253"/>
              </a:buClr>
              <a:buFont typeface="Wingdings" panose="05000000000000000000" pitchFamily="2" charset="2"/>
              <a:buChar char="Ø"/>
            </a:pPr>
            <a:endParaRPr lang="pl-PL" dirty="0">
              <a:solidFill>
                <a:schemeClr val="tx1"/>
              </a:solidFill>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0" indent="0">
              <a:buNone/>
            </a:pPr>
            <a:endParaRPr lang="pl-PL" dirty="0">
              <a:solidFill>
                <a:schemeClr val="tx1"/>
              </a:solidFill>
            </a:endParaRPr>
          </a:p>
          <a:p>
            <a:endParaRPr lang="cs-CZ" b="1" dirty="0">
              <a:solidFill>
                <a:schemeClr val="tx1"/>
              </a:solidFill>
            </a:endParaRPr>
          </a:p>
          <a:p>
            <a:pPr marL="0" indent="0">
              <a:buNone/>
            </a:pPr>
            <a:endParaRPr lang="cs-CZ" dirty="0"/>
          </a:p>
          <a:p>
            <a:pPr marL="0" indent="0">
              <a:buNone/>
            </a:pPr>
            <a:endParaRPr lang="cs-CZ" dirty="0"/>
          </a:p>
        </p:txBody>
      </p:sp>
    </p:spTree>
    <p:extLst>
      <p:ext uri="{BB962C8B-B14F-4D97-AF65-F5344CB8AC3E}">
        <p14:creationId xmlns:p14="http://schemas.microsoft.com/office/powerpoint/2010/main" val="4584174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 projektu </a:t>
            </a:r>
          </a:p>
        </p:txBody>
      </p:sp>
      <p:pic>
        <p:nvPicPr>
          <p:cNvPr id="4" name="Zástupný symbol pro obsah 3"/>
          <p:cNvPicPr>
            <a:picLocks noGrp="1" noChangeAspect="1"/>
          </p:cNvPicPr>
          <p:nvPr>
            <p:ph idx="1"/>
          </p:nvPr>
        </p:nvPicPr>
        <p:blipFill>
          <a:blip r:embed="rId2"/>
          <a:stretch>
            <a:fillRect/>
          </a:stretch>
        </p:blipFill>
        <p:spPr>
          <a:xfrm>
            <a:off x="958850" y="1456911"/>
            <a:ext cx="7727950" cy="1788755"/>
          </a:xfrm>
          <a:prstGeom prst="rect">
            <a:avLst/>
          </a:prstGeom>
        </p:spPr>
      </p:pic>
      <p:sp>
        <p:nvSpPr>
          <p:cNvPr id="3" name="TextovéPole 2"/>
          <p:cNvSpPr txBox="1"/>
          <p:nvPr/>
        </p:nvSpPr>
        <p:spPr>
          <a:xfrm>
            <a:off x="958850" y="3990886"/>
            <a:ext cx="7727950" cy="1200329"/>
          </a:xfrm>
          <a:prstGeom prst="rect">
            <a:avLst/>
          </a:prstGeom>
          <a:noFill/>
        </p:spPr>
        <p:txBody>
          <a:bodyPr wrap="square" rtlCol="0">
            <a:spAutoFit/>
          </a:bodyPr>
          <a:lstStyle/>
          <a:p>
            <a:pPr marL="285750" indent="-285750">
              <a:buClr>
                <a:srgbClr val="A59253"/>
              </a:buClr>
              <a:buFont typeface="Wingdings" panose="05000000000000000000" pitchFamily="2" charset="2"/>
              <a:buChar char="Ø"/>
            </a:pPr>
            <a:r>
              <a:rPr lang="cs-CZ" dirty="0" smtClean="0"/>
              <a:t>Datum předložení – 6 měsíců + 30 dní</a:t>
            </a:r>
          </a:p>
          <a:p>
            <a:pPr marL="285750" indent="-285750">
              <a:buClr>
                <a:srgbClr val="A59253"/>
              </a:buClr>
              <a:buFont typeface="Wingdings" panose="05000000000000000000" pitchFamily="2" charset="2"/>
              <a:buChar char="Ø"/>
            </a:pPr>
            <a:r>
              <a:rPr lang="cs-CZ" dirty="0" smtClean="0"/>
              <a:t>Investice – 0</a:t>
            </a:r>
          </a:p>
          <a:p>
            <a:pPr marL="285750" indent="-285750">
              <a:buClr>
                <a:srgbClr val="A59253"/>
              </a:buClr>
              <a:buFont typeface="Wingdings" panose="05000000000000000000" pitchFamily="2" charset="2"/>
              <a:buChar char="Ø"/>
            </a:pPr>
            <a:r>
              <a:rPr lang="cs-CZ" dirty="0" smtClean="0"/>
              <a:t>Zálohová platba x závěrečná platba</a:t>
            </a:r>
          </a:p>
          <a:p>
            <a:pPr marL="285750" indent="-285750">
              <a:buFont typeface="Wingdings" panose="05000000000000000000" pitchFamily="2" charset="2"/>
              <a:buChar char="Ø"/>
            </a:pPr>
            <a:endParaRPr lang="cs-CZ" dirty="0"/>
          </a:p>
        </p:txBody>
      </p:sp>
    </p:spTree>
    <p:extLst>
      <p:ext uri="{BB962C8B-B14F-4D97-AF65-F5344CB8AC3E}">
        <p14:creationId xmlns:p14="http://schemas.microsoft.com/office/powerpoint/2010/main" val="14549977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987136" y="1052227"/>
            <a:ext cx="7606146" cy="4801314"/>
          </a:xfrm>
          <a:prstGeom prst="rect">
            <a:avLst/>
          </a:prstGeom>
          <a:solidFill>
            <a:srgbClr val="FBFCFF"/>
          </a:solidFill>
        </p:spPr>
        <p:txBody>
          <a:bodyPr wrap="square">
            <a:spAutoFit/>
          </a:bodyPr>
          <a:lstStyle/>
          <a:p>
            <a:pPr>
              <a:buClr>
                <a:srgbClr val="A59253"/>
              </a:buClr>
            </a:pPr>
            <a:r>
              <a:rPr lang="cs-CZ" b="1" dirty="0"/>
              <a:t>Podstatné změny projektu vyžadující změnový právní akt</a:t>
            </a:r>
          </a:p>
          <a:p>
            <a:pPr>
              <a:buClr>
                <a:srgbClr val="A59253"/>
              </a:buClr>
            </a:pPr>
            <a:endParaRPr lang="cs-CZ" dirty="0"/>
          </a:p>
          <a:p>
            <a:pPr marL="285750" indent="-285750" algn="jus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Změna aktivity zjednodušeného projektu za podmínky, že se jedná o změnu aktivity v souladu s výzvou.</a:t>
            </a:r>
          </a:p>
          <a:p>
            <a:pPr algn="just">
              <a:buClr>
                <a:srgbClr val="A59253"/>
              </a:buClr>
            </a:pPr>
            <a:endParaRPr lang="cs-CZ" dirty="0">
              <a:latin typeface="Arial" panose="020B0604020202020204" pitchFamily="34"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Změna počtu jednotek, navýšení počtu jednotek, doplnění jednotek, pokud se jedná o změnu v souladu s výzvou a nedojde k překročení rozpočtu.</a:t>
            </a:r>
          </a:p>
          <a:p>
            <a:pPr algn="just">
              <a:buClr>
                <a:srgbClr val="A59253"/>
              </a:buClr>
            </a:pPr>
            <a:endParaRPr lang="cs-CZ" dirty="0">
              <a:latin typeface="Arial" panose="020B0604020202020204" pitchFamily="34" charset="0"/>
              <a:cs typeface="Arial" panose="020B0604020202020204" pitchFamily="34" charset="0"/>
            </a:endParaRPr>
          </a:p>
          <a:p>
            <a:pPr marL="285750" indent="-285750" algn="jus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Odebrání aktivity, pokud bude dodržena podmínka naplnění výstupů aktivit/jednotek zjednodušeného projektu alespoň ve výši 50 % částky dotace (celkových způsobilých výdajů) uvedené v právním aktu o poskytnutí podpory.</a:t>
            </a:r>
          </a:p>
          <a:p>
            <a:pPr marL="285750" indent="-285750" algn="just">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r>
              <a:rPr lang="cs-CZ" dirty="0">
                <a:latin typeface="Arial" panose="020B0604020202020204" pitchFamily="34" charset="0"/>
                <a:cs typeface="Arial" panose="020B0604020202020204" pitchFamily="34" charset="0"/>
              </a:rPr>
              <a:t>         Projekt může být změněn jen tak, aby i po změně byl v souladu s výzvou,  	v rámci které byl podpořen.</a:t>
            </a:r>
          </a:p>
          <a:p>
            <a:pPr>
              <a:buClr>
                <a:srgbClr val="A59253"/>
              </a:buClr>
            </a:pPr>
            <a:endParaRPr lang="cs-CZ" dirty="0"/>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latin typeface="Arial" panose="020B0604020202020204" pitchFamily="34" charset="0"/>
                <a:ea typeface="Times New Roman" panose="02020603050405020304" pitchFamily="18" charset="0"/>
                <a:cs typeface="Arial" panose="020B0604020202020204" pitchFamily="34" charset="0"/>
              </a:rPr>
              <a:t>Změny projektu – jednotkové náklady</a:t>
            </a:r>
            <a:endParaRPr lang="cs-CZ" dirty="0"/>
          </a:p>
        </p:txBody>
      </p:sp>
      <p:sp>
        <p:nvSpPr>
          <p:cNvPr id="2" name="Šipka doprava 1"/>
          <p:cNvSpPr/>
          <p:nvPr/>
        </p:nvSpPr>
        <p:spPr>
          <a:xfrm>
            <a:off x="621519" y="4664467"/>
            <a:ext cx="863029" cy="51370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8954157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682752" y="1373970"/>
            <a:ext cx="7778495" cy="4385816"/>
          </a:xfrm>
          <a:prstGeom prst="rect">
            <a:avLst/>
          </a:prstGeom>
        </p:spPr>
        <p:txBody>
          <a:bodyPr wrap="square">
            <a:spAutoFit/>
          </a:bodyPr>
          <a:lstStyle/>
          <a:p>
            <a:pPr marL="285750" indent="-285750">
              <a:spcAft>
                <a:spcPts val="600"/>
              </a:spcAft>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Povinnost informovat veřejnost o podpoře získané z fondů </a:t>
            </a:r>
          </a:p>
          <a:p>
            <a:pPr marL="742950" lvl="1"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Na webu organizace</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Plakát A3</a:t>
            </a:r>
          </a:p>
          <a:p>
            <a:pPr marL="742950" lvl="1" indent="-285750">
              <a:spcAft>
                <a:spcPts val="3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Informování CS/veřejnosti</a:t>
            </a:r>
          </a:p>
          <a:p>
            <a:pPr>
              <a:buClr>
                <a:srgbClr val="A59253"/>
              </a:buClr>
            </a:pPr>
            <a:endParaRPr lang="cs-CZ" dirty="0"/>
          </a:p>
          <a:p>
            <a:pPr>
              <a:buClr>
                <a:srgbClr val="A59253"/>
              </a:buClr>
            </a:pPr>
            <a:endParaRPr lang="cs-CZ" dirty="0">
              <a:latin typeface="Arial" panose="020B0604020202020204" pitchFamily="34" charset="0"/>
              <a:cs typeface="Arial" panose="020B0604020202020204" pitchFamily="34" charset="0"/>
            </a:endParaRPr>
          </a:p>
          <a:p>
            <a:pPr marL="285750" lvl="1" indent="-285750">
              <a:spcAft>
                <a:spcPts val="600"/>
              </a:spcAft>
              <a:buClr>
                <a:srgbClr val="A59253"/>
              </a:buClr>
              <a:buFont typeface="Wingdings" panose="05000000000000000000" pitchFamily="2" charset="2"/>
              <a:buChar char="Ø"/>
            </a:pPr>
            <a:r>
              <a:rPr lang="cs-CZ" b="1" dirty="0">
                <a:latin typeface="Arial" panose="020B0604020202020204" pitchFamily="34" charset="0"/>
                <a:cs typeface="Arial" panose="020B0604020202020204" pitchFamily="34" charset="0"/>
              </a:rPr>
              <a:t>Povinné prvky </a:t>
            </a:r>
            <a:r>
              <a:rPr lang="cs-CZ" b="1" dirty="0"/>
              <a:t>na povinných a nepovinných nástrojích</a:t>
            </a:r>
            <a:endParaRPr lang="cs-CZ" b="1" dirty="0">
              <a:latin typeface="Arial" panose="020B0604020202020204" pitchFamily="34" charset="0"/>
              <a:cs typeface="Arial" panose="020B0604020202020204" pitchFamily="34" charset="0"/>
            </a:endParaRP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Znak EU</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Název „Evropská unie“</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ESI fondy</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Odkaz na program</a:t>
            </a:r>
          </a:p>
          <a:p>
            <a:pPr marL="2571750" lvl="5" indent="-285750">
              <a:spcAft>
                <a:spcPts val="600"/>
              </a:spcAft>
              <a:buClr>
                <a:srgbClr val="A59253"/>
              </a:buClr>
              <a:buFont typeface="Wingdings" panose="05000000000000000000" pitchFamily="2" charset="2"/>
              <a:buChar char="§"/>
            </a:pPr>
            <a:r>
              <a:rPr lang="cs-CZ" dirty="0">
                <a:latin typeface="Arial" panose="020B0604020202020204" pitchFamily="34" charset="0"/>
                <a:cs typeface="Arial" panose="020B0604020202020204" pitchFamily="34" charset="0"/>
              </a:rPr>
              <a:t>Logo hlavního města Prahy</a:t>
            </a:r>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spTree>
    <p:extLst>
      <p:ext uri="{BB962C8B-B14F-4D97-AF65-F5344CB8AC3E}">
        <p14:creationId xmlns:p14="http://schemas.microsoft.com/office/powerpoint/2010/main" val="329032204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438912" y="1382436"/>
            <a:ext cx="8400288" cy="5078313"/>
          </a:xfrm>
          <a:prstGeom prst="rect">
            <a:avLst/>
          </a:prstGeom>
        </p:spPr>
        <p:txBody>
          <a:bodyPr wrap="square">
            <a:spAutoFit/>
          </a:bodyPr>
          <a:lstStyle/>
          <a:p>
            <a:pPr marL="285750" indent="-285750">
              <a:buClr>
                <a:srgbClr val="A59253"/>
              </a:buClr>
              <a:buFont typeface="Wingdings" panose="05000000000000000000" pitchFamily="2" charset="2"/>
              <a:buChar char="Ø"/>
            </a:pPr>
            <a:r>
              <a:rPr lang="cs-CZ" dirty="0"/>
              <a:t>U povinných nástrojů se použijí </a:t>
            </a:r>
            <a:r>
              <a:rPr lang="cs-CZ" u="sng" dirty="0"/>
              <a:t>pouze</a:t>
            </a:r>
            <a:r>
              <a:rPr lang="cs-CZ" dirty="0"/>
              <a:t> 2 loga:</a:t>
            </a:r>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marL="285750" indent="-285750">
              <a:buClr>
                <a:srgbClr val="A59253"/>
              </a:buClr>
              <a:buFont typeface="Wingdings" panose="05000000000000000000" pitchFamily="2" charset="2"/>
              <a:buChar char="Ø"/>
            </a:pPr>
            <a:endParaRPr lang="cs-CZ" dirty="0"/>
          </a:p>
          <a:p>
            <a:pPr>
              <a:buClr>
                <a:srgbClr val="A59253"/>
              </a:buClr>
            </a:pPr>
            <a:endParaRPr lang="cs-CZ" dirty="0"/>
          </a:p>
          <a:p>
            <a:pPr marL="285750" indent="-285750">
              <a:buClr>
                <a:srgbClr val="A59253"/>
              </a:buClr>
              <a:buFont typeface="Wingdings" panose="05000000000000000000" pitchFamily="2" charset="2"/>
              <a:buChar char="Ø"/>
            </a:pPr>
            <a:r>
              <a:rPr lang="cs-CZ" dirty="0"/>
              <a:t>Povinná publicita - u ESF </a:t>
            </a:r>
            <a:r>
              <a:rPr lang="cs-CZ" b="1" dirty="0"/>
              <a:t>povinný</a:t>
            </a:r>
            <a:r>
              <a:rPr lang="cs-CZ" dirty="0"/>
              <a:t> plakát A3 → </a:t>
            </a:r>
            <a:r>
              <a:rPr lang="cs-CZ" b="1" dirty="0"/>
              <a:t>není možné použít další </a:t>
            </a:r>
            <a:r>
              <a:rPr lang="cs-CZ" dirty="0"/>
              <a:t>loga</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latin typeface="Arial" panose="020B0604020202020204" pitchFamily="34" charset="0"/>
                <a:cs typeface="Arial" panose="020B0604020202020204" pitchFamily="34" charset="0"/>
              </a:rPr>
              <a:t>Nepovinná publicita → </a:t>
            </a:r>
            <a:r>
              <a:rPr lang="cs-CZ" b="1" dirty="0">
                <a:latin typeface="Arial" panose="020B0604020202020204" pitchFamily="34" charset="0"/>
                <a:cs typeface="Arial" panose="020B0604020202020204" pitchFamily="34" charset="0"/>
              </a:rPr>
              <a:t>je </a:t>
            </a:r>
            <a:r>
              <a:rPr lang="cs-CZ" dirty="0">
                <a:latin typeface="Arial" panose="020B0604020202020204" pitchFamily="34" charset="0"/>
                <a:cs typeface="Arial" panose="020B0604020202020204" pitchFamily="34" charset="0"/>
              </a:rPr>
              <a:t>možné použít další loga (např. logo organizace)</a:t>
            </a:r>
          </a:p>
          <a:p>
            <a:pPr marL="285750" indent="-285750">
              <a:buClr>
                <a:srgbClr val="A59253"/>
              </a:buClr>
              <a:buFont typeface="Wingdings" panose="05000000000000000000" pitchFamily="2" charset="2"/>
              <a:buChar char="Ø"/>
            </a:pPr>
            <a:endParaRPr lang="cs-CZ" dirty="0">
              <a:latin typeface="Arial" panose="020B0604020202020204" pitchFamily="34" charset="0"/>
              <a:cs typeface="Arial" panose="020B0604020202020204" pitchFamily="34" charset="0"/>
            </a:endParaRPr>
          </a:p>
          <a:p>
            <a:pPr>
              <a:buClr>
                <a:srgbClr val="A59253"/>
              </a:buClr>
            </a:pPr>
            <a:endParaRPr lang="cs-CZ" dirty="0">
              <a:latin typeface="Arial" panose="020B0604020202020204" pitchFamily="34" charset="0"/>
              <a:cs typeface="Arial" panose="020B0604020202020204" pitchFamily="34" charset="0"/>
            </a:endParaRPr>
          </a:p>
          <a:p>
            <a:pPr marL="285750" indent="-285750">
              <a:buClr>
                <a:srgbClr val="A59253"/>
              </a:buClr>
              <a:buFont typeface="Wingdings" panose="05000000000000000000" pitchFamily="2" charset="2"/>
              <a:buChar char="Ø"/>
            </a:pPr>
            <a:r>
              <a:rPr lang="cs-CZ" dirty="0"/>
              <a:t>Generátor nástrojů povinné publicity, který je dostupný na adrese: </a:t>
            </a:r>
            <a:r>
              <a:rPr lang="cs-CZ" u="sng" dirty="0">
                <a:solidFill>
                  <a:srgbClr val="0070C0"/>
                </a:solidFill>
              </a:rPr>
              <a:t>https://publicita.dotaceeu.cz/</a:t>
            </a:r>
          </a:p>
          <a:p>
            <a:pPr>
              <a:buClr>
                <a:srgbClr val="A59253"/>
              </a:buClr>
            </a:pPr>
            <a:endParaRPr lang="cs-CZ" dirty="0"/>
          </a:p>
          <a:p>
            <a:pPr>
              <a:buClr>
                <a:srgbClr val="A59253"/>
              </a:buClr>
            </a:pPr>
            <a:endParaRPr lang="cs-CZ" dirty="0">
              <a:latin typeface="Arial" panose="020B0604020202020204" pitchFamily="34"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
        <p:nvSpPr>
          <p:cNvPr id="4" name="Nadpis 3"/>
          <p:cNvSpPr>
            <a:spLocks noGrp="1"/>
          </p:cNvSpPr>
          <p:nvPr>
            <p:ph type="title"/>
          </p:nvPr>
        </p:nvSpPr>
        <p:spPr/>
        <p:txBody>
          <a:bodyPr/>
          <a:lstStyle/>
          <a:p>
            <a:r>
              <a:rPr lang="cs-CZ" b="1" dirty="0"/>
              <a:t>Pravidla pro publicitu projektů</a:t>
            </a:r>
            <a:endParaRPr lang="cs-CZ" dirty="0"/>
          </a:p>
        </p:txBody>
      </p:sp>
      <p:pic>
        <p:nvPicPr>
          <p:cNvPr id="11" name="Obrázek 10" descr="OPP full"/>
          <p:cNvPicPr/>
          <p:nvPr/>
        </p:nvPicPr>
        <p:blipFill>
          <a:blip r:embed="rId3">
            <a:extLst>
              <a:ext uri="{28A0092B-C50C-407E-A947-70E740481C1C}">
                <a14:useLocalDpi xmlns:a14="http://schemas.microsoft.com/office/drawing/2010/main" val="0"/>
              </a:ext>
            </a:extLst>
          </a:blip>
          <a:srcRect/>
          <a:stretch>
            <a:fillRect/>
          </a:stretch>
        </p:blipFill>
        <p:spPr bwMode="auto">
          <a:xfrm>
            <a:off x="262130" y="2020310"/>
            <a:ext cx="6333744" cy="1630680"/>
          </a:xfrm>
          <a:prstGeom prst="rect">
            <a:avLst/>
          </a:prstGeom>
          <a:noFill/>
          <a:ln>
            <a:noFill/>
          </a:ln>
        </p:spPr>
      </p:pic>
      <p:pic>
        <p:nvPicPr>
          <p:cNvPr id="12" name="Obrázek 11" descr="PH"/>
          <p:cNvPicPr/>
          <p:nvPr/>
        </p:nvPicPr>
        <p:blipFill>
          <a:blip r:embed="rId4">
            <a:extLst>
              <a:ext uri="{28A0092B-C50C-407E-A947-70E740481C1C}">
                <a14:useLocalDpi xmlns:a14="http://schemas.microsoft.com/office/drawing/2010/main" val="0"/>
              </a:ext>
            </a:extLst>
          </a:blip>
          <a:srcRect/>
          <a:stretch>
            <a:fillRect/>
          </a:stretch>
        </p:blipFill>
        <p:spPr bwMode="auto">
          <a:xfrm>
            <a:off x="6858000" y="2207762"/>
            <a:ext cx="1328929" cy="1255776"/>
          </a:xfrm>
          <a:prstGeom prst="rect">
            <a:avLst/>
          </a:prstGeom>
          <a:noFill/>
          <a:ln>
            <a:noFill/>
          </a:ln>
        </p:spPr>
      </p:pic>
    </p:spTree>
    <p:extLst>
      <p:ext uri="{BB962C8B-B14F-4D97-AF65-F5344CB8AC3E}">
        <p14:creationId xmlns:p14="http://schemas.microsoft.com/office/powerpoint/2010/main" val="3171826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Jednotka k aktivitě 1.1 Dvojjazyčný školní asistent</a:t>
            </a:r>
          </a:p>
        </p:txBody>
      </p:sp>
      <p:sp>
        <p:nvSpPr>
          <p:cNvPr id="3" name="Obdélník 2"/>
          <p:cNvSpPr/>
          <p:nvPr/>
        </p:nvSpPr>
        <p:spPr>
          <a:xfrm>
            <a:off x="466344" y="1211843"/>
            <a:ext cx="8211312" cy="4524315"/>
          </a:xfrm>
          <a:prstGeom prst="rect">
            <a:avLst/>
          </a:prstGeom>
        </p:spPr>
        <p:txBody>
          <a:bodyPr wrap="square">
            <a:spAutoFit/>
          </a:bodyPr>
          <a:lstStyle/>
          <a:p>
            <a:pPr marL="285750" indent="-285750" algn="just">
              <a:buClr>
                <a:srgbClr val="A59253"/>
              </a:buClr>
              <a:buFont typeface="Wingdings" panose="05000000000000000000" pitchFamily="2" charset="2"/>
              <a:buChar char="Ø"/>
            </a:pPr>
            <a:r>
              <a:rPr lang="cs-CZ" b="1" dirty="0">
                <a:latin typeface="Arial" panose="020B0604020202020204" pitchFamily="34" charset="0"/>
                <a:ea typeface="Times New Roman" panose="02020603050405020304" pitchFamily="18" charset="0"/>
                <a:cs typeface="Arial" panose="020B0604020202020204" pitchFamily="34" charset="0"/>
              </a:rPr>
              <a:t>1.1.1 Dvojjazyčný školní asistent na 0,5 úvazku</a:t>
            </a:r>
          </a:p>
          <a:p>
            <a:pPr algn="just">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algn="just"/>
            <a:r>
              <a:rPr lang="cs-CZ" u="sng" dirty="0">
                <a:latin typeface="Arial" panose="020B0604020202020204" pitchFamily="34" charset="0"/>
                <a:ea typeface="Times New Roman" panose="02020603050405020304" pitchFamily="18" charset="0"/>
                <a:cs typeface="Arial" panose="020B0604020202020204" pitchFamily="34" charset="0"/>
              </a:rPr>
              <a:t>výstup aktivity</a:t>
            </a:r>
            <a:r>
              <a:rPr lang="cs-CZ" dirty="0">
                <a:latin typeface="Arial" panose="020B0604020202020204" pitchFamily="34" charset="0"/>
                <a:ea typeface="Times New Roman" panose="02020603050405020304" pitchFamily="18" charset="0"/>
                <a:cs typeface="Arial" panose="020B0604020202020204" pitchFamily="34" charset="0"/>
              </a:rPr>
              <a:t>: </a:t>
            </a:r>
            <a:endParaRPr lang="cs-CZ" dirty="0"/>
          </a:p>
          <a:p>
            <a:pPr algn="just"/>
            <a:r>
              <a:rPr lang="es-ES" dirty="0"/>
              <a:t>Práce dvojjazyčného asistenta ve škole v rozsahu 0,5 úvazku na 1 měsíc. 	</a:t>
            </a:r>
            <a:endParaRPr lang="cs-CZ" dirty="0"/>
          </a:p>
          <a:p>
            <a:pPr algn="just"/>
            <a:endParaRPr lang="cs-CZ" dirty="0"/>
          </a:p>
          <a:p>
            <a:pPr algn="just"/>
            <a:r>
              <a:rPr lang="cs-CZ" u="sng" dirty="0"/>
              <a:t>náklady na jednotku</a:t>
            </a:r>
            <a:r>
              <a:rPr lang="cs-CZ" dirty="0"/>
              <a:t>:</a:t>
            </a:r>
          </a:p>
          <a:p>
            <a:pPr algn="just"/>
            <a:r>
              <a:rPr lang="cs-CZ" dirty="0"/>
              <a:t>23 445 Kč 	</a:t>
            </a:r>
          </a:p>
          <a:p>
            <a:pPr algn="just"/>
            <a:endParaRPr lang="cs-CZ" dirty="0"/>
          </a:p>
          <a:p>
            <a:pPr algn="just"/>
            <a:r>
              <a:rPr lang="cs-CZ" u="sng" dirty="0"/>
              <a:t>podmínky</a:t>
            </a:r>
            <a:r>
              <a:rPr lang="cs-CZ" dirty="0"/>
              <a:t>:</a:t>
            </a:r>
          </a:p>
          <a:p>
            <a:pPr algn="just"/>
            <a:r>
              <a:rPr lang="cs-CZ" dirty="0"/>
              <a:t>Aktivita musí být realizována min. 6 měsíců po sobě jdoucích v min. úvazku 0,5 	</a:t>
            </a:r>
          </a:p>
          <a:p>
            <a:pPr algn="just"/>
            <a:endParaRPr lang="cs-CZ" dirty="0"/>
          </a:p>
          <a:p>
            <a:pPr algn="just"/>
            <a:r>
              <a:rPr lang="cs-CZ" dirty="0"/>
              <a:t>V případě, že škola plánuje aktivitu realizovat po dobu 6 měsíců v rozsahu úvazku DA 0,5, pak si danou jednotku zvolí do svého projektu 6x. 	</a:t>
            </a:r>
          </a:p>
          <a:p>
            <a:pPr>
              <a:buClr>
                <a:srgbClr val="A59253"/>
              </a:buClr>
            </a:pPr>
            <a:endParaRPr lang="cs-CZ" dirty="0">
              <a:latin typeface="Arial" panose="020B0604020202020204" pitchFamily="34" charset="0"/>
              <a:ea typeface="Times New Roman" panose="02020603050405020304" pitchFamily="18" charset="0"/>
              <a:cs typeface="Arial" panose="020B0604020202020204" pitchFamily="34" charset="0"/>
            </a:endParaRPr>
          </a:p>
          <a:p>
            <a:pPr marL="285750" indent="-285750">
              <a:buClr>
                <a:srgbClr val="A59253"/>
              </a:buClr>
              <a:buFont typeface="Wingdings" panose="05000000000000000000" pitchFamily="2" charset="2"/>
              <a:buChar char="Ø"/>
            </a:pPr>
            <a:endParaRPr lang="cs-CZ" dirty="0">
              <a:latin typeface="Arial" panose="020B0604020202020204" pitchFamily="34" charset="0"/>
              <a:ea typeface="Times New Roman" panose="02020603050405020304" pitchFamily="18" charset="0"/>
              <a:cs typeface="Arial" panose="020B0604020202020204" pitchFamily="34" charset="0"/>
            </a:endParaRPr>
          </a:p>
        </p:txBody>
      </p:sp>
      <p:sp>
        <p:nvSpPr>
          <p:cNvPr id="5" name="Obdélník 4"/>
          <p:cNvSpPr/>
          <p:nvPr/>
        </p:nvSpPr>
        <p:spPr>
          <a:xfrm>
            <a:off x="2286000" y="474345"/>
            <a:ext cx="4572000" cy="369332"/>
          </a:xfrm>
          <a:prstGeom prst="rect">
            <a:avLst/>
          </a:prstGeom>
        </p:spPr>
        <p:txBody>
          <a:bodyPr>
            <a:spAutoFit/>
          </a:bodyPr>
          <a:lstStyle/>
          <a:p>
            <a:endParaRPr lang="cs-CZ" dirty="0"/>
          </a:p>
        </p:txBody>
      </p:sp>
    </p:spTree>
    <p:extLst>
      <p:ext uri="{BB962C8B-B14F-4D97-AF65-F5344CB8AC3E}">
        <p14:creationId xmlns:p14="http://schemas.microsoft.com/office/powerpoint/2010/main" val="27379445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2196" y="0"/>
            <a:ext cx="4789021" cy="984250"/>
          </a:xfrm>
        </p:spPr>
        <p:txBody>
          <a:bodyPr/>
          <a:lstStyle/>
          <a:p>
            <a:r>
              <a:rPr lang="cs-CZ" b="1" dirty="0">
                <a:solidFill>
                  <a:schemeClr val="bg1"/>
                </a:solidFill>
              </a:rPr>
              <a:t>Děkuji za pozornost</a:t>
            </a:r>
            <a:endParaRPr lang="cs-CZ" dirty="0"/>
          </a:p>
        </p:txBody>
      </p:sp>
      <p:sp>
        <p:nvSpPr>
          <p:cNvPr id="3" name="Obdélník 2"/>
          <p:cNvSpPr/>
          <p:nvPr/>
        </p:nvSpPr>
        <p:spPr>
          <a:xfrm>
            <a:off x="3434472" y="3229025"/>
            <a:ext cx="4572000" cy="2308324"/>
          </a:xfrm>
          <a:prstGeom prst="rect">
            <a:avLst/>
          </a:prstGeom>
        </p:spPr>
        <p:txBody>
          <a:bodyPr>
            <a:spAutoFit/>
          </a:bodyPr>
          <a:lstStyle/>
          <a:p>
            <a:pPr fontAlgn="auto">
              <a:spcBef>
                <a:spcPts val="24"/>
              </a:spcBef>
              <a:spcAft>
                <a:spcPts val="0"/>
              </a:spcAft>
            </a:pPr>
            <a:r>
              <a:rPr lang="cs-CZ" altLang="cs-CZ" b="1" dirty="0" smtClean="0">
                <a:solidFill>
                  <a:prstClr val="black"/>
                </a:solidFill>
                <a:latin typeface="Arial"/>
              </a:rPr>
              <a:t>VIKTOR HÁJEK</a:t>
            </a:r>
            <a:endParaRPr lang="cs-CZ" altLang="cs-CZ" b="1" dirty="0">
              <a:solidFill>
                <a:prstClr val="black"/>
              </a:solidFill>
              <a:latin typeface="Arial"/>
            </a:endParaRPr>
          </a:p>
          <a:p>
            <a:pPr fontAlgn="auto">
              <a:spcBef>
                <a:spcPts val="24"/>
              </a:spcBef>
              <a:spcAft>
                <a:spcPts val="0"/>
              </a:spcAft>
            </a:pPr>
            <a:r>
              <a:rPr lang="cs-CZ" altLang="cs-CZ" b="1" dirty="0">
                <a:solidFill>
                  <a:prstClr val="black"/>
                </a:solidFill>
                <a:latin typeface="Arial"/>
              </a:rPr>
              <a:t>	</a:t>
            </a:r>
          </a:p>
          <a:p>
            <a:pPr marL="0" indent="0">
              <a:spcBef>
                <a:spcPts val="24"/>
              </a:spcBef>
              <a:buNone/>
            </a:pPr>
            <a:r>
              <a:rPr lang="cs-CZ" altLang="cs-CZ" b="1" dirty="0">
                <a:solidFill>
                  <a:prstClr val="black"/>
                </a:solidFill>
                <a:latin typeface="Arial"/>
              </a:rPr>
              <a:t>ODBOR EVROPSKÝCH FONDŮ</a:t>
            </a:r>
            <a:br>
              <a:rPr lang="cs-CZ" altLang="cs-CZ" b="1" dirty="0">
                <a:solidFill>
                  <a:prstClr val="black"/>
                </a:solidFill>
                <a:latin typeface="Arial"/>
              </a:rPr>
            </a:br>
            <a:r>
              <a:rPr lang="cs-CZ" altLang="cs-CZ" b="1" dirty="0">
                <a:solidFill>
                  <a:prstClr val="black"/>
                </a:solidFill>
                <a:latin typeface="Arial"/>
              </a:rPr>
              <a:t>MAGISTRÁT HL. M. PRAHY</a:t>
            </a:r>
            <a:br>
              <a:rPr lang="cs-CZ" altLang="cs-CZ" b="1" dirty="0">
                <a:solidFill>
                  <a:prstClr val="black"/>
                </a:solidFill>
                <a:latin typeface="Arial"/>
              </a:rPr>
            </a:br>
            <a:r>
              <a:rPr lang="cs-CZ" altLang="cs-CZ" b="1" dirty="0"/>
              <a:t>RYTÍŘSKÁ 406/10</a:t>
            </a:r>
            <a:r>
              <a:rPr lang="en-GB" altLang="cs-CZ" b="1" dirty="0"/>
              <a:t/>
            </a:r>
            <a:br>
              <a:rPr lang="en-GB" altLang="cs-CZ" b="1" dirty="0"/>
            </a:br>
            <a:r>
              <a:rPr lang="en-GB" altLang="cs-CZ" b="1" dirty="0"/>
              <a:t>1</a:t>
            </a:r>
            <a:r>
              <a:rPr lang="cs-CZ" altLang="cs-CZ" b="1" dirty="0"/>
              <a:t>10</a:t>
            </a:r>
            <a:r>
              <a:rPr lang="en-GB" altLang="cs-CZ" b="1" dirty="0"/>
              <a:t> </a:t>
            </a:r>
            <a:r>
              <a:rPr lang="cs-CZ" altLang="cs-CZ" b="1" dirty="0"/>
              <a:t>00</a:t>
            </a:r>
            <a:r>
              <a:rPr lang="en-GB" altLang="cs-CZ" b="1" dirty="0"/>
              <a:t>  PRAHA 1</a:t>
            </a:r>
            <a:endParaRPr lang="cs-CZ" altLang="cs-CZ" b="1" dirty="0"/>
          </a:p>
          <a:p>
            <a:pPr fontAlgn="auto">
              <a:spcBef>
                <a:spcPts val="24"/>
              </a:spcBef>
              <a:spcAft>
                <a:spcPts val="0"/>
              </a:spcAft>
            </a:pPr>
            <a:endParaRPr lang="cs-CZ" altLang="cs-CZ" b="1" dirty="0">
              <a:solidFill>
                <a:prstClr val="black"/>
              </a:solidFill>
              <a:latin typeface="Arial"/>
            </a:endParaRPr>
          </a:p>
          <a:p>
            <a:pPr fontAlgn="auto">
              <a:spcBef>
                <a:spcPts val="24"/>
              </a:spcBef>
              <a:spcAft>
                <a:spcPts val="0"/>
              </a:spcAft>
            </a:pPr>
            <a:r>
              <a:rPr lang="cs-CZ" altLang="cs-CZ" b="1" u="sng" dirty="0">
                <a:solidFill>
                  <a:srgbClr val="0070C0"/>
                </a:solidFill>
                <a:latin typeface="Arial"/>
              </a:rPr>
              <a:t>v</a:t>
            </a:r>
            <a:r>
              <a:rPr lang="cs-CZ" altLang="cs-CZ" b="1" u="sng" dirty="0" smtClean="0">
                <a:solidFill>
                  <a:srgbClr val="0070C0"/>
                </a:solidFill>
                <a:latin typeface="Arial"/>
              </a:rPr>
              <a:t>iktor.hajek@praha.eu</a:t>
            </a:r>
            <a:endParaRPr lang="cs-CZ" altLang="cs-CZ" b="1" u="sng" dirty="0">
              <a:solidFill>
                <a:srgbClr val="0070C0"/>
              </a:solidFill>
              <a:latin typeface="Arial"/>
            </a:endParaRPr>
          </a:p>
        </p:txBody>
      </p:sp>
    </p:spTree>
    <p:extLst>
      <p:ext uri="{BB962C8B-B14F-4D97-AF65-F5344CB8AC3E}">
        <p14:creationId xmlns:p14="http://schemas.microsoft.com/office/powerpoint/2010/main" val="1045580787"/>
      </p:ext>
    </p:extLst>
  </p:cSld>
  <p:clrMapOvr>
    <a:masterClrMapping/>
  </p:clrMapOvr>
</p:sld>
</file>

<file path=ppt/theme/theme1.xml><?xml version="1.0" encoding="utf-8"?>
<a:theme xmlns:a="http://schemas.openxmlformats.org/drawingml/2006/main" name="11">
  <a:themeElements>
    <a:clrScheme name="Custom 1">
      <a:dk1>
        <a:srgbClr val="000000"/>
      </a:dk1>
      <a:lt1>
        <a:sysClr val="window" lastClr="FFFFFF"/>
      </a:lt1>
      <a:dk2>
        <a:srgbClr val="263B86"/>
      </a:dk2>
      <a:lt2>
        <a:srgbClr val="A98513"/>
      </a:lt2>
      <a:accent1>
        <a:srgbClr val="D52322"/>
      </a:accent1>
      <a:accent2>
        <a:srgbClr val="2A0AC2"/>
      </a:accent2>
      <a:accent3>
        <a:srgbClr val="000000"/>
      </a:accent3>
      <a:accent4>
        <a:srgbClr val="FFF5E5"/>
      </a:accent4>
      <a:accent5>
        <a:srgbClr val="B2A9E3"/>
      </a:accent5>
      <a:accent6>
        <a:srgbClr val="E396C6"/>
      </a:accent6>
      <a:hlink>
        <a:srgbClr val="B5E857"/>
      </a:hlink>
      <a:folHlink>
        <a:srgbClr val="81C9F8"/>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MV3_prezentace mp</Template>
  <TotalTime>7026</TotalTime>
  <Words>6037</Words>
  <Application>Microsoft Office PowerPoint</Application>
  <PresentationFormat>Předvádění na obrazovce (4:3)</PresentationFormat>
  <Paragraphs>1161</Paragraphs>
  <Slides>90</Slides>
  <Notes>86</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90</vt:i4>
      </vt:variant>
    </vt:vector>
  </HeadingPairs>
  <TitlesOfParts>
    <vt:vector size="97" baseType="lpstr">
      <vt:lpstr>ＭＳ Ｐゴシック</vt:lpstr>
      <vt:lpstr>Arial</vt:lpstr>
      <vt:lpstr>Calibri</vt:lpstr>
      <vt:lpstr>Courier New</vt:lpstr>
      <vt:lpstr>Times New Roman</vt:lpstr>
      <vt:lpstr>Wingdings</vt:lpstr>
      <vt:lpstr>11</vt:lpstr>
      <vt:lpstr>Prezentace aplikace PowerPoint</vt:lpstr>
      <vt:lpstr>Výzva č. 49 Začleňování a podpora žáků s odlišným mateřským jazykem</vt:lpstr>
      <vt:lpstr>Výzva č. 49 Začleňování a podpora žáků s odlišným mateřským jazykem</vt:lpstr>
      <vt:lpstr>Spolufinancování</vt:lpstr>
      <vt:lpstr>Výzva č. 49 Začleňování a podpora žáků s odlišným mateřským jazykem</vt:lpstr>
      <vt:lpstr>Výzva č. 49 Začleňování a podpora žáků s odlišným mateřským jazykem</vt:lpstr>
      <vt:lpstr>PŘEHLED AKTIVIT A JEDNOTEK DLE TYPU ŽADATELE (PRO MŠ, ZŠ, SŠ)</vt:lpstr>
      <vt:lpstr>Aktivita: 1.1 DVOJJAZYČNÝ ŠKOLNÍ ASISTENT   </vt:lpstr>
      <vt:lpstr>Jednotka k aktivitě 1.1 Dvojjazyčný školní asistent</vt:lpstr>
      <vt:lpstr>Aktivita: 2.1 INTERKULTURNÍ PRACOVNÍK / KOMUNITNÍ TLUMOČNÍK   </vt:lpstr>
      <vt:lpstr>Jednotky k aktivitě 2.1 Interkulturní pracovník / Komunitní tlumočník</vt:lpstr>
      <vt:lpstr>Jednotky k aktivitě 2.1 Interkulturní pracovník / Komunitní tlumočník</vt:lpstr>
      <vt:lpstr>Aktivita: 2.2 INTENZIVNÍ JAZYKOVÉ KURZY ČEŠTINY JAKO DRUHÉHO JAZYKA  </vt:lpstr>
      <vt:lpstr>Jednotky k aktivitě 2.2 Intenzivní jazykové kurzy češtiny jako druhého jazyka</vt:lpstr>
      <vt:lpstr>Jednotky k aktivitě 2.2 Intenzivní jazykové kurzy češtiny jako druhého jazyka</vt:lpstr>
      <vt:lpstr>Jednotky k aktivitě 2.2 Intenzivní jazykové kurzy češtiny jako druhého jazyka</vt:lpstr>
      <vt:lpstr>Aktivita: 2.3 DOUČOVÁNÍ DĚTÍ S OMJ VE ŠKOLÁCH  </vt:lpstr>
      <vt:lpstr>Jednotka k aktivitě 2.3 Doučování dětí s OMJ ve školách</vt:lpstr>
      <vt:lpstr>Aktivita: 3.1 PROJEKTOVÁ VÝUKA</vt:lpstr>
      <vt:lpstr>Jednotka k aktivitě 3.1 Projektová výuka</vt:lpstr>
      <vt:lpstr>Jednotka k aktivitě 3.1 Projektová výuka</vt:lpstr>
      <vt:lpstr>Jednotka k aktivitě 3.1 Projektová výuka</vt:lpstr>
      <vt:lpstr>Jednotka k aktivitě 3.1 Projektová výuka</vt:lpstr>
      <vt:lpstr>Jednotka k aktivitě 3.1 Projektová výuka</vt:lpstr>
      <vt:lpstr>Aktivita: 4.1 VZDĚLÁVÁNÍ A OSOBNOSTNÍ ROZVOJ PEDAGOGICKÝCH PRACOVNÍKŮ ŠKOL</vt:lpstr>
      <vt:lpstr>Jednotka k aktivitě 4.1 Vzdělávání a osobnostní rozvoj pedagogických pracovníků</vt:lpstr>
      <vt:lpstr>Jednotka k aktivitě 4.1 Vzdělávání a osobnostní rozvoj pedagogických pracovníků</vt:lpstr>
      <vt:lpstr>Jednotka k aktivitě 4.1 Vzdělávání a osobnostní rozvoj pedagogických pracovníků</vt:lpstr>
      <vt:lpstr>Jednotka k aktivitě 4.1 Vzdělávání a osobnostní rozvoj pedagogických pracovníků</vt:lpstr>
      <vt:lpstr>Aktivita: 4.2 STÁŽE PEDAGOGICKÝCH PRACOVNÍKŮ</vt:lpstr>
      <vt:lpstr>Jednotka k aktivitě 4.2 Stáže pedagogických pracovníků</vt:lpstr>
      <vt:lpstr>Aktivita: 5.1 ODBORNĚ ZAMĚŘENÁ TEMATICKÁ SETKÁVÁNÍ A SPOLUPRÁCE S RODIČI DĚTÍ VE ŠKOLÁCH</vt:lpstr>
      <vt:lpstr>Jednotka k aktivitě 5.1 Odborně zaměřená tematická setkávání a spolupráce s rodiči dětí </vt:lpstr>
      <vt:lpstr>Aktivita: 5.2 KOMUNITNĚ OSVĚTOVÁ SETKÁVÁNÍ</vt:lpstr>
      <vt:lpstr>Jednotka k aktivitě 5.2 Komunitně osvětová setkávání</vt:lpstr>
      <vt:lpstr>Jednotka k aktivitě 5.2 Komunitně osvětová setkávání</vt:lpstr>
      <vt:lpstr>Aktivita: 5.3 VOLNOČASOVÝ KLUB</vt:lpstr>
      <vt:lpstr>Jednotka k aktivitě 5.3 Volnočasový klub</vt:lpstr>
      <vt:lpstr>Děkuji za pozornost</vt:lpstr>
      <vt:lpstr>Prezentace aplikace PowerPoint</vt:lpstr>
      <vt:lpstr>Časový plán výběrového procesu V 49</vt:lpstr>
      <vt:lpstr>Informace o způsobu podání žádosti o podporu </vt:lpstr>
      <vt:lpstr>MS2014+ / ISKP14+</vt:lpstr>
      <vt:lpstr>MS2014+ / ISKP14+</vt:lpstr>
      <vt:lpstr>Postup zpracování žádosti</vt:lpstr>
      <vt:lpstr>IDENTIFIKACE OPERACE</vt:lpstr>
      <vt:lpstr>PROJEKT</vt:lpstr>
      <vt:lpstr>PROJEKT</vt:lpstr>
      <vt:lpstr>POPIS PROJEKTU</vt:lpstr>
      <vt:lpstr>SUBJEKTY PROJEKTU, ADRESY SUBJEKTU</vt:lpstr>
      <vt:lpstr>OSOBY SUBJEKTU</vt:lpstr>
      <vt:lpstr>AKTIVITY</vt:lpstr>
      <vt:lpstr>AKTIVITY – NOVÝ ZÁZNAM</vt:lpstr>
      <vt:lpstr>JEDNOTKY</vt:lpstr>
      <vt:lpstr>STÁŽE</vt:lpstr>
      <vt:lpstr>ROZPOČET JEDNOTKOVÝ</vt:lpstr>
      <vt:lpstr>INDIKÁTORY</vt:lpstr>
      <vt:lpstr>Přílohy žádosti o podporu  </vt:lpstr>
      <vt:lpstr>Děkuji za pozornost</vt:lpstr>
      <vt:lpstr>Prezentace aplikace PowerPoint</vt:lpstr>
      <vt:lpstr>  </vt:lpstr>
      <vt:lpstr>  </vt:lpstr>
      <vt:lpstr>Aktivita: 1.1 DVOJJAZYČNÝ ŠKOLNÍ ASISTENT   </vt:lpstr>
      <vt:lpstr>Aktivita: 2.1 INTERKULTURNÍ PRACOVNÍK / KOMUNITNÍ TLUMOČNÍK  </vt:lpstr>
      <vt:lpstr>Aktivita: 2.2 INTENZIVNÍ JAZYKOVÉ KURZY ČEŠTINY JAKO DRUHÉHO JAZYKA  </vt:lpstr>
      <vt:lpstr>Aktivita: 2.3 DOUČOVÁNÍ DĚTÍ S OMJ VE ŠKOLÁCH  </vt:lpstr>
      <vt:lpstr>Aktivita: 3.1 PROJEKTOVÁ VÝUKA</vt:lpstr>
      <vt:lpstr>Aktivita: 4.1 VZDĚLÁVÁNÍ A OSOBNOSTNÍ ROZVOJ PEDAGOGICKÝCH PRACOVNÍKŮ ŠKOL</vt:lpstr>
      <vt:lpstr>Aktivita: 4.2 STÁŽE PEDAGOGICKÝCH PRACOVNÍKŮ</vt:lpstr>
      <vt:lpstr>Aktivita: 5.1 ODBORNĚ ZAMĚŘENÁ TEMATICKÁ SETKÁVÁNÍ A SPOLUPRÁCE S RODIČI DĚTÍ VE ŠKOLÁCH</vt:lpstr>
      <vt:lpstr>Aktivita: 5.2 KOMUNITNĚ OSVĚTOVÁ SETKÁVÁNÍ</vt:lpstr>
      <vt:lpstr>Aktivita: 5.3 VOLNOČASOVÝ KLUB</vt:lpstr>
      <vt:lpstr>Indikátory</vt:lpstr>
      <vt:lpstr>Indikátory definované ve výzvě č. 49</vt:lpstr>
      <vt:lpstr>Indikátory definované ve výzvě č. 49</vt:lpstr>
      <vt:lpstr>Děkuji za pozornost</vt:lpstr>
      <vt:lpstr>Prezentace aplikace PowerPoint</vt:lpstr>
      <vt:lpstr>Hlavní zásady financování</vt:lpstr>
      <vt:lpstr>Finanční řízení</vt:lpstr>
      <vt:lpstr>Veřejná podpora </vt:lpstr>
      <vt:lpstr>Struktura rozpočtu dle aktivit projektu</vt:lpstr>
      <vt:lpstr>Struktura rozpočtu dle aktivit projektu</vt:lpstr>
      <vt:lpstr>Způsobilost nákladů</vt:lpstr>
      <vt:lpstr>Ex ante režim (zálohové financování)</vt:lpstr>
      <vt:lpstr>Řízení projektu - zprávy o realizaci </vt:lpstr>
      <vt:lpstr>Finanční plán projektu </vt:lpstr>
      <vt:lpstr>Změny projektu – jednotkové náklady</vt:lpstr>
      <vt:lpstr>Pravidla pro publicitu projektů</vt:lpstr>
      <vt:lpstr>Pravidla pro publicitu projektů</vt:lpstr>
      <vt:lpstr>Děkuji za pozornost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Sanjin Nesimi</dc:creator>
  <cp:lastModifiedBy>Valová Gabriela (MHMP, FON)</cp:lastModifiedBy>
  <cp:revision>532</cp:revision>
  <cp:lastPrinted>2019-05-27T13:01:12Z</cp:lastPrinted>
  <dcterms:created xsi:type="dcterms:W3CDTF">2015-08-07T17:40:25Z</dcterms:created>
  <dcterms:modified xsi:type="dcterms:W3CDTF">2019-05-27T13:13:07Z</dcterms:modified>
</cp:coreProperties>
</file>