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0" r:id="rId1"/>
  </p:sldMasterIdLst>
  <p:notesMasterIdLst>
    <p:notesMasterId r:id="rId82"/>
  </p:notesMasterIdLst>
  <p:handoutMasterIdLst>
    <p:handoutMasterId r:id="rId83"/>
  </p:handoutMasterIdLst>
  <p:sldIdLst>
    <p:sldId id="480" r:id="rId2"/>
    <p:sldId id="481" r:id="rId3"/>
    <p:sldId id="482" r:id="rId4"/>
    <p:sldId id="483" r:id="rId5"/>
    <p:sldId id="484"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22" r:id="rId37"/>
    <p:sldId id="523" r:id="rId38"/>
    <p:sldId id="515" r:id="rId39"/>
    <p:sldId id="516" r:id="rId40"/>
    <p:sldId id="517" r:id="rId41"/>
    <p:sldId id="518" r:id="rId42"/>
    <p:sldId id="519" r:id="rId43"/>
    <p:sldId id="520" r:id="rId44"/>
    <p:sldId id="443"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456" r:id="rId58"/>
    <p:sldId id="457" r:id="rId59"/>
    <p:sldId id="458" r:id="rId60"/>
    <p:sldId id="459" r:id="rId61"/>
    <p:sldId id="460" r:id="rId62"/>
    <p:sldId id="461" r:id="rId63"/>
    <p:sldId id="462" r:id="rId64"/>
    <p:sldId id="463" r:id="rId65"/>
    <p:sldId id="464" r:id="rId66"/>
    <p:sldId id="465" r:id="rId67"/>
    <p:sldId id="466" r:id="rId68"/>
    <p:sldId id="467" r:id="rId69"/>
    <p:sldId id="468" r:id="rId70"/>
    <p:sldId id="469" r:id="rId71"/>
    <p:sldId id="470" r:id="rId72"/>
    <p:sldId id="471" r:id="rId73"/>
    <p:sldId id="472" r:id="rId74"/>
    <p:sldId id="473" r:id="rId75"/>
    <p:sldId id="474" r:id="rId76"/>
    <p:sldId id="475" r:id="rId77"/>
    <p:sldId id="476" r:id="rId78"/>
    <p:sldId id="477" r:id="rId79"/>
    <p:sldId id="478" r:id="rId80"/>
    <p:sldId id="479" r:id="rId8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rová Marcela (MHMP, FON)" initials="PM(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9253"/>
    <a:srgbClr val="FBFCFF"/>
    <a:srgbClr val="CFD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684" autoAdjust="0"/>
  </p:normalViewPr>
  <p:slideViewPr>
    <p:cSldViewPr snapToGrid="0" snapToObjects="1">
      <p:cViewPr varScale="1">
        <p:scale>
          <a:sx n="112" d="100"/>
          <a:sy n="112" d="100"/>
        </p:scale>
        <p:origin x="15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374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2"/>
            <a:ext cx="2944958" cy="498395"/>
          </a:xfrm>
          <a:prstGeom prst="rect">
            <a:avLst/>
          </a:prstGeom>
        </p:spPr>
        <p:txBody>
          <a:bodyPr vert="horz" lIns="91440" tIns="45720" rIns="91440" bIns="45720" rtlCol="0"/>
          <a:lstStyle>
            <a:lvl1pPr algn="r">
              <a:defRPr sz="1200"/>
            </a:lvl1pPr>
          </a:lstStyle>
          <a:p>
            <a:fld id="{1D1709AA-5D54-46EC-A9DE-6034A344AB2F}" type="datetime1">
              <a:rPr lang="cs-CZ" smtClean="0"/>
              <a:t>21.5.2019</a:t>
            </a:fld>
            <a:endParaRPr lang="cs-CZ"/>
          </a:p>
        </p:txBody>
      </p:sp>
      <p:sp>
        <p:nvSpPr>
          <p:cNvPr id="4" name="Zástupný symbol pro zápatí 3"/>
          <p:cNvSpPr>
            <a:spLocks noGrp="1"/>
          </p:cNvSpPr>
          <p:nvPr>
            <p:ph type="ftr" sz="quarter" idx="2"/>
          </p:nvPr>
        </p:nvSpPr>
        <p:spPr>
          <a:xfrm>
            <a:off x="0" y="9428243"/>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3"/>
            <a:ext cx="2944958" cy="498395"/>
          </a:xfrm>
          <a:prstGeom prst="rect">
            <a:avLst/>
          </a:prstGeom>
        </p:spPr>
        <p:txBody>
          <a:bodyPr vert="horz" lIns="91440" tIns="45720" rIns="91440" bIns="45720" rtlCol="0" anchor="b"/>
          <a:lstStyle>
            <a:lvl1pPr algn="r">
              <a:defRPr sz="1200"/>
            </a:lvl1pPr>
          </a:lstStyle>
          <a:p>
            <a:fld id="{9BC97EFB-9BB0-4437-AC65-2CF41E30FDAD}" type="slidenum">
              <a:rPr lang="cs-CZ" smtClean="0"/>
              <a:t>‹#›</a:t>
            </a:fld>
            <a:endParaRPr lang="cs-CZ"/>
          </a:p>
        </p:txBody>
      </p:sp>
    </p:spTree>
    <p:extLst>
      <p:ext uri="{BB962C8B-B14F-4D97-AF65-F5344CB8AC3E}">
        <p14:creationId xmlns:p14="http://schemas.microsoft.com/office/powerpoint/2010/main" val="9935400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0A6DDAB3-A90A-4DD5-85AB-83FCC18945D8}" type="datetime1">
              <a:rPr lang="cs-CZ" smtClean="0"/>
              <a:t>21.5.2019</a:t>
            </a:fld>
            <a:endParaRPr lang="cs-CZ"/>
          </a:p>
        </p:txBody>
      </p:sp>
      <p:sp>
        <p:nvSpPr>
          <p:cNvPr id="4" name="Zástupný symbol pro obrázek snímku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5"/>
            <a:ext cx="2945659" cy="49633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5"/>
            <a:ext cx="2945659" cy="496331"/>
          </a:xfrm>
          <a:prstGeom prst="rect">
            <a:avLst/>
          </a:prstGeom>
        </p:spPr>
        <p:txBody>
          <a:bodyPr vert="horz" lIns="91440" tIns="45720" rIns="91440" bIns="45720" rtlCol="0" anchor="b"/>
          <a:lstStyle>
            <a:lvl1pPr algn="r">
              <a:defRPr sz="1200"/>
            </a:lvl1pPr>
          </a:lstStyle>
          <a:p>
            <a:fld id="{E5FDEA4D-EFD0-40B6-836F-FBD6FF727B63}" type="slidenum">
              <a:rPr lang="cs-CZ" smtClean="0"/>
              <a:t>‹#›</a:t>
            </a:fld>
            <a:endParaRPr lang="cs-CZ"/>
          </a:p>
        </p:txBody>
      </p:sp>
    </p:spTree>
    <p:extLst>
      <p:ext uri="{BB962C8B-B14F-4D97-AF65-F5344CB8AC3E}">
        <p14:creationId xmlns:p14="http://schemas.microsoft.com/office/powerpoint/2010/main" val="17408069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223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Cílem aktivity je vytvoření školního plánu multikulturní výchovy, jeho ověření v praxi a následné vyhodnocení. </a:t>
            </a:r>
          </a:p>
          <a:p>
            <a:endParaRPr lang="cs-CZ" sz="1200" kern="1200" dirty="0" smtClean="0">
              <a:solidFill>
                <a:schemeClr val="tx1"/>
              </a:solidFill>
              <a:effectLst/>
              <a:latin typeface="+mn-lt"/>
              <a:ea typeface="+mn-ea"/>
              <a:cs typeface="+mn-cs"/>
            </a:endParaRPr>
          </a:p>
          <a:p>
            <a:endParaRPr lang="cs-CZ" dirty="0">
              <a:solidFill>
                <a:schemeClr val="tx2">
                  <a:lumMod val="60000"/>
                  <a:lumOff val="40000"/>
                </a:schemeClr>
              </a:solidFill>
            </a:endParaRPr>
          </a:p>
        </p:txBody>
      </p:sp>
    </p:spTree>
    <p:extLst>
      <p:ext uri="{BB962C8B-B14F-4D97-AF65-F5344CB8AC3E}">
        <p14:creationId xmlns:p14="http://schemas.microsoft.com/office/powerpoint/2010/main" val="405378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buFont typeface="Courier New" panose="02070309020205020404" pitchFamily="49" charset="0"/>
              <a:buChar char="o"/>
            </a:pPr>
            <a:r>
              <a:rPr lang="cs-CZ" sz="1200" dirty="0" smtClean="0">
                <a:solidFill>
                  <a:schemeClr val="tx1"/>
                </a:solidFill>
              </a:rPr>
              <a:t>Předpokládá se, že převážná část aktivit bude realizována v rámci školní výuky. Aktivity mohou mít přesah do neformálního a volnočasového vzdělávání.</a:t>
            </a:r>
          </a:p>
          <a:p>
            <a:pPr lvl="0">
              <a:buFont typeface="Courier New" panose="02070309020205020404" pitchFamily="49" charset="0"/>
              <a:buChar char="o"/>
            </a:pPr>
            <a:r>
              <a:rPr lang="cs-CZ" sz="1200" dirty="0" smtClean="0">
                <a:solidFill>
                  <a:schemeClr val="tx1"/>
                </a:solidFill>
              </a:rPr>
              <a:t>Způsobilými náklady budou také pomůcky pro cílovou skupinu, odborná literatura a nezbytné zařízení a vybavení.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6867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solidFill>
                  <a:schemeClr val="tx1"/>
                </a:solidFill>
              </a:rPr>
              <a:t>Smyslem aktivit je přispět ke zkvalitnění podmínek pro vzdělávání v prostředí multikulturní třídy podporou demokratické kultury a demokratického klimatu  v pražských školách. Podporou aktivit dojde mimo jiné také k rozvoji občanských a sociálních kompetencí dětí a žáků, posílení komunitní role škol na základě spolupráce s relevantními organizacemi a podpoře pedagogických pracovníků pro inkluzivní, inovativní a kvalitní výuku.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endParaRPr lang="cs-CZ" dirty="0"/>
          </a:p>
        </p:txBody>
      </p:sp>
    </p:spTree>
    <p:extLst>
      <p:ext uri="{BB962C8B-B14F-4D97-AF65-F5344CB8AC3E}">
        <p14:creationId xmlns:p14="http://schemas.microsoft.com/office/powerpoint/2010/main" val="342365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Clr>
                <a:srgbClr val="A59253"/>
              </a:buClr>
              <a:buFont typeface="Wingdings" panose="05000000000000000000" pitchFamily="2" charset="2"/>
              <a:buChar char="Ø"/>
            </a:pPr>
            <a:r>
              <a:rPr lang="cs-CZ" sz="1200" dirty="0" smtClean="0">
                <a:solidFill>
                  <a:schemeClr val="tx1"/>
                </a:solidFill>
              </a:rPr>
              <a:t>Předpokládá se, že převážná část aktivit bude realizována v rámci školní výuky. Aktivity mohou mít přesah do neformálního a volnočasového vzdělávání. </a:t>
            </a:r>
          </a:p>
          <a:p>
            <a:pPr marL="285750" indent="-285750">
              <a:buClr>
                <a:srgbClr val="A59253"/>
              </a:buClr>
              <a:buFont typeface="Wingdings" panose="05000000000000000000" pitchFamily="2" charset="2"/>
              <a:buChar char="Ø"/>
            </a:pPr>
            <a:r>
              <a:rPr lang="cs-CZ" sz="1200" dirty="0" smtClean="0">
                <a:solidFill>
                  <a:schemeClr val="tx1"/>
                </a:solidFill>
              </a:rPr>
              <a:t>Způsobilými náklady budou také pomůcky pro cílovou skupinu, odborná literatura a nezbytné zařízení a vybavení. </a:t>
            </a:r>
          </a:p>
          <a:p>
            <a:endParaRPr lang="cs-CZ" sz="1200" kern="1200" dirty="0" smtClean="0">
              <a:solidFill>
                <a:schemeClr val="tx1"/>
              </a:solidFill>
              <a:effectLst/>
              <a:latin typeface="+mn-lt"/>
              <a:ea typeface="+mn-ea"/>
              <a:cs typeface="+mn-cs"/>
            </a:endParaRPr>
          </a:p>
          <a:p>
            <a:endParaRPr lang="cs-CZ" dirty="0"/>
          </a:p>
        </p:txBody>
      </p:sp>
    </p:spTree>
    <p:extLst>
      <p:ext uri="{BB962C8B-B14F-4D97-AF65-F5344CB8AC3E}">
        <p14:creationId xmlns:p14="http://schemas.microsoft.com/office/powerpoint/2010/main" val="332534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Viz příloha č. 1 výzvy – přehled </a:t>
            </a:r>
            <a:r>
              <a:rPr lang="cs-CZ" dirty="0" smtClean="0"/>
              <a:t>podporovaných aktivit 4.1.2.2.</a:t>
            </a:r>
            <a:endParaRPr lang="cs-CZ" dirty="0"/>
          </a:p>
        </p:txBody>
      </p:sp>
    </p:spTree>
    <p:extLst>
      <p:ext uri="{BB962C8B-B14F-4D97-AF65-F5344CB8AC3E}">
        <p14:creationId xmlns:p14="http://schemas.microsoft.com/office/powerpoint/2010/main" val="312305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8708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Cílem podporovaných aktivit je zvýšení praktických schopností dětí a žáků k soužití v prostředí metropole a multikulturní společnosti.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Předpokládá se, že převážná část aktivit bude realizována v rámci školní výuky. Aktivity mohou mít přesah do neformálního a volnočasového vzdělávání.</a:t>
            </a:r>
          </a:p>
          <a:p>
            <a:r>
              <a:rPr lang="cs-CZ" sz="1200" kern="1200" dirty="0" smtClean="0">
                <a:solidFill>
                  <a:schemeClr val="tx1"/>
                </a:solidFill>
                <a:effectLst/>
                <a:latin typeface="+mn-lt"/>
                <a:ea typeface="+mn-ea"/>
                <a:cs typeface="+mn-cs"/>
              </a:rPr>
              <a:t>Způsobilými náklady budou také pomůcky pro cílovou skupinu, odborná literatura a nezbytné zařízení a vybavení. </a:t>
            </a:r>
          </a:p>
          <a:p>
            <a:r>
              <a:rPr lang="cs-CZ" sz="1200" kern="1200" dirty="0" smtClean="0">
                <a:solidFill>
                  <a:schemeClr val="tx1"/>
                </a:solidFill>
                <a:effectLst/>
                <a:latin typeface="+mn-lt"/>
                <a:ea typeface="+mn-ea"/>
                <a:cs typeface="+mn-cs"/>
              </a:rPr>
              <a:t>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dirty="0" smtClean="0"/>
              <a:t>CS = především děti</a:t>
            </a:r>
          </a:p>
          <a:p>
            <a:endParaRPr lang="cs-CZ" dirty="0" smtClean="0"/>
          </a:p>
        </p:txBody>
      </p:sp>
    </p:spTree>
    <p:extLst>
      <p:ext uri="{BB962C8B-B14F-4D97-AF65-F5344CB8AC3E}">
        <p14:creationId xmlns:p14="http://schemas.microsoft.com/office/powerpoint/2010/main" val="259384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63335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smtClean="0">
                <a:latin typeface="Arial" panose="020B0604020202020204" pitchFamily="34" charset="0"/>
                <a:cs typeface="Arial" panose="020B0604020202020204" pitchFamily="34" charset="0"/>
              </a:rPr>
              <a:t>Poznámky:</a:t>
            </a:r>
          </a:p>
          <a:p>
            <a:endParaRPr lang="cs-CZ"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baseline="30000" dirty="0" smtClean="0">
                <a:solidFill>
                  <a:schemeClr val="dk1"/>
                </a:solidFill>
                <a:effectLst/>
                <a:latin typeface="+mn-lt"/>
                <a:ea typeface="+mn-ea"/>
                <a:cs typeface="+mn-cs"/>
              </a:rPr>
              <a:t>1</a:t>
            </a:r>
            <a:r>
              <a:rPr lang="cs-CZ" sz="1400" kern="1200" baseline="30000" dirty="0" smtClean="0">
                <a:solidFill>
                  <a:schemeClr val="dk1"/>
                </a:solidFill>
                <a:effectLst/>
                <a:latin typeface="Arial" panose="020B0604020202020204" pitchFamily="34" charset="0"/>
                <a:ea typeface="+mn-ea"/>
                <a:cs typeface="Arial" panose="020B0604020202020204" pitchFamily="34" charset="0"/>
              </a:rPr>
              <a:t>) Dle materiálu Pravidla spolufinancování Evropských strukturálních a investičních fondů v programovém období 2014-2020 zpracovaného Ministerstvem financí ČR a schváleného usnesením vlády ze dne 14. července 2014 č. 583.</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smtClean="0">
                <a:solidFill>
                  <a:schemeClr val="dk1"/>
                </a:solidFill>
                <a:effectLst/>
                <a:latin typeface="+mn-lt"/>
                <a:ea typeface="+mn-ea"/>
                <a:cs typeface="+mn-cs"/>
              </a:rPr>
              <a:t>2) Pozn. – u organizací, které jsou organizační složkou státu či příspěvkovou organizací státu je národním veřejným zdrojem státní rozpočet, o příspěvek (tj. podíl, který není placen z EFRR) si příjemce žádá sám, takže z pohledu řídicího orgánu jde fakticky o soukromé financování; řídicímu orgánu tyto prostředky poskytnuty formou Rozhodnutí o poskytnutí dotace ze strany MMR nebudou. </a:t>
            </a:r>
          </a:p>
          <a:p>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437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Vyhlášení další výzvy v říjnu 2018. </a:t>
            </a:r>
          </a:p>
        </p:txBody>
      </p:sp>
    </p:spTree>
    <p:extLst>
      <p:ext uri="{BB962C8B-B14F-4D97-AF65-F5344CB8AC3E}">
        <p14:creationId xmlns:p14="http://schemas.microsoft.com/office/powerpoint/2010/main" val="202998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Clr>
                <a:srgbClr val="A59253"/>
              </a:buClr>
              <a:buFont typeface="Wingdings" panose="05000000000000000000" pitchFamily="2" charset="2"/>
              <a:buChar char="Ø"/>
            </a:pPr>
            <a:r>
              <a:rPr lang="cs-CZ" sz="1200" dirty="0" smtClean="0"/>
              <a:t>Financování z Evropského sociálního fondu</a:t>
            </a:r>
          </a:p>
          <a:p>
            <a:pPr marL="285750" indent="-285750">
              <a:buClr>
                <a:srgbClr val="A59253"/>
              </a:buClr>
              <a:buFont typeface="Wingdings" panose="05000000000000000000" pitchFamily="2" charset="2"/>
              <a:buChar char="Ø"/>
            </a:pPr>
            <a:endParaRPr lang="cs-CZ" sz="1200" dirty="0" smtClean="0"/>
          </a:p>
          <a:p>
            <a:pPr marL="285750" indent="-285750">
              <a:buClr>
                <a:srgbClr val="A59253"/>
              </a:buClr>
              <a:buFont typeface="Wingdings" panose="05000000000000000000" pitchFamily="2" charset="2"/>
              <a:buChar char="Ø"/>
            </a:pPr>
            <a:r>
              <a:rPr lang="cs-CZ" sz="1200" dirty="0" smtClean="0"/>
              <a:t>Ex- ante financování</a:t>
            </a:r>
          </a:p>
          <a:p>
            <a:endParaRPr lang="cs-CZ" dirty="0"/>
          </a:p>
        </p:txBody>
      </p:sp>
    </p:spTree>
    <p:extLst>
      <p:ext uri="{BB962C8B-B14F-4D97-AF65-F5344CB8AC3E}">
        <p14:creationId xmlns:p14="http://schemas.microsoft.com/office/powerpoint/2010/main" val="931264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0440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099243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12627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10 minut platný klíč, může přijít s delší prodlevou</a:t>
            </a:r>
          </a:p>
          <a:p>
            <a:r>
              <a:rPr lang="cs-CZ" dirty="0"/>
              <a:t>Kontaktní</a:t>
            </a:r>
            <a:r>
              <a:rPr lang="cs-CZ" baseline="0" dirty="0"/>
              <a:t> osoba – zasíláme depeše z </a:t>
            </a:r>
            <a:r>
              <a:rPr lang="cs-CZ" baseline="0" dirty="0" err="1"/>
              <a:t>formálka</a:t>
            </a:r>
            <a:r>
              <a:rPr lang="cs-CZ" baseline="0" dirty="0"/>
              <a:t>, výzvy k doplnění, </a:t>
            </a:r>
            <a:r>
              <a:rPr lang="cs-CZ" baseline="0" dirty="0" err="1"/>
              <a:t>info</a:t>
            </a:r>
            <a:r>
              <a:rPr lang="cs-CZ" baseline="0" dirty="0"/>
              <a:t> o depeši přijde na e-mail a telefon</a:t>
            </a:r>
          </a:p>
        </p:txBody>
      </p:sp>
    </p:spTree>
    <p:extLst>
      <p:ext uri="{BB962C8B-B14F-4D97-AF65-F5344CB8AC3E}">
        <p14:creationId xmlns:p14="http://schemas.microsoft.com/office/powerpoint/2010/main" val="3529781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Podat novou žádost – všechny operační programy – vybrat OP</a:t>
            </a:r>
            <a:r>
              <a:rPr lang="cs-CZ" baseline="0" dirty="0"/>
              <a:t> PPR – č. výzvy </a:t>
            </a:r>
            <a:r>
              <a:rPr lang="cs-CZ" baseline="0" dirty="0" smtClean="0"/>
              <a:t>51 </a:t>
            </a:r>
            <a:r>
              <a:rPr lang="cs-CZ" baseline="0" dirty="0"/>
              <a:t>je v systému </a:t>
            </a:r>
            <a:r>
              <a:rPr lang="cs-CZ" baseline="0" dirty="0" smtClean="0"/>
              <a:t>07_19_068</a:t>
            </a:r>
            <a:endParaRPr lang="cs-CZ" dirty="0"/>
          </a:p>
        </p:txBody>
      </p:sp>
    </p:spTree>
    <p:extLst>
      <p:ext uri="{BB962C8B-B14F-4D97-AF65-F5344CB8AC3E}">
        <p14:creationId xmlns:p14="http://schemas.microsoft.com/office/powerpoint/2010/main" val="207453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Doporučujeme postupovat podle kroků uvedených v dokumentu.</a:t>
            </a:r>
          </a:p>
        </p:txBody>
      </p:sp>
    </p:spTree>
    <p:extLst>
      <p:ext uri="{BB962C8B-B14F-4D97-AF65-F5344CB8AC3E}">
        <p14:creationId xmlns:p14="http://schemas.microsoft.com/office/powerpoint/2010/main" val="390150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Datová pole, která jsou povinná, jsou podbarvena žlutě, bez jejich vyplnění Vás systém dál nepustí, šedá většinou nepovinná, bílá vyplňuje systém automaticky.</a:t>
            </a:r>
          </a:p>
          <a:p>
            <a:r>
              <a:rPr lang="cs-CZ" sz="1200" b="0" i="0" u="none" strike="noStrike" kern="1200" baseline="0" dirty="0">
                <a:solidFill>
                  <a:schemeClr val="tx1"/>
                </a:solidFill>
                <a:latin typeface="+mn-lt"/>
                <a:ea typeface="+mn-ea"/>
                <a:cs typeface="+mn-cs"/>
              </a:rPr>
              <a:t>Buď se vyplňují jako textová nebo výběrem z číselníku.</a:t>
            </a:r>
          </a:p>
          <a:p>
            <a:r>
              <a:rPr lang="cs-CZ" sz="1200" b="0" i="0" u="none" strike="noStrike" kern="1200" baseline="0" dirty="0">
                <a:solidFill>
                  <a:schemeClr val="tx1"/>
                </a:solidFill>
                <a:latin typeface="+mn-lt"/>
                <a:ea typeface="+mn-ea"/>
                <a:cs typeface="+mn-cs"/>
              </a:rPr>
              <a:t>Při ručním podání je žádost odeslána na ŘO až na základě aktivní volby uživatele IS KP14+ po podpisu žádosti o podporu. </a:t>
            </a:r>
          </a:p>
          <a:p>
            <a:r>
              <a:rPr lang="cs-CZ" sz="1200" b="0" i="0" u="none" strike="noStrike" kern="1200" baseline="0" dirty="0">
                <a:solidFill>
                  <a:schemeClr val="tx1"/>
                </a:solidFill>
                <a:latin typeface="+mn-lt"/>
                <a:ea typeface="+mn-ea"/>
                <a:cs typeface="+mn-cs"/>
              </a:rPr>
              <a:t>V případě automatického podání je žádost po podepsání odeslána automaticky a žadatel již nebude mít možnost finalizaci stornovat, např. v případě, že by potřeboval doplnit něco, na co zapomněl atp. </a:t>
            </a:r>
          </a:p>
          <a:p>
            <a:r>
              <a:rPr lang="cs-CZ" sz="1200" b="0" i="0" u="none" strike="noStrike" kern="1200" baseline="0" dirty="0">
                <a:solidFill>
                  <a:schemeClr val="tx1"/>
                </a:solidFill>
                <a:latin typeface="+mn-lt"/>
                <a:ea typeface="+mn-ea"/>
                <a:cs typeface="+mn-cs"/>
              </a:rPr>
              <a:t>Ukládat vždy, když je na stránce možnost uložit.</a:t>
            </a:r>
            <a:endParaRPr lang="cs-CZ" sz="1200" dirty="0"/>
          </a:p>
          <a:p>
            <a:endParaRPr lang="cs-CZ" dirty="0"/>
          </a:p>
        </p:txBody>
      </p:sp>
    </p:spTree>
    <p:extLst>
      <p:ext uri="{BB962C8B-B14F-4D97-AF65-F5344CB8AC3E}">
        <p14:creationId xmlns:p14="http://schemas.microsoft.com/office/powerpoint/2010/main" val="1597112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800" dirty="0">
                <a:latin typeface="Arial" panose="020B0604020202020204" pitchFamily="34" charset="0"/>
                <a:cs typeface="Arial" panose="020B0604020202020204" pitchFamily="34" charset="0"/>
              </a:rPr>
              <a:t>Zohlednit délku procesu schvalování žádostí</a:t>
            </a:r>
          </a:p>
          <a:p>
            <a:r>
              <a:rPr lang="cs-CZ" sz="800" dirty="0"/>
              <a:t> - zpravidla 7 měsíců</a:t>
            </a:r>
          </a:p>
          <a:p>
            <a:r>
              <a:rPr lang="cs-CZ" sz="800" dirty="0" smtClean="0"/>
              <a:t>Podmínka </a:t>
            </a:r>
            <a:r>
              <a:rPr lang="cs-CZ" sz="800" dirty="0"/>
              <a:t>zahájení do 6 měsíců</a:t>
            </a:r>
            <a:r>
              <a:rPr lang="cs-CZ" sz="800" baseline="0" dirty="0"/>
              <a:t> od schválení žádosti o podporu v ZHMP</a:t>
            </a:r>
            <a:r>
              <a:rPr lang="cs-CZ" sz="800" baseline="0" dirty="0" smtClean="0"/>
              <a:t>.</a:t>
            </a:r>
          </a:p>
          <a:p>
            <a:r>
              <a:rPr lang="cs-CZ" sz="800" baseline="0" dirty="0" smtClean="0"/>
              <a:t>Skutečné datum zahájení – vyplnit, jen pokud je projekt v realizaci již při zadávání žádosti.</a:t>
            </a:r>
            <a:endParaRPr lang="cs-CZ" sz="800" dirty="0"/>
          </a:p>
        </p:txBody>
      </p:sp>
    </p:spTree>
    <p:extLst>
      <p:ext uri="{BB962C8B-B14F-4D97-AF65-F5344CB8AC3E}">
        <p14:creationId xmlns:p14="http://schemas.microsoft.com/office/powerpoint/2010/main" val="272323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Subjekty se rozlišují na</a:t>
            </a:r>
            <a:r>
              <a:rPr lang="cs-CZ" baseline="0" dirty="0"/>
              <a:t> tyto a</a:t>
            </a:r>
            <a:r>
              <a:rPr lang="cs-CZ" dirty="0"/>
              <a:t> pokud jsou relevantní, musí být vyplněny: Žadatel/příjemce</a:t>
            </a:r>
            <a:r>
              <a:rPr lang="cs-CZ" baseline="0" dirty="0"/>
              <a:t>, Zřizovatel – obec, kraj, OSS, Partner</a:t>
            </a:r>
            <a:endParaRPr lang="cs-CZ" dirty="0"/>
          </a:p>
          <a:p>
            <a:r>
              <a:rPr lang="cs-CZ" dirty="0"/>
              <a:t>Zadejte IČ</a:t>
            </a:r>
          </a:p>
          <a:p>
            <a:r>
              <a:rPr lang="cs-CZ" dirty="0"/>
              <a:t>Validace</a:t>
            </a:r>
            <a:r>
              <a:rPr lang="cs-CZ" baseline="0" dirty="0"/>
              <a:t> – napojení na Základní registry, o výsledku informuje systém hláškou. Kontrola adresy na  záložce </a:t>
            </a:r>
            <a:r>
              <a:rPr lang="cs-CZ" b="1" baseline="0" dirty="0"/>
              <a:t>Adresy subjektu</a:t>
            </a:r>
            <a:r>
              <a:rPr lang="cs-CZ" baseline="0" dirty="0"/>
              <a:t>, doplnit www.</a:t>
            </a:r>
          </a:p>
          <a:p>
            <a:r>
              <a:rPr lang="cs-CZ" baseline="0" dirty="0"/>
              <a:t>Pokud neproběhne – povinnost podat přílohu Doklady o právní subjektivitě žadatele</a:t>
            </a:r>
          </a:p>
          <a:p>
            <a:r>
              <a:rPr lang="cs-CZ" baseline="0" dirty="0"/>
              <a:t>Počet zaměstnanců spolu s informací o ročním obratu k ověření způsobilosti k realizaci projektu!</a:t>
            </a:r>
          </a:p>
          <a:p>
            <a:endParaRPr lang="cs-CZ" dirty="0"/>
          </a:p>
        </p:txBody>
      </p:sp>
    </p:spTree>
    <p:extLst>
      <p:ext uri="{BB962C8B-B14F-4D97-AF65-F5344CB8AC3E}">
        <p14:creationId xmlns:p14="http://schemas.microsoft.com/office/powerpoint/2010/main" val="1770135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Uživatel, který žádost založil, je aplikací určen jako </a:t>
            </a:r>
            <a:r>
              <a:rPr lang="cs-CZ" b="1" baseline="0" dirty="0"/>
              <a:t>správce přístupů </a:t>
            </a:r>
            <a:r>
              <a:rPr lang="cs-CZ" baseline="0" dirty="0"/>
              <a:t>a má právo přidělit/odebrat role dalším uživatelům.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Statutární zástupce, hlavní kontaktní osoba – jméno, příjmení, telefon, e-mail. Je možné oba </a:t>
            </a:r>
            <a:r>
              <a:rPr lang="cs-CZ" baseline="0" dirty="0" err="1"/>
              <a:t>checkboxy</a:t>
            </a:r>
            <a:r>
              <a:rPr lang="cs-CZ" baseline="0" dirty="0"/>
              <a:t> u jedné osoby. Statutárů i více, pokud jsou.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Role: čtenář, editor, signatář (na základě plné moci) – elektronická, listinná s ověřenými podpisy nahraná do systému. Zmocnitel i zmocněnec musí být evidovaní uživatelé s rolí signatáře. Zmocněnec musí disponovat kvalifikovaným elektronickým podpisem.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Tree>
    <p:extLst>
      <p:ext uri="{BB962C8B-B14F-4D97-AF65-F5344CB8AC3E}">
        <p14:creationId xmlns:p14="http://schemas.microsoft.com/office/powerpoint/2010/main" val="302320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Arial" panose="020B0604020202020204" pitchFamily="34" charset="0"/>
                <a:ea typeface="+mn-ea"/>
                <a:cs typeface="Arial" panose="020B0604020202020204" pitchFamily="34" charset="0"/>
              </a:rPr>
              <a:t> </a:t>
            </a:r>
            <a:r>
              <a:rPr lang="cs-CZ" sz="1200" kern="1200" dirty="0">
                <a:solidFill>
                  <a:schemeClr val="tx1"/>
                </a:solidFill>
                <a:effectLst/>
                <a:latin typeface="+mn-lt"/>
                <a:ea typeface="+mn-ea"/>
                <a:cs typeface="+mn-cs"/>
              </a:rPr>
              <a:t>Uvést, kdo je dítě s OMJ</a:t>
            </a:r>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0131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899448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8578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smtClean="0"/>
              <a:t>. </a:t>
            </a:r>
          </a:p>
          <a:p>
            <a:endParaRPr lang="cs-CZ" dirty="0"/>
          </a:p>
        </p:txBody>
      </p:sp>
    </p:spTree>
    <p:extLst>
      <p:ext uri="{BB962C8B-B14F-4D97-AF65-F5344CB8AC3E}">
        <p14:creationId xmlns:p14="http://schemas.microsoft.com/office/powerpoint/2010/main" val="2944243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124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Doklady o právní subjektivitě – nyní jen dle relevance – pokud nedojde k validaci</a:t>
            </a:r>
          </a:p>
          <a:p>
            <a:r>
              <a:rPr lang="cs-CZ" dirty="0"/>
              <a:t>Stanovisko</a:t>
            </a:r>
          </a:p>
        </p:txBody>
      </p:sp>
    </p:spTree>
    <p:extLst>
      <p:ext uri="{BB962C8B-B14F-4D97-AF65-F5344CB8AC3E}">
        <p14:creationId xmlns:p14="http://schemas.microsoft.com/office/powerpoint/2010/main" val="272358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95517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chemeClr val="tx1"/>
                </a:solidFill>
                <a:effectLst/>
                <a:latin typeface="+mn-lt"/>
                <a:ea typeface="+mn-ea"/>
                <a:cs typeface="+mn-cs"/>
              </a:rPr>
              <a:t>Sada hodnotících kritérií OP PPR pro PO 3, specifický cíl 3.3 a PO 4, specifický cíl 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chemeClr val="tx1"/>
                </a:solidFill>
                <a:effectLst/>
                <a:latin typeface="+mn-lt"/>
                <a:ea typeface="+mn-ea"/>
                <a:cs typeface="+mn-cs"/>
              </a:rPr>
              <a:t>Kritéria č. 1 – 8 a související </a:t>
            </a:r>
            <a:r>
              <a:rPr lang="cs-CZ" sz="1200" b="0" kern="1200" dirty="0" err="1" smtClean="0">
                <a:solidFill>
                  <a:schemeClr val="tx1"/>
                </a:solidFill>
                <a:effectLst/>
                <a:latin typeface="+mn-lt"/>
                <a:ea typeface="+mn-ea"/>
                <a:cs typeface="+mn-cs"/>
              </a:rPr>
              <a:t>subkritéria</a:t>
            </a:r>
            <a:r>
              <a:rPr lang="cs-CZ" sz="1200" b="0" kern="1200" dirty="0" smtClean="0">
                <a:solidFill>
                  <a:schemeClr val="tx1"/>
                </a:solidFill>
                <a:effectLst/>
                <a:latin typeface="+mn-lt"/>
                <a:ea typeface="+mn-ea"/>
                <a:cs typeface="+mn-cs"/>
              </a:rPr>
              <a:t> jsou kombinovaná a kritérium č. 9 je hodnoticí.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kern="1200" baseline="0" dirty="0" smtClean="0">
                <a:solidFill>
                  <a:schemeClr val="tx1"/>
                </a:solidFill>
                <a:effectLst/>
                <a:latin typeface="+mn-lt"/>
                <a:ea typeface="+mn-ea"/>
                <a:cs typeface="+mn-cs"/>
              </a:rPr>
              <a:t>Každé kritérium je hodnoceno deskriptorem 1) Velmi dobré 75-100 %, 2) Dobré 50-75 %, 3) Dostatečné 25-50 %, 4) Nedostatečné 0-25 %. Tomu odpovídají přidělené body v jednotlivých kritériích: plný počet, 2/3 škály, 1/3 škály,</a:t>
            </a:r>
            <a:r>
              <a:rPr lang="cs-CZ" sz="1200" b="0" kern="1200" dirty="0" smtClean="0">
                <a:solidFill>
                  <a:schemeClr val="tx1"/>
                </a:solidFill>
                <a:effectLst/>
                <a:latin typeface="+mn-lt"/>
                <a:ea typeface="+mn-ea"/>
                <a:cs typeface="+mn-cs"/>
              </a:rPr>
              <a:t> 0 bodů v kombinovaném kritériu je eliminační,</a:t>
            </a:r>
            <a:r>
              <a:rPr lang="cs-CZ" sz="1200" b="0" kern="1200" baseline="0" dirty="0" smtClean="0">
                <a:solidFill>
                  <a:schemeClr val="tx1"/>
                </a:solidFill>
                <a:effectLst/>
                <a:latin typeface="+mn-lt"/>
                <a:ea typeface="+mn-ea"/>
                <a:cs typeface="+mn-cs"/>
              </a:rPr>
              <a:t> neplatí pouze pro hodnotící kritérium Komplementarity.</a:t>
            </a:r>
            <a:endParaRPr lang="cs-CZ"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cs-CZ" dirty="0"/>
          </a:p>
        </p:txBody>
      </p:sp>
    </p:spTree>
    <p:extLst>
      <p:ext uri="{BB962C8B-B14F-4D97-AF65-F5344CB8AC3E}">
        <p14:creationId xmlns:p14="http://schemas.microsoft.com/office/powerpoint/2010/main" val="58818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 hodnotícího kritéria.</a:t>
            </a:r>
          </a:p>
          <a:p>
            <a:endParaRPr lang="cs-CZ" dirty="0"/>
          </a:p>
        </p:txBody>
      </p:sp>
    </p:spTree>
    <p:extLst>
      <p:ext uri="{BB962C8B-B14F-4D97-AF65-F5344CB8AC3E}">
        <p14:creationId xmlns:p14="http://schemas.microsoft.com/office/powerpoint/2010/main" val="1921721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844504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473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Doba práce s cílovou skupinou musí jasně vyplývat z popisu klíčových aktivit a z harmonogramu realizace v žádosti o podporu. </a:t>
            </a:r>
            <a:endParaRPr lang="cs-CZ" dirty="0"/>
          </a:p>
        </p:txBody>
      </p:sp>
    </p:spTree>
    <p:extLst>
      <p:ext uri="{BB962C8B-B14F-4D97-AF65-F5344CB8AC3E}">
        <p14:creationId xmlns:p14="http://schemas.microsoft.com/office/powerpoint/2010/main" val="1726392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Dodržení limitů rozpočtu podle pravidel OP PPR a pravidel stanovených ve výzvě</a:t>
            </a:r>
            <a:endParaRPr lang="cs-CZ" dirty="0"/>
          </a:p>
        </p:txBody>
      </p:sp>
    </p:spTree>
    <p:extLst>
      <p:ext uri="{BB962C8B-B14F-4D97-AF65-F5344CB8AC3E}">
        <p14:creationId xmlns:p14="http://schemas.microsoft.com/office/powerpoint/2010/main" val="4165842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765838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70007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188067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0319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latin typeface="+mn-lt"/>
              <a:cs typeface="Arial" panose="020B0604020202020204" pitchFamily="34" charset="0"/>
            </a:endParaRPr>
          </a:p>
          <a:p>
            <a:endParaRPr lang="cs-CZ" dirty="0"/>
          </a:p>
          <a:p>
            <a:endParaRPr lang="cs-CZ" dirty="0"/>
          </a:p>
        </p:txBody>
      </p:sp>
    </p:spTree>
    <p:extLst>
      <p:ext uri="{BB962C8B-B14F-4D97-AF65-F5344CB8AC3E}">
        <p14:creationId xmlns:p14="http://schemas.microsoft.com/office/powerpoint/2010/main" val="4183724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latin typeface="+mn-lt"/>
                <a:cs typeface="Arial" panose="020B0604020202020204" pitchFamily="34" charset="0"/>
              </a:rPr>
              <a:t>Výběr partnera musí být prokazatelně zdůvodněn, vysvětlen a popsán výstup/přínos partnera jak v etapách, tak v celém projektu </a:t>
            </a:r>
            <a:r>
              <a:rPr lang="cs-CZ" dirty="0">
                <a:latin typeface="+mn-lt"/>
                <a:cs typeface="Arial" panose="020B0604020202020204" pitchFamily="34" charset="0"/>
              </a:rPr>
              <a:t>(tzn., že partner není v projektu dodavatelem zboží či služeb).</a:t>
            </a:r>
          </a:p>
          <a:p>
            <a:endParaRPr lang="pl-PL" sz="1200" b="1" i="0" u="none" strike="noStrike" kern="1200" baseline="0" dirty="0">
              <a:solidFill>
                <a:schemeClr val="tx1"/>
              </a:solidFill>
              <a:latin typeface="+mn-lt"/>
              <a:ea typeface="+mn-ea"/>
              <a:cs typeface="+mn-cs"/>
            </a:endParaRPr>
          </a:p>
          <a:p>
            <a:r>
              <a:rPr lang="pl-PL" sz="1200" b="1" i="0" u="none" strike="noStrike" kern="1200" baseline="0" dirty="0">
                <a:solidFill>
                  <a:schemeClr val="tx1"/>
                </a:solidFill>
                <a:latin typeface="+mn-lt"/>
                <a:ea typeface="+mn-ea"/>
                <a:cs typeface="+mn-cs"/>
              </a:rPr>
              <a:t>Doklad o partnerství </a:t>
            </a:r>
            <a:r>
              <a:rPr lang="cs-CZ" sz="1200" b="0" i="0" u="none" strike="noStrike" kern="1200" baseline="0" dirty="0">
                <a:solidFill>
                  <a:schemeClr val="tx1"/>
                </a:solidFill>
                <a:latin typeface="+mn-lt"/>
                <a:ea typeface="+mn-ea"/>
                <a:cs typeface="+mn-cs"/>
              </a:rPr>
              <a:t>smlouva nebo dohoda s partnery </a:t>
            </a:r>
            <a:r>
              <a:rPr lang="cs-CZ" sz="1200" b="0" i="0" u="sng" strike="noStrike" kern="1200" baseline="0" dirty="0">
                <a:solidFill>
                  <a:schemeClr val="tx1"/>
                </a:solidFill>
                <a:latin typeface="+mn-lt"/>
                <a:ea typeface="+mn-ea"/>
                <a:cs typeface="+mn-cs"/>
              </a:rPr>
              <a:t>vymezující jejich úlohu v projektu, práva a povinnosti, finanční toky</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o pokud není smlouva s partnerem uzavřena při předložení žádosti o podporu, předloží žadatel pouze např. dohodu nebo smlouvu o smlouvě budoucí. Samotná smlouva o partnerství musí být uzavřena </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latin typeface="+mn-lt"/>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a:latin typeface="+mn-lt"/>
                <a:cs typeface="Arial" panose="020B0604020202020204" pitchFamily="34" charset="0"/>
              </a:rPr>
              <a:t>např. formou konzultací, odborné garance apod., ale není mu poskytováno žádné finanční plnění za účast na realizaci projektu.</a:t>
            </a:r>
            <a:endParaRPr lang="cs-CZ" b="1" dirty="0"/>
          </a:p>
          <a:p>
            <a:endParaRPr lang="cs-CZ"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latin typeface="+mn-lt"/>
              <a:cs typeface="Arial" panose="020B0604020202020204" pitchFamily="34" charset="0"/>
            </a:endParaRPr>
          </a:p>
          <a:p>
            <a:r>
              <a:rPr lang="cs-CZ" dirty="0"/>
              <a:t>V případě, že partnerem projektu má být organizace založená či zřízená žadatelem/příjemcem nebo zakládající organizace žadatele/příjemce, je nutné, aby byly důsledně naplněny obecné podmínky a předpoklady partnerství, zejména pak to, že </a:t>
            </a:r>
            <a:r>
              <a:rPr lang="cs-CZ" b="1" dirty="0"/>
              <a:t>partner musí projekt obohatit a napomoci tomu, že projekt přinese něco nového – nelze připustit účelová partnerství, která by měla jen formální obsah. </a:t>
            </a:r>
          </a:p>
          <a:p>
            <a:endParaRPr lang="cs-CZ" b="1" dirty="0"/>
          </a:p>
          <a:p>
            <a:r>
              <a:rPr lang="cs-CZ" sz="1200" b="0" i="0" u="none" strike="noStrike" kern="1200" baseline="0" dirty="0">
                <a:solidFill>
                  <a:schemeClr val="tx1"/>
                </a:solidFill>
                <a:latin typeface="+mn-lt"/>
                <a:ea typeface="+mn-ea"/>
                <a:cs typeface="+mn-cs"/>
              </a:rPr>
              <a:t>Do přípravy nebo realizace projektu mohou být zapojeni tzv. partneři projektu. Partnerství s dalšími subjekty může výrazně obohatit projekt a napomoci tomu, že projekt přinese něco zcela nového. Samotné zapojení partnerů do projektů povinné není, tj. projekt partnery mít nemusí. Pokud ale partneři projektu existují, musí být zapojeni v souladu s dále uvedenými pravidly. </a:t>
            </a:r>
          </a:p>
          <a:p>
            <a:r>
              <a:rPr lang="cs-CZ" sz="1200" b="0" i="0" u="none" strike="noStrike" kern="1200" baseline="0" dirty="0">
                <a:solidFill>
                  <a:schemeClr val="tx1"/>
                </a:solidFill>
                <a:latin typeface="+mn-lt"/>
                <a:ea typeface="+mn-ea"/>
                <a:cs typeface="+mn-cs"/>
              </a:rPr>
              <a:t>Partneři se musí podílet na realizaci věcných aktivit projektu. Způsob zapojení může být finanční, materiální, formou odborného know-how nebo nejlépe kombinací více způsobů. Forma partnerství není předepsána, ale při zapojení partnera je třeba doložit dvoustranný právní akt (smlouva o partnerství v projektu). V případě, že partnerem projektu má být organizace založená či zřízená žadatelem/příjemcem nebo zakládající organizace žadatele/příjemce, je nutné, aby byly důsledně naplněny obecné podmínky a předpoklady partnerství, zejména pak to, že partner musí projekt obohatit a napomoci tomu, že projekt přinese něco nového – nelze připustit účelová partnerství, která by měla jen formální obsah. </a:t>
            </a:r>
          </a:p>
          <a:p>
            <a:r>
              <a:rPr lang="cs-CZ" sz="1200" b="0" i="0" u="none" strike="noStrike" kern="1200" baseline="0" dirty="0">
                <a:solidFill>
                  <a:schemeClr val="tx1"/>
                </a:solidFill>
                <a:latin typeface="+mn-lt"/>
                <a:ea typeface="+mn-ea"/>
                <a:cs typeface="+mn-cs"/>
              </a:rPr>
              <a:t>Partnerstvím nesmí být obcházena pravidla pro výběr dodavatele služeb či zboží. Partnerství nesmí nahrazovat zabezpečení běžné administrace projektu (zejména zpracování zpráv o realizaci a udržitelnosti projektu, finanční řízení projektu, účetnictví, administrativní agendu apod.), předmětem partnerství nesmí být ani poskytování běžných služeb (publicity projektu, výpočetní služby, účetní služby apod.), ani dodání zboží. Partnerství není vztahem, kdy příjemce nebo partner zajišťují v projektu takové aktivity, které mohou být na trhu poskytnuty jako služby dalšími subjekty (např. realizace jazykových kurzů, kurzy práce s výpočetní technikou, komunikační dovednosti či jiné typy kurzů a školení apod.). </a:t>
            </a:r>
            <a:endParaRPr lang="cs-CZ" b="1" dirty="0"/>
          </a:p>
          <a:p>
            <a:endParaRPr lang="cs-CZ" b="1" dirty="0"/>
          </a:p>
        </p:txBody>
      </p:sp>
    </p:spTree>
    <p:extLst>
      <p:ext uri="{BB962C8B-B14F-4D97-AF65-F5344CB8AC3E}">
        <p14:creationId xmlns:p14="http://schemas.microsoft.com/office/powerpoint/2010/main" val="2202485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Kapitola 17 PPŽP</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Tabulka přímé a nepřímé náklady na webu</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Vytisknout tabulku</a:t>
            </a:r>
          </a:p>
        </p:txBody>
      </p:sp>
    </p:spTree>
    <p:extLst>
      <p:ext uri="{BB962C8B-B14F-4D97-AF65-F5344CB8AC3E}">
        <p14:creationId xmlns:p14="http://schemas.microsoft.com/office/powerpoint/2010/main" val="526220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Kapitola 17.4 PPŽP</a:t>
            </a:r>
          </a:p>
        </p:txBody>
      </p:sp>
    </p:spTree>
    <p:extLst>
      <p:ext uri="{BB962C8B-B14F-4D97-AF65-F5344CB8AC3E}">
        <p14:creationId xmlns:p14="http://schemas.microsoft.com/office/powerpoint/2010/main" val="2851382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1200" b="0" i="0" u="none" strike="noStrike" kern="1200" baseline="0" dirty="0">
                <a:solidFill>
                  <a:schemeClr val="tx1"/>
                </a:solidFill>
                <a:latin typeface="+mn-lt"/>
                <a:ea typeface="+mn-ea"/>
                <a:cs typeface="+mn-cs"/>
              </a:rPr>
              <a:t>v odůvodněných případech je fyzická realizace části projektu možná i mimo území hl. m. Prahy</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b="1" dirty="0">
                <a:latin typeface="Arial" panose="020B0604020202020204" pitchFamily="34" charset="0"/>
                <a:cs typeface="Arial" panose="020B0604020202020204" pitchFamily="34" charset="0"/>
              </a:rPr>
              <a:t>* </a:t>
            </a:r>
            <a:r>
              <a:rPr lang="cs-CZ" sz="900" dirty="0">
                <a:latin typeface="Arial" panose="020B0604020202020204" pitchFamily="34" charset="0"/>
                <a:cs typeface="Arial" panose="020B0604020202020204" pitchFamily="34" charset="0"/>
              </a:rPr>
              <a:t>viz Pravidla pro žadatele a příjemce OP PPR (kap. 17.5)</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p:txBody>
      </p:sp>
    </p:spTree>
    <p:extLst>
      <p:ext uri="{BB962C8B-B14F-4D97-AF65-F5344CB8AC3E}">
        <p14:creationId xmlns:p14="http://schemas.microsoft.com/office/powerpoint/2010/main" val="419004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84283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800" dirty="0"/>
              <a:t>Kap. 11</a:t>
            </a:r>
          </a:p>
        </p:txBody>
      </p:sp>
    </p:spTree>
    <p:extLst>
      <p:ext uri="{BB962C8B-B14F-4D97-AF65-F5344CB8AC3E}">
        <p14:creationId xmlns:p14="http://schemas.microsoft.com/office/powerpoint/2010/main" val="1214477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800" b="0" dirty="0"/>
              <a:t>Pokud realizace zahájena před podpisem, ptáme se na průběh realizace v </a:t>
            </a:r>
            <a:r>
              <a:rPr lang="cs-CZ" sz="800" b="0" dirty="0" err="1"/>
              <a:t>exante</a:t>
            </a:r>
            <a:r>
              <a:rPr lang="cs-CZ" sz="800" b="0" dirty="0"/>
              <a:t> kontrole</a:t>
            </a:r>
          </a:p>
          <a:p>
            <a:r>
              <a:rPr lang="cs-CZ" sz="800" b="0" dirty="0"/>
              <a:t>Pokud</a:t>
            </a:r>
            <a:r>
              <a:rPr lang="cs-CZ" sz="800" b="0" baseline="0" dirty="0"/>
              <a:t> je realizace projektu zahájena po podpisu smlouvy, </a:t>
            </a:r>
            <a:r>
              <a:rPr lang="cs-CZ" sz="1200" b="0" i="0" u="none" strike="noStrike" kern="1200" baseline="0" dirty="0">
                <a:solidFill>
                  <a:schemeClr val="tx1"/>
                </a:solidFill>
                <a:latin typeface="+mn-lt"/>
                <a:ea typeface="+mn-ea"/>
                <a:cs typeface="+mn-cs"/>
              </a:rPr>
              <a:t>příjemce do 10 pracovních dnů od data zahájení realizace projektu zašle zprávu formou interní depeše, která bude obsahovat: </a:t>
            </a:r>
          </a:p>
          <a:p>
            <a:r>
              <a:rPr lang="cs-CZ" sz="1200" b="0" i="0" u="none" strike="noStrike" kern="1200" baseline="0" dirty="0">
                <a:solidFill>
                  <a:schemeClr val="tx1"/>
                </a:solidFill>
                <a:latin typeface="+mn-lt"/>
                <a:ea typeface="+mn-ea"/>
                <a:cs typeface="+mn-cs"/>
              </a:rPr>
              <a:t> informaci, zda byl projekt zahájen v souladu se Smlouvou o financování </a:t>
            </a:r>
          </a:p>
          <a:p>
            <a:r>
              <a:rPr lang="cs-CZ" sz="1200" b="0" i="0" u="none" strike="noStrike" kern="1200" baseline="0" dirty="0">
                <a:solidFill>
                  <a:schemeClr val="tx1"/>
                </a:solidFill>
                <a:latin typeface="+mn-lt"/>
                <a:ea typeface="+mn-ea"/>
                <a:cs typeface="+mn-cs"/>
              </a:rPr>
              <a:t> uvedení aktivit, které již v rámci projektu probíhají </a:t>
            </a:r>
          </a:p>
          <a:p>
            <a:r>
              <a:rPr lang="cs-CZ" sz="1200" b="0" i="0" u="none" strike="noStrike" kern="1200" baseline="0" dirty="0">
                <a:solidFill>
                  <a:schemeClr val="tx1"/>
                </a:solidFill>
                <a:latin typeface="+mn-lt"/>
                <a:ea typeface="+mn-ea"/>
                <a:cs typeface="+mn-cs"/>
              </a:rPr>
              <a:t> pokud v rámci projektu došlo ke komplikacím, pak rovněž tuto informaci, a to včetně uvedení podrobností. </a:t>
            </a:r>
            <a:endParaRPr lang="cs-CZ" sz="800"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Průběžná zpráva o realizaci projektu (Průběžná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endParaRPr lang="cs-CZ" dirty="0"/>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každých 6 měsíců od zahájení realizace projektu</a:t>
            </a: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Závěrečná zpráva o realizaci projektu (Závěrečná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na konci realizace projektu – max. trvání 8 měsíců</a:t>
            </a:r>
            <a:endParaRPr lang="cs-CZ" sz="800" dirty="0"/>
          </a:p>
        </p:txBody>
      </p:sp>
    </p:spTree>
    <p:extLst>
      <p:ext uri="{BB962C8B-B14F-4D97-AF65-F5344CB8AC3E}">
        <p14:creationId xmlns:p14="http://schemas.microsoft.com/office/powerpoint/2010/main" val="1446714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 případě změn projektu po uzavření Smlouvy o financování/Podmínek realizace platí, že projekt musí být realizován tak, aby byl zcela v souladu s tím, co je uvedeno právě ve Smlouvě o financování/Podmínkách realizace. </a:t>
            </a:r>
          </a:p>
          <a:p>
            <a:pPr marL="285750" indent="-285750">
              <a:buClr>
                <a:srgbClr val="A59253"/>
              </a:buClr>
              <a:buFont typeface="Wingdings" panose="05000000000000000000" pitchFamily="2" charset="2"/>
              <a:buChar char="Ø"/>
            </a:pPr>
            <a:r>
              <a:rPr lang="cs-CZ" sz="1200" b="0" i="0" u="none" strike="noStrike" kern="1200" baseline="0" dirty="0">
                <a:solidFill>
                  <a:schemeClr val="tx1"/>
                </a:solidFill>
                <a:latin typeface="+mn-lt"/>
                <a:ea typeface="+mn-ea"/>
                <a:cs typeface="+mn-cs"/>
              </a:rPr>
              <a:t>V případě změn projektu před uzavřením Smlouvy o financování/Podmínek realizace platí, že změny projektu nelze provádět v období do ukončení věcného hodnocení. Výjimkou jsou pouze změny kontaktních údajů žadatele nebo změny a úpravy, k nimž je žadatel vyzván ze strany ŘO v rámci procesu schvalování žádostí o podporu projektu (např. doložení příloh při kontrole formálních náležitostí). </a:t>
            </a:r>
            <a:endParaRPr lang="cs-CZ" dirty="0">
              <a:latin typeface="Arial" panose="020B0604020202020204" pitchFamily="34" charset="0"/>
              <a:cs typeface="Arial" panose="020B0604020202020204" pitchFamily="34" charset="0"/>
            </a:endParaRP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Odchylky v realizaci projektu od toho, co stanovuje Smlouva o financování/Podmínky realizace, se pak rozlišují dle závažnosti na tzv. podstatné a nepodstatné změny</a:t>
            </a:r>
          </a:p>
          <a:p>
            <a:r>
              <a:rPr lang="cs-CZ" b="1" dirty="0">
                <a:latin typeface="Arial" panose="020B0604020202020204" pitchFamily="34" charset="0"/>
                <a:cs typeface="Arial" panose="020B0604020202020204" pitchFamily="34" charset="0"/>
              </a:rPr>
              <a:t>NEPODSTATNÉ</a:t>
            </a:r>
            <a:endParaRPr lang="cs-CZ" b="1" baseline="0" dirty="0">
              <a:latin typeface="Arial" panose="020B0604020202020204" pitchFamily="34" charset="0"/>
              <a:cs typeface="Arial" panose="020B0604020202020204" pitchFamily="34" charset="0"/>
            </a:endParaRPr>
          </a:p>
          <a:p>
            <a:r>
              <a:rPr lang="cs-CZ" baseline="0" dirty="0">
                <a:latin typeface="Arial" panose="020B0604020202020204" pitchFamily="34" charset="0"/>
                <a:cs typeface="Arial" panose="020B0604020202020204" pitchFamily="34" charset="0"/>
              </a:rPr>
              <a:t>- </a:t>
            </a:r>
            <a:r>
              <a:rPr lang="cs-CZ" sz="1200" kern="1200" dirty="0">
                <a:solidFill>
                  <a:schemeClr val="tx1"/>
                </a:solidFill>
                <a:effectLst/>
                <a:latin typeface="+mn-lt"/>
                <a:ea typeface="+mn-ea"/>
                <a:cs typeface="+mn-cs"/>
              </a:rPr>
              <a:t>nejpozději do 5-ti pracovních dnů) od data, kdy ke změně došlo. Výčet změn z této kategorie:</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Změna kontaktní osoby projektu (vč. změny kontaktních údajů - telefon, e-mail) či adresy pro doručení písemností.</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Změna v osobách vykonávajících funkci statutárního orgánu příjemce.</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Změna adresy realizace, pokud není tato adresa definována přímo ve Smlouvě o financování/Podmínkách realizace.</a:t>
            </a:r>
          </a:p>
          <a:p>
            <a:pPr marL="0" indent="0">
              <a:buFont typeface="Arial" panose="020B0604020202020204" pitchFamily="34" charset="0"/>
              <a:buNone/>
            </a:pPr>
            <a:r>
              <a:rPr lang="cs-CZ" sz="1200" b="1" u="sng" kern="1200" dirty="0">
                <a:solidFill>
                  <a:schemeClr val="tx1"/>
                </a:solidFill>
                <a:effectLst/>
                <a:latin typeface="+mn-lt"/>
                <a:ea typeface="+mn-ea"/>
                <a:cs typeface="+mn-cs"/>
              </a:rPr>
              <a:t>Nepodstatné</a:t>
            </a:r>
            <a:r>
              <a:rPr lang="cs-CZ" sz="1200" b="1" u="sng" kern="1200" baseline="0" dirty="0">
                <a:solidFill>
                  <a:schemeClr val="tx1"/>
                </a:solidFill>
                <a:effectLst/>
                <a:latin typeface="+mn-lt"/>
                <a:ea typeface="+mn-ea"/>
                <a:cs typeface="+mn-cs"/>
              </a:rPr>
              <a:t> – ale nahlašují se </a:t>
            </a:r>
            <a:r>
              <a:rPr lang="cs-CZ" sz="1200" b="1" i="0" u="sng" strike="noStrike" kern="1200" baseline="0" dirty="0">
                <a:solidFill>
                  <a:schemeClr val="tx1"/>
                </a:solidFill>
                <a:latin typeface="+mn-lt"/>
                <a:ea typeface="+mn-ea"/>
                <a:cs typeface="+mn-cs"/>
              </a:rPr>
              <a:t>až před podáním zprávy o realizaci/zprávy o udržitelnosti projektu, kterou příjemce předkládá za sledované období, ve kterém k nepodstatné změně došlo</a:t>
            </a:r>
            <a:r>
              <a:rPr lang="cs-CZ" sz="1200" b="0" i="0" u="none" strike="noStrike" kern="1200" baseline="0" dirty="0">
                <a:solidFill>
                  <a:schemeClr val="tx1"/>
                </a:solidFill>
                <a:latin typeface="+mn-lt"/>
                <a:ea typeface="+mn-ea"/>
                <a:cs typeface="+mn-cs"/>
              </a:rPr>
              <a:t>:</a:t>
            </a:r>
            <a:endParaRPr lang="cs-CZ" sz="1200" kern="1200" dirty="0">
              <a:solidFill>
                <a:schemeClr val="tx1"/>
              </a:solidFill>
              <a:effectLst/>
              <a:latin typeface="+mn-lt"/>
              <a:ea typeface="+mn-ea"/>
              <a:cs typeface="+mn-cs"/>
            </a:endParaRPr>
          </a:p>
          <a:p>
            <a:pPr lvl="0"/>
            <a:r>
              <a:rPr lang="cs-CZ" sz="1200" b="1" kern="1200" dirty="0">
                <a:solidFill>
                  <a:schemeClr val="tx1"/>
                </a:solidFill>
                <a:effectLst/>
                <a:latin typeface="+mn-lt"/>
                <a:ea typeface="+mn-ea"/>
                <a:cs typeface="+mn-cs"/>
              </a:rPr>
              <a:t>Změna harmonogramu realizace projektu, která neovlivní cíle, indikátory projektu, rozpočet projektu a celkovou délku realizace projektu.</a:t>
            </a:r>
          </a:p>
          <a:p>
            <a:pPr lvl="0"/>
            <a:r>
              <a:rPr lang="cs-CZ" sz="1200" kern="1200" dirty="0">
                <a:solidFill>
                  <a:schemeClr val="tx1"/>
                </a:solidFill>
                <a:effectLst/>
                <a:latin typeface="+mn-lt"/>
                <a:ea typeface="+mn-ea"/>
                <a:cs typeface="+mn-cs"/>
              </a:rPr>
              <a:t>Úprava postupu realizace klíčové aktivity, která však neovlivní její charakter, cíle, rozpočet a celkovou délku realizace projektu.</a:t>
            </a:r>
          </a:p>
          <a:p>
            <a:pPr lvl="0"/>
            <a:r>
              <a:rPr lang="cs-CZ" sz="1200" kern="1200" dirty="0">
                <a:solidFill>
                  <a:schemeClr val="tx1"/>
                </a:solidFill>
                <a:effectLst/>
                <a:latin typeface="+mn-lt"/>
                <a:ea typeface="+mn-ea"/>
                <a:cs typeface="+mn-cs"/>
              </a:rPr>
              <a:t>Úprava rozpočtu projektu - přesuny uvnitř kapitol rozpočtu (mezi položkami) pouze v rámci neinvestičních způsobilých výdajů, přičemž tyto změny musí respektovat zásady řádného finančního řízení projektu, princip 3E.</a:t>
            </a:r>
          </a:p>
          <a:p>
            <a:pPr lvl="0"/>
            <a:r>
              <a:rPr lang="cs-CZ" sz="1200" b="1" kern="1200" dirty="0">
                <a:solidFill>
                  <a:schemeClr val="tx1"/>
                </a:solidFill>
                <a:effectLst/>
                <a:latin typeface="+mn-lt"/>
                <a:ea typeface="+mn-ea"/>
                <a:cs typeface="+mn-cs"/>
              </a:rPr>
              <a:t>Změna složení realizačního týmu.</a:t>
            </a:r>
          </a:p>
          <a:p>
            <a:pPr lvl="0"/>
            <a:r>
              <a:rPr lang="cs-CZ" sz="1200" b="1" kern="1200" dirty="0">
                <a:solidFill>
                  <a:schemeClr val="tx1"/>
                </a:solidFill>
                <a:effectLst/>
                <a:latin typeface="+mn-lt"/>
                <a:ea typeface="+mn-ea"/>
                <a:cs typeface="+mn-cs"/>
              </a:rPr>
              <a:t>Uzavření a změny partnerských smluv</a:t>
            </a:r>
            <a:r>
              <a:rPr lang="cs-CZ" sz="1200" kern="1200" dirty="0">
                <a:solidFill>
                  <a:schemeClr val="tx1"/>
                </a:solidFill>
                <a:effectLst/>
                <a:latin typeface="+mn-lt"/>
                <a:ea typeface="+mn-ea"/>
                <a:cs typeface="+mn-cs"/>
              </a:rPr>
              <a:t>.</a:t>
            </a:r>
          </a:p>
          <a:p>
            <a:pPr lvl="0"/>
            <a:r>
              <a:rPr lang="cs-CZ" sz="1200" kern="1200" dirty="0">
                <a:solidFill>
                  <a:schemeClr val="tx1"/>
                </a:solidFill>
                <a:effectLst/>
                <a:latin typeface="+mn-lt"/>
                <a:ea typeface="+mn-ea"/>
                <a:cs typeface="+mn-cs"/>
              </a:rPr>
              <a:t>Změna týkající se plátcovství daně z přidané hodnoty příjemce či partnera projektu.</a:t>
            </a:r>
          </a:p>
          <a:p>
            <a:pPr lvl="0"/>
            <a:r>
              <a:rPr lang="cs-CZ" sz="1200" kern="1200" dirty="0">
                <a:solidFill>
                  <a:schemeClr val="tx1"/>
                </a:solidFill>
                <a:effectLst/>
                <a:latin typeface="+mn-lt"/>
                <a:ea typeface="+mn-ea"/>
                <a:cs typeface="+mn-cs"/>
              </a:rPr>
              <a:t>V případě snížení rozpočtu resp. způsobilých výdajů o 15 % a méně, a to v případě, že výše způsobilých výdajů projektu je nad 20 mil. Kč (dle Smlouvy o financování/Podmínek realizace).</a:t>
            </a:r>
          </a:p>
          <a:p>
            <a:pPr lvl="0"/>
            <a:r>
              <a:rPr lang="cs-CZ" sz="1200" kern="1200" dirty="0">
                <a:solidFill>
                  <a:schemeClr val="tx1"/>
                </a:solidFill>
                <a:effectLst/>
                <a:latin typeface="+mn-lt"/>
                <a:ea typeface="+mn-ea"/>
                <a:cs typeface="+mn-cs"/>
              </a:rPr>
              <a:t>Úprava finančních plánů projektu – příjemce je </a:t>
            </a:r>
            <a:r>
              <a:rPr lang="cs-CZ" sz="1200" b="1" u="sng" kern="1200" dirty="0">
                <a:solidFill>
                  <a:schemeClr val="tx1"/>
                </a:solidFill>
                <a:effectLst/>
                <a:latin typeface="+mn-lt"/>
                <a:ea typeface="+mn-ea"/>
                <a:cs typeface="+mn-cs"/>
              </a:rPr>
              <a:t>před založením každé </a:t>
            </a:r>
            <a:r>
              <a:rPr lang="cs-CZ" sz="1200" b="1" u="sng" kern="1200" dirty="0" err="1">
                <a:solidFill>
                  <a:schemeClr val="tx1"/>
                </a:solidFill>
                <a:effectLst/>
                <a:latin typeface="+mn-lt"/>
                <a:ea typeface="+mn-ea"/>
                <a:cs typeface="+mn-cs"/>
              </a:rPr>
              <a:t>ZoR</a:t>
            </a:r>
            <a:r>
              <a:rPr lang="cs-CZ" sz="1200" b="1" u="sng" kern="1200" dirty="0">
                <a:solidFill>
                  <a:schemeClr val="tx1"/>
                </a:solidFill>
                <a:effectLst/>
                <a:latin typeface="+mn-lt"/>
                <a:ea typeface="+mn-ea"/>
                <a:cs typeface="+mn-cs"/>
              </a:rPr>
              <a:t> projektu</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povinen upravit finanční plány projektu dle aktuálního čerpání a aktuálního plánu na další etapy/období. </a:t>
            </a:r>
          </a:p>
          <a:p>
            <a:pPr marL="0" indent="0">
              <a:buFont typeface="Arial" panose="020B0604020202020204" pitchFamily="34" charset="0"/>
              <a:buNone/>
            </a:pPr>
            <a:endParaRPr lang="cs-CZ" sz="1200" b="1" kern="1200" dirty="0">
              <a:solidFill>
                <a:schemeClr val="tx1"/>
              </a:solidFill>
              <a:effectLst/>
              <a:latin typeface="+mn-lt"/>
              <a:ea typeface="+mn-ea"/>
              <a:cs typeface="+mn-cs"/>
            </a:endParaRPr>
          </a:p>
          <a:p>
            <a:pPr marL="0" indent="0">
              <a:buFont typeface="Arial" panose="020B0604020202020204" pitchFamily="34" charset="0"/>
              <a:buNone/>
            </a:pPr>
            <a:r>
              <a:rPr lang="cs-CZ" sz="1200" b="1" kern="1200" dirty="0">
                <a:solidFill>
                  <a:schemeClr val="tx1"/>
                </a:solidFill>
                <a:effectLst/>
                <a:latin typeface="+mn-lt"/>
                <a:ea typeface="+mn-ea"/>
                <a:cs typeface="+mn-cs"/>
              </a:rPr>
              <a:t>PODSTATNÉ</a:t>
            </a:r>
          </a:p>
          <a:p>
            <a:r>
              <a:rPr lang="cs-CZ" sz="1200" u="sng" kern="1200" dirty="0">
                <a:solidFill>
                  <a:schemeClr val="tx1"/>
                </a:solidFill>
                <a:effectLst/>
                <a:latin typeface="+mn-lt"/>
                <a:ea typeface="+mn-ea"/>
                <a:cs typeface="+mn-cs"/>
              </a:rPr>
              <a:t>Změny, </a:t>
            </a:r>
            <a:r>
              <a:rPr lang="cs-CZ" sz="1200" b="1" u="sng" kern="1200" dirty="0">
                <a:solidFill>
                  <a:schemeClr val="tx1"/>
                </a:solidFill>
                <a:effectLst/>
                <a:latin typeface="+mn-lt"/>
                <a:ea typeface="+mn-ea"/>
                <a:cs typeface="+mn-cs"/>
              </a:rPr>
              <a:t>které nevyžadují uzavření dodatku ke Smlouvě o financování/nových </a:t>
            </a:r>
            <a:r>
              <a:rPr lang="cs-CZ" sz="1200" u="sng" kern="1200" dirty="0">
                <a:solidFill>
                  <a:schemeClr val="tx1"/>
                </a:solidFill>
                <a:effectLst/>
                <a:latin typeface="+mn-lt"/>
                <a:ea typeface="+mn-ea"/>
                <a:cs typeface="+mn-cs"/>
              </a:rPr>
              <a:t>Podmínek realizace</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úprava rozpočtu projektu </a:t>
            </a:r>
            <a:r>
              <a:rPr lang="cs-CZ" sz="1200" kern="1200" dirty="0">
                <a:solidFill>
                  <a:schemeClr val="tx1"/>
                </a:solidFill>
                <a:effectLst/>
                <a:latin typeface="+mn-lt"/>
                <a:ea typeface="+mn-ea"/>
                <a:cs typeface="+mn-cs"/>
              </a:rPr>
              <a:t>- přesuny uvnitř kapitol rozpočtu (mezi položkami) pouze v rámci investičních způsobilých výdajů, přesuny mezi kapitolami rozpočtu, přesuny mezi prostředky alokovanými na jednotlivé koncepty (platí pro PO 1, aktivitu </a:t>
            </a:r>
            <a:r>
              <a:rPr lang="cs-CZ" sz="1200" kern="1200" dirty="0" err="1">
                <a:solidFill>
                  <a:schemeClr val="tx1"/>
                </a:solidFill>
                <a:effectLst/>
                <a:latin typeface="+mn-lt"/>
                <a:ea typeface="+mn-ea"/>
                <a:cs typeface="+mn-cs"/>
              </a:rPr>
              <a:t>Proof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concept</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prodloužení nebo zkrácení délky projektu o méně než 62 kalendářních dní včetně</a:t>
            </a:r>
            <a:r>
              <a:rPr lang="cs-CZ" sz="1200" kern="1200" dirty="0">
                <a:solidFill>
                  <a:schemeClr val="tx1"/>
                </a:solidFill>
                <a:effectLst/>
                <a:latin typeface="+mn-lt"/>
                <a:ea typeface="+mn-ea"/>
                <a:cs typeface="+mn-cs"/>
              </a:rPr>
              <a:t>,</a:t>
            </a:r>
          </a:p>
          <a:p>
            <a:pPr lvl="0"/>
            <a:r>
              <a:rPr lang="cs-CZ" sz="1200" kern="1200" dirty="0">
                <a:solidFill>
                  <a:schemeClr val="tx1"/>
                </a:solidFill>
                <a:effectLst/>
                <a:latin typeface="+mn-lt"/>
                <a:ea typeface="+mn-ea"/>
                <a:cs typeface="+mn-cs"/>
              </a:rPr>
              <a:t>další změny, které nezakládají dodatek a nejsou jinde uvedeny.</a:t>
            </a:r>
          </a:p>
          <a:p>
            <a:r>
              <a:rPr lang="cs-CZ" sz="1200" kern="1200" dirty="0">
                <a:solidFill>
                  <a:schemeClr val="tx1"/>
                </a:solidFill>
                <a:effectLst/>
                <a:latin typeface="+mn-lt"/>
                <a:ea typeface="+mn-ea"/>
                <a:cs typeface="+mn-cs"/>
              </a:rPr>
              <a:t> </a:t>
            </a:r>
          </a:p>
          <a:p>
            <a:r>
              <a:rPr lang="cs-CZ" sz="1200" u="sng" kern="1200" dirty="0">
                <a:solidFill>
                  <a:schemeClr val="tx1"/>
                </a:solidFill>
                <a:effectLst/>
                <a:latin typeface="+mn-lt"/>
                <a:ea typeface="+mn-ea"/>
                <a:cs typeface="+mn-cs"/>
              </a:rPr>
              <a:t>Změny, které </a:t>
            </a:r>
            <a:r>
              <a:rPr lang="cs-CZ" sz="1200" b="1" u="sng" kern="1200" dirty="0">
                <a:solidFill>
                  <a:schemeClr val="tx1"/>
                </a:solidFill>
                <a:effectLst/>
                <a:latin typeface="+mn-lt"/>
                <a:ea typeface="+mn-ea"/>
                <a:cs typeface="+mn-cs"/>
              </a:rPr>
              <a:t>vyžadují uzavření dodatku ke Smlouvě o financování/nových </a:t>
            </a:r>
            <a:r>
              <a:rPr lang="cs-CZ" sz="1200" u="sng" kern="1200" dirty="0">
                <a:solidFill>
                  <a:schemeClr val="tx1"/>
                </a:solidFill>
                <a:effectLst/>
                <a:latin typeface="+mn-lt"/>
                <a:ea typeface="+mn-ea"/>
                <a:cs typeface="+mn-cs"/>
              </a:rPr>
              <a:t>Podmínek realizace</a:t>
            </a:r>
            <a:r>
              <a:rPr lang="cs-CZ" sz="1200" kern="1200" dirty="0">
                <a:solidFill>
                  <a:schemeClr val="tx1"/>
                </a:solidFill>
                <a:effectLst/>
                <a:latin typeface="+mn-lt"/>
                <a:ea typeface="+mn-ea"/>
                <a:cs typeface="+mn-cs"/>
              </a:rPr>
              <a:t>:</a:t>
            </a:r>
          </a:p>
          <a:p>
            <a:pPr lvl="0"/>
            <a:r>
              <a:rPr lang="cs-CZ" sz="1200" kern="1200" dirty="0">
                <a:solidFill>
                  <a:schemeClr val="tx1"/>
                </a:solidFill>
                <a:effectLst/>
                <a:latin typeface="+mn-lt"/>
                <a:ea typeface="+mn-ea"/>
                <a:cs typeface="+mn-cs"/>
              </a:rPr>
              <a:t>změna sídla příjemce podpory,</a:t>
            </a:r>
          </a:p>
          <a:p>
            <a:pPr lvl="0"/>
            <a:r>
              <a:rPr lang="cs-CZ" sz="1200" b="1" kern="1200" dirty="0">
                <a:solidFill>
                  <a:schemeClr val="tx1"/>
                </a:solidFill>
                <a:effectLst/>
                <a:latin typeface="+mn-lt"/>
                <a:ea typeface="+mn-ea"/>
                <a:cs typeface="+mn-cs"/>
              </a:rPr>
              <a:t>změna názvu a právní formy příjemce,</a:t>
            </a:r>
          </a:p>
          <a:p>
            <a:pPr lvl="0"/>
            <a:r>
              <a:rPr lang="cs-CZ" sz="1200" kern="1200" dirty="0">
                <a:solidFill>
                  <a:schemeClr val="tx1"/>
                </a:solidFill>
                <a:effectLst/>
                <a:latin typeface="+mn-lt"/>
                <a:ea typeface="+mn-ea"/>
                <a:cs typeface="+mn-cs"/>
              </a:rPr>
              <a:t>prodloužení nebo zkrácení délky projektu o více jak 62 kalendářních dní, </a:t>
            </a:r>
          </a:p>
          <a:p>
            <a:pPr lvl="0"/>
            <a:r>
              <a:rPr lang="cs-CZ" sz="1200" b="1" kern="1200" dirty="0">
                <a:solidFill>
                  <a:schemeClr val="tx1"/>
                </a:solidFill>
                <a:effectLst/>
                <a:latin typeface="+mn-lt"/>
                <a:ea typeface="+mn-ea"/>
                <a:cs typeface="+mn-cs"/>
              </a:rPr>
              <a:t>změna bankovního účtu příjemce,</a:t>
            </a:r>
          </a:p>
          <a:p>
            <a:pPr lvl="0"/>
            <a:r>
              <a:rPr lang="cs-CZ" sz="1200" kern="1200" dirty="0">
                <a:solidFill>
                  <a:schemeClr val="tx1"/>
                </a:solidFill>
                <a:effectLst/>
                <a:latin typeface="+mn-lt"/>
                <a:ea typeface="+mn-ea"/>
                <a:cs typeface="+mn-cs"/>
              </a:rPr>
              <a:t>změna projektových indikátorů (blíže viz kap. 21.1),</a:t>
            </a:r>
          </a:p>
          <a:p>
            <a:pPr lvl="0"/>
            <a:r>
              <a:rPr lang="cs-CZ" sz="1200" b="1" kern="1200" dirty="0">
                <a:solidFill>
                  <a:schemeClr val="tx1"/>
                </a:solidFill>
                <a:effectLst/>
                <a:latin typeface="+mn-lt"/>
                <a:ea typeface="+mn-ea"/>
                <a:cs typeface="+mn-cs"/>
              </a:rPr>
              <a:t>v případě snížení rozpočtu resp. způsobilých výdajů o více jak 15 %, pouze v případě, že výše způsobilých výdajů projektu je nad 20 mil. </a:t>
            </a:r>
            <a:r>
              <a:rPr lang="cs-CZ" sz="1200" kern="1200" dirty="0">
                <a:solidFill>
                  <a:schemeClr val="tx1"/>
                </a:solidFill>
                <a:effectLst/>
                <a:latin typeface="+mn-lt"/>
                <a:ea typeface="+mn-ea"/>
                <a:cs typeface="+mn-cs"/>
              </a:rPr>
              <a:t>Kč (dle Smlouvy o financování/Podmínek realizace),</a:t>
            </a:r>
          </a:p>
          <a:p>
            <a:pPr lvl="0"/>
            <a:r>
              <a:rPr lang="cs-CZ" sz="1200" kern="1200" dirty="0">
                <a:solidFill>
                  <a:schemeClr val="tx1"/>
                </a:solidFill>
                <a:effectLst/>
                <a:latin typeface="+mn-lt"/>
                <a:ea typeface="+mn-ea"/>
                <a:cs typeface="+mn-cs"/>
              </a:rPr>
              <a:t>změna adresy realizace projektu, pokud je tato adresa uvedena přímo ve Smlouvě o financování/Podmínkách realizace,</a:t>
            </a:r>
          </a:p>
          <a:p>
            <a:pPr lvl="0"/>
            <a:r>
              <a:rPr lang="cs-CZ" sz="1200" kern="1200" dirty="0">
                <a:solidFill>
                  <a:schemeClr val="tx1"/>
                </a:solidFill>
                <a:effectLst/>
                <a:latin typeface="+mn-lt"/>
                <a:ea typeface="+mn-ea"/>
                <a:cs typeface="+mn-cs"/>
              </a:rPr>
              <a:t>další změny, které mění údaje ve Smlouvě o financování/Podmínkách realizace a nejsou jinde uvedeny</a:t>
            </a:r>
          </a:p>
          <a:p>
            <a:pPr marL="0" indent="0">
              <a:buFont typeface="Arial" panose="020B0604020202020204" pitchFamily="34" charset="0"/>
              <a:buNone/>
            </a:pPr>
            <a:endParaRPr lang="cs-CZ" b="1" dirty="0"/>
          </a:p>
        </p:txBody>
      </p:sp>
    </p:spTree>
    <p:extLst>
      <p:ext uri="{BB962C8B-B14F-4D97-AF65-F5344CB8AC3E}">
        <p14:creationId xmlns:p14="http://schemas.microsoft.com/office/powerpoint/2010/main" val="3607759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zveřejní na své internetové stránce, pokud taková stránka existuje, stručný popis projektu, včetně jeho cílů a výsledků a zdůrazní, že je na daný projekt poskytována finanční podpora od Unie. </a:t>
            </a:r>
          </a:p>
        </p:txBody>
      </p:sp>
    </p:spTree>
    <p:extLst>
      <p:ext uri="{BB962C8B-B14F-4D97-AF65-F5344CB8AC3E}">
        <p14:creationId xmlns:p14="http://schemas.microsoft.com/office/powerpoint/2010/main" val="2409375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Pro zjednodušení práce při dodržování povinné publicity ze strany příjemců byl ve spolupráci s Ministerstvem pro místní rozvoj vytvořen tzv. Generátor nástrojů povinné publicity, který je dostupný na adrese: https://publicita.dotaceeu.cz/. </a:t>
            </a:r>
            <a:endParaRPr lang="cs-CZ" sz="1000" dirty="0"/>
          </a:p>
        </p:txBody>
      </p:sp>
    </p:spTree>
    <p:extLst>
      <p:ext uri="{BB962C8B-B14F-4D97-AF65-F5344CB8AC3E}">
        <p14:creationId xmlns:p14="http://schemas.microsoft.com/office/powerpoint/2010/main" val="3267544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a:p>
            <a:pPr>
              <a:spcAft>
                <a:spcPts val="600"/>
              </a:spcAft>
              <a:buClr>
                <a:srgbClr val="A59253"/>
              </a:buClr>
            </a:pPr>
            <a:r>
              <a:rPr lang="cs-CZ" b="1" dirty="0">
                <a:solidFill>
                  <a:srgbClr val="000000"/>
                </a:solidFill>
                <a:latin typeface="Arial" panose="020B0604020202020204" pitchFamily="34" charset="0"/>
                <a:cs typeface="Arial" panose="020B0604020202020204" pitchFamily="34" charset="0"/>
              </a:rPr>
              <a:t>Udržitelný rozvoj, Rovné příležitosti mužů a žen </a:t>
            </a:r>
          </a:p>
          <a:p>
            <a:pPr>
              <a:spcAft>
                <a:spcPts val="600"/>
              </a:spcAft>
              <a:buClr>
                <a:srgbClr val="A59253"/>
              </a:buClr>
            </a:pPr>
            <a:endParaRPr lang="cs-CZ" b="1" dirty="0">
              <a:solidFill>
                <a:srgbClr val="00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solidFill>
                  <a:srgbClr val="000000"/>
                </a:solidFill>
                <a:latin typeface="Arial" panose="020B0604020202020204" pitchFamily="34" charset="0"/>
                <a:cs typeface="Arial" panose="020B0604020202020204" pitchFamily="34" charset="0"/>
              </a:rPr>
              <a:t>V prioritní ose 4 většinou pouze </a:t>
            </a:r>
            <a:r>
              <a:rPr lang="cs-CZ" u="sng" dirty="0">
                <a:solidFill>
                  <a:srgbClr val="000000"/>
                </a:solidFill>
                <a:latin typeface="Arial" panose="020B0604020202020204" pitchFamily="34" charset="0"/>
                <a:cs typeface="Arial" panose="020B0604020202020204" pitchFamily="34" charset="0"/>
              </a:rPr>
              <a:t>nepřímý vliv / neutrální</a:t>
            </a:r>
          </a:p>
          <a:p>
            <a:pPr marL="285750" indent="-285750">
              <a:buClr>
                <a:srgbClr val="A59253"/>
              </a:buClr>
              <a:buFont typeface="Wingdings" panose="05000000000000000000" pitchFamily="2" charset="2"/>
              <a:buChar char="Ø"/>
            </a:pPr>
            <a:endParaRPr lang="cs-CZ" u="sng" dirty="0">
              <a:solidFill>
                <a:srgbClr val="00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solidFill>
                  <a:srgbClr val="000000"/>
                </a:solidFill>
                <a:latin typeface="Arial" panose="020B0604020202020204" pitchFamily="34" charset="0"/>
                <a:cs typeface="Arial" panose="020B0604020202020204" pitchFamily="34" charset="0"/>
              </a:rPr>
              <a:t>soulad hospodářského a společenského pokroku s plnohodnotným zachováním životního prostředí pro další generace</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p:txBody>
      </p:sp>
    </p:spTree>
    <p:extLst>
      <p:ext uri="{BB962C8B-B14F-4D97-AF65-F5344CB8AC3E}">
        <p14:creationId xmlns:p14="http://schemas.microsoft.com/office/powerpoint/2010/main" val="3262820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
                <a:srgbClr val="A59253"/>
              </a:buClr>
              <a:buSzTx/>
              <a:buFontTx/>
              <a:buNone/>
              <a:tabLst/>
              <a:defRPr/>
            </a:pPr>
            <a:r>
              <a:rPr lang="cs-CZ" sz="1000" dirty="0">
                <a:latin typeface="Arial" panose="020B0604020202020204" pitchFamily="34" charset="0"/>
                <a:cs typeface="Arial" panose="020B0604020202020204" pitchFamily="34" charset="0"/>
              </a:rPr>
              <a:t>NNO – VP bude hodnocena podle vypracované metodiky</a:t>
            </a:r>
          </a:p>
          <a:p>
            <a:pPr>
              <a:lnSpc>
                <a:spcPct val="200000"/>
              </a:lnSpc>
              <a:buClr>
                <a:srgbClr val="A59253"/>
              </a:buClr>
            </a:pPr>
            <a:r>
              <a:rPr lang="cs-CZ" sz="1000" b="1" dirty="0">
                <a:latin typeface="Arial" panose="020B0604020202020204" pitchFamily="34" charset="0"/>
                <a:cs typeface="Arial" panose="020B0604020202020204" pitchFamily="34" charset="0"/>
              </a:rPr>
              <a:t>Definice pojmu „veřejná podpora“</a:t>
            </a:r>
            <a:endParaRPr lang="cs-CZ" sz="1050" dirty="0">
              <a:solidFill>
                <a:schemeClr val="accent2">
                  <a:lumMod val="60000"/>
                  <a:lumOff val="40000"/>
                </a:schemeClr>
              </a:solidFill>
            </a:endParaRPr>
          </a:p>
          <a:p>
            <a:pPr marL="285750" indent="-285750">
              <a:buClr>
                <a:srgbClr val="A59253"/>
              </a:buClr>
              <a:buFont typeface="Wingdings" panose="05000000000000000000" pitchFamily="2" charset="2"/>
              <a:buChar char="Ø"/>
            </a:pPr>
            <a:r>
              <a:rPr lang="cs-CZ" sz="1000" dirty="0">
                <a:latin typeface="Arial" panose="020B0604020202020204" pitchFamily="34" charset="0"/>
                <a:cs typeface="Arial" panose="020B0604020202020204" pitchFamily="34" charset="0"/>
              </a:rPr>
              <a:t>4 znaky veřejné podpory, které musejí být naplněny kumulativně:</a:t>
            </a:r>
          </a:p>
          <a:p>
            <a:pPr lvl="0"/>
            <a:r>
              <a:rPr lang="cs-CZ" sz="1200" kern="1200" dirty="0">
                <a:solidFill>
                  <a:schemeClr val="tx1"/>
                </a:solidFill>
                <a:effectLst/>
                <a:latin typeface="+mn-lt"/>
                <a:ea typeface="+mn-ea"/>
                <a:cs typeface="+mn-cs"/>
              </a:rPr>
              <a:t>poskytnutí podpory z veřejných zdrojů;</a:t>
            </a:r>
          </a:p>
          <a:p>
            <a:pPr lvl="0"/>
            <a:r>
              <a:rPr lang="cs-CZ" sz="1200" kern="1200" dirty="0">
                <a:solidFill>
                  <a:schemeClr val="tx1"/>
                </a:solidFill>
                <a:effectLst/>
                <a:latin typeface="+mn-lt"/>
                <a:ea typeface="+mn-ea"/>
                <a:cs typeface="+mn-cs"/>
              </a:rPr>
              <a:t>selektivní zvýhodnění určitého podniku;</a:t>
            </a:r>
          </a:p>
          <a:p>
            <a:pPr lvl="0"/>
            <a:r>
              <a:rPr lang="cs-CZ" sz="1200" kern="1200" dirty="0">
                <a:solidFill>
                  <a:schemeClr val="tx1"/>
                </a:solidFill>
                <a:effectLst/>
                <a:latin typeface="+mn-lt"/>
                <a:ea typeface="+mn-ea"/>
                <a:cs typeface="+mn-cs"/>
              </a:rPr>
              <a:t>narušení nebo hrozba narušení hospodářské soutěže;</a:t>
            </a:r>
          </a:p>
          <a:p>
            <a:pPr lvl="0"/>
            <a:r>
              <a:rPr lang="cs-CZ" sz="1200" kern="1200" dirty="0">
                <a:solidFill>
                  <a:schemeClr val="tx1"/>
                </a:solidFill>
                <a:effectLst/>
                <a:latin typeface="+mn-lt"/>
                <a:ea typeface="+mn-ea"/>
                <a:cs typeface="+mn-cs"/>
              </a:rPr>
              <a:t>dopad na obchod mezi členskými státy.</a:t>
            </a:r>
          </a:p>
          <a:p>
            <a:pPr>
              <a:buClr>
                <a:srgbClr val="A59253"/>
              </a:buClr>
            </a:pPr>
            <a:endParaRPr lang="cs-CZ" sz="1000" dirty="0">
              <a:latin typeface="Arial" panose="020B0604020202020204" pitchFamily="34" charset="0"/>
              <a:cs typeface="Arial" panose="020B0604020202020204" pitchFamily="34" charset="0"/>
            </a:endParaRPr>
          </a:p>
          <a:p>
            <a:r>
              <a:rPr lang="cs-CZ" sz="1200" kern="1200" dirty="0">
                <a:solidFill>
                  <a:schemeClr val="tx1"/>
                </a:solidFill>
                <a:effectLst/>
                <a:latin typeface="+mn-lt"/>
                <a:ea typeface="+mn-ea"/>
                <a:cs typeface="+mn-cs"/>
              </a:rPr>
              <a:t>Tato analýza by měla zahrnovat:</a:t>
            </a:r>
          </a:p>
          <a:p>
            <a:r>
              <a:rPr lang="cs-CZ" sz="1200" kern="1200" dirty="0">
                <a:solidFill>
                  <a:schemeClr val="tx1"/>
                </a:solidFill>
                <a:effectLst/>
                <a:latin typeface="+mn-lt"/>
                <a:ea typeface="+mn-ea"/>
                <a:cs typeface="+mn-cs"/>
              </a:rPr>
              <a:t> </a:t>
            </a:r>
          </a:p>
          <a:p>
            <a:pPr lvl="0"/>
            <a:r>
              <a:rPr lang="cs-CZ" sz="1200" kern="1200" dirty="0">
                <a:solidFill>
                  <a:schemeClr val="tx1"/>
                </a:solidFill>
                <a:effectLst/>
                <a:latin typeface="+mn-lt"/>
                <a:ea typeface="+mn-ea"/>
                <a:cs typeface="+mn-cs"/>
              </a:rPr>
              <a:t>Rozbor podporovaných činností včetně:</a:t>
            </a:r>
          </a:p>
          <a:p>
            <a:pPr lvl="1"/>
            <a:r>
              <a:rPr lang="cs-CZ" sz="1200" kern="1200" dirty="0">
                <a:solidFill>
                  <a:schemeClr val="tx1"/>
                </a:solidFill>
                <a:effectLst/>
                <a:latin typeface="+mn-lt"/>
                <a:ea typeface="+mn-ea"/>
                <a:cs typeface="+mn-cs"/>
              </a:rPr>
              <a:t>Posouzení, zda je příjemce podnik</a:t>
            </a:r>
          </a:p>
          <a:p>
            <a:pPr lvl="1"/>
            <a:r>
              <a:rPr lang="cs-CZ" sz="1200" kern="1200" dirty="0">
                <a:solidFill>
                  <a:schemeClr val="tx1"/>
                </a:solidFill>
                <a:effectLst/>
                <a:latin typeface="+mn-lt"/>
                <a:ea typeface="+mn-ea"/>
                <a:cs typeface="+mn-cs"/>
              </a:rPr>
              <a:t>Posouzení, zda podpora směřuje do HOČ </a:t>
            </a:r>
          </a:p>
          <a:p>
            <a:pPr lvl="0"/>
            <a:r>
              <a:rPr lang="cs-CZ" sz="1200" kern="1200" dirty="0">
                <a:solidFill>
                  <a:schemeClr val="tx1"/>
                </a:solidFill>
                <a:effectLst/>
                <a:latin typeface="+mn-lt"/>
                <a:ea typeface="+mn-ea"/>
                <a:cs typeface="+mn-cs"/>
              </a:rPr>
              <a:t>Rozbor relevantního trhu včetně:</a:t>
            </a:r>
          </a:p>
          <a:p>
            <a:pPr lvl="1"/>
            <a:r>
              <a:rPr lang="cs-CZ" sz="1200" kern="1200" dirty="0">
                <a:solidFill>
                  <a:schemeClr val="tx1"/>
                </a:solidFill>
                <a:effectLst/>
                <a:latin typeface="+mn-lt"/>
                <a:ea typeface="+mn-ea"/>
                <a:cs typeface="+mn-cs"/>
              </a:rPr>
              <a:t>Produktového vymezení; a </a:t>
            </a:r>
          </a:p>
          <a:p>
            <a:pPr lvl="1"/>
            <a:r>
              <a:rPr lang="cs-CZ" sz="1200" kern="1200" dirty="0">
                <a:solidFill>
                  <a:schemeClr val="tx1"/>
                </a:solidFill>
                <a:effectLst/>
                <a:latin typeface="+mn-lt"/>
                <a:ea typeface="+mn-ea"/>
                <a:cs typeface="+mn-cs"/>
              </a:rPr>
              <a:t>Geografického vymezení</a:t>
            </a:r>
          </a:p>
          <a:p>
            <a:pPr lvl="0"/>
            <a:r>
              <a:rPr lang="cs-CZ" sz="1200" kern="1200" dirty="0">
                <a:solidFill>
                  <a:schemeClr val="tx1"/>
                </a:solidFill>
                <a:effectLst/>
                <a:latin typeface="+mn-lt"/>
                <a:ea typeface="+mn-ea"/>
                <a:cs typeface="+mn-cs"/>
              </a:rPr>
              <a:t>Rozbor dopadu na obchod mezi členskými státy</a:t>
            </a:r>
          </a:p>
          <a:p>
            <a:pPr lvl="1"/>
            <a:r>
              <a:rPr lang="cs-CZ" sz="1200" kern="1200" dirty="0">
                <a:solidFill>
                  <a:schemeClr val="tx1"/>
                </a:solidFill>
                <a:effectLst/>
                <a:latin typeface="+mn-lt"/>
                <a:ea typeface="+mn-ea"/>
                <a:cs typeface="+mn-cs"/>
              </a:rPr>
              <a:t>Možný dopad na stranu nabídky v jiných členských státech</a:t>
            </a:r>
          </a:p>
          <a:p>
            <a:pPr lvl="1"/>
            <a:r>
              <a:rPr lang="cs-CZ" sz="1200" kern="1200" dirty="0">
                <a:solidFill>
                  <a:schemeClr val="tx1"/>
                </a:solidFill>
                <a:effectLst/>
                <a:latin typeface="+mn-lt"/>
                <a:ea typeface="+mn-ea"/>
                <a:cs typeface="+mn-cs"/>
              </a:rPr>
              <a:t>Možný dopad na poptávku v jiných členských státech</a:t>
            </a:r>
          </a:p>
          <a:p>
            <a:pPr lvl="1"/>
            <a:r>
              <a:rPr lang="cs-CZ" sz="1200" kern="1200" dirty="0">
                <a:solidFill>
                  <a:schemeClr val="tx1"/>
                </a:solidFill>
                <a:effectLst/>
                <a:latin typeface="+mn-lt"/>
                <a:ea typeface="+mn-ea"/>
                <a:cs typeface="+mn-cs"/>
              </a:rPr>
              <a:t>Existence podniků z jiných členských států na daném relevantním trhu</a:t>
            </a:r>
          </a:p>
          <a:p>
            <a:pPr lvl="1"/>
            <a:r>
              <a:rPr lang="cs-CZ" sz="1200" kern="1200" dirty="0">
                <a:solidFill>
                  <a:schemeClr val="tx1"/>
                </a:solidFill>
                <a:effectLst/>
                <a:latin typeface="+mn-lt"/>
                <a:ea typeface="+mn-ea"/>
                <a:cs typeface="+mn-cs"/>
              </a:rPr>
              <a:t>Existence překážek usazovaní podniků z jiných členských států na daném relevantním trhu</a:t>
            </a:r>
          </a:p>
          <a:p>
            <a:pPr lvl="0"/>
            <a:r>
              <a:rPr lang="cs-CZ" sz="1200" kern="1200" dirty="0">
                <a:solidFill>
                  <a:schemeClr val="tx1"/>
                </a:solidFill>
                <a:effectLst/>
                <a:latin typeface="+mn-lt"/>
                <a:ea typeface="+mn-ea"/>
                <a:cs typeface="+mn-cs"/>
              </a:rPr>
              <a:t>Rozbor rizik nesprávného posouzení</a:t>
            </a:r>
          </a:p>
          <a:p>
            <a:pPr lvl="0"/>
            <a:r>
              <a:rPr lang="cs-CZ" sz="1200" kern="1200" dirty="0">
                <a:solidFill>
                  <a:schemeClr val="tx1"/>
                </a:solidFill>
                <a:effectLst/>
                <a:latin typeface="+mn-lt"/>
                <a:ea typeface="+mn-ea"/>
                <a:cs typeface="+mn-cs"/>
              </a:rPr>
              <a:t>Závěr posouzení</a:t>
            </a:r>
          </a:p>
          <a:p>
            <a:pPr>
              <a:buClr>
                <a:srgbClr val="A59253"/>
              </a:buClr>
            </a:pPr>
            <a:endParaRPr lang="cs-CZ" sz="1050" dirty="0"/>
          </a:p>
        </p:txBody>
      </p:sp>
    </p:spTree>
    <p:extLst>
      <p:ext uri="{BB962C8B-B14F-4D97-AF65-F5344CB8AC3E}">
        <p14:creationId xmlns:p14="http://schemas.microsoft.com/office/powerpoint/2010/main" val="591637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mn-lt"/>
                <a:ea typeface="+mn-ea"/>
                <a:cs typeface="+mn-cs"/>
              </a:rPr>
              <a:t>Správné nastavení hodnot</a:t>
            </a:r>
            <a:r>
              <a:rPr lang="cs-CZ" sz="1000" kern="1200" baseline="0" dirty="0">
                <a:solidFill>
                  <a:schemeClr val="tx1"/>
                </a:solidFill>
                <a:effectLst/>
                <a:latin typeface="+mn-lt"/>
                <a:ea typeface="+mn-ea"/>
                <a:cs typeface="+mn-cs"/>
              </a:rPr>
              <a:t> indikátorů je zásadní pro hodnocení projektu.</a:t>
            </a:r>
          </a:p>
          <a:p>
            <a:endParaRPr lang="cs-CZ" sz="1000" kern="1200" dirty="0">
              <a:solidFill>
                <a:schemeClr val="tx1"/>
              </a:solidFill>
              <a:effectLst/>
              <a:latin typeface="+mn-lt"/>
              <a:ea typeface="+mn-ea"/>
              <a:cs typeface="+mn-cs"/>
            </a:endParaRPr>
          </a:p>
          <a:p>
            <a:r>
              <a:rPr lang="cs-CZ" sz="1000" kern="1200" dirty="0">
                <a:solidFill>
                  <a:schemeClr val="tx1"/>
                </a:solidFill>
                <a:effectLst/>
                <a:latin typeface="+mn-lt"/>
                <a:ea typeface="+mn-ea"/>
                <a:cs typeface="+mn-cs"/>
              </a:rPr>
              <a:t>Indikátor je nástroj pro měření cíle/plánu, postupu či dosažených efektů jednotlivých úrovní implementace operačního programu</a:t>
            </a:r>
          </a:p>
          <a:p>
            <a:endParaRPr lang="cs-CZ" sz="1000" kern="1200" dirty="0">
              <a:solidFill>
                <a:schemeClr val="tx1"/>
              </a:solidFill>
              <a:effectLst/>
              <a:latin typeface="+mn-lt"/>
              <a:ea typeface="+mn-ea"/>
              <a:cs typeface="+mn-cs"/>
            </a:endParaRPr>
          </a:p>
          <a:p>
            <a:r>
              <a:rPr lang="cs-CZ" sz="1000" kern="1200" dirty="0">
                <a:solidFill>
                  <a:schemeClr val="tx1"/>
                </a:solidFill>
                <a:effectLst/>
                <a:latin typeface="+mn-lt"/>
                <a:ea typeface="+mn-ea"/>
                <a:cs typeface="+mn-cs"/>
              </a:rPr>
              <a:t>Indikátory tak poskytují zpětnou vazbu o tom, zda podpora splnila svůj účel, tj. zda projekty dosáhly cílů, které žadatelé jako cíle podpory vymezili</a:t>
            </a:r>
          </a:p>
          <a:p>
            <a:endParaRPr lang="cs-CZ"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dirty="0">
                <a:solidFill>
                  <a:schemeClr val="tx1"/>
                </a:solidFill>
                <a:effectLst/>
                <a:latin typeface="+mn-lt"/>
                <a:ea typeface="+mn-ea"/>
                <a:cs typeface="+mn-cs"/>
              </a:rPr>
              <a:t>Indikátory v rámci OP PPR vychází z tzv. Národního číselníku indikátorů pro programové období 2014-2020 (NČI 2014+). NČI 2014+ definuje po metodické a technické stránce soubor schválených indikátorů včetně všech povinných parametrů indikátoru (viz MP Indikátory).</a:t>
            </a:r>
          </a:p>
          <a:p>
            <a:pPr lvl="0" fontAlgn="base" hangingPunct="0"/>
            <a:r>
              <a:rPr lang="cs-CZ" sz="1200" kern="1200" dirty="0">
                <a:solidFill>
                  <a:schemeClr val="tx1"/>
                </a:solidFill>
                <a:effectLst/>
                <a:latin typeface="+mn-lt"/>
                <a:ea typeface="+mn-ea"/>
                <a:cs typeface="+mn-cs"/>
              </a:rPr>
              <a:t>Indikátory výstupu</a:t>
            </a:r>
          </a:p>
          <a:p>
            <a:pPr fontAlgn="base" hangingPunct="0"/>
            <a:r>
              <a:rPr lang="cs-CZ" sz="1200" kern="1200" dirty="0">
                <a:solidFill>
                  <a:schemeClr val="tx1"/>
                </a:solidFill>
                <a:effectLst/>
                <a:latin typeface="+mn-lt"/>
                <a:ea typeface="+mn-ea"/>
                <a:cs typeface="+mn-cs"/>
              </a:rPr>
              <a:t>Tyto indikátory jsou určené pro sledování a vyhodnocování prováděných opatření a aktivit, které charakterizují konkrétní činnost. Podávají informace o okamžitých výstupech realizace jednotlivých operací / akcí / projektů v rámci programu. Příjemci mají činnosti, které vedou ke vzniku výstupů, plně pod kontrolou. </a:t>
            </a:r>
          </a:p>
          <a:p>
            <a:pPr fontAlgn="base" hangingPunct="0"/>
            <a:r>
              <a:rPr lang="cs-CZ" sz="1200" kern="1200" dirty="0">
                <a:solidFill>
                  <a:schemeClr val="tx1"/>
                </a:solidFill>
                <a:effectLst/>
                <a:latin typeface="+mn-lt"/>
                <a:ea typeface="+mn-ea"/>
                <a:cs typeface="+mn-cs"/>
              </a:rPr>
              <a:t>Indikátory výstupů vyjadřují např. počty osob, které byly v rámci daného projektu podpořeny. </a:t>
            </a:r>
          </a:p>
          <a:p>
            <a:pPr fontAlgn="base" hangingPunct="0"/>
            <a:r>
              <a:rPr lang="cs-CZ" sz="1200" kern="1200" dirty="0">
                <a:solidFill>
                  <a:schemeClr val="tx1"/>
                </a:solidFill>
                <a:effectLst/>
                <a:latin typeface="+mn-lt"/>
                <a:ea typeface="+mn-ea"/>
                <a:cs typeface="+mn-cs"/>
              </a:rPr>
              <a:t> </a:t>
            </a:r>
          </a:p>
          <a:p>
            <a:pPr lvl="0" fontAlgn="base" hangingPunct="0"/>
            <a:r>
              <a:rPr lang="cs-CZ" sz="1200" kern="1200" dirty="0">
                <a:solidFill>
                  <a:schemeClr val="tx1"/>
                </a:solidFill>
                <a:effectLst/>
                <a:latin typeface="+mn-lt"/>
                <a:ea typeface="+mn-ea"/>
                <a:cs typeface="+mn-cs"/>
              </a:rPr>
              <a:t>Indikátory výsledku</a:t>
            </a:r>
          </a:p>
          <a:p>
            <a:pPr fontAlgn="base" hangingPunct="0"/>
            <a:r>
              <a:rPr lang="cs-CZ" sz="1200" b="1" kern="1200" dirty="0">
                <a:solidFill>
                  <a:schemeClr val="tx1"/>
                </a:solidFill>
                <a:effectLst/>
                <a:latin typeface="+mn-lt"/>
                <a:ea typeface="+mn-ea"/>
                <a:cs typeface="+mn-cs"/>
              </a:rPr>
              <a:t>Jedná se o indikátory s přímou vazbou na stanovené cíle. Slouží k prokázání, zda bylo cíle projektu </a:t>
            </a:r>
            <a:r>
              <a:rPr lang="cs-CZ" sz="1200" kern="1200" dirty="0">
                <a:solidFill>
                  <a:schemeClr val="tx1"/>
                </a:solidFill>
                <a:effectLst/>
                <a:latin typeface="+mn-lt"/>
                <a:ea typeface="+mn-ea"/>
                <a:cs typeface="+mn-cs"/>
              </a:rPr>
              <a:t>/ programu dosaženo.  Indikátory výsledků vyjadřují okamžité efekty podpory, ke kterým došlo v době realizace projektu. Výsledky vznikají díky činnosti projektu, příjemci na ně mají výrazný vliv, ale jejich dosahování je zčásti závislé i na vlivech nekontrolovatelných příjemci (typicky reakce cílových skupin na aktivity projektu, např. o umístění podpořené osoby na trh práce nerozhoduje jen kvalita rekvalifikačního kurzu, ale i snaha účastníka). </a:t>
            </a:r>
          </a:p>
          <a:p>
            <a:r>
              <a:rPr lang="cs-CZ"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000" kern="1200" dirty="0">
              <a:solidFill>
                <a:schemeClr val="tx1"/>
              </a:solidFill>
              <a:effectLst/>
              <a:latin typeface="+mn-lt"/>
              <a:ea typeface="+mn-ea"/>
              <a:cs typeface="+mn-cs"/>
            </a:endParaRPr>
          </a:p>
          <a:p>
            <a:endParaRPr lang="cs-CZ" sz="1000" dirty="0"/>
          </a:p>
          <a:p>
            <a:endParaRPr lang="cs-CZ" sz="1000" dirty="0"/>
          </a:p>
          <a:p>
            <a:endParaRPr lang="cs-CZ" sz="1000" dirty="0"/>
          </a:p>
          <a:p>
            <a:endParaRPr lang="cs-CZ" sz="1000" dirty="0"/>
          </a:p>
        </p:txBody>
      </p:sp>
    </p:spTree>
    <p:extLst>
      <p:ext uri="{BB962C8B-B14F-4D97-AF65-F5344CB8AC3E}">
        <p14:creationId xmlns:p14="http://schemas.microsoft.com/office/powerpoint/2010/main" val="9212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 Do indikátoru 6 00 00 se započítávají pouze účastníci kurzů. Účastníkem z hlediska indikátoru 6 00 00 je pouze osoba, která získá v daném projektu podporu v rozsahu minimálně 40 hodin (bez ohledu na počet dílčích podpor, tj. počet dílčích zapojení do projektu). </a:t>
            </a:r>
            <a:endParaRPr lang="cs-CZ" sz="1000" dirty="0"/>
          </a:p>
        </p:txBody>
      </p:sp>
    </p:spTree>
    <p:extLst>
      <p:ext uri="{BB962C8B-B14F-4D97-AF65-F5344CB8AC3E}">
        <p14:creationId xmlns:p14="http://schemas.microsoft.com/office/powerpoint/2010/main" val="3685808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smtClean="0"/>
              <a:t>Kromě povinných indikátorů si mohou žadatelé zvolit indikátor, jehož výběr není povinný, avšak je-li vybrán, musí být žadatelem stanovena cílová hodnota, jejíž naplnění je závazné.</a:t>
            </a:r>
          </a:p>
          <a:p>
            <a:endParaRPr lang="cs-CZ" sz="1000" dirty="0"/>
          </a:p>
        </p:txBody>
      </p:sp>
    </p:spTree>
    <p:extLst>
      <p:ext uri="{BB962C8B-B14F-4D97-AF65-F5344CB8AC3E}">
        <p14:creationId xmlns:p14="http://schemas.microsoft.com/office/powerpoint/2010/main" val="380653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60227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75808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28831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194809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Arial" panose="020B0604020202020204" pitchFamily="34" charset="0"/>
              </a:rPr>
              <a:t>Výše podpory způsobilých nákladů na projekty může být až 100% a to </a:t>
            </a:r>
            <a:r>
              <a:rPr lang="cs-CZ" sz="1200" kern="1200" baseline="0" dirty="0" smtClean="0">
                <a:solidFill>
                  <a:schemeClr val="tx1"/>
                </a:solidFill>
                <a:effectLst/>
                <a:latin typeface="+mn-lt"/>
                <a:ea typeface="+mn-ea"/>
                <a:cs typeface="Arial" panose="020B0604020202020204" pitchFamily="34" charset="0"/>
              </a:rPr>
              <a:t>podle typu žadatele. Konkrétní povinná míra spolufinancování je definována ve výzvě.</a:t>
            </a: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Pokud</a:t>
            </a:r>
            <a:r>
              <a:rPr lang="cs-CZ" sz="1200" baseline="0" dirty="0" smtClean="0">
                <a:latin typeface="+mn-lt"/>
                <a:cs typeface="Arial" panose="020B0604020202020204" pitchFamily="34" charset="0"/>
              </a:rPr>
              <a:t> projet bude generovat příjmy, bude o část příjmů snížena podpora způsobilých nákladů.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mn-lt"/>
                <a:cs typeface="Arial" panose="020B0604020202020204" pitchFamily="34" charset="0"/>
              </a:rPr>
              <a:t> </a:t>
            </a:r>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Forma financování pro projekty v OP PPR je EX ANTE – tedy </a:t>
            </a:r>
            <a:r>
              <a:rPr lang="cs-CZ" sz="1200" dirty="0" smtClean="0">
                <a:effectLst/>
                <a:latin typeface="+mn-lt"/>
                <a:cs typeface="Arial" panose="020B0604020202020204" pitchFamily="34" charset="0"/>
              </a:rPr>
              <a:t>poskytnutí prostředků příjemci před realizací jeho výdajů, </a:t>
            </a:r>
            <a:r>
              <a:rPr lang="cs-CZ" sz="1200" b="0" i="0" u="none" strike="noStrike" kern="1200" baseline="0" dirty="0" smtClean="0">
                <a:solidFill>
                  <a:schemeClr val="tx1"/>
                </a:solidFill>
                <a:latin typeface="+mn-lt"/>
                <a:ea typeface="+mn-ea"/>
                <a:cs typeface="Arial" panose="020B0604020202020204" pitchFamily="34" charset="0"/>
              </a:rPr>
              <a:t>než doloží jakýkoliv výstup/aktivitu projektu a doklady prokazující úhradu vynaložených výdajů. Takto poskytnutou zálohovou platbu následně příjemce vyúčtuje.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kern="1200" baseline="0" dirty="0" smtClean="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rPr>
              <a:t>EX ANTE –  prostředky jsou</a:t>
            </a:r>
            <a:r>
              <a:rPr lang="cs-CZ" sz="1200" baseline="0" dirty="0" smtClean="0">
                <a:latin typeface="+mn-lt"/>
              </a:rPr>
              <a:t> poskytovány zálohově, tj. před uskutečněním výdaje z úrovně příjemce. U</a:t>
            </a:r>
            <a:r>
              <a:rPr lang="cs-CZ" sz="1200" dirty="0" smtClean="0">
                <a:latin typeface="+mn-lt"/>
              </a:rPr>
              <a:t>platňují</a:t>
            </a:r>
            <a:r>
              <a:rPr lang="cs-CZ" sz="1200" baseline="0" dirty="0" smtClean="0">
                <a:latin typeface="+mn-lt"/>
              </a:rPr>
              <a:t> všechny aktuálně vyhlášené výzvy v PO4.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	</a:t>
            </a:r>
            <a:endParaRPr lang="cs-CZ" sz="1200" dirty="0" smtClean="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latin typeface="Arial" panose="020B0604020202020204" pitchFamily="34" charset="0"/>
                <a:cs typeface="Arial" panose="020B0604020202020204" pitchFamily="34" charset="0"/>
              </a:rPr>
              <a:t> </a:t>
            </a:r>
            <a:endParaRPr lang="cs-CZ" sz="1600" baseline="0" dirty="0" smtClean="0">
              <a:latin typeface="Arial" panose="020B0604020202020204" pitchFamily="34" charset="0"/>
              <a:cs typeface="Arial" panose="020B0604020202020204" pitchFamily="34" charset="0"/>
            </a:endParaRP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24895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rPr>
              <a:t>Účetnictví</a:t>
            </a:r>
            <a:r>
              <a:rPr lang="cs-CZ" sz="1200" baseline="0" dirty="0" smtClean="0">
                <a:latin typeface="+mn-lt"/>
              </a:rPr>
              <a:t> - </a:t>
            </a:r>
            <a:r>
              <a:rPr lang="cs-CZ" sz="1200" dirty="0" smtClean="0">
                <a:latin typeface="+mn-lt"/>
                <a:cs typeface="Arial" panose="020B0604020202020204" pitchFamily="34" charset="0"/>
              </a:rPr>
              <a:t>povinnost vést účetnictví způsobem, který zajistí jednoznačné přiřazení účetních položek ke konkrétnímu projektu = </a:t>
            </a:r>
            <a:r>
              <a:rPr lang="cs-CZ" sz="1200" b="1" dirty="0" smtClean="0">
                <a:latin typeface="+mn-lt"/>
                <a:cs typeface="Arial" panose="020B0604020202020204" pitchFamily="34" charset="0"/>
              </a:rPr>
              <a:t>„oddělené účetnictví“ </a:t>
            </a:r>
            <a:r>
              <a:rPr lang="cs-CZ" sz="1200" dirty="0" smtClean="0">
                <a:latin typeface="+mn-lt"/>
                <a:cs typeface="Arial" panose="020B0604020202020204" pitchFamily="34" charset="0"/>
              </a:rPr>
              <a:t>(číslo akce, středisko…)</a:t>
            </a:r>
          </a:p>
          <a:p>
            <a:pPr marL="0" lvl="1" indent="0">
              <a:spcBef>
                <a:spcPct val="0"/>
              </a:spcBef>
              <a:spcAft>
                <a:spcPts val="600"/>
              </a:spcAft>
              <a:buClr>
                <a:srgbClr val="C00000"/>
              </a:buClr>
              <a:buSzPct val="100000"/>
              <a:buFont typeface="Courier New" panose="02070309020205020404" pitchFamily="49" charset="0"/>
              <a:buNone/>
            </a:pPr>
            <a:endParaRPr lang="cs-CZ" sz="1200" dirty="0" smtClean="0">
              <a:latin typeface="+mn-lt"/>
              <a:cs typeface="Arial" panose="020B0604020202020204" pitchFamily="34" charset="0"/>
            </a:endParaRPr>
          </a:p>
          <a:p>
            <a:r>
              <a:rPr lang="cs-CZ" sz="1200" baseline="0" dirty="0" smtClean="0">
                <a:latin typeface="+mn-lt"/>
              </a:rPr>
              <a:t>Na účet uvedený ve Smlouvě o financování projektu je příjemce povinen přijímat platby od ŘO.  Ostatní platby mohou být přijímány i na jiné účty. </a:t>
            </a:r>
          </a:p>
          <a:p>
            <a:r>
              <a:rPr lang="cs-CZ" sz="1200" baseline="0" dirty="0" smtClean="0">
                <a:latin typeface="+mn-lt"/>
              </a:rPr>
              <a:t>K úhradě nákladů je možné používat i jiné účty než je ten ve smlouvě. </a:t>
            </a:r>
          </a:p>
          <a:p>
            <a:endParaRPr lang="cs-CZ" sz="1200" baseline="0" dirty="0" smtClean="0">
              <a:latin typeface="+mn-lt"/>
            </a:endParaRPr>
          </a:p>
          <a:p>
            <a:r>
              <a:rPr lang="cs-CZ" sz="1200" baseline="0" dirty="0" smtClean="0">
                <a:latin typeface="+mn-lt"/>
              </a:rPr>
              <a:t>Změna BÚ: podstatná změna s následnou změnou/dodatkem Smlouvy o financování</a:t>
            </a:r>
          </a:p>
          <a:p>
            <a:endParaRPr lang="cs-CZ" sz="1200" baseline="0" dirty="0" smtClean="0">
              <a:latin typeface="+mn-lt"/>
            </a:endParaRPr>
          </a:p>
          <a:p>
            <a:r>
              <a:rPr lang="cs-CZ" sz="1200" baseline="0" dirty="0" smtClean="0">
                <a:latin typeface="+mn-lt"/>
              </a:rPr>
              <a:t>Omezená možnost nakládat s hotovostí (jen nezbytně nutné výdaje – cestovní náhrady nebo výdaje související s CS).</a:t>
            </a:r>
          </a:p>
          <a:p>
            <a:r>
              <a:rPr lang="cs-CZ" sz="1200" baseline="0" dirty="0" smtClean="0">
                <a:latin typeface="+mn-lt"/>
              </a:rPr>
              <a:t>Není povinnost vést samostatnou pokladnu.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Podpora bude poskytnuta</a:t>
            </a:r>
            <a:r>
              <a:rPr lang="cs-CZ" sz="1200" kern="1200" baseline="0" dirty="0" smtClean="0">
                <a:solidFill>
                  <a:schemeClr val="tx1"/>
                </a:solidFill>
                <a:effectLst/>
                <a:latin typeface="+mn-lt"/>
                <a:ea typeface="+mn-ea"/>
                <a:cs typeface="+mn-cs"/>
              </a:rPr>
              <a:t> žadateli na jehož majetek nebyl vyhlášen konkurs. </a:t>
            </a:r>
          </a:p>
          <a:p>
            <a:endParaRPr lang="cs-CZ" sz="1200" kern="1200" baseline="0" dirty="0" smtClean="0">
              <a:solidFill>
                <a:schemeClr val="tx1"/>
              </a:solidFill>
              <a:effectLst/>
              <a:latin typeface="+mn-lt"/>
              <a:ea typeface="+mn-ea"/>
              <a:cs typeface="+mn-cs"/>
            </a:endParaRPr>
          </a:p>
          <a:p>
            <a:r>
              <a:rPr lang="cs-CZ" sz="1200" kern="1200" baseline="0" dirty="0" smtClean="0">
                <a:solidFill>
                  <a:schemeClr val="tx1"/>
                </a:solidFill>
                <a:effectLst/>
                <a:latin typeface="+mn-lt"/>
                <a:ea typeface="+mn-ea"/>
                <a:cs typeface="+mn-cs"/>
              </a:rPr>
              <a:t>Podpora nebude poskytnuta na projekt na nějž je čerpána podpora z jiného OP.</a:t>
            </a:r>
          </a:p>
          <a:p>
            <a:endParaRPr lang="cs-CZ" baseline="0" dirty="0" smtClean="0"/>
          </a:p>
          <a:p>
            <a:endParaRPr lang="cs-CZ" sz="1200" kern="1200" dirty="0" smtClean="0">
              <a:solidFill>
                <a:schemeClr val="tx1"/>
              </a:solidFill>
              <a:effectLst/>
              <a:latin typeface="+mn-lt"/>
              <a:ea typeface="+mn-ea"/>
              <a:cs typeface="+mn-cs"/>
            </a:endParaRPr>
          </a:p>
          <a:p>
            <a:endParaRPr lang="cs-CZ" dirty="0" smtClean="0">
              <a:cs typeface="Arial" panose="020B0604020202020204" pitchFamily="34" charset="0"/>
            </a:endParaRPr>
          </a:p>
          <a:p>
            <a:endParaRPr lang="cs-CZ" baseline="0" dirty="0" smtClean="0"/>
          </a:p>
          <a:p>
            <a:endParaRPr lang="cs-CZ" baseline="0" dirty="0" smtClean="0"/>
          </a:p>
          <a:p>
            <a:endParaRPr lang="cs-CZ" baseline="0" dirty="0" smtClean="0"/>
          </a:p>
          <a:p>
            <a:endParaRPr lang="cs-CZ" dirty="0"/>
          </a:p>
        </p:txBody>
      </p:sp>
    </p:spTree>
    <p:extLst>
      <p:ext uri="{BB962C8B-B14F-4D97-AF65-F5344CB8AC3E}">
        <p14:creationId xmlns:p14="http://schemas.microsoft.com/office/powerpoint/2010/main" val="1515540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1)</a:t>
            </a:r>
            <a:r>
              <a:rPr lang="cs-CZ" sz="1200" b="1" kern="1200" baseline="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První zálohová platba</a:t>
            </a:r>
            <a:r>
              <a:rPr lang="cs-CZ" sz="1200" kern="1200" dirty="0" smtClean="0">
                <a:solidFill>
                  <a:schemeClr val="tx1"/>
                </a:solidFill>
                <a:effectLst/>
                <a:latin typeface="+mn-lt"/>
                <a:ea typeface="+mn-ea"/>
                <a:cs typeface="+mn-cs"/>
              </a:rPr>
              <a:t> – Prostředky ve výši plánovaných způsobilých výdajů 1.</a:t>
            </a:r>
            <a:r>
              <a:rPr lang="cs-CZ" sz="1200" kern="1200"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období projektu a zálohy na další období jsou u ex-ante financovaných projektů poskytovány na </a:t>
            </a:r>
            <a:r>
              <a:rPr lang="cs-CZ" sz="1200" b="1" kern="1200" dirty="0" smtClean="0">
                <a:solidFill>
                  <a:schemeClr val="tx1"/>
                </a:solidFill>
                <a:effectLst/>
                <a:latin typeface="+mn-lt"/>
                <a:ea typeface="+mn-ea"/>
                <a:cs typeface="+mn-cs"/>
              </a:rPr>
              <a:t>základě Smlouvy o financování</a:t>
            </a:r>
            <a:r>
              <a:rPr lang="cs-CZ" sz="1200" kern="1200" dirty="0" smtClean="0">
                <a:solidFill>
                  <a:schemeClr val="tx1"/>
                </a:solidFill>
                <a:effectLst/>
                <a:latin typeface="+mn-lt"/>
                <a:ea typeface="+mn-ea"/>
                <a:cs typeface="+mn-cs"/>
              </a:rPr>
              <a:t>.</a:t>
            </a:r>
            <a:r>
              <a:rPr lang="cs-CZ" sz="1200" kern="1200" baseline="0" dirty="0" smtClean="0">
                <a:solidFill>
                  <a:schemeClr val="tx1"/>
                </a:solidFill>
                <a:effectLst/>
                <a:latin typeface="+mn-lt"/>
                <a:ea typeface="+mn-ea"/>
                <a:cs typeface="+mn-cs"/>
              </a:rPr>
              <a:t> </a:t>
            </a:r>
            <a:r>
              <a:rPr lang="cs-CZ" sz="1200" b="1" kern="1200" baseline="0" dirty="0" smtClean="0">
                <a:solidFill>
                  <a:schemeClr val="tx1"/>
                </a:solidFill>
                <a:effectLst/>
                <a:latin typeface="+mn-lt"/>
                <a:ea typeface="+mn-ea"/>
                <a:cs typeface="+mn-cs"/>
              </a:rPr>
              <a:t>Poskytnuta do 30 dnů</a:t>
            </a:r>
            <a:r>
              <a:rPr lang="cs-CZ" sz="1200" kern="1200" baseline="0" dirty="0" smtClean="0">
                <a:solidFill>
                  <a:schemeClr val="tx1"/>
                </a:solidFill>
                <a:effectLst/>
                <a:latin typeface="+mn-lt"/>
                <a:ea typeface="+mn-ea"/>
                <a:cs typeface="+mn-cs"/>
              </a:rPr>
              <a:t>.</a:t>
            </a:r>
            <a:endParaRPr lang="cs-CZ" sz="1200" b="1" dirty="0" smtClean="0">
              <a:latin typeface="+mn-lt"/>
              <a:cs typeface="Arial" panose="020B0604020202020204" pitchFamily="34" charset="0"/>
            </a:endParaRPr>
          </a:p>
          <a:p>
            <a:r>
              <a:rPr lang="cs-CZ" sz="1200" b="1" dirty="0" smtClean="0">
                <a:latin typeface="+mn-lt"/>
                <a:cs typeface="Arial" panose="020B0604020202020204" pitchFamily="34" charset="0"/>
              </a:rPr>
              <a:t>2) Další zálohové platby </a:t>
            </a:r>
            <a:r>
              <a:rPr lang="cs-CZ" sz="1200" dirty="0" smtClean="0">
                <a:latin typeface="+mn-lt"/>
                <a:cs typeface="Arial" panose="020B0604020202020204" pitchFamily="34" charset="0"/>
              </a:rPr>
              <a:t>– </a:t>
            </a:r>
            <a:r>
              <a:rPr lang="cs-CZ" sz="1200" b="0" kern="1200" dirty="0" smtClean="0">
                <a:solidFill>
                  <a:schemeClr val="tx1"/>
                </a:solidFill>
                <a:effectLst/>
                <a:latin typeface="+mn-lt"/>
                <a:ea typeface="+mn-ea"/>
                <a:cs typeface="+mn-cs"/>
              </a:rPr>
              <a:t>Pro projekty ESF</a:t>
            </a:r>
            <a:r>
              <a:rPr lang="cs-CZ" sz="1200" b="0" kern="1200" baseline="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s rozpočtem nad 5 mil. Kč platí obecné pravidlo, že celkový objem záloh vyplacený příjemci v daném okamžiku nesmí překročit objem prostředků dosud vyúčtovaných příjemcem a schválených ŘO o více než 50 % způsobilých výdajů projektu. Platba bude poskytnuta na základě předložené </a:t>
            </a:r>
            <a:r>
              <a:rPr lang="cs-CZ" sz="1200" b="0" kern="1200" dirty="0" err="1" smtClean="0">
                <a:solidFill>
                  <a:schemeClr val="tx1"/>
                </a:solidFill>
                <a:effectLst/>
                <a:latin typeface="+mn-lt"/>
                <a:ea typeface="+mn-ea"/>
                <a:cs typeface="+mn-cs"/>
              </a:rPr>
              <a:t>ZoR</a:t>
            </a:r>
            <a:r>
              <a:rPr lang="cs-CZ" sz="1200" b="0" kern="1200" dirty="0" smtClean="0">
                <a:solidFill>
                  <a:schemeClr val="tx1"/>
                </a:solidFill>
                <a:effectLst/>
                <a:latin typeface="+mn-lt"/>
                <a:ea typeface="+mn-ea"/>
                <a:cs typeface="+mn-cs"/>
              </a:rPr>
              <a:t> projektu.</a:t>
            </a:r>
          </a:p>
          <a:p>
            <a:endParaRPr lang="cs-CZ"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chemeClr val="tx1"/>
                </a:solidFill>
                <a:effectLst/>
                <a:latin typeface="+mn-lt"/>
                <a:ea typeface="+mn-ea"/>
                <a:cs typeface="+mn-cs"/>
              </a:rPr>
              <a:t>(</a:t>
            </a:r>
            <a:r>
              <a:rPr lang="cs-CZ" sz="1200" dirty="0" smtClean="0">
                <a:latin typeface="+mn-lt"/>
              </a:rPr>
              <a:t>Další zálohová platba = etapa (n+1) + 50 % rozpočtu etapy (n+2) – nevyčerpané prostředky z etapy n)</a:t>
            </a:r>
            <a:endParaRPr lang="cs-CZ" sz="1200" b="1" kern="1200" dirty="0" smtClean="0">
              <a:solidFill>
                <a:schemeClr val="tx1"/>
              </a:solidFill>
              <a:effectLst/>
              <a:latin typeface="+mn-lt"/>
              <a:ea typeface="+mn-ea"/>
              <a:cs typeface="+mn-cs"/>
            </a:endParaRPr>
          </a:p>
          <a:p>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latin typeface="+mn-lt"/>
              </a:rPr>
              <a:t>3) Závěrečná platba </a:t>
            </a:r>
            <a:r>
              <a:rPr lang="cs-CZ" sz="1200" dirty="0" smtClean="0">
                <a:latin typeface="+mn-lt"/>
              </a:rPr>
              <a:t>– Celkový objem zálohových plateb může být poskytnut maximálně do výše 100 % schválené podpory.</a:t>
            </a:r>
          </a:p>
          <a:p>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Vyúčtování</a:t>
            </a:r>
            <a:r>
              <a:rPr lang="cs-CZ" sz="1200" b="0" kern="1200" dirty="0" smtClean="0">
                <a:solidFill>
                  <a:schemeClr val="tx1"/>
                </a:solidFill>
                <a:effectLst/>
                <a:latin typeface="+mn-lt"/>
                <a:ea typeface="+mn-ea"/>
                <a:cs typeface="+mn-cs"/>
              </a:rPr>
              <a:t> – Po předložení Závěrečné </a:t>
            </a:r>
            <a:r>
              <a:rPr lang="cs-CZ" sz="1200" b="0" kern="1200" dirty="0" err="1" smtClean="0">
                <a:solidFill>
                  <a:schemeClr val="tx1"/>
                </a:solidFill>
                <a:effectLst/>
                <a:latin typeface="+mn-lt"/>
                <a:ea typeface="+mn-ea"/>
                <a:cs typeface="+mn-cs"/>
              </a:rPr>
              <a:t>ZoR</a:t>
            </a:r>
            <a:r>
              <a:rPr lang="cs-CZ" sz="1200" b="0" kern="1200" dirty="0" smtClean="0">
                <a:solidFill>
                  <a:schemeClr val="tx1"/>
                </a:solidFill>
                <a:effectLst/>
                <a:latin typeface="+mn-lt"/>
                <a:ea typeface="+mn-ea"/>
                <a:cs typeface="+mn-cs"/>
              </a:rPr>
              <a:t> projektu dojde k vyúčtování poskytnutých záloh. Na základě vyúčtování Závěrečné </a:t>
            </a:r>
            <a:r>
              <a:rPr lang="cs-CZ" sz="1200" b="0" kern="1200" dirty="0" err="1" smtClean="0">
                <a:solidFill>
                  <a:schemeClr val="tx1"/>
                </a:solidFill>
                <a:effectLst/>
                <a:latin typeface="+mn-lt"/>
                <a:ea typeface="+mn-ea"/>
                <a:cs typeface="+mn-cs"/>
              </a:rPr>
              <a:t>ZoR</a:t>
            </a:r>
            <a:r>
              <a:rPr lang="cs-CZ" sz="1200" b="0" kern="1200" dirty="0" smtClean="0">
                <a:solidFill>
                  <a:schemeClr val="tx1"/>
                </a:solidFill>
                <a:effectLst/>
                <a:latin typeface="+mn-lt"/>
                <a:ea typeface="+mn-ea"/>
                <a:cs typeface="+mn-cs"/>
              </a:rPr>
              <a:t> projektu bude příjemci zaslána závěrečná platba nebo bude vyzván k navrácení nevyužité dotace na účet HMP.</a:t>
            </a:r>
            <a:endParaRPr lang="cs-CZ" sz="1200" b="1" kern="1200" dirty="0" smtClean="0">
              <a:solidFill>
                <a:schemeClr val="tx1"/>
              </a:solidFill>
              <a:effectLst/>
              <a:latin typeface="+mn-lt"/>
              <a:ea typeface="+mn-ea"/>
              <a:cs typeface="+mn-cs"/>
            </a:endParaRPr>
          </a:p>
          <a:p>
            <a:endParaRPr lang="cs-CZ" sz="1200"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Do polí záloha plán pro zálohu a vyúčtování plán</a:t>
            </a:r>
            <a:r>
              <a:rPr lang="cs-CZ" sz="1200" kern="1200" baseline="0" dirty="0" smtClean="0">
                <a:solidFill>
                  <a:schemeClr val="tx1"/>
                </a:solidFill>
                <a:effectLst/>
                <a:latin typeface="+mn-lt"/>
                <a:ea typeface="+mn-ea"/>
                <a:cs typeface="Arial" panose="020B0604020202020204" pitchFamily="34" charset="0"/>
              </a:rPr>
              <a:t> </a:t>
            </a:r>
            <a:r>
              <a:rPr lang="cs-CZ" sz="1200" kern="1200" dirty="0" smtClean="0">
                <a:solidFill>
                  <a:schemeClr val="tx1"/>
                </a:solidFill>
                <a:effectLst/>
                <a:latin typeface="+mn-lt"/>
                <a:ea typeface="+mn-ea"/>
                <a:cs typeface="Arial" panose="020B0604020202020204" pitchFamily="34" charset="0"/>
              </a:rPr>
              <a:t>n pro vyúčtování zálohy se uvádí částky </a:t>
            </a:r>
            <a:r>
              <a:rPr lang="cs-CZ" sz="1200" b="1" kern="1200" dirty="0" smtClean="0">
                <a:solidFill>
                  <a:schemeClr val="tx1"/>
                </a:solidFill>
                <a:effectLst/>
                <a:latin typeface="+mn-lt"/>
                <a:ea typeface="+mn-ea"/>
                <a:cs typeface="Arial" panose="020B0604020202020204" pitchFamily="34" charset="0"/>
              </a:rPr>
              <a:t>za všechny zdroje financování projektu (včetně</a:t>
            </a:r>
            <a:r>
              <a:rPr lang="cs-CZ" sz="1200" b="1" kern="1200" baseline="0" dirty="0" smtClean="0">
                <a:solidFill>
                  <a:schemeClr val="tx1"/>
                </a:solidFill>
                <a:effectLst/>
                <a:latin typeface="+mn-lt"/>
                <a:ea typeface="+mn-ea"/>
                <a:cs typeface="Arial" panose="020B0604020202020204" pitchFamily="34" charset="0"/>
              </a:rPr>
              <a:t>  vlastních zdrojů).</a:t>
            </a:r>
            <a:endParaRPr lang="cs-CZ" sz="1200" b="1" kern="1200" dirty="0" smtClean="0">
              <a:solidFill>
                <a:schemeClr val="tx1"/>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Při</a:t>
            </a:r>
            <a:r>
              <a:rPr lang="cs-CZ" sz="1200" kern="1200" baseline="0" dirty="0" smtClean="0">
                <a:solidFill>
                  <a:schemeClr val="tx1"/>
                </a:solidFill>
                <a:effectLst/>
                <a:latin typeface="+mn-lt"/>
                <a:ea typeface="+mn-ea"/>
                <a:cs typeface="Arial" panose="020B0604020202020204" pitchFamily="34" charset="0"/>
              </a:rPr>
              <a:t>  nečerpání dle plánu, pak menší záloha (ponížena o rozdíl).</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kern="1200" baseline="0" dirty="0" smtClean="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9861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b="0" i="0" u="none" strike="noStrike" kern="1200" baseline="0" dirty="0" smtClean="0">
                <a:solidFill>
                  <a:schemeClr val="tx1"/>
                </a:solidFill>
                <a:latin typeface="+mn-lt"/>
                <a:ea typeface="+mn-ea"/>
                <a:cs typeface="+mn-cs"/>
              </a:rPr>
              <a:t>Hledisko </a:t>
            </a:r>
            <a:r>
              <a:rPr lang="cs-CZ" sz="1200" b="1" i="0" u="none" strike="noStrike" kern="1200" baseline="0" dirty="0" smtClean="0">
                <a:solidFill>
                  <a:schemeClr val="tx1"/>
                </a:solidFill>
                <a:latin typeface="+mn-lt"/>
                <a:ea typeface="+mn-ea"/>
                <a:cs typeface="+mn-cs"/>
              </a:rPr>
              <a:t>věcné způsobilosti </a:t>
            </a:r>
            <a:r>
              <a:rPr lang="cs-CZ" sz="1200" b="0" i="0" u="none" strike="noStrike" kern="1200" baseline="0" dirty="0" smtClean="0">
                <a:solidFill>
                  <a:schemeClr val="tx1"/>
                </a:solidFill>
                <a:latin typeface="+mn-lt"/>
                <a:ea typeface="+mn-ea"/>
                <a:cs typeface="+mn-cs"/>
              </a:rPr>
              <a:t>výdaje vyžaduje naplnění dvou kumulativních podmínek. Ty spočívají v tom, že výdaj:</a:t>
            </a:r>
          </a:p>
          <a:p>
            <a:r>
              <a:rPr lang="cs-CZ" sz="1200" b="0" i="0" u="none" strike="noStrike" kern="1200" baseline="0" dirty="0" smtClean="0">
                <a:solidFill>
                  <a:schemeClr val="tx1"/>
                </a:solidFill>
                <a:latin typeface="+mn-lt"/>
                <a:ea typeface="+mn-ea"/>
                <a:cs typeface="+mn-cs"/>
              </a:rPr>
              <a:t>1. je </a:t>
            </a:r>
            <a:r>
              <a:rPr lang="cs-CZ" sz="1200" b="1" i="0" u="none" strike="noStrike" kern="1200" baseline="0" dirty="0" smtClean="0">
                <a:solidFill>
                  <a:schemeClr val="tx1"/>
                </a:solidFill>
                <a:latin typeface="+mn-lt"/>
                <a:ea typeface="+mn-ea"/>
                <a:cs typeface="+mn-cs"/>
              </a:rPr>
              <a:t>realizován v souladu s právními předpisy </a:t>
            </a:r>
            <a:r>
              <a:rPr lang="cs-CZ" sz="1200" b="0" i="0" u="none" strike="noStrike" kern="1200" baseline="0" dirty="0" smtClean="0">
                <a:solidFill>
                  <a:schemeClr val="tx1"/>
                </a:solidFill>
                <a:latin typeface="+mn-lt"/>
                <a:ea typeface="+mn-ea"/>
                <a:cs typeface="+mn-cs"/>
              </a:rPr>
              <a:t>a zároveň </a:t>
            </a:r>
          </a:p>
          <a:p>
            <a:r>
              <a:rPr lang="cs-CZ" sz="1200" b="0" i="0" u="none" strike="noStrike" kern="1200" baseline="0" dirty="0" smtClean="0">
                <a:solidFill>
                  <a:schemeClr val="tx1"/>
                </a:solidFill>
                <a:latin typeface="+mn-lt"/>
                <a:ea typeface="+mn-ea"/>
                <a:cs typeface="+mn-cs"/>
              </a:rPr>
              <a:t>2. naplňuje </a:t>
            </a:r>
            <a:r>
              <a:rPr lang="cs-CZ" sz="1200" b="1" i="0" u="none" strike="noStrike" kern="1200" baseline="0" dirty="0" smtClean="0">
                <a:solidFill>
                  <a:schemeClr val="tx1"/>
                </a:solidFill>
                <a:latin typeface="+mn-lt"/>
                <a:ea typeface="+mn-ea"/>
                <a:cs typeface="+mn-cs"/>
              </a:rPr>
              <a:t>pravidla OP PPR a podmínky podpory. </a:t>
            </a:r>
          </a:p>
          <a:p>
            <a:endParaRPr lang="cs-CZ" sz="1200" b="1" i="0" u="none" strike="noStrike" kern="1200" baseline="0" dirty="0" smtClean="0">
              <a:solidFill>
                <a:schemeClr val="tx1"/>
              </a:solidFill>
              <a:latin typeface="+mn-lt"/>
              <a:ea typeface="+mn-ea"/>
              <a:cs typeface="+mn-cs"/>
            </a:endParaRPr>
          </a:p>
          <a:p>
            <a:endParaRPr lang="cs-CZ" sz="1200" dirty="0" smtClean="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smtClean="0">
                <a:latin typeface="+mn-lt"/>
              </a:rPr>
              <a:t>Přiměřenost</a:t>
            </a:r>
            <a:r>
              <a:rPr lang="cs-CZ" sz="1200" baseline="0" dirty="0" smtClean="0">
                <a:latin typeface="+mn-lt"/>
              </a:rPr>
              <a:t> výdaje – </a:t>
            </a:r>
            <a:r>
              <a:rPr lang="cs-CZ" sz="1200" b="0" i="0" u="none" strike="noStrike" kern="1200" baseline="0" dirty="0" smtClean="0">
                <a:solidFill>
                  <a:schemeClr val="tx1"/>
                </a:solidFill>
                <a:latin typeface="+mn-lt"/>
                <a:ea typeface="+mn-ea"/>
                <a:cs typeface="+mn-cs"/>
              </a:rPr>
              <a:t>odpovídá cenám v místě a čase obvyklým. O</a:t>
            </a:r>
            <a:r>
              <a:rPr lang="cs-CZ" sz="1200" baseline="0" dirty="0" smtClean="0">
                <a:latin typeface="+mn-lt"/>
              </a:rPr>
              <a:t>ptimální vztah mezi hospodárností, účelností a efektivností.</a:t>
            </a:r>
          </a:p>
          <a:p>
            <a:endParaRPr lang="cs-CZ" sz="1200" baseline="0" dirty="0" smtClean="0">
              <a:latin typeface="+mn-lt"/>
            </a:endParaRPr>
          </a:p>
          <a:p>
            <a:r>
              <a:rPr lang="cs-CZ" sz="1200" baseline="0" dirty="0" smtClean="0">
                <a:latin typeface="+mn-lt"/>
              </a:rPr>
              <a:t>Hospodárnost – povinnost uchovávat auditní stopu</a:t>
            </a:r>
          </a:p>
          <a:p>
            <a:endParaRPr lang="cs-CZ" sz="1200" baseline="0" dirty="0" smtClean="0">
              <a:latin typeface="+mn-lt"/>
            </a:endParaRPr>
          </a:p>
          <a:p>
            <a:r>
              <a:rPr lang="cs-CZ" sz="1200" baseline="0" dirty="0" smtClean="0">
                <a:latin typeface="+mn-lt"/>
              </a:rPr>
              <a:t>Nezpůsobilé výdaje:</a:t>
            </a:r>
          </a:p>
          <a:p>
            <a:pPr lvl="0">
              <a:buClr>
                <a:schemeClr val="accent2">
                  <a:lumMod val="75000"/>
                </a:schemeClr>
              </a:buClr>
              <a:buFont typeface="Wingdings" panose="05000000000000000000" pitchFamily="2" charset="2"/>
              <a:buChar char="Ø"/>
            </a:pPr>
            <a:r>
              <a:rPr lang="cs-CZ" sz="1200" b="1" dirty="0" smtClean="0">
                <a:latin typeface="+mn-lt"/>
              </a:rPr>
              <a:t>nebyly vynaloženy v souladu s účelem </a:t>
            </a:r>
            <a:r>
              <a:rPr lang="cs-CZ" sz="1200" dirty="0" smtClean="0">
                <a:latin typeface="+mn-lt"/>
              </a:rPr>
              <a:t>programu/projektu;</a:t>
            </a:r>
          </a:p>
          <a:p>
            <a:pPr>
              <a:buClr>
                <a:schemeClr val="accent2">
                  <a:lumMod val="75000"/>
                </a:schemeClr>
              </a:buClr>
              <a:buFont typeface="Wingdings" panose="05000000000000000000" pitchFamily="2" charset="2"/>
              <a:buChar char="Ø"/>
            </a:pPr>
            <a:r>
              <a:rPr lang="cs-CZ" sz="1200" b="1" dirty="0" smtClean="0">
                <a:latin typeface="+mn-lt"/>
              </a:rPr>
              <a:t>nevznikly v časovém rozmezí </a:t>
            </a:r>
            <a:r>
              <a:rPr lang="cs-CZ" sz="1200" dirty="0" smtClean="0">
                <a:latin typeface="+mn-lt"/>
              </a:rPr>
              <a:t>pro realizaci programu/projektu;</a:t>
            </a:r>
          </a:p>
          <a:p>
            <a:pPr lvl="0">
              <a:buClr>
                <a:schemeClr val="accent2">
                  <a:lumMod val="75000"/>
                </a:schemeClr>
              </a:buClr>
              <a:buFont typeface="Wingdings" panose="05000000000000000000" pitchFamily="2" charset="2"/>
              <a:buChar char="Ø"/>
            </a:pPr>
            <a:r>
              <a:rPr lang="cs-CZ" sz="1200" b="1" dirty="0" smtClean="0">
                <a:latin typeface="+mn-lt"/>
              </a:rPr>
              <a:t>nebyly uhrazeny v době způsobilosti výdajů </a:t>
            </a:r>
            <a:r>
              <a:rPr lang="cs-CZ" sz="1200" dirty="0" smtClean="0">
                <a:latin typeface="+mn-lt"/>
              </a:rPr>
              <a:t>programu/projektu a nejsou dokladovány příslušnými účetními doklady, není-li uvedeno jinak;</a:t>
            </a:r>
          </a:p>
          <a:p>
            <a:pPr>
              <a:buClr>
                <a:schemeClr val="accent2">
                  <a:lumMod val="75000"/>
                </a:schemeClr>
              </a:buClr>
              <a:buFont typeface="Wingdings" panose="05000000000000000000" pitchFamily="2" charset="2"/>
              <a:buChar char="Ø"/>
            </a:pPr>
            <a:r>
              <a:rPr lang="cs-CZ" sz="1200" b="1" dirty="0" smtClean="0">
                <a:latin typeface="+mn-lt"/>
              </a:rPr>
              <a:t>nebyly zaznamenány na bankovních účtech </a:t>
            </a:r>
            <a:r>
              <a:rPr lang="cs-CZ" sz="1200" dirty="0" smtClean="0">
                <a:latin typeface="+mn-lt"/>
              </a:rPr>
              <a:t>příjemce prostředků nebo nejsou doloženy výdajovými pokladními doklady;</a:t>
            </a:r>
          </a:p>
          <a:p>
            <a:pPr lvl="0">
              <a:buClr>
                <a:schemeClr val="accent2">
                  <a:lumMod val="75000"/>
                </a:schemeClr>
              </a:buClr>
              <a:buFont typeface="Wingdings" panose="05000000000000000000" pitchFamily="2" charset="2"/>
              <a:buChar char="Ø"/>
            </a:pPr>
            <a:r>
              <a:rPr lang="cs-CZ" sz="1200" b="1" dirty="0" smtClean="0">
                <a:latin typeface="+mn-lt"/>
              </a:rPr>
              <a:t>jsou v jiných ohledech v rozporu s pravidly </a:t>
            </a:r>
            <a:r>
              <a:rPr lang="cs-CZ" sz="1200" dirty="0" smtClean="0">
                <a:latin typeface="+mn-lt"/>
              </a:rPr>
              <a:t>uvedenými v  Pravidlech pro žadatele a příjemce.</a:t>
            </a:r>
          </a:p>
          <a:p>
            <a:pPr lvl="0">
              <a:buClr>
                <a:schemeClr val="accent2">
                  <a:lumMod val="75000"/>
                </a:schemeClr>
              </a:buClr>
              <a:buFont typeface="Wingdings" panose="05000000000000000000" pitchFamily="2" charset="2"/>
              <a:buNone/>
            </a:pPr>
            <a:endParaRPr lang="cs-CZ" sz="1200" dirty="0" smtClean="0">
              <a:latin typeface="+mn-lt"/>
            </a:endParaRPr>
          </a:p>
          <a:p>
            <a:pPr marL="0" marR="0" lvl="0" indent="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None/>
              <a:tabLst/>
              <a:defRPr/>
            </a:pPr>
            <a:r>
              <a:rPr lang="cs-CZ" sz="1200" b="1" i="0" u="none" strike="noStrike" kern="1200" baseline="0" dirty="0" smtClean="0">
                <a:solidFill>
                  <a:schemeClr val="tx1"/>
                </a:solidFill>
                <a:latin typeface="+mn-lt"/>
                <a:ea typeface="+mn-ea"/>
                <a:cs typeface="Arial" panose="020B0604020202020204" pitchFamily="34" charset="0"/>
              </a:rPr>
              <a:t>51. Výzva = Nebude podporováno vybavení učeben pro výuku cizích jazyků, ICT, přírodovědných , technických či jiných odborných předmětů. </a:t>
            </a:r>
            <a:endParaRPr lang="cs-CZ" sz="1200" b="1" dirty="0" smtClean="0">
              <a:latin typeface="+mn-lt"/>
              <a:cs typeface="Arial" panose="020B0604020202020204" pitchFamily="34" charset="0"/>
            </a:endParaRPr>
          </a:p>
          <a:p>
            <a:pPr lvl="0">
              <a:buClr>
                <a:schemeClr val="accent2">
                  <a:lumMod val="75000"/>
                </a:schemeClr>
              </a:buClr>
              <a:buFont typeface="Wingdings" panose="05000000000000000000" pitchFamily="2" charset="2"/>
              <a:buNone/>
            </a:pPr>
            <a:endParaRPr lang="cs-CZ" sz="1200" dirty="0" smtClean="0"/>
          </a:p>
        </p:txBody>
      </p:sp>
    </p:spTree>
    <p:extLst>
      <p:ext uri="{BB962C8B-B14F-4D97-AF65-F5344CB8AC3E}">
        <p14:creationId xmlns:p14="http://schemas.microsoft.com/office/powerpoint/2010/main" val="677091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533542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Rozpočet vychází z vyčíslení předpokládaných výdajů projektu.</a:t>
            </a:r>
          </a:p>
          <a:p>
            <a:r>
              <a:rPr lang="cs-CZ" sz="1200" b="0" i="0" u="none" strike="noStrike" kern="1200" baseline="0" dirty="0" smtClean="0">
                <a:solidFill>
                  <a:schemeClr val="tx1"/>
                </a:solidFill>
                <a:latin typeface="+mn-lt"/>
                <a:ea typeface="+mn-ea"/>
                <a:cs typeface="Arial" panose="020B0604020202020204" pitchFamily="34" charset="0"/>
              </a:rPr>
              <a:t>Rozpočet projektu musí být rozepsán do jednotlivých položek, příp. podpoložek příslušných kapitol natolik podrobně, aby z něho bylo zřejmé, jaké přímé výdaje jsou v projektu plánovány. Projekt, jehož rozpočet přímých výdajů nebude dostatečně podrobný, riskuje, že nebude z prostředků OP PPR podpořen. </a:t>
            </a: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1" i="0" u="none" strike="noStrike" kern="1200" baseline="0" dirty="0" smtClean="0">
                <a:solidFill>
                  <a:schemeClr val="tx1"/>
                </a:solidFill>
                <a:latin typeface="+mn-lt"/>
                <a:ea typeface="+mn-ea"/>
                <a:cs typeface="Arial" panose="020B0604020202020204" pitchFamily="34" charset="0"/>
              </a:rPr>
              <a:t>Limity v 51. výzvě </a:t>
            </a:r>
            <a:r>
              <a:rPr lang="cs-CZ" sz="1200" b="0" i="0" u="none" strike="noStrike" kern="1200" baseline="0" dirty="0" smtClean="0">
                <a:solidFill>
                  <a:schemeClr val="tx1"/>
                </a:solidFill>
                <a:latin typeface="+mn-lt"/>
                <a:ea typeface="+mn-ea"/>
                <a:cs typeface="Arial" panose="020B0604020202020204" pitchFamily="34" charset="0"/>
              </a:rPr>
              <a:t>= Rozpočet kapitoly </a:t>
            </a:r>
            <a:r>
              <a:rPr lang="cs-CZ" sz="1200" b="0" i="0" u="sng" strike="noStrike" kern="1200" baseline="0" dirty="0" smtClean="0">
                <a:solidFill>
                  <a:schemeClr val="tx1"/>
                </a:solidFill>
                <a:latin typeface="+mn-lt"/>
                <a:ea typeface="+mn-ea"/>
                <a:cs typeface="Arial" panose="020B0604020202020204" pitchFamily="34" charset="0"/>
              </a:rPr>
              <a:t>Drobný hmotný neinvestiční majetek – Zařízení a vybavení </a:t>
            </a:r>
            <a:r>
              <a:rPr lang="cs-CZ" sz="1200" b="0" i="0" u="none" strike="noStrike" kern="1200" baseline="0" dirty="0" smtClean="0">
                <a:solidFill>
                  <a:schemeClr val="tx1"/>
                </a:solidFill>
                <a:latin typeface="+mn-lt"/>
                <a:ea typeface="+mn-ea"/>
                <a:cs typeface="Arial" panose="020B0604020202020204" pitchFamily="34" charset="0"/>
              </a:rPr>
              <a:t>nesmí překročit </a:t>
            </a:r>
            <a:r>
              <a:rPr lang="cs-CZ" sz="1200" b="1" i="0" u="none" strike="noStrike" kern="1200" baseline="0" dirty="0" smtClean="0">
                <a:solidFill>
                  <a:schemeClr val="tx1"/>
                </a:solidFill>
                <a:latin typeface="+mn-lt"/>
                <a:ea typeface="+mn-ea"/>
                <a:cs typeface="Arial" panose="020B0604020202020204" pitchFamily="34" charset="0"/>
              </a:rPr>
              <a:t>30 % celkového rozpočtu přímých způsobilých nákladů projektu</a:t>
            </a:r>
            <a:r>
              <a:rPr lang="cs-CZ" sz="1200" b="0" i="0" u="none" strike="noStrike" kern="1200" baseline="0" dirty="0" smtClean="0">
                <a:solidFill>
                  <a:schemeClr val="tx1"/>
                </a:solidFill>
                <a:latin typeface="+mn-lt"/>
                <a:ea typeface="+mn-ea"/>
                <a:cs typeface="Arial" panose="020B0604020202020204" pitchFamily="34" charset="0"/>
              </a:rPr>
              <a:t>. </a:t>
            </a:r>
          </a:p>
          <a:p>
            <a:r>
              <a:rPr lang="cs-CZ" sz="1200" b="1" i="0" u="none" strike="noStrike" kern="1200" baseline="0" dirty="0" smtClean="0">
                <a:solidFill>
                  <a:schemeClr val="tx1"/>
                </a:solidFill>
                <a:latin typeface="+mn-lt"/>
                <a:ea typeface="+mn-ea"/>
                <a:cs typeface="Arial" panose="020B0604020202020204" pitchFamily="34" charset="0"/>
              </a:rPr>
              <a:t>51. Výzva = Nebude podporováno vybavení učeben pro výuku cizích jazyků, ICT, přírodovědných , technických či jiných odborných předmětů. </a:t>
            </a:r>
            <a:endParaRPr lang="cs-CZ" sz="1200" b="1" dirty="0">
              <a:latin typeface="+mn-lt"/>
              <a:cs typeface="Arial" panose="020B0604020202020204" pitchFamily="34" charset="0"/>
            </a:endParaRPr>
          </a:p>
        </p:txBody>
      </p:sp>
    </p:spTree>
    <p:extLst>
      <p:ext uri="{BB962C8B-B14F-4D97-AF65-F5344CB8AC3E}">
        <p14:creationId xmlns:p14="http://schemas.microsoft.com/office/powerpoint/2010/main" val="23026327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latin typeface="+mn-lt"/>
              </a:rPr>
              <a:t>Rozpočet není možné navyšovat.</a:t>
            </a:r>
            <a:endParaRPr lang="cs-CZ" sz="1200" dirty="0">
              <a:latin typeface="+mn-lt"/>
            </a:endParaRPr>
          </a:p>
        </p:txBody>
      </p:sp>
    </p:spTree>
    <p:extLst>
      <p:ext uri="{BB962C8B-B14F-4D97-AF65-F5344CB8AC3E}">
        <p14:creationId xmlns:p14="http://schemas.microsoft.com/office/powerpoint/2010/main" val="123261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786701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Arial" panose="020B0604020202020204" pitchFamily="34" charset="0"/>
              </a:rPr>
              <a:t>Patří sem náklady související pracovněprávními vztahy</a:t>
            </a:r>
            <a:r>
              <a:rPr lang="cs-CZ" sz="1200" kern="1200" baseline="0" dirty="0" smtClean="0">
                <a:solidFill>
                  <a:schemeClr val="tx1"/>
                </a:solidFill>
                <a:effectLst/>
                <a:latin typeface="+mn-lt"/>
                <a:ea typeface="+mn-ea"/>
                <a:cs typeface="Arial" panose="020B0604020202020204" pitchFamily="34" charset="0"/>
              </a:rPr>
              <a:t> a to </a:t>
            </a:r>
            <a:r>
              <a:rPr lang="cs-CZ" sz="1200" b="1" kern="1200" dirty="0" smtClean="0">
                <a:solidFill>
                  <a:schemeClr val="tx1"/>
                </a:solidFill>
                <a:effectLst/>
                <a:latin typeface="+mn-lt"/>
                <a:ea typeface="+mn-ea"/>
                <a:cs typeface="Arial" panose="020B0604020202020204" pitchFamily="34" charset="0"/>
              </a:rPr>
              <a:t>zaměstnanci, </a:t>
            </a:r>
            <a:r>
              <a:rPr lang="cs-CZ" sz="1200" b="0" kern="1200" dirty="0" smtClean="0">
                <a:solidFill>
                  <a:schemeClr val="tx1"/>
                </a:solidFill>
                <a:effectLst/>
                <a:latin typeface="+mn-lt"/>
                <a:ea typeface="+mn-ea"/>
                <a:cs typeface="Arial" panose="020B0604020202020204" pitchFamily="34" charset="0"/>
              </a:rPr>
              <a:t>kteří</a:t>
            </a:r>
            <a:r>
              <a:rPr lang="cs-CZ" sz="1200" kern="1200" baseline="0" dirty="0" smtClean="0">
                <a:solidFill>
                  <a:schemeClr val="tx1"/>
                </a:solidFill>
                <a:effectLst/>
                <a:latin typeface="+mn-lt"/>
                <a:ea typeface="+mn-ea"/>
                <a:cs typeface="Arial" panose="020B0604020202020204" pitchFamily="34" charset="0"/>
              </a:rPr>
              <a:t> </a:t>
            </a:r>
            <a:r>
              <a:rPr lang="cs-CZ" sz="1200" kern="1200" dirty="0" smtClean="0">
                <a:solidFill>
                  <a:schemeClr val="tx1"/>
                </a:solidFill>
                <a:effectLst/>
                <a:latin typeface="+mn-lt"/>
                <a:ea typeface="+mn-ea"/>
                <a:cs typeface="Arial" panose="020B0604020202020204" pitchFamily="34" charset="0"/>
              </a:rPr>
              <a:t>pracují přímo s cílovou skupinou projektu nebo zajišťuje výstup, který je určen k přímému využití cílovou skupinou.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Příslušné smlouvy/dohody musí být se zaměstnancem uzavřeny vždy před vznikem příslušného osobního výdaje.</a:t>
            </a:r>
            <a:r>
              <a:rPr lang="cs-CZ" sz="1200" kern="1200" baseline="0" dirty="0" smtClean="0">
                <a:solidFill>
                  <a:schemeClr val="tx1"/>
                </a:solidFill>
                <a:effectLst/>
                <a:latin typeface="+mn-lt"/>
                <a:ea typeface="+mn-ea"/>
                <a:cs typeface="Arial" panose="020B0604020202020204" pitchFamily="34" charset="0"/>
              </a:rPr>
              <a:t> </a:t>
            </a:r>
            <a:r>
              <a:rPr lang="cs-CZ" sz="1200" kern="1200" dirty="0" smtClean="0">
                <a:solidFill>
                  <a:schemeClr val="tx1"/>
                </a:solidFill>
                <a:effectLst/>
                <a:latin typeface="+mn-lt"/>
                <a:ea typeface="+mn-ea"/>
                <a:cs typeface="Arial" panose="020B0604020202020204" pitchFamily="34" charset="0"/>
              </a:rPr>
              <a:t>S cílovou skupinou přímo pracuje např. lektor, mentor apod., výstupem pro přímé využití cílovou skupinou se rozumí např. učebnice apod.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Při nastavování mezd</a:t>
            </a:r>
            <a:r>
              <a:rPr lang="cs-CZ" sz="1200" kern="1200" baseline="0" dirty="0" smtClean="0">
                <a:solidFill>
                  <a:schemeClr val="tx1"/>
                </a:solidFill>
                <a:effectLst/>
                <a:latin typeface="+mn-lt"/>
                <a:ea typeface="+mn-ea"/>
                <a:cs typeface="Arial" panose="020B0604020202020204" pitchFamily="34" charset="0"/>
              </a:rPr>
              <a:t> a platů, prosím respektujte mzdy a platy obvyklé, které naleznete na webu.</a:t>
            </a:r>
            <a:endParaRPr lang="cs-CZ"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Výjimka</a:t>
            </a:r>
            <a:r>
              <a:rPr lang="cs-CZ" sz="1200" b="1" kern="1200" baseline="0" dirty="0" smtClean="0">
                <a:solidFill>
                  <a:schemeClr val="tx1"/>
                </a:solidFill>
                <a:effectLst/>
                <a:latin typeface="+mn-lt"/>
                <a:ea typeface="+mn-ea"/>
                <a:cs typeface="+mn-cs"/>
              </a:rPr>
              <a:t> 1,2 úvazku </a:t>
            </a:r>
            <a:r>
              <a:rPr lang="cs-CZ" sz="1200" kern="1200"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Například se jedná o pedagogy nebo pedagogicko-psychologického poradce a vědeckovýzkumné pracovníky, popř. o jiné specialisty. Takto zvýšený úvazek nelze uplatnit pro manažerské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a administrativní pozice</a:t>
            </a:r>
            <a:endParaRPr lang="cs-CZ" sz="1200" kern="1200" dirty="0" smtClean="0">
              <a:solidFill>
                <a:schemeClr val="tx1"/>
              </a:solidFill>
              <a:effectLst/>
              <a:latin typeface="+mn-lt"/>
              <a:ea typeface="+mn-ea"/>
              <a:cs typeface="Arial" panose="020B0604020202020204" pitchFamily="34" charset="0"/>
            </a:endParaRPr>
          </a:p>
        </p:txBody>
      </p:sp>
    </p:spTree>
    <p:extLst>
      <p:ext uri="{BB962C8B-B14F-4D97-AF65-F5344CB8AC3E}">
        <p14:creationId xmlns:p14="http://schemas.microsoft.com/office/powerpoint/2010/main" val="4147995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solidFill>
                  <a:srgbClr val="FF0000"/>
                </a:solidFill>
                <a:latin typeface="+mn-lt"/>
                <a:cs typeface="Arial" panose="020B0604020202020204" pitchFamily="34" charset="0"/>
              </a:rPr>
              <a:t>Pracovní</a:t>
            </a:r>
            <a:r>
              <a:rPr lang="cs-CZ" sz="1200" baseline="0" dirty="0" smtClean="0">
                <a:solidFill>
                  <a:srgbClr val="FF0000"/>
                </a:solidFill>
                <a:latin typeface="+mn-lt"/>
                <a:cs typeface="Arial" panose="020B0604020202020204" pitchFamily="34" charset="0"/>
              </a:rPr>
              <a:t> cesty zaměstnanců příjemce a partnera s </a:t>
            </a:r>
            <a:r>
              <a:rPr lang="cs-CZ" sz="1200" baseline="0" dirty="0" err="1" smtClean="0">
                <a:solidFill>
                  <a:srgbClr val="FF0000"/>
                </a:solidFill>
                <a:latin typeface="+mn-lt"/>
                <a:cs typeface="Arial" panose="020B0604020202020204" pitchFamily="34" charset="0"/>
              </a:rPr>
              <a:t>fin</a:t>
            </a:r>
            <a:r>
              <a:rPr lang="cs-CZ" sz="1200" baseline="0" dirty="0" smtClean="0">
                <a:solidFill>
                  <a:srgbClr val="FF0000"/>
                </a:solidFill>
                <a:latin typeface="+mn-lt"/>
                <a:cs typeface="Arial" panose="020B0604020202020204" pitchFamily="34" charset="0"/>
              </a:rPr>
              <a:t>. podílem do zahraničí. Cestovní náhrady zahrnují – jízdné, ubytování, stravné, popř. další výdaje</a:t>
            </a:r>
          </a:p>
          <a:p>
            <a:r>
              <a:rPr lang="cs-CZ" sz="1200" b="0" i="0" u="none" strike="noStrike" kern="1200" baseline="0" dirty="0" smtClean="0">
                <a:solidFill>
                  <a:srgbClr val="FF0000"/>
                </a:solidFill>
                <a:latin typeface="+mn-lt"/>
                <a:ea typeface="+mn-ea"/>
                <a:cs typeface="Arial" panose="020B0604020202020204" pitchFamily="34" charset="0"/>
              </a:rPr>
              <a:t>Cestovní náhrady pro zahraniční zaměstnance tzv. „per </a:t>
            </a:r>
            <a:r>
              <a:rPr lang="cs-CZ" sz="1200" b="0" i="0" u="none" strike="noStrike" kern="1200" baseline="0" dirty="0" err="1" smtClean="0">
                <a:solidFill>
                  <a:srgbClr val="FF0000"/>
                </a:solidFill>
                <a:latin typeface="+mn-lt"/>
                <a:ea typeface="+mn-ea"/>
                <a:cs typeface="Arial" panose="020B0604020202020204" pitchFamily="34" charset="0"/>
              </a:rPr>
              <a:t>diems</a:t>
            </a:r>
            <a:r>
              <a:rPr lang="cs-CZ" sz="1200" b="0" i="0" u="none" strike="noStrike" kern="1200" baseline="0" dirty="0" smtClean="0">
                <a:solidFill>
                  <a:srgbClr val="FF0000"/>
                </a:solidFill>
                <a:latin typeface="+mn-lt"/>
                <a:ea typeface="+mn-ea"/>
                <a:cs typeface="Arial" panose="020B0604020202020204" pitchFamily="34" charset="0"/>
              </a:rPr>
              <a:t>“ kryjí náklady na ubytování, stravné a cestovné v ČR. „Per </a:t>
            </a:r>
            <a:r>
              <a:rPr lang="cs-CZ" sz="1200" b="0" i="0" u="none" strike="noStrike" kern="1200" baseline="0" dirty="0" err="1" smtClean="0">
                <a:solidFill>
                  <a:srgbClr val="FF0000"/>
                </a:solidFill>
                <a:latin typeface="+mn-lt"/>
                <a:ea typeface="+mn-ea"/>
                <a:cs typeface="Arial" panose="020B0604020202020204" pitchFamily="34" charset="0"/>
              </a:rPr>
              <a:t>diems</a:t>
            </a:r>
            <a:r>
              <a:rPr lang="cs-CZ" sz="1200" b="0" i="0" u="none" strike="noStrike" kern="1200" baseline="0" dirty="0" smtClean="0">
                <a:solidFill>
                  <a:srgbClr val="FF0000"/>
                </a:solidFill>
                <a:latin typeface="+mn-lt"/>
                <a:ea typeface="+mn-ea"/>
                <a:cs typeface="Arial" panose="020B0604020202020204" pitchFamily="34" charset="0"/>
              </a:rPr>
              <a:t>“ pro cizince v ČR se stanovuje podle sazeb EU.</a:t>
            </a: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0" i="0" u="none" strike="noStrike" kern="1200" baseline="0" dirty="0" smtClean="0">
                <a:solidFill>
                  <a:schemeClr val="tx1"/>
                </a:solidFill>
                <a:latin typeface="+mn-lt"/>
                <a:ea typeface="+mn-ea"/>
                <a:cs typeface="Arial" panose="020B0604020202020204" pitchFamily="34" charset="0"/>
              </a:rPr>
              <a:t>Způsobilé jsou náklady na nákup nového či použitého vybavení či zařízení hmotné povahy a nehmotný majetek a neodpisované technické zhodnocení majetku. Majetek musí být zařazen do účetní evidence a evidence majetku. </a:t>
            </a:r>
          </a:p>
          <a:p>
            <a:r>
              <a:rPr lang="cs-CZ" sz="1200" b="0" i="0" u="none" strike="noStrike" kern="1200" baseline="0" dirty="0" smtClean="0">
                <a:solidFill>
                  <a:schemeClr val="tx1"/>
                </a:solidFill>
                <a:latin typeface="+mn-lt"/>
                <a:ea typeface="+mn-ea"/>
                <a:cs typeface="Arial" panose="020B0604020202020204" pitchFamily="34" charset="0"/>
              </a:rPr>
              <a:t>Nákup jednotlivé položky u této kapitoly nesmí přesáhnout 40 000 Kč,  neodpisované technické zhodnocení nesmí za jednotku majetku za zdaňovací období přesáhnout 40 000 Kč.</a:t>
            </a:r>
          </a:p>
          <a:p>
            <a:r>
              <a:rPr lang="cs-CZ" sz="1200" b="0" i="0" u="none" strike="noStrike" kern="1200" baseline="0" dirty="0" smtClean="0">
                <a:solidFill>
                  <a:schemeClr val="tx1"/>
                </a:solidFill>
                <a:latin typeface="+mn-lt"/>
                <a:ea typeface="+mn-ea"/>
                <a:cs typeface="Arial" panose="020B0604020202020204" pitchFamily="34" charset="0"/>
              </a:rPr>
              <a:t>Výše celkových přímých nákladů na kapitolu nesmí překročit 30%  celkových přímých nákladů projektu.</a:t>
            </a:r>
          </a:p>
          <a:p>
            <a:r>
              <a:rPr lang="cs-CZ" sz="1200" b="0" i="0" u="none" strike="noStrike" kern="1200" baseline="0" dirty="0" smtClean="0">
                <a:solidFill>
                  <a:schemeClr val="tx1"/>
                </a:solidFill>
                <a:latin typeface="+mn-lt"/>
                <a:ea typeface="+mn-ea"/>
                <a:cs typeface="Arial" panose="020B0604020202020204" pitchFamily="34" charset="0"/>
              </a:rPr>
              <a:t>(odpisované technické zhodnocení v kap. 2.1.1 Stavební úpravy)</a:t>
            </a:r>
            <a:endParaRPr lang="cs-CZ" sz="1200" dirty="0" smtClean="0">
              <a:latin typeface="+mn-lt"/>
              <a:cs typeface="Arial" panose="020B0604020202020204" pitchFamily="34" charset="0"/>
            </a:endParaRPr>
          </a:p>
        </p:txBody>
      </p:sp>
    </p:spTree>
    <p:extLst>
      <p:ext uri="{BB962C8B-B14F-4D97-AF65-F5344CB8AC3E}">
        <p14:creationId xmlns:p14="http://schemas.microsoft.com/office/powerpoint/2010/main" val="354741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Služby mohou zahrnovat nejrůznější položky dle typu projektu, ke kterému se váží. Mohou to být například školení a kurzy pořádané jinými společnostmi, vytváření nových publikací, školicích materiálů nebo manuálů, lektorské služby.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Způsobilými výdaji nejsou výdaje na nákup lektorských služeb/školení/kurzů, na které má příjemce či partner platnou akreditaci. U těchto kurzů se má za to, že zapojení externího dodavatele nenaplňuje podmínku hospodárnosti. </a:t>
            </a:r>
          </a:p>
        </p:txBody>
      </p:sp>
    </p:spTree>
    <p:extLst>
      <p:ext uri="{BB962C8B-B14F-4D97-AF65-F5344CB8AC3E}">
        <p14:creationId xmlns:p14="http://schemas.microsoft.com/office/powerpoint/2010/main" val="16688869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Z rozpočtu projektu lze hradit výdaje spojené se zapojením cílové skupiny do projektu. Tyto náklady jsou spojené zejména se zaměstnáváním a vzděláváním cílové skupiny projektu. </a:t>
            </a:r>
            <a:endParaRPr lang="cs-CZ" sz="1200" dirty="0" smtClean="0">
              <a:solidFill>
                <a:schemeClr val="tx1"/>
              </a:solidFill>
              <a:latin typeface="+mn-lt"/>
              <a:cs typeface="Arial" panose="020B0604020202020204" pitchFamily="34" charset="0"/>
            </a:endParaRPr>
          </a:p>
          <a:p>
            <a:r>
              <a:rPr lang="cs-CZ" sz="1200" b="0" i="0" u="none" strike="noStrike" kern="1200" baseline="0" dirty="0" smtClean="0">
                <a:solidFill>
                  <a:schemeClr val="tx1"/>
                </a:solidFill>
                <a:latin typeface="+mn-lt"/>
                <a:ea typeface="+mn-ea"/>
                <a:cs typeface="Arial" panose="020B0604020202020204" pitchFamily="34" charset="0"/>
              </a:rPr>
              <a:t>Způsobilé jsou také mzdové náklady za dobu účasti zaměstnance na dalším vzdělávání. </a:t>
            </a:r>
          </a:p>
          <a:p>
            <a:r>
              <a:rPr lang="cs-CZ" sz="1200" b="1" i="0" u="none" strike="noStrike" kern="1200" baseline="0" dirty="0" smtClean="0">
                <a:solidFill>
                  <a:schemeClr val="tx1"/>
                </a:solidFill>
                <a:latin typeface="+mn-lt"/>
                <a:ea typeface="+mn-ea"/>
                <a:cs typeface="Arial" panose="020B0604020202020204" pitchFamily="34" charset="0"/>
              </a:rPr>
              <a:t>Cestovní náhrady: jízdné (cestovné), ubytování účastníků projektů tj. cílové skupiny) </a:t>
            </a:r>
            <a:endParaRPr lang="cs-CZ" sz="1200" b="0" i="0" u="none" strike="noStrike" kern="1200" baseline="0" dirty="0" smtClean="0">
              <a:solidFill>
                <a:schemeClr val="tx1"/>
              </a:solidFill>
              <a:latin typeface="+mn-lt"/>
              <a:ea typeface="+mn-ea"/>
              <a:cs typeface="Arial" panose="020B0604020202020204" pitchFamily="34" charset="0"/>
            </a:endParaRP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0" i="0" u="none" strike="noStrike" kern="1200" baseline="0" dirty="0" smtClean="0">
                <a:solidFill>
                  <a:schemeClr val="tx1"/>
                </a:solidFill>
                <a:latin typeface="+mn-lt"/>
                <a:ea typeface="+mn-ea"/>
                <a:cs typeface="Arial" panose="020B0604020202020204" pitchFamily="34" charset="0"/>
              </a:rPr>
              <a:t>NN - Zajištění občerstvení a stravování osob zapojených do realizace projektu během aktivit projektu (realizačního týmu i cílové skupiny), včetně nákladů na toto občerstvení / stravování - mimo stravného poskytovaného jako součást cestovních náhrad spojených s pracovní cestou do zahraničí a mimo poskytované per </a:t>
            </a:r>
            <a:r>
              <a:rPr lang="cs-CZ" sz="1200" b="0" i="0" u="none" strike="noStrike" kern="1200" baseline="0" dirty="0" err="1" smtClean="0">
                <a:solidFill>
                  <a:schemeClr val="tx1"/>
                </a:solidFill>
                <a:latin typeface="+mn-lt"/>
                <a:ea typeface="+mn-ea"/>
                <a:cs typeface="Arial" panose="020B0604020202020204" pitchFamily="34" charset="0"/>
              </a:rPr>
              <a:t>diems</a:t>
            </a:r>
            <a:endParaRPr lang="cs-CZ" sz="1200" b="0" i="0" u="none" strike="noStrike" kern="1200" baseline="0" dirty="0" smtClean="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0456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Položka zahrnuje nehmotný majetek s dobou použitelnosti delší než jeden rok, u kterých ocenění převyšuje částku 60 000 Kč </a:t>
            </a:r>
          </a:p>
          <a:p>
            <a:r>
              <a:rPr lang="cs-CZ" sz="1200" b="0" i="0" u="none" strike="noStrike" kern="1200" baseline="0" dirty="0" smtClean="0">
                <a:solidFill>
                  <a:schemeClr val="tx1"/>
                </a:solidFill>
                <a:latin typeface="+mn-lt"/>
                <a:ea typeface="+mn-ea"/>
                <a:cs typeface="Arial" panose="020B0604020202020204" pitchFamily="34" charset="0"/>
              </a:rPr>
              <a:t>Do kategorie dlouhodobého nehmotného majetku lze zařadit například pořízení know-how, patenty, licence apod. Způsobilým výdajem je i technické zhodnocení dle limitu podle platného znění zákona o dani z příjmu. </a:t>
            </a: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1" dirty="0" smtClean="0">
                <a:latin typeface="+mn-lt"/>
              </a:rPr>
              <a:t>Investice nejsou v 51. výzvě podporovány.</a:t>
            </a:r>
          </a:p>
          <a:p>
            <a:r>
              <a:rPr lang="cs-CZ" sz="1200" b="1" dirty="0" smtClean="0">
                <a:latin typeface="+mn-lt"/>
              </a:rPr>
              <a:t>Výzvou jsou podporovány neinvestiční projekty.</a:t>
            </a:r>
          </a:p>
          <a:p>
            <a:endParaRPr lang="cs-CZ" sz="1200" b="0" i="0" u="none" strike="noStrike" kern="1200" baseline="0" dirty="0" smtClean="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latin typeface="+mn-lt"/>
              </a:rPr>
              <a:t>Fond, z něhož je výzva spolufinancována: Evropský sociální fond!</a:t>
            </a:r>
            <a:endParaRPr lang="cs-CZ" sz="1200" b="1" dirty="0" smtClean="0">
              <a:latin typeface="+mn-lt"/>
              <a:cs typeface="Arial" panose="020B0604020202020204" pitchFamily="34" charset="0"/>
            </a:endParaRPr>
          </a:p>
          <a:p>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2479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Nepřímé náklady jsou zejména výdaje spojené s administrací projektu. Přesnou definici najdete v Pravidlech.  Nepřímé náklady se neprokazují a jsou odvozeny procenty vzhledem ke způsobilým nákladům projektu a to včetně křížového financování. Procento nepřímých nákladů je stanoveno ve výzvě a může být sníženo v závislosti na podílu nákupu služeb, viz tabulka. </a:t>
            </a:r>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Tree>
    <p:extLst>
      <p:ext uri="{BB962C8B-B14F-4D97-AF65-F5344CB8AC3E}">
        <p14:creationId xmlns:p14="http://schemas.microsoft.com/office/powerpoint/2010/main" val="1954193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100" dirty="0" smtClean="0">
                <a:latin typeface="+mn-lt"/>
              </a:rPr>
              <a:t>V</a:t>
            </a:r>
            <a:r>
              <a:rPr lang="cs-CZ" sz="1100" baseline="0" dirty="0" smtClean="0">
                <a:latin typeface="+mn-lt"/>
              </a:rPr>
              <a:t> případě vyhlášení VŘ prosíme, aby příjemci před vyhlášením VŘ konzultovali. </a:t>
            </a:r>
            <a:endParaRPr lang="cs-CZ" sz="1100" dirty="0" smtClean="0">
              <a:latin typeface="+mn-lt"/>
            </a:endParaRP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endParaRPr lang="cs-CZ" sz="1100" dirty="0" smtClean="0">
              <a:latin typeface="+mn-lt"/>
            </a:endParaRP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endParaRPr lang="cs-CZ" sz="1100" dirty="0" smtClean="0">
              <a:latin typeface="+mn-lt"/>
            </a:endParaRP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r>
              <a:rPr lang="cs-CZ" sz="1100" dirty="0" smtClean="0">
                <a:latin typeface="+mn-lt"/>
              </a:rPr>
              <a:t>tzn. </a:t>
            </a:r>
            <a:r>
              <a:rPr lang="cs-CZ" sz="1100" b="1" dirty="0" smtClean="0">
                <a:latin typeface="+mn-lt"/>
              </a:rPr>
              <a:t>stanovit jasně lhůty a postupy pro jednotlivé kroky zadávání zakázky</a:t>
            </a:r>
            <a:r>
              <a:rPr lang="cs-CZ" sz="1100" dirty="0" smtClean="0">
                <a:latin typeface="+mn-lt"/>
              </a:rPr>
              <a:t>, o všech významných úkonech souvisejících s výběrem dodavatele pořizovat a uchovávat písemnou dokumentaci v dostatečném rozsahu, který umožní úkony zadavatele nezávisle přezkoumat; jasně vymezit kritéria, dle kterých budou hodnoceny nabídky uchazečů vždy v dostatečném předstihu před samotným vypracováním nabídek; opatřit všechna rozhodnutí řádným odůvodněním atd.</a:t>
            </a: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r>
              <a:rPr lang="cs-CZ" sz="1100" kern="1200" dirty="0" smtClean="0">
                <a:solidFill>
                  <a:schemeClr val="tx1"/>
                </a:solidFill>
                <a:effectLst/>
                <a:latin typeface="+mn-lt"/>
                <a:ea typeface="+mn-ea"/>
                <a:cs typeface="+mn-cs"/>
              </a:rPr>
              <a:t>(</a:t>
            </a:r>
            <a:r>
              <a:rPr lang="cs-CZ" sz="1100" b="1" kern="1200" dirty="0" smtClean="0">
                <a:solidFill>
                  <a:schemeClr val="tx1"/>
                </a:solidFill>
                <a:effectLst/>
                <a:latin typeface="+mn-lt"/>
                <a:ea typeface="+mn-ea"/>
                <a:cs typeface="+mn-cs"/>
              </a:rPr>
              <a:t>zadavatel definuje ve výzvě k podání nabídky přesné podmínky </a:t>
            </a:r>
            <a:r>
              <a:rPr lang="cs-CZ" sz="1100" kern="1200" dirty="0" smtClean="0">
                <a:solidFill>
                  <a:schemeClr val="tx1"/>
                </a:solidFill>
                <a:effectLst/>
                <a:latin typeface="+mn-lt"/>
                <a:ea typeface="+mn-ea"/>
                <a:cs typeface="+mn-cs"/>
              </a:rPr>
              <a:t>tak, aby všichni uchazeči předem věděli, jak bude řízení probíhat, zejména jakým způsobem bude probíhat hodnocení nabídek atd.).</a:t>
            </a: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r>
              <a:rPr lang="cs-CZ" sz="1100" kern="1200" dirty="0" smtClean="0">
                <a:solidFill>
                  <a:schemeClr val="tx1"/>
                </a:solidFill>
                <a:effectLst/>
                <a:latin typeface="+mn-lt"/>
                <a:ea typeface="+mn-ea"/>
                <a:cs typeface="+mn-cs"/>
              </a:rPr>
              <a:t>Zadavatel musí zajistit zejména:</a:t>
            </a:r>
          </a:p>
          <a:p>
            <a:pPr lvl="0"/>
            <a:r>
              <a:rPr lang="cs-CZ" sz="1100" b="1" kern="1200" dirty="0" smtClean="0">
                <a:solidFill>
                  <a:schemeClr val="tx1"/>
                </a:solidFill>
                <a:effectLst/>
                <a:latin typeface="+mn-lt"/>
                <a:ea typeface="+mn-ea"/>
                <a:cs typeface="+mn-cs"/>
              </a:rPr>
              <a:t>nediskriminační předmět plnění zakázky </a:t>
            </a:r>
            <a:r>
              <a:rPr lang="cs-CZ" sz="1100" kern="1200" dirty="0" smtClean="0">
                <a:solidFill>
                  <a:schemeClr val="tx1"/>
                </a:solidFill>
                <a:effectLst/>
                <a:latin typeface="+mn-lt"/>
                <a:ea typeface="+mn-ea"/>
                <a:cs typeface="+mn-cs"/>
              </a:rPr>
              <a:t>(tj. nesmí obsahovat popis produktu příznačný pro jednoho či omezený okruh výrobců či dodavatelů);</a:t>
            </a:r>
          </a:p>
          <a:p>
            <a:pPr lvl="0"/>
            <a:r>
              <a:rPr lang="cs-CZ" sz="1100" b="1" kern="1200" dirty="0" smtClean="0">
                <a:solidFill>
                  <a:schemeClr val="tx1"/>
                </a:solidFill>
                <a:effectLst/>
                <a:latin typeface="+mn-lt"/>
                <a:ea typeface="+mn-ea"/>
                <a:cs typeface="+mn-cs"/>
              </a:rPr>
              <a:t>nediskriminační stanovení parametrů předmětu zakázky </a:t>
            </a:r>
            <a:r>
              <a:rPr lang="cs-CZ" sz="1100" kern="1200" dirty="0" smtClean="0">
                <a:solidFill>
                  <a:schemeClr val="tx1"/>
                </a:solidFill>
                <a:effectLst/>
                <a:latin typeface="+mn-lt"/>
                <a:ea typeface="+mn-ea"/>
                <a:cs typeface="+mn-cs"/>
              </a:rPr>
              <a:t>– zejména platí zákaz stanovení požadavků na výkon výpočetní techniky formou stanovení taktovací frekvence v jednotce Hz (obvykle GHz);</a:t>
            </a:r>
          </a:p>
          <a:p>
            <a:pPr lvl="0"/>
            <a:r>
              <a:rPr lang="cs-CZ" sz="1100" b="1" kern="1200" dirty="0" smtClean="0">
                <a:solidFill>
                  <a:schemeClr val="tx1"/>
                </a:solidFill>
                <a:effectLst/>
                <a:latin typeface="+mn-lt"/>
                <a:ea typeface="+mn-ea"/>
                <a:cs typeface="+mn-cs"/>
              </a:rPr>
              <a:t>nediskriminační kvalifikační kritéria </a:t>
            </a:r>
            <a:r>
              <a:rPr lang="cs-CZ" sz="1100" kern="1200" dirty="0" smtClean="0">
                <a:solidFill>
                  <a:schemeClr val="tx1"/>
                </a:solidFill>
                <a:effectLst/>
                <a:latin typeface="+mn-lt"/>
                <a:ea typeface="+mn-ea"/>
                <a:cs typeface="+mn-cs"/>
              </a:rPr>
              <a:t>(tj. kvalifikační kritéria musí být přiměřená předmětu plnění zakázky a obvyklým požadavkům na trhu, např. nesmí být požadovaná nadměrná délka praxe, obrat přesahující výrazně objem plnění, nepřiměřené nároky na pojištění apod. či požadavky zcela nesouvisející s předmětem plnění, např. omezení dodavatelů požadavkem na realizaci zakázek financovaných z ESIF apod.);</a:t>
            </a:r>
          </a:p>
          <a:p>
            <a:pPr lvl="0"/>
            <a:r>
              <a:rPr lang="cs-CZ" sz="1100" b="1" kern="1200" dirty="0" smtClean="0">
                <a:solidFill>
                  <a:schemeClr val="tx1"/>
                </a:solidFill>
                <a:effectLst/>
                <a:latin typeface="+mn-lt"/>
                <a:ea typeface="+mn-ea"/>
                <a:cs typeface="+mn-cs"/>
              </a:rPr>
              <a:t>nediskriminační hodnotící kritéria </a:t>
            </a:r>
            <a:r>
              <a:rPr lang="cs-CZ" sz="1100" kern="1200" dirty="0" smtClean="0">
                <a:solidFill>
                  <a:schemeClr val="tx1"/>
                </a:solidFill>
                <a:effectLst/>
                <a:latin typeface="+mn-lt"/>
                <a:ea typeface="+mn-ea"/>
                <a:cs typeface="+mn-cs"/>
              </a:rPr>
              <a:t>(tj. hodnotící kritéria by měla odpovídat a být přiměřená předmětu plnění zakázky nejen svým obsahem, ale také rozsahem, popř. váhou);</a:t>
            </a:r>
          </a:p>
          <a:p>
            <a:pPr lvl="0"/>
            <a:r>
              <a:rPr lang="cs-CZ" sz="1100" kern="1200" dirty="0" smtClean="0">
                <a:solidFill>
                  <a:schemeClr val="tx1"/>
                </a:solidFill>
                <a:effectLst/>
                <a:latin typeface="+mn-lt"/>
                <a:ea typeface="+mn-ea"/>
                <a:cs typeface="+mn-cs"/>
              </a:rPr>
              <a:t>aby účast v zadávacím řízení nebyla </a:t>
            </a:r>
            <a:r>
              <a:rPr lang="cs-CZ" sz="1100" b="1" kern="1200" dirty="0" smtClean="0">
                <a:solidFill>
                  <a:schemeClr val="tx1"/>
                </a:solidFill>
                <a:effectLst/>
                <a:latin typeface="+mn-lt"/>
                <a:ea typeface="+mn-ea"/>
                <a:cs typeface="+mn-cs"/>
              </a:rPr>
              <a:t>podmíněna uvalením břemene (</a:t>
            </a:r>
            <a:r>
              <a:rPr lang="cs-CZ" sz="1100" kern="1200" dirty="0" smtClean="0">
                <a:solidFill>
                  <a:schemeClr val="tx1"/>
                </a:solidFill>
                <a:effectLst/>
                <a:latin typeface="+mn-lt"/>
                <a:ea typeface="+mn-ea"/>
                <a:cs typeface="+mn-cs"/>
              </a:rPr>
              <a:t>závazku) týkajícího se vítězného dodavatele ještě na uchazeče před výběrem vítězného dodavatele (např. bankovní záruky či pojištění odpovědnosti);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4981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latin typeface="+mn-lt"/>
                <a:cs typeface="Arial" panose="020B0604020202020204" pitchFamily="34" charset="0"/>
              </a:rPr>
              <a:t>PH = předpokládaná hodnota zakázky</a:t>
            </a:r>
          </a:p>
          <a:p>
            <a:r>
              <a:rPr lang="cs-CZ" sz="1200" dirty="0" smtClean="0">
                <a:latin typeface="+mn-lt"/>
                <a:cs typeface="Arial" panose="020B0604020202020204" pitchFamily="34" charset="0"/>
              </a:rPr>
              <a:t>PH menší než 400 tisíc Kč – možno využít přímý nákup, který bude doložen účetními doklady,</a:t>
            </a:r>
            <a:r>
              <a:rPr lang="cs-CZ" sz="1200" baseline="0" dirty="0" smtClean="0">
                <a:latin typeface="+mn-lt"/>
                <a:cs typeface="Arial" panose="020B0604020202020204" pitchFamily="34" charset="0"/>
              </a:rPr>
              <a:t> ze kterých musí být zřejmý předmět zakázky, množství dodaného plnění a cena. Musí být dodrženy zásady pro výběr dodavatele: transparentnosti, rovného zacházení, nediskriminace a přiměřenosti</a:t>
            </a:r>
          </a:p>
          <a:p>
            <a:endParaRPr lang="cs-CZ" sz="1200" baseline="0" dirty="0" smtClean="0">
              <a:latin typeface="+mn-lt"/>
              <a:cs typeface="Arial" panose="020B0604020202020204" pitchFamily="34" charset="0"/>
            </a:endParaRPr>
          </a:p>
          <a:p>
            <a:r>
              <a:rPr lang="cs-CZ" sz="1200" baseline="0" dirty="0" smtClean="0">
                <a:latin typeface="+mn-lt"/>
                <a:cs typeface="Arial" panose="020B0604020202020204" pitchFamily="34" charset="0"/>
              </a:rPr>
              <a:t>Udělat si před nákupem auditní stopu!! Průzkum trhu</a:t>
            </a:r>
            <a:endParaRPr lang="cs-CZ" sz="1200" dirty="0" smtClean="0">
              <a:latin typeface="+mn-lt"/>
              <a:cs typeface="Arial" panose="020B0604020202020204" pitchFamily="34" charset="0"/>
            </a:endParaRPr>
          </a:p>
          <a:p>
            <a:endParaRPr lang="cs-CZ" sz="1200" dirty="0" smtClean="0">
              <a:latin typeface="+mn-lt"/>
              <a:cs typeface="Arial" panose="020B0604020202020204" pitchFamily="34" charset="0"/>
            </a:endParaRPr>
          </a:p>
          <a:p>
            <a:r>
              <a:rPr lang="cs-CZ" sz="1200" b="1" i="0" u="none" strike="noStrike" kern="1200" baseline="0" dirty="0" smtClean="0">
                <a:solidFill>
                  <a:schemeClr val="tx1"/>
                </a:solidFill>
                <a:latin typeface="+mn-lt"/>
                <a:ea typeface="+mn-ea"/>
                <a:cs typeface="Arial" panose="020B0604020202020204" pitchFamily="34" charset="0"/>
              </a:rPr>
              <a:t> </a:t>
            </a:r>
            <a:endParaRPr lang="cs-CZ" sz="1200" dirty="0" smtClean="0">
              <a:latin typeface="+mn-lt"/>
              <a:cs typeface="Arial" panose="020B0604020202020204" pitchFamily="34" charset="0"/>
            </a:endParaRPr>
          </a:p>
        </p:txBody>
      </p:sp>
    </p:spTree>
    <p:extLst>
      <p:ext uri="{BB962C8B-B14F-4D97-AF65-F5344CB8AC3E}">
        <p14:creationId xmlns:p14="http://schemas.microsoft.com/office/powerpoint/2010/main" val="37258174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Písemná výzva nejméně 3 zájemcům </a:t>
            </a:r>
            <a:r>
              <a:rPr lang="cs-CZ" sz="1200" b="0" i="0" u="none" strike="noStrike" kern="1200" baseline="0" dirty="0" smtClean="0">
                <a:solidFill>
                  <a:schemeClr val="tx1"/>
                </a:solidFill>
                <a:latin typeface="+mn-lt"/>
                <a:ea typeface="+mn-ea"/>
                <a:cs typeface="+mn-cs"/>
              </a:rPr>
              <a:t>k podání nabídky. </a:t>
            </a:r>
            <a:r>
              <a:rPr lang="cs-CZ" sz="1200" b="1" i="0" u="none" strike="noStrike" kern="1200" baseline="0" dirty="0" smtClean="0">
                <a:solidFill>
                  <a:schemeClr val="tx1"/>
                </a:solidFill>
                <a:latin typeface="+mn-lt"/>
                <a:ea typeface="+mn-ea"/>
                <a:cs typeface="+mn-cs"/>
              </a:rPr>
              <a:t>Zadavatel musí být schopen prokázat odeslání výzvy.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smtClean="0">
                <a:solidFill>
                  <a:schemeClr val="tx1"/>
                </a:solidFill>
                <a:latin typeface="+mn-lt"/>
                <a:ea typeface="+mn-ea"/>
                <a:cs typeface="+mn-cs"/>
              </a:rPr>
              <a:t>Lhůta </a:t>
            </a:r>
            <a:r>
              <a:rPr lang="cs-CZ" sz="1200" b="0" i="0" u="none" strike="noStrike" kern="1200" baseline="0" dirty="0" smtClean="0">
                <a:solidFill>
                  <a:schemeClr val="tx1"/>
                </a:solidFill>
                <a:latin typeface="+mn-lt"/>
                <a:ea typeface="+mn-ea"/>
                <a:cs typeface="+mn-cs"/>
              </a:rPr>
              <a:t>se počíná dnem, který následuje po dni odeslání výzvy k podání nabídky. </a:t>
            </a:r>
          </a:p>
          <a:p>
            <a:r>
              <a:rPr lang="cs-CZ" sz="1200" b="0" i="0" u="none" strike="noStrike" kern="1200" baseline="0" dirty="0" smtClean="0">
                <a:solidFill>
                  <a:schemeClr val="tx1"/>
                </a:solidFill>
                <a:latin typeface="+mn-lt"/>
                <a:ea typeface="+mn-ea"/>
                <a:cs typeface="+mn-cs"/>
              </a:rPr>
              <a:t>Zadavatel vyzve pouze takové zájemce, o kterých má informace, že jsou způsobilí požadované plnění poskytnout. </a:t>
            </a:r>
          </a:p>
          <a:p>
            <a:r>
              <a:rPr lang="cs-CZ" sz="1200" b="0" i="0" u="none" strike="noStrike" kern="1200" baseline="0" dirty="0" smtClean="0">
                <a:solidFill>
                  <a:schemeClr val="tx1"/>
                </a:solidFill>
                <a:latin typeface="+mn-lt"/>
                <a:ea typeface="+mn-ea"/>
                <a:cs typeface="+mn-cs"/>
              </a:rPr>
              <a:t>Zadavatel nesmí vyzývat opakovaně stejný okruh zájemců, není-li to odůvodněno předmětem plnění zakázky či jinými zvláštními okolnostmi, případně zrušením předcházejícího výběrového řízení.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Podrobné zadávací podmínky vč. dalších pokynů uvedeny v Pravidlech </a:t>
            </a:r>
          </a:p>
          <a:p>
            <a:endParaRPr lang="cs-CZ" sz="1200" b="1" i="0" u="sng" strike="noStrike" kern="1200" baseline="0" dirty="0" smtClean="0">
              <a:solidFill>
                <a:schemeClr val="tx1"/>
              </a:solidFill>
              <a:latin typeface="+mn-lt"/>
              <a:ea typeface="+mn-ea"/>
              <a:cs typeface="+mn-cs"/>
            </a:endParaRPr>
          </a:p>
        </p:txBody>
      </p:sp>
      <p:sp>
        <p:nvSpPr>
          <p:cNvPr id="5" name="Zástupný symbol pro zápatí 4"/>
          <p:cNvSpPr>
            <a:spLocks noGrp="1"/>
          </p:cNvSpPr>
          <p:nvPr>
            <p:ph type="ftr" sz="quarter" idx="11"/>
          </p:nvPr>
        </p:nvSpPr>
        <p:spPr/>
        <p:txBody>
          <a:bodyPr/>
          <a:lstStyle/>
          <a:p>
            <a:r>
              <a:rPr lang="cs-CZ" smtClean="0"/>
              <a:t>pravidla programu</a:t>
            </a:r>
            <a:endParaRPr lang="cs-CZ"/>
          </a:p>
        </p:txBody>
      </p:sp>
    </p:spTree>
    <p:extLst>
      <p:ext uri="{BB962C8B-B14F-4D97-AF65-F5344CB8AC3E}">
        <p14:creationId xmlns:p14="http://schemas.microsoft.com/office/powerpoint/2010/main" val="15290695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Realizace formou otevřené výzvy. V otevřené výzvě oznamuje zadavatel oznámením výběrového řízení neomezenému počtu dodavatelů svůj úmysl zadat zakázku v tomto výběrovém řízení. </a:t>
            </a:r>
          </a:p>
          <a:p>
            <a:r>
              <a:rPr lang="cs-CZ" sz="1200" b="0" i="0" u="none" strike="noStrike" kern="1200" baseline="0" dirty="0" smtClean="0">
                <a:solidFill>
                  <a:schemeClr val="tx1"/>
                </a:solidFill>
                <a:latin typeface="+mn-lt"/>
                <a:ea typeface="+mn-ea"/>
                <a:cs typeface="Arial" panose="020B0604020202020204" pitchFamily="34" charset="0"/>
              </a:rPr>
              <a:t>Oznámení otevřené výzvy je výzvou k podání nabídek dodavatelů. Oznámení výběrového řízení uveřejní zadavatel po celou dobu trvání lhůty pro podání nabídek: </a:t>
            </a:r>
          </a:p>
          <a:p>
            <a:r>
              <a:rPr lang="pl-PL" sz="1200" b="0" i="0" u="none" strike="noStrike" kern="1200" baseline="0" dirty="0" smtClean="0">
                <a:solidFill>
                  <a:schemeClr val="tx1"/>
                </a:solidFill>
                <a:latin typeface="+mn-lt"/>
                <a:ea typeface="+mn-ea"/>
                <a:cs typeface="Arial" panose="020B0604020202020204" pitchFamily="34" charset="0"/>
              </a:rPr>
              <a:t>a) na profilu zadavatele, nebo </a:t>
            </a:r>
          </a:p>
          <a:p>
            <a:r>
              <a:rPr lang="cs-CZ" sz="1200" b="0" i="0" u="none" strike="noStrike" kern="1200" baseline="0" dirty="0" smtClean="0">
                <a:solidFill>
                  <a:schemeClr val="tx1"/>
                </a:solidFill>
                <a:latin typeface="+mn-lt"/>
                <a:ea typeface="+mn-ea"/>
                <a:cs typeface="Arial" panose="020B0604020202020204" pitchFamily="34" charset="0"/>
              </a:rPr>
              <a:t>b) ve věstníku veřejných zakázek, nebo </a:t>
            </a:r>
          </a:p>
          <a:p>
            <a:r>
              <a:rPr lang="cs-CZ" sz="1200" b="0" i="0" u="none" strike="noStrike" kern="1200" baseline="0" dirty="0" smtClean="0">
                <a:solidFill>
                  <a:schemeClr val="tx1"/>
                </a:solidFill>
                <a:latin typeface="+mn-lt"/>
                <a:ea typeface="+mn-ea"/>
                <a:cs typeface="Arial" panose="020B0604020202020204" pitchFamily="34" charset="0"/>
              </a:rPr>
              <a:t>c) na webových stránkách OP PPR www.penizeproprahu.cz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Zadavatel může nad rámec uveřejnění oznámení výběrového řízení zároveň přímo vyzvat zájemce odesláním výzvy. Pokud zadavatel v rámci otevřené výzvy přímo vyzývá zájemce, musí vyzvat alespoň 3 dodavatele a musí být schopen prokázat odeslání této výzvy. Lhůta pro podání nabídek </a:t>
            </a:r>
            <a:r>
              <a:rPr lang="cs-CZ" sz="1200" b="1" i="0" u="none" strike="noStrike" kern="1200" baseline="0" dirty="0" smtClean="0">
                <a:solidFill>
                  <a:schemeClr val="tx1"/>
                </a:solidFill>
                <a:latin typeface="+mn-lt"/>
                <a:ea typeface="+mn-ea"/>
                <a:cs typeface="Arial" panose="020B0604020202020204" pitchFamily="34" charset="0"/>
              </a:rPr>
              <a:t>nesmí být kratší než 15 dnů/30 dnů </a:t>
            </a:r>
            <a:r>
              <a:rPr lang="cs-CZ" sz="1200" dirty="0" smtClean="0">
                <a:latin typeface="+mn-lt"/>
                <a:cs typeface="Arial" panose="020B0604020202020204" pitchFamily="34" charset="0"/>
              </a:rPr>
              <a:t>u sektorového u nadlimitní VZ.</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Podrobné zadávací podmínky vč. dalších pokynů uvedeny v Pravidlech </a:t>
            </a:r>
          </a:p>
          <a:p>
            <a:endParaRPr lang="cs-CZ"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96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solidFill>
                  <a:schemeClr val="tx1"/>
                </a:solidFill>
              </a:rPr>
              <a:t>Realizace aktivity je založena na spolupráci vzdělávacích zařízení (předškolních, základních a středních škol) s neziskovým sektorem, kulturními a sportovními institucemi a veřejnou správou a jejich zapojení do vzdělávacího procesu za účelem posílení komunitní role škol. </a:t>
            </a:r>
          </a:p>
          <a:p>
            <a:endParaRPr lang="cs-CZ" sz="1200" dirty="0" smtClean="0">
              <a:solidFill>
                <a:schemeClr val="tx1"/>
              </a:solidFill>
            </a:endParaRPr>
          </a:p>
        </p:txBody>
      </p:sp>
    </p:spTree>
    <p:extLst>
      <p:ext uri="{BB962C8B-B14F-4D97-AF65-F5344CB8AC3E}">
        <p14:creationId xmlns:p14="http://schemas.microsoft.com/office/powerpoint/2010/main" val="21240317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5780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474145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descr="mag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600" y="1521949"/>
            <a:ext cx="3518800" cy="45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0"/>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a:t>Kliknutím lze upravit styly předlohy textu.</a:t>
            </a:r>
          </a:p>
        </p:txBody>
      </p:sp>
      <p:sp>
        <p:nvSpPr>
          <p:cNvPr id="24" name="Text Placeholder 23"/>
          <p:cNvSpPr>
            <a:spLocks noGrp="1"/>
          </p:cNvSpPr>
          <p:nvPr>
            <p:ph type="body" sz="quarter" idx="1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a:t>Kliknutím lze upravit styly předlohy textu.</a:t>
            </a:r>
          </a:p>
        </p:txBody>
      </p:sp>
    </p:spTree>
    <p:extLst>
      <p:ext uri="{BB962C8B-B14F-4D97-AF65-F5344CB8AC3E}">
        <p14:creationId xmlns:p14="http://schemas.microsoft.com/office/powerpoint/2010/main" val="196864679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fld id="{0E331EA3-1075-4EED-BBFF-35605E626834}" type="datetime1">
              <a:rPr lang="en-US" smtClean="0"/>
              <a:t>5/21/2019</a:t>
            </a:fld>
            <a:endParaRPr lang="en-US"/>
          </a:p>
        </p:txBody>
      </p:sp>
    </p:spTree>
    <p:extLst>
      <p:ext uri="{BB962C8B-B14F-4D97-AF65-F5344CB8AC3E}">
        <p14:creationId xmlns:p14="http://schemas.microsoft.com/office/powerpoint/2010/main" val="352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5550" y="12700"/>
            <a:ext cx="3937000" cy="984250"/>
          </a:xfrm>
        </p:spPr>
        <p:txBody>
          <a:bodyPr/>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3575050" y="1435100"/>
            <a:ext cx="5111750" cy="4538663"/>
          </a:xfrm>
        </p:spPr>
        <p:txBody>
          <a:bodyPr/>
          <a:lstStyle>
            <a:lvl1pPr>
              <a:defRPr sz="3200">
                <a:solidFill>
                  <a:srgbClr val="FF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10"/>
          <p:cNvSpPr>
            <a:spLocks noGrp="1"/>
          </p:cNvSpPr>
          <p:nvPr>
            <p:ph type="body" sz="quarter" idx="11"/>
          </p:nvPr>
        </p:nvSpPr>
        <p:spPr>
          <a:xfrm>
            <a:off x="1035050" y="1435100"/>
            <a:ext cx="2387600" cy="4538663"/>
          </a:xfrm>
        </p:spPr>
        <p:txBody>
          <a:bodyPr>
            <a:normAutofit/>
          </a:bodyPr>
          <a:lstStyle>
            <a:lvl1pPr marL="0" indent="0">
              <a:buNone/>
              <a:defRPr lang="en-US" sz="1200" smtClean="0"/>
            </a:lvl1pPr>
          </a:lstStyle>
          <a:p>
            <a:pPr lvl="0"/>
            <a:r>
              <a:rPr lang="cs-CZ"/>
              <a:t>Kliknutím lze upravit styly předlohy textu.</a:t>
            </a:r>
          </a:p>
          <a:p>
            <a:pPr lvl="1"/>
            <a:r>
              <a:rPr lang="cs-CZ"/>
              <a:t>Druhá úroveň</a:t>
            </a:r>
          </a:p>
          <a:p>
            <a:pPr lvl="2"/>
            <a:r>
              <a:rPr lang="cs-CZ"/>
              <a:t>Třetí úroveň</a:t>
            </a:r>
          </a:p>
          <a:p>
            <a:pPr lvl="3"/>
            <a:r>
              <a:rPr lang="cs-CZ"/>
              <a:t>Čtvrtá úroveň</a:t>
            </a:r>
          </a:p>
        </p:txBody>
      </p:sp>
      <p:sp>
        <p:nvSpPr>
          <p:cNvPr id="7" name="Date Placeholder 4"/>
          <p:cNvSpPr>
            <a:spLocks noGrp="1"/>
          </p:cNvSpPr>
          <p:nvPr>
            <p:ph type="dt" sz="half" idx="12"/>
          </p:nvPr>
        </p:nvSpPr>
        <p:spPr/>
        <p:txBody>
          <a:bodyPr/>
          <a:lstStyle>
            <a:lvl1pPr>
              <a:defRPr smtClean="0"/>
            </a:lvl1pPr>
          </a:lstStyle>
          <a:p>
            <a:pPr>
              <a:defRPr/>
            </a:pPr>
            <a:fld id="{9322EC56-D6EA-486C-97C8-9A92C74C1695}" type="datetime1">
              <a:rPr lang="en-US" smtClean="0"/>
              <a:t>5/21/2019</a:t>
            </a:fld>
            <a:endParaRPr lang="en-US"/>
          </a:p>
        </p:txBody>
      </p:sp>
    </p:spTree>
    <p:extLst>
      <p:ext uri="{BB962C8B-B14F-4D97-AF65-F5344CB8AC3E}">
        <p14:creationId xmlns:p14="http://schemas.microsoft.com/office/powerpoint/2010/main" val="2731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utterstock_844836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996950"/>
            <a:ext cx="81851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rot="16200000">
            <a:off x="-954087" y="3910012"/>
            <a:ext cx="342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defRPr/>
            </a:pPr>
            <a:r>
              <a:rPr lang="cs-CZ" altLang="cs-CZ" sz="1400"/>
              <a:t>Popis obrázku</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1187449"/>
            <a:ext cx="5486400" cy="35401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896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pic>
        <p:nvPicPr>
          <p:cNvPr id="3" name="Picture 4" descr="pozadi_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419417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6557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36391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44170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03701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063" y="448786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Kliknutím lze upravit styl.</a:t>
            </a:r>
            <a:endParaRPr lang="en-US" dirty="0"/>
          </a:p>
        </p:txBody>
      </p:sp>
    </p:spTree>
    <p:extLst>
      <p:ext uri="{BB962C8B-B14F-4D97-AF65-F5344CB8AC3E}">
        <p14:creationId xmlns:p14="http://schemas.microsoft.com/office/powerpoint/2010/main" val="9427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D10743-632B-4EFF-98BF-CFB2787106B7}" type="datetime1">
              <a:rPr lang="en-US" smtClean="0"/>
              <a:t>5/21/2019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AF579A-1BC2-4D3A-AFD4-E5DE819F428A}" type="slidenum">
              <a:rPr lang="en-US"/>
              <a:pPr>
                <a:defRPr/>
              </a:pPr>
              <a:t>‹#›</a:t>
            </a:fld>
            <a:endParaRPr lang="en-US"/>
          </a:p>
        </p:txBody>
      </p:sp>
    </p:spTree>
    <p:extLst>
      <p:ext uri="{BB962C8B-B14F-4D97-AF65-F5344CB8AC3E}">
        <p14:creationId xmlns:p14="http://schemas.microsoft.com/office/powerpoint/2010/main" val="22855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9245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p:txBody>
          <a:bodyPr/>
          <a:lstStyle>
            <a:lvl1pPr>
              <a:defRPr smtClean="0"/>
            </a:lvl1pPr>
          </a:lstStyle>
          <a:p>
            <a:pPr>
              <a:defRPr/>
            </a:pPr>
            <a:fld id="{0C55353F-6F65-49F2-B9F3-5476F8B081E5}" type="datetime1">
              <a:rPr lang="en-US" smtClean="0"/>
              <a:t>5/21/2019</a:t>
            </a:fld>
            <a:endParaRPr lang="en-US"/>
          </a:p>
        </p:txBody>
      </p:sp>
    </p:spTree>
    <p:extLst>
      <p:ext uri="{BB962C8B-B14F-4D97-AF65-F5344CB8AC3E}">
        <p14:creationId xmlns:p14="http://schemas.microsoft.com/office/powerpoint/2010/main" val="39173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2814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1177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21910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6848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cs-CZ"/>
              <a:t>Kliknutím lze upravit styl.</a:t>
            </a:r>
            <a:endParaRPr lang="en-US" dirty="0"/>
          </a:p>
        </p:txBody>
      </p:sp>
      <p:sp>
        <p:nvSpPr>
          <p:cNvPr id="3" name="Content Placeholder 2"/>
          <p:cNvSpPr>
            <a:spLocks noGrp="1"/>
          </p:cNvSpPr>
          <p:nvPr>
            <p:ph sz="half" idx="1"/>
          </p:nvPr>
        </p:nvSpPr>
        <p:spPr>
          <a:xfrm>
            <a:off x="952500" y="1600200"/>
            <a:ext cx="3670300" cy="4373563"/>
          </a:xfrm>
        </p:spPr>
        <p:txBody>
          <a:bodyPr/>
          <a:lstStyle>
            <a:lvl1pPr>
              <a:defRPr sz="2800">
                <a:solidFill>
                  <a:srgbClr val="000090"/>
                </a:solidFill>
              </a:defRPr>
            </a:lvl1pPr>
            <a:lvl2pPr>
              <a:defRPr sz="2400" baseline="0"/>
            </a:lvl2pPr>
            <a:lvl3pPr>
              <a:defRPr sz="2000"/>
            </a:lvl3pPr>
            <a:lvl4pPr>
              <a:defRPr sz="1800"/>
            </a:lvl4pPr>
            <a:lvl5pPr>
              <a:defRPr sz="1800" baseline="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0300" y="1600200"/>
            <a:ext cx="3975100" cy="4373563"/>
          </a:xfrm>
        </p:spPr>
        <p:txBody>
          <a:bodyPr/>
          <a:lstStyle>
            <a:lvl1pPr>
              <a:defRPr sz="2800">
                <a:solidFill>
                  <a:srgbClr val="00009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4"/>
          <p:cNvSpPr>
            <a:spLocks noGrp="1"/>
          </p:cNvSpPr>
          <p:nvPr>
            <p:ph type="dt" sz="half" idx="10"/>
          </p:nvPr>
        </p:nvSpPr>
        <p:spPr/>
        <p:txBody>
          <a:bodyPr/>
          <a:lstStyle>
            <a:lvl1pPr>
              <a:defRPr smtClean="0"/>
            </a:lvl1pPr>
          </a:lstStyle>
          <a:p>
            <a:pPr>
              <a:defRPr/>
            </a:pPr>
            <a:fld id="{7F335D1E-9094-425D-B68E-193665A0F5F5}" type="datetime1">
              <a:rPr lang="en-US" smtClean="0"/>
              <a:t>5/21/2019</a:t>
            </a:fld>
            <a:endParaRPr lang="en-US"/>
          </a:p>
        </p:txBody>
      </p:sp>
    </p:spTree>
    <p:extLst>
      <p:ext uri="{BB962C8B-B14F-4D97-AF65-F5344CB8AC3E}">
        <p14:creationId xmlns:p14="http://schemas.microsoft.com/office/powerpoint/2010/main" val="3940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Date Placeholder 6"/>
          <p:cNvSpPr>
            <a:spLocks noGrp="1"/>
          </p:cNvSpPr>
          <p:nvPr>
            <p:ph type="dt" sz="half" idx="10"/>
          </p:nvPr>
        </p:nvSpPr>
        <p:spPr/>
        <p:txBody>
          <a:bodyPr/>
          <a:lstStyle>
            <a:lvl1pPr>
              <a:defRPr smtClean="0"/>
            </a:lvl1pPr>
          </a:lstStyle>
          <a:p>
            <a:pPr>
              <a:defRPr/>
            </a:pPr>
            <a:fld id="{BFC2537D-61AE-4711-A4CF-4ED98FFA478A}" type="datetime1">
              <a:rPr lang="en-US" smtClean="0"/>
              <a:t>5/21/2019</a:t>
            </a:fld>
            <a:endParaRPr lang="en-US"/>
          </a:p>
        </p:txBody>
      </p:sp>
    </p:spTree>
    <p:extLst>
      <p:ext uri="{BB962C8B-B14F-4D97-AF65-F5344CB8AC3E}">
        <p14:creationId xmlns:p14="http://schemas.microsoft.com/office/powerpoint/2010/main" val="3360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lvl1pPr>
              <a:defRPr smtClean="0"/>
            </a:lvl1pPr>
          </a:lstStyle>
          <a:p>
            <a:pPr>
              <a:defRPr/>
            </a:pPr>
            <a:fld id="{0D716239-2FA8-4ADC-AB8D-AA5E62189044}" type="datetime1">
              <a:rPr lang="en-US" smtClean="0"/>
              <a:t>5/21/2019</a:t>
            </a:fld>
            <a:endParaRPr lang="en-US"/>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2227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2850" y="368300"/>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Prostor pro titulek č. 1</a:t>
            </a:r>
            <a:endParaRPr lang="en-US" altLang="cs-CZ"/>
          </a:p>
        </p:txBody>
      </p:sp>
      <p:sp>
        <p:nvSpPr>
          <p:cNvPr id="1027" name="Text Placeholder 2"/>
          <p:cNvSpPr>
            <a:spLocks noGrp="1"/>
          </p:cNvSpPr>
          <p:nvPr>
            <p:ph type="body" idx="1"/>
          </p:nvPr>
        </p:nvSpPr>
        <p:spPr bwMode="auto">
          <a:xfrm>
            <a:off x="850900" y="1600200"/>
            <a:ext cx="7835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Nadpis 1. úrovně</a:t>
            </a:r>
          </a:p>
          <a:p>
            <a:pPr lvl="1"/>
            <a:r>
              <a:rPr lang="cs-CZ" altLang="cs-CZ"/>
              <a:t>nadpis</a:t>
            </a:r>
          </a:p>
          <a:p>
            <a:pPr lvl="2"/>
            <a:r>
              <a:rPr lang="cs-CZ" altLang="cs-CZ"/>
              <a:t>nadpis</a:t>
            </a:r>
          </a:p>
          <a:p>
            <a:pPr lvl="3"/>
            <a:r>
              <a:rPr lang="cs-CZ" altLang="cs-CZ"/>
              <a:t>nadpis</a:t>
            </a:r>
          </a:p>
          <a:p>
            <a:pPr lvl="4"/>
            <a:r>
              <a:rPr lang="cs-CZ" altLang="cs-CZ"/>
              <a:t>nadpis</a:t>
            </a:r>
            <a:endParaRPr lang="en-US" altLang="cs-CZ"/>
          </a:p>
        </p:txBody>
      </p:sp>
      <p:sp>
        <p:nvSpPr>
          <p:cNvPr id="4" name="Date Placeholder 3"/>
          <p:cNvSpPr>
            <a:spLocks noGrp="1"/>
          </p:cNvSpPr>
          <p:nvPr>
            <p:ph type="dt" sz="half" idx="2"/>
          </p:nvPr>
        </p:nvSpPr>
        <p:spPr>
          <a:xfrm rot="16200000">
            <a:off x="-695324" y="47244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defRPr>
            </a:lvl1pPr>
          </a:lstStyle>
          <a:p>
            <a:pPr>
              <a:defRPr/>
            </a:pPr>
            <a:fld id="{1AE9120F-D12E-456B-BED3-7A210AB0651C}" type="datetime1">
              <a:rPr lang="en-US" smtClean="0"/>
              <a:t>5/21/2019</a:t>
            </a:fld>
            <a:endParaRPr lang="en-US"/>
          </a:p>
        </p:txBody>
      </p:sp>
    </p:spTree>
    <p:extLst>
      <p:ext uri="{BB962C8B-B14F-4D97-AF65-F5344CB8AC3E}">
        <p14:creationId xmlns:p14="http://schemas.microsoft.com/office/powerpoint/2010/main" val="23404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457200" rtl="0" eaLnBrk="1" fontAlgn="base" hangingPunct="1">
        <a:spcBef>
          <a:spcPct val="0"/>
        </a:spcBef>
        <a:spcAft>
          <a:spcPct val="0"/>
        </a:spcAft>
        <a:defRPr sz="28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SzPct val="74000"/>
        <a:buBlip>
          <a:blip r:embed="rId17"/>
        </a:buBlip>
        <a:defRPr sz="24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17"/>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17"/>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enizeproprahu.c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enizeproprahu.cz/pro-zadatele/pravidla-pro-zadatel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penizeproprahu.cz/kriteria-pro-vecne-hodnoceni/" TargetMode="External"/><Relationship Id="rId4" Type="http://schemas.openxmlformats.org/officeDocument/2006/relationships/hyperlink" Target="http://penizeproprahu.cz/kriteria-pro-kontrolu-prijatelnosti-a-formalnich-nalezitosti/"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enizeproprahu.cz/pro-zadatel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enizeproprahu.cz/pro-zadatele/faq-pro-zadatel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penizeproprahu.cz/wp-content/uploads/2016/02/Pom&#367;cka-k-identifikaci-PN-x-NN_final_OPPPR_final_MV.xls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ublicita.dotaceeu.cz/"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penizeproprahu.cz/indikator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0" y="64633"/>
            <a:ext cx="9144000" cy="838922"/>
          </a:xfrm>
        </p:spPr>
        <p:txBody>
          <a:bodyPr>
            <a:noAutofit/>
          </a:bodyPr>
          <a:lstStyle/>
          <a:p>
            <a:pPr algn="ctr"/>
            <a:r>
              <a:rPr lang="cs-CZ" sz="2400" b="1" dirty="0"/>
              <a:t>Seminář pro žadatele ve výzvě č. </a:t>
            </a:r>
            <a:r>
              <a:rPr lang="cs-CZ" sz="2400" b="1" dirty="0" smtClean="0"/>
              <a:t>51 </a:t>
            </a:r>
            <a:endParaRPr lang="cs-CZ" sz="2400" b="1" dirty="0"/>
          </a:p>
          <a:p>
            <a:pPr algn="ctr"/>
            <a:r>
              <a:rPr lang="cs-CZ" sz="2400" b="1" dirty="0" smtClean="0"/>
              <a:t>Rozvoj vzdělávání v Praze I</a:t>
            </a:r>
            <a:endParaRPr lang="cs-CZ" sz="2400" b="1" dirty="0">
              <a:latin typeface="+mj-lt"/>
            </a:endParaRPr>
          </a:p>
        </p:txBody>
      </p:sp>
    </p:spTree>
    <p:extLst>
      <p:ext uri="{BB962C8B-B14F-4D97-AF65-F5344CB8AC3E}">
        <p14:creationId xmlns:p14="http://schemas.microsoft.com/office/powerpoint/2010/main" val="34502101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4.1.2.1. Vytvoření školního plánu multikulturní výchovy </a:t>
            </a:r>
          </a:p>
        </p:txBody>
      </p:sp>
      <p:sp>
        <p:nvSpPr>
          <p:cNvPr id="3" name="Zástupný symbol pro obsah 2"/>
          <p:cNvSpPr>
            <a:spLocks noGrp="1"/>
          </p:cNvSpPr>
          <p:nvPr>
            <p:ph idx="1"/>
          </p:nvPr>
        </p:nvSpPr>
        <p:spPr>
          <a:xfrm>
            <a:off x="393895" y="1072896"/>
            <a:ext cx="8595360" cy="4900867"/>
          </a:xfrm>
          <a:noFill/>
        </p:spPr>
        <p:txBody>
          <a:bodyPr/>
          <a:lstStyle/>
          <a:p>
            <a:pPr>
              <a:buClr>
                <a:srgbClr val="A59253"/>
              </a:buClr>
              <a:buFont typeface="Wingdings" panose="05000000000000000000" pitchFamily="2" charset="2"/>
              <a:buChar char="Ø"/>
            </a:pPr>
            <a:r>
              <a:rPr lang="cs-CZ" sz="1800" dirty="0" smtClean="0">
                <a:solidFill>
                  <a:schemeClr val="tx1"/>
                </a:solidFill>
              </a:rPr>
              <a:t>V </a:t>
            </a:r>
            <a:r>
              <a:rPr lang="cs-CZ" sz="1800" dirty="0">
                <a:solidFill>
                  <a:schemeClr val="tx1"/>
                </a:solidFill>
              </a:rPr>
              <a:t>rámci aktivity je možné zařadit:</a:t>
            </a:r>
          </a:p>
          <a:p>
            <a:pPr>
              <a:buClr>
                <a:srgbClr val="A59253"/>
              </a:buClr>
              <a:buFont typeface="Wingdings" panose="05000000000000000000" pitchFamily="2" charset="2"/>
              <a:buChar char="Ø"/>
            </a:pPr>
            <a:r>
              <a:rPr lang="cs-CZ" sz="1800" dirty="0" smtClean="0">
                <a:solidFill>
                  <a:schemeClr val="tx1"/>
                </a:solidFill>
              </a:rPr>
              <a:t>Zmapování </a:t>
            </a:r>
            <a:r>
              <a:rPr lang="cs-CZ" sz="1800" dirty="0">
                <a:solidFill>
                  <a:schemeClr val="tx1"/>
                </a:solidFill>
              </a:rPr>
              <a:t>prostředí školy z hlediska míry inkluzivního klima (SWOT analýza, indikátor inkluze, dotazníkové šetření mezi personálem a dětmi a žáky).</a:t>
            </a:r>
          </a:p>
          <a:p>
            <a:pPr>
              <a:buClr>
                <a:srgbClr val="A59253"/>
              </a:buClr>
              <a:buFont typeface="Wingdings" panose="05000000000000000000" pitchFamily="2" charset="2"/>
              <a:buChar char="Ø"/>
            </a:pPr>
            <a:r>
              <a:rPr lang="cs-CZ" sz="1800" dirty="0" smtClean="0">
                <a:solidFill>
                  <a:schemeClr val="tx1"/>
                </a:solidFill>
              </a:rPr>
              <a:t>Zpřesnění/rozpracování </a:t>
            </a:r>
            <a:r>
              <a:rPr lang="cs-CZ" sz="1800" dirty="0">
                <a:solidFill>
                  <a:schemeClr val="tx1"/>
                </a:solidFill>
              </a:rPr>
              <a:t>průřezových témat multikulturní výchova, osobnostní a sociální výchova, globální a rozvojové vzdělávání, občanské vzdělávání v ŠVP nad rámec zákonných povinností (tj. specifikace a nastavení míry konkrétních cílových kompetencí dětí a žáků pro jednotlivé ročníky a předměty), propojení mediální výchovy s tématy multikulturního vzdělávání.</a:t>
            </a:r>
          </a:p>
          <a:p>
            <a:pPr>
              <a:buClr>
                <a:srgbClr val="A59253"/>
              </a:buClr>
              <a:buFont typeface="Wingdings" panose="05000000000000000000" pitchFamily="2" charset="2"/>
              <a:buChar char="Ø"/>
            </a:pPr>
            <a:r>
              <a:rPr lang="cs-CZ" sz="1800" dirty="0" smtClean="0">
                <a:solidFill>
                  <a:schemeClr val="tx1"/>
                </a:solidFill>
              </a:rPr>
              <a:t>Zmapování </a:t>
            </a:r>
            <a:r>
              <a:rPr lang="cs-CZ" sz="1800" dirty="0">
                <a:solidFill>
                  <a:schemeClr val="tx1"/>
                </a:solidFill>
              </a:rPr>
              <a:t>možnosti vybavení školy pro podporu rozvoje výše uvedených oblastí a návrh konkrétních opatření.</a:t>
            </a:r>
          </a:p>
          <a:p>
            <a:pPr>
              <a:buClr>
                <a:srgbClr val="A59253"/>
              </a:buClr>
              <a:buFont typeface="Wingdings" panose="05000000000000000000" pitchFamily="2" charset="2"/>
              <a:buChar char="Ø"/>
            </a:pPr>
            <a:r>
              <a:rPr lang="cs-CZ" sz="1800" dirty="0" smtClean="0">
                <a:solidFill>
                  <a:schemeClr val="tx1"/>
                </a:solidFill>
              </a:rPr>
              <a:t>Inovace </a:t>
            </a:r>
            <a:r>
              <a:rPr lang="cs-CZ" sz="1800" dirty="0">
                <a:solidFill>
                  <a:schemeClr val="tx1"/>
                </a:solidFill>
              </a:rPr>
              <a:t>obsahů a metod konkrétních předmětů/programů školního kurikula s důrazem na zavádění moderních metod vzdělávání.</a:t>
            </a:r>
          </a:p>
          <a:p>
            <a:pPr>
              <a:buClr>
                <a:srgbClr val="A59253"/>
              </a:buClr>
              <a:buFont typeface="Wingdings" panose="05000000000000000000" pitchFamily="2" charset="2"/>
              <a:buChar char="Ø"/>
            </a:pPr>
            <a:r>
              <a:rPr lang="cs-CZ" sz="1800" dirty="0" smtClean="0">
                <a:solidFill>
                  <a:schemeClr val="tx1"/>
                </a:solidFill>
              </a:rPr>
              <a:t>Zapracování multikulturního vzdělávání do dalších plánů školy (např. nastavení DVPP pro inovaci obsahů a metod výuky v rámci multikulturního vzdělávání, apod.). </a:t>
            </a:r>
          </a:p>
          <a:p>
            <a:pPr marL="285750" indent="-285750">
              <a:buClr>
                <a:srgbClr val="A59253"/>
              </a:buClr>
              <a:buFont typeface="Courier New" panose="02070309020205020404" pitchFamily="49" charset="0"/>
              <a:buChar char="o"/>
            </a:pPr>
            <a:endParaRPr lang="cs-CZ" sz="1800" dirty="0" smtClean="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358438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4.1.2.1. Vytvoření školního plánu multikulturní výchovy </a:t>
            </a:r>
          </a:p>
        </p:txBody>
      </p:sp>
      <p:sp>
        <p:nvSpPr>
          <p:cNvPr id="3" name="Zástupný symbol pro obsah 2"/>
          <p:cNvSpPr>
            <a:spLocks noGrp="1"/>
          </p:cNvSpPr>
          <p:nvPr>
            <p:ph idx="1"/>
          </p:nvPr>
        </p:nvSpPr>
        <p:spPr>
          <a:xfrm>
            <a:off x="108857" y="1072896"/>
            <a:ext cx="9154886" cy="4900867"/>
          </a:xfrm>
          <a:noFill/>
        </p:spPr>
        <p:txBody>
          <a:bodyPr/>
          <a:lstStyle/>
          <a:p>
            <a:pPr>
              <a:buClr>
                <a:srgbClr val="A59253"/>
              </a:buClr>
              <a:buFont typeface="Wingdings" panose="05000000000000000000" pitchFamily="2" charset="2"/>
              <a:buChar char="Ø"/>
            </a:pPr>
            <a:r>
              <a:rPr lang="cs-CZ" sz="1800" dirty="0" smtClean="0">
                <a:solidFill>
                  <a:schemeClr val="tx1"/>
                </a:solidFill>
              </a:rPr>
              <a:t>Navázání </a:t>
            </a:r>
            <a:r>
              <a:rPr lang="cs-CZ" sz="1800" dirty="0">
                <a:solidFill>
                  <a:schemeClr val="tx1"/>
                </a:solidFill>
              </a:rPr>
              <a:t>spolupráce školy s neziskovým sektorem, kulturními a sportovními institucemi a městskou správou a jejich zapojení do přípravy, realizace a hodnocení vzdělávacích programů v oblasti multikulturní výchovy.</a:t>
            </a:r>
          </a:p>
          <a:p>
            <a:pPr>
              <a:buClr>
                <a:srgbClr val="A59253"/>
              </a:buClr>
              <a:buFont typeface="Wingdings" panose="05000000000000000000" pitchFamily="2" charset="2"/>
              <a:buChar char="Ø"/>
            </a:pPr>
            <a:r>
              <a:rPr lang="cs-CZ" sz="1800" dirty="0">
                <a:solidFill>
                  <a:schemeClr val="tx1"/>
                </a:solidFill>
              </a:rPr>
              <a:t>Do realizace aktivit lze zapojit odborníka - specialistu pro rozvoj multikulturní výchovy a vzdělávání, kompetencí pro demokratickou kulturu, který bude se školou spolupracovat v roli tzv. „průvodce“ na přípravě, realizaci a vyhodnocení aktivit. </a:t>
            </a:r>
          </a:p>
          <a:p>
            <a:pPr marL="0" indent="0">
              <a:buClr>
                <a:srgbClr val="A59253"/>
              </a:buClr>
              <a:buNone/>
            </a:pPr>
            <a:endParaRPr lang="cs-CZ" sz="1800" dirty="0" smtClean="0">
              <a:solidFill>
                <a:schemeClr val="tx1"/>
              </a:solidFill>
            </a:endParaRPr>
          </a:p>
          <a:p>
            <a:pPr lvl="0">
              <a:buFont typeface="Courier New" panose="02070309020205020404" pitchFamily="49" charset="0"/>
              <a:buChar char="o"/>
            </a:pPr>
            <a:r>
              <a:rPr lang="cs-CZ" sz="1800" u="sng" dirty="0">
                <a:solidFill>
                  <a:schemeClr val="tx1"/>
                </a:solidFill>
              </a:rPr>
              <a:t>Povinnou součástí</a:t>
            </a:r>
            <a:r>
              <a:rPr lang="cs-CZ" sz="1800" dirty="0">
                <a:solidFill>
                  <a:schemeClr val="tx1"/>
                </a:solidFill>
              </a:rPr>
              <a:t> aktivity je:</a:t>
            </a:r>
          </a:p>
          <a:p>
            <a:pPr lvl="1">
              <a:buFont typeface="Courier New" panose="02070309020205020404" pitchFamily="49" charset="0"/>
              <a:buChar char="o"/>
            </a:pPr>
            <a:r>
              <a:rPr lang="cs-CZ" sz="1800" dirty="0" smtClean="0">
                <a:solidFill>
                  <a:schemeClr val="tx1"/>
                </a:solidFill>
              </a:rPr>
              <a:t>Ověření </a:t>
            </a:r>
            <a:r>
              <a:rPr lang="cs-CZ" sz="1800" dirty="0">
                <a:solidFill>
                  <a:schemeClr val="tx1"/>
                </a:solidFill>
              </a:rPr>
              <a:t>platnosti vytvořeného plánu v praxi po dobu min. jednoho </a:t>
            </a:r>
            <a:r>
              <a:rPr lang="cs-CZ" sz="1800" dirty="0" smtClean="0">
                <a:solidFill>
                  <a:schemeClr val="tx1"/>
                </a:solidFill>
              </a:rPr>
              <a:t>školního roku</a:t>
            </a:r>
            <a:r>
              <a:rPr lang="cs-CZ" sz="1800" dirty="0">
                <a:solidFill>
                  <a:schemeClr val="tx1"/>
                </a:solidFill>
              </a:rPr>
              <a:t>.</a:t>
            </a:r>
          </a:p>
          <a:p>
            <a:pPr lvl="1">
              <a:buFont typeface="Courier New" panose="02070309020205020404" pitchFamily="49" charset="0"/>
              <a:buChar char="o"/>
            </a:pPr>
            <a:r>
              <a:rPr lang="cs-CZ" sz="1800" dirty="0" smtClean="0">
                <a:solidFill>
                  <a:schemeClr val="tx1"/>
                </a:solidFill>
              </a:rPr>
              <a:t>Vyhodnocení </a:t>
            </a:r>
            <a:r>
              <a:rPr lang="cs-CZ" sz="1800" dirty="0">
                <a:solidFill>
                  <a:schemeClr val="tx1"/>
                </a:solidFill>
              </a:rPr>
              <a:t>ověření plánu v praxi a jeho případná aktualizace.</a:t>
            </a:r>
          </a:p>
          <a:p>
            <a:pPr lvl="0">
              <a:buFont typeface="Courier New" panose="02070309020205020404" pitchFamily="49" charset="0"/>
              <a:buChar char="o"/>
            </a:pPr>
            <a:endParaRPr lang="cs-CZ" sz="1800" dirty="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3261952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4.1.2.2. Rozvoj demokratické kultury ve </a:t>
            </a:r>
            <a:r>
              <a:rPr lang="cs-CZ" b="1" dirty="0" smtClean="0"/>
              <a:t>škole</a:t>
            </a:r>
            <a:endParaRPr lang="cs-CZ" b="1" dirty="0"/>
          </a:p>
        </p:txBody>
      </p:sp>
      <p:sp>
        <p:nvSpPr>
          <p:cNvPr id="3" name="Zástupný symbol pro obsah 2"/>
          <p:cNvSpPr>
            <a:spLocks noGrp="1"/>
          </p:cNvSpPr>
          <p:nvPr>
            <p:ph idx="1"/>
          </p:nvPr>
        </p:nvSpPr>
        <p:spPr>
          <a:xfrm>
            <a:off x="393895" y="1072896"/>
            <a:ext cx="8595360" cy="4900867"/>
          </a:xfrm>
          <a:noFill/>
        </p:spPr>
        <p:txBody>
          <a:bodyPr/>
          <a:lstStyle/>
          <a:p>
            <a:pPr marL="0" indent="0">
              <a:buClr>
                <a:schemeClr val="bg2"/>
              </a:buClr>
              <a:buNone/>
            </a:pPr>
            <a:r>
              <a:rPr lang="cs-CZ" sz="1800" dirty="0" smtClean="0">
                <a:solidFill>
                  <a:schemeClr val="tx1"/>
                </a:solidFill>
              </a:rPr>
              <a:t>V </a:t>
            </a:r>
            <a:r>
              <a:rPr lang="cs-CZ" sz="1800" dirty="0">
                <a:solidFill>
                  <a:schemeClr val="tx1"/>
                </a:solidFill>
              </a:rPr>
              <a:t>rámci aktivity je možné zařadit:</a:t>
            </a:r>
          </a:p>
          <a:p>
            <a:pPr>
              <a:buClr>
                <a:schemeClr val="bg2"/>
              </a:buClr>
              <a:buFont typeface="Wingdings" panose="05000000000000000000" pitchFamily="2" charset="2"/>
              <a:buChar char="Ø"/>
            </a:pPr>
            <a:r>
              <a:rPr lang="cs-CZ" sz="1800" dirty="0" smtClean="0">
                <a:solidFill>
                  <a:schemeClr val="tx1"/>
                </a:solidFill>
              </a:rPr>
              <a:t>Odborného </a:t>
            </a:r>
            <a:r>
              <a:rPr lang="cs-CZ" sz="1800" dirty="0">
                <a:solidFill>
                  <a:schemeClr val="tx1"/>
                </a:solidFill>
              </a:rPr>
              <a:t>průvodce - specialistu pro rozvoj kompetencí pro demokratickou kulturu, který bude se školou spolupracovat na přípravě, realizaci a vyhodnocení aktivit pro rozvoj aktivit na podporu demokratické kultury ve škole (příklady činností průvodce jsou uvedeny v příloze č. 1 Výzvy). </a:t>
            </a:r>
          </a:p>
          <a:p>
            <a:pPr>
              <a:buClr>
                <a:schemeClr val="bg2"/>
              </a:buClr>
              <a:buFont typeface="Wingdings" panose="05000000000000000000" pitchFamily="2" charset="2"/>
              <a:buChar char="Ø"/>
            </a:pPr>
            <a:r>
              <a:rPr lang="cs-CZ" sz="1800" dirty="0" smtClean="0">
                <a:solidFill>
                  <a:schemeClr val="tx1"/>
                </a:solidFill>
              </a:rPr>
              <a:t>Aktivity </a:t>
            </a:r>
            <a:r>
              <a:rPr lang="cs-CZ" sz="1800" dirty="0">
                <a:solidFill>
                  <a:schemeClr val="tx1"/>
                </a:solidFill>
              </a:rPr>
              <a:t>přispívající k rozvoji demokratické kultury a klimatu v celé škole. Podporované aktivity jsou specifikovány v příloze č. 1 Výzvy. Aktivity jsou sestaveny do pěti oblastí:</a:t>
            </a:r>
          </a:p>
          <a:p>
            <a:pPr marL="0" indent="0">
              <a:spcBef>
                <a:spcPts val="0"/>
              </a:spcBef>
              <a:buClr>
                <a:schemeClr val="bg2"/>
              </a:buClr>
              <a:buNone/>
            </a:pPr>
            <a:r>
              <a:rPr lang="cs-CZ" sz="1800" dirty="0" smtClean="0">
                <a:solidFill>
                  <a:schemeClr val="tx1"/>
                </a:solidFill>
              </a:rPr>
              <a:t>		-</a:t>
            </a:r>
            <a:r>
              <a:rPr lang="cs-CZ" sz="1800" dirty="0">
                <a:solidFill>
                  <a:schemeClr val="tx1"/>
                </a:solidFill>
              </a:rPr>
              <a:t>	Vedení školy</a:t>
            </a:r>
          </a:p>
          <a:p>
            <a:pPr marL="0" indent="0">
              <a:spcBef>
                <a:spcPts val="0"/>
              </a:spcBef>
              <a:buClr>
                <a:schemeClr val="bg2"/>
              </a:buClr>
              <a:buNone/>
            </a:pPr>
            <a:r>
              <a:rPr lang="cs-CZ" sz="1800" dirty="0" smtClean="0">
                <a:solidFill>
                  <a:schemeClr val="tx1"/>
                </a:solidFill>
              </a:rPr>
              <a:t>		-</a:t>
            </a:r>
            <a:r>
              <a:rPr lang="cs-CZ" sz="1800" dirty="0">
                <a:solidFill>
                  <a:schemeClr val="tx1"/>
                </a:solidFill>
              </a:rPr>
              <a:t>	Učitelé (pedagogičtí pracovníci a pracovníci ve vzdělávání)</a:t>
            </a:r>
          </a:p>
          <a:p>
            <a:pPr marL="0" indent="0">
              <a:spcBef>
                <a:spcPts val="0"/>
              </a:spcBef>
              <a:buClr>
                <a:schemeClr val="bg2"/>
              </a:buClr>
              <a:buNone/>
            </a:pPr>
            <a:r>
              <a:rPr lang="cs-CZ" sz="1800" dirty="0" smtClean="0">
                <a:solidFill>
                  <a:schemeClr val="tx1"/>
                </a:solidFill>
              </a:rPr>
              <a:t>		-</a:t>
            </a:r>
            <a:r>
              <a:rPr lang="cs-CZ" sz="1800" dirty="0">
                <a:solidFill>
                  <a:schemeClr val="tx1"/>
                </a:solidFill>
              </a:rPr>
              <a:t>	Děti a žáci</a:t>
            </a:r>
          </a:p>
          <a:p>
            <a:pPr marL="0" indent="0">
              <a:spcBef>
                <a:spcPts val="0"/>
              </a:spcBef>
              <a:buClr>
                <a:schemeClr val="bg2"/>
              </a:buClr>
              <a:buNone/>
            </a:pPr>
            <a:r>
              <a:rPr lang="cs-CZ" sz="1800" dirty="0" smtClean="0">
                <a:solidFill>
                  <a:schemeClr val="tx1"/>
                </a:solidFill>
              </a:rPr>
              <a:t>		-</a:t>
            </a:r>
            <a:r>
              <a:rPr lang="cs-CZ" sz="1800" dirty="0">
                <a:solidFill>
                  <a:schemeClr val="tx1"/>
                </a:solidFill>
              </a:rPr>
              <a:t>	Rodiče</a:t>
            </a:r>
          </a:p>
          <a:p>
            <a:pPr marL="0" indent="0">
              <a:spcBef>
                <a:spcPts val="0"/>
              </a:spcBef>
              <a:buClr>
                <a:schemeClr val="bg2"/>
              </a:buClr>
              <a:buNone/>
            </a:pPr>
            <a:r>
              <a:rPr lang="cs-CZ" sz="1800" dirty="0" smtClean="0">
                <a:solidFill>
                  <a:schemeClr val="tx1"/>
                </a:solidFill>
              </a:rPr>
              <a:t>		-</a:t>
            </a:r>
            <a:r>
              <a:rPr lang="cs-CZ" sz="1800" dirty="0">
                <a:solidFill>
                  <a:schemeClr val="tx1"/>
                </a:solidFill>
              </a:rPr>
              <a:t>	Komunita </a:t>
            </a:r>
          </a:p>
          <a:p>
            <a:pPr>
              <a:buClr>
                <a:schemeClr val="bg2"/>
              </a:buClr>
              <a:buFont typeface="Wingdings" panose="05000000000000000000" pitchFamily="2" charset="2"/>
              <a:buChar char="Ø"/>
            </a:pPr>
            <a:r>
              <a:rPr lang="cs-CZ" sz="1800" dirty="0">
                <a:solidFill>
                  <a:schemeClr val="tx1"/>
                </a:solidFill>
              </a:rPr>
              <a:t>Pro každou zapojenou školu musí být zvoleny aktivity minimálně ze dvou oblastí (např. jednu aktivitu z oblasti „Děti a žáci“ a jednu aktivitu z oblasti “Učitelé</a:t>
            </a:r>
            <a:r>
              <a:rPr lang="cs-CZ" sz="1800" dirty="0" smtClean="0">
                <a:solidFill>
                  <a:schemeClr val="tx1"/>
                </a:solidFill>
              </a:rPr>
              <a:t>“).</a:t>
            </a:r>
          </a:p>
          <a:p>
            <a:pPr marL="685800" lvl="1">
              <a:buClr>
                <a:srgbClr val="A59253"/>
              </a:buClr>
              <a:buFont typeface="Courier New" panose="02070309020205020404" pitchFamily="49" charset="0"/>
              <a:buChar char="o"/>
            </a:pPr>
            <a:endParaRPr lang="cs-CZ" sz="1800" dirty="0" smtClean="0">
              <a:solidFill>
                <a:schemeClr val="tx1"/>
              </a:solidFill>
            </a:endParaRPr>
          </a:p>
          <a:p>
            <a:pPr marL="285750" indent="-285750">
              <a:buClr>
                <a:srgbClr val="A59253"/>
              </a:buClr>
              <a:buFont typeface="Courier New" panose="02070309020205020404" pitchFamily="49" charset="0"/>
              <a:buChar char="o"/>
            </a:pPr>
            <a:endParaRPr lang="cs-CZ" sz="1800" dirty="0" smtClean="0">
              <a:solidFill>
                <a:schemeClr val="tx1"/>
              </a:solidFill>
            </a:endParaRPr>
          </a:p>
          <a:p>
            <a:pPr marL="285750" indent="-285750">
              <a:buClr>
                <a:srgbClr val="A59253"/>
              </a:buClr>
              <a:buFont typeface="Courier New" panose="02070309020205020404" pitchFamily="49" charset="0"/>
              <a:buChar char="o"/>
            </a:pPr>
            <a:endParaRPr lang="cs-CZ" sz="1800" dirty="0" smtClean="0">
              <a:solidFill>
                <a:schemeClr val="tx1"/>
              </a:solidFill>
            </a:endParaRPr>
          </a:p>
          <a:p>
            <a:pPr marL="685800" lvl="1">
              <a:buClr>
                <a:srgbClr val="A59253"/>
              </a:buClr>
              <a:buFont typeface="Courier New" panose="02070309020205020404" pitchFamily="49" charset="0"/>
              <a:buChar char="o"/>
            </a:pPr>
            <a:endParaRPr lang="cs-CZ" sz="1800" dirty="0" smtClean="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181136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4.1.2.2. Rozvoj demokratické kultury ve </a:t>
            </a:r>
            <a:r>
              <a:rPr lang="cs-CZ" b="1" dirty="0" smtClean="0"/>
              <a:t>škole</a:t>
            </a:r>
            <a:endParaRPr lang="cs-CZ" b="1" dirty="0"/>
          </a:p>
        </p:txBody>
      </p:sp>
      <p:sp>
        <p:nvSpPr>
          <p:cNvPr id="3" name="Zástupný symbol pro obsah 2"/>
          <p:cNvSpPr>
            <a:spLocks noGrp="1"/>
          </p:cNvSpPr>
          <p:nvPr>
            <p:ph idx="1"/>
          </p:nvPr>
        </p:nvSpPr>
        <p:spPr>
          <a:xfrm>
            <a:off x="393895" y="1072896"/>
            <a:ext cx="8595360" cy="4900867"/>
          </a:xfrm>
          <a:noFill/>
        </p:spPr>
        <p:txBody>
          <a:bodyPr/>
          <a:lstStyle/>
          <a:p>
            <a:pPr marL="285750" indent="-285750">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V </a:t>
            </a:r>
            <a:r>
              <a:rPr lang="cs-CZ" sz="1800" dirty="0">
                <a:solidFill>
                  <a:schemeClr val="tx1"/>
                </a:solidFill>
                <a:cs typeface="Arial" panose="020B0604020202020204" pitchFamily="34" charset="0"/>
              </a:rPr>
              <a:t>případě současné realizace aktivit 4.1.2.1. Vytvoření školního plánu multikulturní výchovy a 4.1.2.2. Rozvoj demokratické kultury ve škole budou relevantní výstupy aktivity 4.1.2.1. promítnuty do realizace aktivit 4.1.2.2. </a:t>
            </a:r>
            <a:endParaRPr lang="cs-CZ" sz="1800" dirty="0" smtClean="0">
              <a:solidFill>
                <a:schemeClr val="tx1"/>
              </a:solidFill>
              <a:cs typeface="Arial" panose="020B0604020202020204" pitchFamily="34" charset="0"/>
            </a:endParaRPr>
          </a:p>
          <a:p>
            <a:pPr marL="285750" indent="-285750">
              <a:buClr>
                <a:srgbClr val="A59253"/>
              </a:buClr>
              <a:buFont typeface="Wingdings" panose="05000000000000000000" pitchFamily="2" charset="2"/>
              <a:buChar char="Ø"/>
            </a:pPr>
            <a:endParaRPr lang="cs-CZ" sz="1800" dirty="0">
              <a:solidFill>
                <a:schemeClr val="tx1"/>
              </a:solidFill>
              <a:cs typeface="Arial" panose="020B0604020202020204" pitchFamily="34" charset="0"/>
            </a:endParaRPr>
          </a:p>
          <a:p>
            <a:pPr marL="285750" indent="-285750">
              <a:buClr>
                <a:srgbClr val="A59253"/>
              </a:buClr>
              <a:buFont typeface="Wingdings" panose="05000000000000000000" pitchFamily="2" charset="2"/>
              <a:buChar char="Ø"/>
            </a:pPr>
            <a:r>
              <a:rPr lang="cs-CZ" sz="1800" u="sng" dirty="0">
                <a:solidFill>
                  <a:schemeClr val="tx1"/>
                </a:solidFill>
              </a:rPr>
              <a:t>Povinnou součástí</a:t>
            </a:r>
            <a:r>
              <a:rPr lang="cs-CZ" sz="1800" dirty="0">
                <a:solidFill>
                  <a:schemeClr val="tx1"/>
                </a:solidFill>
              </a:rPr>
              <a:t> aktivity je:</a:t>
            </a:r>
          </a:p>
          <a:p>
            <a:pPr marL="685800" lvl="1">
              <a:buClr>
                <a:srgbClr val="A59253"/>
              </a:buClr>
              <a:buFont typeface="Wingdings" panose="05000000000000000000" pitchFamily="2" charset="2"/>
              <a:buChar char="Ø"/>
            </a:pPr>
            <a:r>
              <a:rPr lang="cs-CZ" sz="1800" dirty="0" smtClean="0">
                <a:solidFill>
                  <a:schemeClr val="tx1"/>
                </a:solidFill>
              </a:rPr>
              <a:t>Implementace </a:t>
            </a:r>
            <a:r>
              <a:rPr lang="cs-CZ" sz="1800" dirty="0">
                <a:solidFill>
                  <a:schemeClr val="tx1"/>
                </a:solidFill>
              </a:rPr>
              <a:t>aktivit po dobu min. jednoho školního roku.</a:t>
            </a:r>
          </a:p>
          <a:p>
            <a:pPr marL="685800" lvl="1">
              <a:buClr>
                <a:srgbClr val="A59253"/>
              </a:buClr>
              <a:buFont typeface="Wingdings" panose="05000000000000000000" pitchFamily="2" charset="2"/>
              <a:buChar char="Ø"/>
            </a:pPr>
            <a:r>
              <a:rPr lang="cs-CZ" sz="1800" dirty="0" smtClean="0">
                <a:solidFill>
                  <a:schemeClr val="tx1"/>
                </a:solidFill>
              </a:rPr>
              <a:t>Vyhodnocení </a:t>
            </a:r>
            <a:r>
              <a:rPr lang="cs-CZ" sz="1800" dirty="0">
                <a:solidFill>
                  <a:schemeClr val="tx1"/>
                </a:solidFill>
              </a:rPr>
              <a:t>realizace aktivit a příspěvku k rozvoji demokratického klimatu škol.</a:t>
            </a:r>
          </a:p>
          <a:p>
            <a:pPr marL="685800" lvl="1">
              <a:buClr>
                <a:srgbClr val="A59253"/>
              </a:buClr>
              <a:buFont typeface="Wingdings" panose="05000000000000000000" pitchFamily="2" charset="2"/>
              <a:buChar char="Ø"/>
            </a:pPr>
            <a:r>
              <a:rPr lang="cs-CZ" sz="1800" dirty="0" smtClean="0">
                <a:solidFill>
                  <a:schemeClr val="tx1"/>
                </a:solidFill>
              </a:rPr>
              <a:t>Případná </a:t>
            </a:r>
            <a:r>
              <a:rPr lang="cs-CZ" sz="1800" dirty="0">
                <a:solidFill>
                  <a:schemeClr val="tx1"/>
                </a:solidFill>
              </a:rPr>
              <a:t>aktualizace vytvořených výstupů.</a:t>
            </a:r>
          </a:p>
          <a:p>
            <a:pPr marL="285750" indent="-285750">
              <a:buClr>
                <a:srgbClr val="A59253"/>
              </a:buClr>
              <a:buFont typeface="Wingdings" panose="05000000000000000000" pitchFamily="2" charset="2"/>
              <a:buChar char="Ø"/>
            </a:pPr>
            <a:endParaRPr lang="cs-CZ" sz="2000" dirty="0">
              <a:solidFill>
                <a:schemeClr val="tx1"/>
              </a:solidFill>
            </a:endParaRPr>
          </a:p>
          <a:p>
            <a:pPr marL="285750" indent="-285750">
              <a:buClr>
                <a:srgbClr val="A59253"/>
              </a:buClr>
              <a:buFont typeface="Wingdings" panose="05000000000000000000" pitchFamily="2" charset="2"/>
              <a:buChar char="Ø"/>
            </a:pPr>
            <a:endParaRPr lang="cs-CZ" sz="2000" dirty="0">
              <a:solidFill>
                <a:schemeClr val="tx1"/>
              </a:solidFill>
            </a:endParaRPr>
          </a:p>
          <a:p>
            <a:pPr marL="285750" indent="-285750">
              <a:buClr>
                <a:srgbClr val="A59253"/>
              </a:buClr>
              <a:buFont typeface="Wingdings" panose="05000000000000000000" pitchFamily="2" charset="2"/>
              <a:buChar char="Ø"/>
            </a:pPr>
            <a:endParaRPr lang="cs-CZ" sz="2000" dirty="0" smtClean="0">
              <a:solidFill>
                <a:schemeClr val="tx1"/>
              </a:solidFill>
            </a:endParaRPr>
          </a:p>
          <a:p>
            <a:pPr marL="685800" lvl="1">
              <a:buClr>
                <a:srgbClr val="A59253"/>
              </a:buClr>
              <a:buFont typeface="Courier New" panose="02070309020205020404" pitchFamily="49" charset="0"/>
              <a:buChar char="o"/>
            </a:pPr>
            <a:endParaRPr lang="cs-CZ" sz="1600" dirty="0" smtClean="0">
              <a:solidFill>
                <a:schemeClr val="tx1"/>
              </a:solidFill>
            </a:endParaRPr>
          </a:p>
          <a:p>
            <a:pPr marL="285750" indent="-285750">
              <a:buClr>
                <a:srgbClr val="A59253"/>
              </a:buClr>
              <a:buFont typeface="Courier New" panose="02070309020205020404" pitchFamily="49" charset="0"/>
              <a:buChar char="o"/>
            </a:pPr>
            <a:endParaRPr lang="cs-CZ" sz="2000" dirty="0" smtClean="0">
              <a:solidFill>
                <a:schemeClr val="tx1"/>
              </a:solidFill>
            </a:endParaRPr>
          </a:p>
          <a:p>
            <a:pPr marL="285750" indent="-285750">
              <a:buClr>
                <a:srgbClr val="A59253"/>
              </a:buClr>
              <a:buFont typeface="Courier New" panose="02070309020205020404" pitchFamily="49" charset="0"/>
              <a:buChar char="o"/>
            </a:pPr>
            <a:endParaRPr lang="cs-CZ" sz="2000" dirty="0" smtClean="0">
              <a:solidFill>
                <a:schemeClr val="tx1"/>
              </a:solidFill>
            </a:endParaRPr>
          </a:p>
          <a:p>
            <a:pPr marL="685800" lvl="1">
              <a:buClr>
                <a:srgbClr val="A59253"/>
              </a:buClr>
              <a:buFont typeface="Courier New" panose="02070309020205020404" pitchFamily="49" charset="0"/>
              <a:buChar char="o"/>
            </a:pPr>
            <a:endParaRPr lang="cs-CZ" sz="1200" dirty="0" smtClean="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404814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50000"/>
              </a:lnSpc>
            </a:pPr>
            <a:r>
              <a:rPr lang="cs-CZ" b="1" dirty="0"/>
              <a:t>Výzva č. 51 Rozvoj vzdělávání v </a:t>
            </a:r>
            <a:r>
              <a:rPr lang="cs-CZ" b="1" dirty="0" smtClean="0"/>
              <a:t>Praze</a:t>
            </a:r>
            <a:br>
              <a:rPr lang="cs-CZ" b="1" dirty="0" smtClean="0"/>
            </a:br>
            <a:r>
              <a:rPr lang="cs-CZ" b="1" dirty="0" smtClean="0"/>
              <a:t>Příloha výzvy č. 1 - Vymezení podporovaných aktivit 4.1.2.2</a:t>
            </a:r>
            <a:endParaRPr lang="cs-CZ" dirty="0"/>
          </a:p>
        </p:txBody>
      </p:sp>
      <p:sp>
        <p:nvSpPr>
          <p:cNvPr id="3" name="Obdélník 2"/>
          <p:cNvSpPr/>
          <p:nvPr/>
        </p:nvSpPr>
        <p:spPr>
          <a:xfrm>
            <a:off x="464756" y="986221"/>
            <a:ext cx="8211312" cy="923330"/>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Příloha č. 1 </a:t>
            </a:r>
            <a:r>
              <a:rPr lang="cs-CZ" dirty="0" smtClean="0">
                <a:latin typeface="Arial" panose="020B0604020202020204" pitchFamily="34" charset="0"/>
                <a:ea typeface="Times New Roman" panose="02020603050405020304" pitchFamily="18" charset="0"/>
                <a:cs typeface="Arial" panose="020B0604020202020204" pitchFamily="34" charset="0"/>
              </a:rPr>
              <a:t>výzvy č. 51 uvádí </a:t>
            </a:r>
            <a:r>
              <a:rPr lang="cs-CZ" dirty="0">
                <a:latin typeface="Arial" panose="020B0604020202020204" pitchFamily="34" charset="0"/>
                <a:ea typeface="Times New Roman" panose="02020603050405020304" pitchFamily="18" charset="0"/>
                <a:cs typeface="Arial" panose="020B0604020202020204" pitchFamily="34" charset="0"/>
              </a:rPr>
              <a:t>tematické vymezení </a:t>
            </a:r>
            <a:r>
              <a:rPr lang="cs-CZ" dirty="0" smtClean="0">
                <a:latin typeface="Arial" panose="020B0604020202020204" pitchFamily="34" charset="0"/>
                <a:ea typeface="Times New Roman" panose="02020603050405020304" pitchFamily="18" charset="0"/>
                <a:cs typeface="Arial" panose="020B0604020202020204" pitchFamily="34" charset="0"/>
              </a:rPr>
              <a:t>podporovaných aktivit</a:t>
            </a:r>
          </a:p>
          <a:p>
            <a:pPr algn="just">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4.1.2.2 </a:t>
            </a:r>
            <a:r>
              <a:rPr lang="da-DK" dirty="0" smtClean="0">
                <a:latin typeface="Arial" panose="020B0604020202020204" pitchFamily="34" charset="0"/>
                <a:ea typeface="Times New Roman" panose="02020603050405020304" pitchFamily="18" charset="0"/>
                <a:cs typeface="Arial" panose="020B0604020202020204" pitchFamily="34" charset="0"/>
              </a:rPr>
              <a:t>Rozvoj </a:t>
            </a:r>
            <a:r>
              <a:rPr lang="da-DK" dirty="0">
                <a:latin typeface="Arial" panose="020B0604020202020204" pitchFamily="34" charset="0"/>
                <a:ea typeface="Times New Roman" panose="02020603050405020304" pitchFamily="18" charset="0"/>
                <a:cs typeface="Arial" panose="020B0604020202020204" pitchFamily="34" charset="0"/>
              </a:rPr>
              <a:t>demokratické kultury ve </a:t>
            </a:r>
            <a:r>
              <a:rPr lang="da-DK" dirty="0" smtClean="0">
                <a:latin typeface="Arial" panose="020B0604020202020204" pitchFamily="34" charset="0"/>
                <a:ea typeface="Times New Roman" panose="02020603050405020304" pitchFamily="18" charset="0"/>
                <a:cs typeface="Arial" panose="020B0604020202020204" pitchFamily="34" charset="0"/>
              </a:rPr>
              <a:t>škole</a:t>
            </a:r>
            <a:r>
              <a:rPr lang="cs-CZ" dirty="0" smtClean="0">
                <a:latin typeface="Arial" panose="020B0604020202020204" pitchFamily="34" charset="0"/>
                <a:ea typeface="Times New Roman" panose="02020603050405020304" pitchFamily="18" charset="0"/>
                <a:cs typeface="Arial" panose="020B0604020202020204" pitchFamily="34" charset="0"/>
              </a:rPr>
              <a:t>. </a:t>
            </a: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Šipka dolů 5"/>
          <p:cNvSpPr/>
          <p:nvPr/>
        </p:nvSpPr>
        <p:spPr>
          <a:xfrm rot="3759105">
            <a:off x="3635962" y="4989321"/>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668013"/>
            <a:ext cx="7178674" cy="518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Šipka dolů 7"/>
          <p:cNvSpPr/>
          <p:nvPr/>
        </p:nvSpPr>
        <p:spPr>
          <a:xfrm rot="17944668">
            <a:off x="223673" y="5022054"/>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 name="Šipka dolů 8"/>
          <p:cNvSpPr/>
          <p:nvPr/>
        </p:nvSpPr>
        <p:spPr>
          <a:xfrm rot="3270890">
            <a:off x="3720597" y="5022053"/>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7" name="Přímá spojnice 6"/>
          <p:cNvCxnSpPr/>
          <p:nvPr/>
        </p:nvCxnSpPr>
        <p:spPr>
          <a:xfrm>
            <a:off x="1077686" y="5791200"/>
            <a:ext cx="253637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42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1" y="500261"/>
            <a:ext cx="7473950" cy="317500"/>
          </a:xfrm>
        </p:spPr>
        <p:txBody>
          <a:bodyPr/>
          <a:lstStyle/>
          <a:p>
            <a:pPr>
              <a:lnSpc>
                <a:spcPct val="150000"/>
              </a:lnSpc>
            </a:pPr>
            <a:r>
              <a:rPr lang="cs-CZ" b="1" dirty="0"/>
              <a:t>Výzva č. 51 Rozvoj vzdělávání v Praze</a:t>
            </a:r>
            <a:br>
              <a:rPr lang="cs-CZ" b="1" dirty="0"/>
            </a:br>
            <a:r>
              <a:rPr lang="cs-CZ" b="1" dirty="0"/>
              <a:t>Příloha výzvy č. 1 - Vymezení podporovaných aktivit 4.1.2.2</a:t>
            </a:r>
            <a:br>
              <a:rPr lang="cs-CZ" b="1" dirty="0"/>
            </a:br>
            <a:endParaRPr lang="cs-CZ" dirty="0"/>
          </a:p>
        </p:txBody>
      </p:sp>
      <p:sp>
        <p:nvSpPr>
          <p:cNvPr id="3" name="Obdélník 2"/>
          <p:cNvSpPr/>
          <p:nvPr/>
        </p:nvSpPr>
        <p:spPr>
          <a:xfrm>
            <a:off x="475489" y="1678770"/>
            <a:ext cx="8211312" cy="1323439"/>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sz="2000" dirty="0"/>
          </a:p>
          <a:p>
            <a:endParaRPr lang="cs-CZ" sz="2000" dirty="0"/>
          </a:p>
          <a:p>
            <a:pPr marL="285750" indent="-285750">
              <a:buFont typeface="Wingdings" panose="05000000000000000000" pitchFamily="2" charset="2"/>
              <a:buChar char="Ø"/>
            </a:pPr>
            <a:endParaRPr lang="cs-CZ" sz="2000" dirty="0"/>
          </a:p>
          <a:p>
            <a:pPr marL="285750" indent="-285750">
              <a:buFont typeface="Wingdings" panose="05000000000000000000" pitchFamily="2" charset="2"/>
              <a:buChar char="Ø"/>
            </a:pPr>
            <a:endParaRPr lang="cs-CZ" sz="20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458" y="1068259"/>
            <a:ext cx="7276194" cy="517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85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0" y="368300"/>
            <a:ext cx="7600950" cy="317500"/>
          </a:xfrm>
        </p:spPr>
        <p:txBody>
          <a:bodyPr/>
          <a:lstStyle/>
          <a:p>
            <a:r>
              <a:rPr lang="cs-CZ" b="1" dirty="0"/>
              <a:t>4.1.3.1. Vytvoření a realizace programů na rozvoj kompetencí k udržitelnému rozvoji ve vztahu k sociálnímu pilíři udržitelného rozvoje </a:t>
            </a:r>
          </a:p>
        </p:txBody>
      </p:sp>
      <p:sp>
        <p:nvSpPr>
          <p:cNvPr id="3" name="Obdélník 2"/>
          <p:cNvSpPr/>
          <p:nvPr/>
        </p:nvSpPr>
        <p:spPr>
          <a:xfrm>
            <a:off x="144272" y="1039805"/>
            <a:ext cx="8999728" cy="5270674"/>
          </a:xfrm>
          <a:prstGeom prst="rect">
            <a:avLst/>
          </a:prstGeom>
          <a:noFill/>
        </p:spPr>
        <p:txBody>
          <a:bodyPr wrap="square">
            <a:spAutoFit/>
          </a:bodyPr>
          <a:lstStyle/>
          <a:p>
            <a:pPr>
              <a:buClr>
                <a:srgbClr val="A59253"/>
              </a:buClr>
            </a:pPr>
            <a:r>
              <a:rPr lang="cs-CZ" dirty="0" smtClean="0"/>
              <a:t>V </a:t>
            </a:r>
            <a:r>
              <a:rPr lang="cs-CZ" dirty="0"/>
              <a:t>rámci aktivity je možné zařadit:</a:t>
            </a:r>
          </a:p>
          <a:p>
            <a:pPr marL="285750" indent="-285750">
              <a:spcBef>
                <a:spcPts val="300"/>
              </a:spcBef>
              <a:buClr>
                <a:srgbClr val="A59253"/>
              </a:buClr>
              <a:buFont typeface="Wingdings" panose="05000000000000000000" pitchFamily="2" charset="2"/>
              <a:buChar char="Ø"/>
            </a:pPr>
            <a:r>
              <a:rPr lang="cs-CZ" dirty="0" smtClean="0"/>
              <a:t>Přípravu </a:t>
            </a:r>
            <a:r>
              <a:rPr lang="cs-CZ" dirty="0"/>
              <a:t>a zavedení efektivních metodik pro rozvoj kompetencí k udržitelnému rozvoji ve škole.</a:t>
            </a:r>
          </a:p>
          <a:p>
            <a:pPr marL="285750" indent="-285750">
              <a:spcBef>
                <a:spcPts val="300"/>
              </a:spcBef>
              <a:buClr>
                <a:srgbClr val="A59253"/>
              </a:buClr>
              <a:buFont typeface="Wingdings" panose="05000000000000000000" pitchFamily="2" charset="2"/>
              <a:buChar char="Ø"/>
            </a:pPr>
            <a:r>
              <a:rPr lang="cs-CZ" dirty="0" smtClean="0"/>
              <a:t>Provázání </a:t>
            </a:r>
            <a:r>
              <a:rPr lang="cs-CZ" dirty="0"/>
              <a:t>s průřezovými tématy a s nimi propojenými předměty.</a:t>
            </a:r>
          </a:p>
          <a:p>
            <a:pPr marL="285750" indent="-285750">
              <a:spcBef>
                <a:spcPts val="300"/>
              </a:spcBef>
              <a:buClr>
                <a:srgbClr val="A59253"/>
              </a:buClr>
              <a:buFont typeface="Wingdings" panose="05000000000000000000" pitchFamily="2" charset="2"/>
              <a:buChar char="Ø"/>
            </a:pPr>
            <a:r>
              <a:rPr lang="cs-CZ" dirty="0" smtClean="0"/>
              <a:t>Vytvoření </a:t>
            </a:r>
            <a:r>
              <a:rPr lang="cs-CZ" dirty="0"/>
              <a:t>a realizaci školních výukových programů určených pro rozšíření praktické výuky (např. téma udržitelnosti měst a obcí, apod.) a podporu aktivní účasti v oblasti udržitelného rozvoje prostřednictvím reflexe, kritického myšlení a sociálního učení. Podporu vztahu k místu, místně orientovaného učení.</a:t>
            </a:r>
          </a:p>
          <a:p>
            <a:pPr marL="285750" indent="-285750">
              <a:spcBef>
                <a:spcPts val="300"/>
              </a:spcBef>
              <a:buClr>
                <a:srgbClr val="A59253"/>
              </a:buClr>
              <a:buFont typeface="Wingdings" panose="05000000000000000000" pitchFamily="2" charset="2"/>
              <a:buChar char="Ø"/>
            </a:pPr>
            <a:r>
              <a:rPr lang="cs-CZ" dirty="0" smtClean="0"/>
              <a:t>Zavádění </a:t>
            </a:r>
            <a:r>
              <a:rPr lang="cs-CZ" dirty="0"/>
              <a:t>moderních aktivizujících metod výuky pro realizaci výše uvedených aktivit s důrazem na oblast kreativního vzdělávání, integrované tematické výuky, mezipředmětové spolupráce s cílem posilování kritického myšlení, sociálního učení, tvořivosti, iniciativy, schopnosti řešení problémů, reflexe, apod. </a:t>
            </a:r>
          </a:p>
          <a:p>
            <a:pPr marL="285750" indent="-285750">
              <a:spcBef>
                <a:spcPts val="300"/>
              </a:spcBef>
              <a:buClr>
                <a:srgbClr val="A59253"/>
              </a:buClr>
              <a:buFont typeface="Wingdings" panose="05000000000000000000" pitchFamily="2" charset="2"/>
              <a:buChar char="Ø"/>
            </a:pPr>
            <a:r>
              <a:rPr lang="cs-CZ" dirty="0" smtClean="0"/>
              <a:t>Propojování </a:t>
            </a:r>
            <a:r>
              <a:rPr lang="cs-CZ" dirty="0"/>
              <a:t>aktivit ve třídě s dalšími aktivitami školy a komunity.</a:t>
            </a:r>
          </a:p>
          <a:p>
            <a:pPr marL="285750" indent="-285750">
              <a:buClr>
                <a:srgbClr val="A59253"/>
              </a:buClr>
              <a:buFont typeface="Wingdings" panose="05000000000000000000" pitchFamily="2" charset="2"/>
              <a:buChar char="Ø"/>
            </a:pPr>
            <a:r>
              <a:rPr lang="cs-CZ" dirty="0" smtClean="0"/>
              <a:t>Aktivity </a:t>
            </a:r>
            <a:r>
              <a:rPr lang="cs-CZ" dirty="0"/>
              <a:t>lze realizovat i formou exkurzí, apod</a:t>
            </a:r>
            <a:r>
              <a:rPr lang="cs-CZ" dirty="0" smtClean="0"/>
              <a:t>.</a:t>
            </a:r>
          </a:p>
          <a:p>
            <a:pPr marL="285750" indent="-285750">
              <a:buClr>
                <a:srgbClr val="A59253"/>
              </a:buClr>
              <a:buFont typeface="Wingdings" panose="05000000000000000000" pitchFamily="2" charset="2"/>
              <a:buChar char="Ø"/>
            </a:pPr>
            <a:endParaRPr lang="cs-CZ" dirty="0"/>
          </a:p>
          <a:p>
            <a:pPr>
              <a:buClr>
                <a:srgbClr val="A59253"/>
              </a:buClr>
            </a:pPr>
            <a:r>
              <a:rPr lang="cs-CZ" u="sng" dirty="0"/>
              <a:t>Povinnou součástí</a:t>
            </a:r>
            <a:r>
              <a:rPr lang="cs-CZ" dirty="0"/>
              <a:t> aktivity je: </a:t>
            </a:r>
          </a:p>
          <a:p>
            <a:pPr marL="285750" indent="-285750">
              <a:buClr>
                <a:srgbClr val="A59253"/>
              </a:buClr>
              <a:buFont typeface="Arial" panose="020B0604020202020204" pitchFamily="34" charset="0"/>
              <a:buChar char="•"/>
            </a:pPr>
            <a:r>
              <a:rPr lang="cs-CZ" dirty="0" smtClean="0"/>
              <a:t>Ověření </a:t>
            </a:r>
            <a:r>
              <a:rPr lang="cs-CZ" dirty="0"/>
              <a:t>programů v praxi po dobu min. jednoho školního roku.</a:t>
            </a:r>
          </a:p>
          <a:p>
            <a:pPr marL="285750" indent="-285750">
              <a:buClr>
                <a:srgbClr val="A59253"/>
              </a:buClr>
              <a:buFont typeface="Arial" panose="020B0604020202020204" pitchFamily="34" charset="0"/>
              <a:buChar char="•"/>
            </a:pPr>
            <a:r>
              <a:rPr lang="cs-CZ" dirty="0" smtClean="0"/>
              <a:t>Vyhodnocení </a:t>
            </a:r>
            <a:r>
              <a:rPr lang="cs-CZ" dirty="0"/>
              <a:t>programu a jeho případná aktualizace</a:t>
            </a:r>
            <a:r>
              <a:rPr lang="cs-CZ" dirty="0" smtClean="0"/>
              <a:t>.</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4089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Spolufinancování</a:t>
            </a:r>
            <a:endParaRPr lang="cs-CZ" dirty="0"/>
          </a:p>
        </p:txBody>
      </p:sp>
      <p:graphicFrame>
        <p:nvGraphicFramePr>
          <p:cNvPr id="3" name="Tabulka 2"/>
          <p:cNvGraphicFramePr>
            <a:graphicFrameLocks noGrp="1"/>
          </p:cNvGraphicFramePr>
          <p:nvPr>
            <p:extLst/>
          </p:nvPr>
        </p:nvGraphicFramePr>
        <p:xfrm>
          <a:off x="1011935" y="1414274"/>
          <a:ext cx="7400544" cy="4288594"/>
        </p:xfrm>
        <a:graphic>
          <a:graphicData uri="http://schemas.openxmlformats.org/drawingml/2006/table">
            <a:tbl>
              <a:tblPr>
                <a:tableStyleId>{5C22544A-7EE6-4342-B048-85BDC9FD1C3A}</a:tableStyleId>
              </a:tblPr>
              <a:tblGrid>
                <a:gridCol w="4312873"/>
                <a:gridCol w="937402"/>
                <a:gridCol w="1165997"/>
                <a:gridCol w="984272"/>
              </a:tblGrid>
              <a:tr h="618822">
                <a:tc>
                  <a:txBody>
                    <a:bodyPr/>
                    <a:lstStyle/>
                    <a:p>
                      <a:pPr marL="629920" indent="-399415" algn="l">
                        <a:spcAft>
                          <a:spcPts val="600"/>
                        </a:spcAft>
                      </a:pPr>
                      <a:r>
                        <a:rPr lang="cs-CZ" sz="1400" dirty="0">
                          <a:effectLst/>
                        </a:rPr>
                        <a:t>Typ organizace</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l">
                        <a:spcAft>
                          <a:spcPts val="600"/>
                        </a:spcAft>
                      </a:pPr>
                      <a:r>
                        <a:rPr lang="cs-CZ" sz="1400" dirty="0" smtClean="0">
                          <a:effectLst/>
                        </a:rPr>
                        <a:t>EU</a:t>
                      </a:r>
                    </a:p>
                    <a:p>
                      <a:pPr marL="629920" indent="-399415" algn="l">
                        <a:spcAft>
                          <a:spcPts val="600"/>
                        </a:spcAft>
                      </a:pPr>
                      <a:r>
                        <a:rPr lang="cs-CZ" sz="1400" dirty="0" smtClean="0">
                          <a:effectLst/>
                        </a:rPr>
                        <a:t>podíl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01295" indent="-156210" algn="l">
                        <a:spcAft>
                          <a:spcPts val="600"/>
                        </a:spcAft>
                      </a:pPr>
                      <a:r>
                        <a:rPr lang="cs-CZ" sz="1400" dirty="0">
                          <a:effectLst/>
                        </a:rPr>
                        <a:t>Rozpočet hl. m. Prahy</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500380" algn="l">
                        <a:spcAft>
                          <a:spcPts val="600"/>
                        </a:spcAft>
                      </a:pPr>
                      <a:r>
                        <a:rPr lang="cs-CZ" sz="1400">
                          <a:effectLst/>
                        </a:rPr>
                        <a:t>Příjemce </a:t>
                      </a:r>
                      <a:endParaRPr lang="cs-CZ"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860066">
                <a:tc>
                  <a:txBody>
                    <a:bodyPr/>
                    <a:lstStyle/>
                    <a:p>
                      <a:pPr marL="629920" indent="-399415" algn="l">
                        <a:spcAft>
                          <a:spcPts val="600"/>
                        </a:spcAft>
                      </a:pPr>
                      <a:r>
                        <a:rPr lang="cs-CZ" sz="1400" dirty="0">
                          <a:effectLst/>
                        </a:rPr>
                        <a:t>Hlavní město Praha</a:t>
                      </a:r>
                    </a:p>
                    <a:p>
                      <a:pPr marL="629920" indent="-399415" algn="l">
                        <a:spcAft>
                          <a:spcPts val="600"/>
                        </a:spcAft>
                      </a:pPr>
                      <a:r>
                        <a:rPr lang="cs-CZ" sz="1400" b="1" dirty="0">
                          <a:effectLst/>
                        </a:rPr>
                        <a:t>Městské části hl. m. Prahy</a:t>
                      </a:r>
                      <a:endParaRPr lang="cs-CZ"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ctr">
                        <a:spcAft>
                          <a:spcPts val="600"/>
                        </a:spcAft>
                        <a:tabLst>
                          <a:tab pos="111760" algn="l"/>
                        </a:tabLst>
                      </a:pPr>
                      <a:r>
                        <a:rPr lang="cs-CZ" sz="1400">
                          <a:effectLst/>
                        </a:rPr>
                        <a:t>50%</a:t>
                      </a:r>
                      <a:endParaRPr lang="cs-CZ"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38455" algn="l">
                        <a:spcAft>
                          <a:spcPts val="600"/>
                        </a:spcAft>
                      </a:pPr>
                      <a:r>
                        <a:rPr lang="cs-CZ" sz="1400" dirty="0">
                          <a:effectLst/>
                        </a:rPr>
                        <a:t>45%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l">
                        <a:spcAft>
                          <a:spcPts val="600"/>
                        </a:spcAft>
                      </a:pPr>
                      <a:r>
                        <a:rPr lang="cs-CZ" sz="1400" b="1" dirty="0">
                          <a:effectLst/>
                        </a:rPr>
                        <a:t>5% </a:t>
                      </a:r>
                      <a:endParaRPr lang="cs-CZ"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788448">
                <a:tc>
                  <a:txBody>
                    <a:bodyPr/>
                    <a:lstStyle/>
                    <a:p>
                      <a:pPr marL="174625" indent="0" algn="l">
                        <a:spcAft>
                          <a:spcPts val="600"/>
                        </a:spcAft>
                      </a:pPr>
                      <a:r>
                        <a:rPr lang="cs-CZ" sz="1400" dirty="0">
                          <a:effectLst/>
                        </a:rPr>
                        <a:t>Organizace zřízené a založené hl. m. Prahou a městskými částmi hl. m. Prahy</a:t>
                      </a:r>
                    </a:p>
                    <a:p>
                      <a:pPr marL="309880" indent="-89535" algn="l">
                        <a:spcBef>
                          <a:spcPts val="600"/>
                        </a:spcBef>
                        <a:spcAft>
                          <a:spcPts val="600"/>
                        </a:spcAft>
                      </a:pPr>
                      <a:r>
                        <a:rPr lang="cs-CZ" sz="1400" dirty="0" smtClean="0">
                          <a:effectLst/>
                        </a:rPr>
                        <a:t>•	příspěvkové organizace hl. m. Prahy a městských částí hl. m. Prahy</a:t>
                      </a:r>
                    </a:p>
                    <a:p>
                      <a:pPr marL="309880" marR="0" lvl="0" indent="-89535" algn="l" defTabSz="457200" rtl="0" eaLnBrk="1" fontAlgn="auto" latinLnBrk="0" hangingPunct="1">
                        <a:lnSpc>
                          <a:spcPct val="100000"/>
                        </a:lnSpc>
                        <a:spcBef>
                          <a:spcPts val="600"/>
                        </a:spcBef>
                        <a:spcAft>
                          <a:spcPts val="600"/>
                        </a:spcAft>
                        <a:buClrTx/>
                        <a:buSzTx/>
                        <a:buFontTx/>
                        <a:buNone/>
                        <a:tabLst/>
                        <a:defRPr/>
                      </a:pPr>
                      <a:r>
                        <a:rPr lang="cs-CZ" sz="1400" dirty="0" smtClean="0">
                          <a:effectLst/>
                        </a:rPr>
                        <a:t>•	</a:t>
                      </a:r>
                      <a:r>
                        <a:rPr lang="cs-CZ" sz="1400" b="1" kern="1200" dirty="0" smtClean="0">
                          <a:solidFill>
                            <a:schemeClr val="dk1"/>
                          </a:solidFill>
                          <a:effectLst/>
                          <a:latin typeface="+mn-lt"/>
                          <a:ea typeface="+mn-ea"/>
                          <a:cs typeface="+mn-cs"/>
                        </a:rPr>
                        <a:t>právnické osoby vykonávající činnost škol a školských zařízení zapsané ve školském rejstříku (MŠ, ZŠ a SŠ).</a:t>
                      </a:r>
                      <a:endParaRPr lang="cs-CZ" sz="1400" b="1" dirty="0">
                        <a:effectLst/>
                      </a:endParaRPr>
                    </a:p>
                    <a:p>
                      <a:pPr marL="309880" indent="-89535" algn="l">
                        <a:spcBef>
                          <a:spcPts val="600"/>
                        </a:spcBef>
                        <a:spcAft>
                          <a:spcPts val="600"/>
                        </a:spcAft>
                      </a:pPr>
                      <a:r>
                        <a:rPr lang="cs-CZ" sz="1400" dirty="0">
                          <a:effectLst/>
                        </a:rPr>
                        <a:t>•	ostatní organizace zřízené či založené hl. m. Prahou a městskými částmi hl. m. Prahy</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ctr">
                        <a:spcAft>
                          <a:spcPts val="600"/>
                        </a:spcAft>
                        <a:tabLst>
                          <a:tab pos="111760" algn="l"/>
                        </a:tabLst>
                      </a:pPr>
                      <a:r>
                        <a:rPr lang="cs-CZ" sz="1400" dirty="0">
                          <a:effectLst/>
                        </a:rPr>
                        <a:t>50%</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38455" algn="ctr">
                        <a:spcAft>
                          <a:spcPts val="600"/>
                        </a:spcAft>
                      </a:pPr>
                      <a:r>
                        <a:rPr lang="cs-CZ" sz="1400" dirty="0">
                          <a:effectLst/>
                        </a:rPr>
                        <a:t> </a:t>
                      </a:r>
                    </a:p>
                    <a:p>
                      <a:pPr marL="629920" indent="-338455" algn="ctr">
                        <a:spcAft>
                          <a:spcPts val="600"/>
                        </a:spcAft>
                      </a:pPr>
                      <a:endParaRPr lang="cs-CZ" sz="1400" dirty="0" smtClean="0">
                        <a:effectLst/>
                      </a:endParaRPr>
                    </a:p>
                    <a:p>
                      <a:pPr marL="629920" indent="-338455" algn="ctr">
                        <a:spcAft>
                          <a:spcPts val="600"/>
                        </a:spcAft>
                      </a:pPr>
                      <a:r>
                        <a:rPr lang="cs-CZ" sz="1400" dirty="0">
                          <a:effectLst/>
                        </a:rPr>
                        <a:t> </a:t>
                      </a:r>
                    </a:p>
                    <a:p>
                      <a:pPr marL="342900" lvl="0" indent="-342900" algn="l">
                        <a:spcAft>
                          <a:spcPts val="0"/>
                        </a:spcAft>
                        <a:buFont typeface="Symbol" panose="05050102010706020507" pitchFamily="18" charset="2"/>
                        <a:buChar char=""/>
                      </a:pPr>
                      <a:r>
                        <a:rPr lang="cs-CZ" sz="1400" dirty="0">
                          <a:effectLst/>
                        </a:rPr>
                        <a:t>45 </a:t>
                      </a:r>
                      <a:r>
                        <a:rPr lang="cs-CZ" sz="1400" dirty="0" smtClean="0">
                          <a:effectLst/>
                        </a:rPr>
                        <a:t>%</a:t>
                      </a:r>
                    </a:p>
                    <a:p>
                      <a:pPr marL="342900" lvl="0" indent="-342900" algn="l">
                        <a:spcAft>
                          <a:spcPts val="0"/>
                        </a:spcAft>
                        <a:buFont typeface="Symbol" panose="05050102010706020507" pitchFamily="18" charset="2"/>
                        <a:buChar char=""/>
                      </a:pPr>
                      <a:endParaRPr lang="cs-CZ" sz="1400" dirty="0">
                        <a:effectLst/>
                      </a:endParaRPr>
                    </a:p>
                    <a:p>
                      <a:pPr marL="118745" indent="-399415" algn="l">
                        <a:spcAft>
                          <a:spcPts val="0"/>
                        </a:spcAft>
                      </a:pPr>
                      <a:r>
                        <a:rPr lang="cs-CZ" sz="1400" dirty="0">
                          <a:effectLst/>
                        </a:rPr>
                        <a:t> </a:t>
                      </a:r>
                    </a:p>
                    <a:p>
                      <a:pPr marL="342900" lvl="0" indent="-342900" algn="l">
                        <a:spcAft>
                          <a:spcPts val="0"/>
                        </a:spcAft>
                        <a:buFont typeface="Symbol" panose="05050102010706020507" pitchFamily="18" charset="2"/>
                        <a:buChar char=""/>
                      </a:pPr>
                      <a:r>
                        <a:rPr lang="cs-CZ" sz="1400" dirty="0" smtClean="0">
                          <a:effectLst/>
                        </a:rPr>
                        <a:t>50 %</a:t>
                      </a:r>
                    </a:p>
                    <a:p>
                      <a:pPr marL="342900" lvl="0" indent="-342900" algn="l">
                        <a:spcAft>
                          <a:spcPts val="0"/>
                        </a:spcAft>
                        <a:buFont typeface="Symbol" panose="05050102010706020507" pitchFamily="18" charset="2"/>
                        <a:buChar char=""/>
                      </a:pP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spcAft>
                          <a:spcPts val="0"/>
                        </a:spcAft>
                        <a:buFont typeface="Symbol" panose="05050102010706020507" pitchFamily="18" charset="2"/>
                        <a:buNone/>
                      </a:pP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Aft>
                          <a:spcPts val="0"/>
                        </a:spcAft>
                        <a:buFont typeface="Symbol" panose="05050102010706020507" pitchFamily="18" charset="2"/>
                        <a:buChar char=""/>
                      </a:pPr>
                      <a:r>
                        <a:rPr lang="cs-CZ" sz="1400" dirty="0" smtClean="0">
                          <a:effectLst/>
                          <a:latin typeface="Arial" panose="020B0604020202020204" pitchFamily="34" charset="0"/>
                          <a:ea typeface="Times New Roman" panose="02020603050405020304" pitchFamily="18" charset="0"/>
                          <a:cs typeface="Times New Roman" panose="02020603050405020304" pitchFamily="18" charset="0"/>
                        </a:rPr>
                        <a:t>35 %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629920" indent="-399415" algn="ctr">
                        <a:spcAft>
                          <a:spcPts val="600"/>
                        </a:spcAft>
                      </a:pPr>
                      <a:r>
                        <a:rPr lang="cs-CZ" sz="1400" dirty="0">
                          <a:effectLst/>
                        </a:rPr>
                        <a:t> </a:t>
                      </a:r>
                    </a:p>
                    <a:p>
                      <a:pPr marL="309880" indent="-180340" algn="ctr">
                        <a:spcAft>
                          <a:spcPts val="600"/>
                        </a:spcAft>
                      </a:pPr>
                      <a:endParaRPr lang="cs-CZ" sz="1400" dirty="0" smtClean="0">
                        <a:effectLst/>
                      </a:endParaRPr>
                    </a:p>
                    <a:p>
                      <a:pPr marL="309880" indent="-180340" algn="ctr">
                        <a:spcAft>
                          <a:spcPts val="600"/>
                        </a:spcAft>
                      </a:pPr>
                      <a:r>
                        <a:rPr lang="cs-CZ" sz="1400" dirty="0">
                          <a:effectLst/>
                        </a:rPr>
                        <a:t> </a:t>
                      </a:r>
                    </a:p>
                    <a:p>
                      <a:pPr marL="342900" lvl="0" indent="-342900" algn="l">
                        <a:spcAft>
                          <a:spcPts val="0"/>
                        </a:spcAft>
                        <a:buFont typeface="Symbol" panose="05050102010706020507" pitchFamily="18" charset="2"/>
                        <a:buChar char=""/>
                      </a:pPr>
                      <a:r>
                        <a:rPr lang="cs-CZ" sz="1400" dirty="0">
                          <a:effectLst/>
                        </a:rPr>
                        <a:t>5 </a:t>
                      </a:r>
                      <a:r>
                        <a:rPr lang="cs-CZ" sz="1400" dirty="0" smtClean="0">
                          <a:effectLst/>
                        </a:rPr>
                        <a:t>%</a:t>
                      </a:r>
                    </a:p>
                    <a:p>
                      <a:pPr marL="342900" lvl="0" indent="-342900" algn="l">
                        <a:spcAft>
                          <a:spcPts val="0"/>
                        </a:spcAft>
                        <a:buFont typeface="Symbol" panose="05050102010706020507" pitchFamily="18" charset="2"/>
                        <a:buChar char=""/>
                      </a:pPr>
                      <a:endParaRPr lang="cs-CZ" sz="1600" dirty="0">
                        <a:effectLst/>
                      </a:endParaRPr>
                    </a:p>
                    <a:p>
                      <a:pPr marL="309880" indent="-180340" algn="just">
                        <a:spcAft>
                          <a:spcPts val="0"/>
                        </a:spcAft>
                      </a:pPr>
                      <a:r>
                        <a:rPr lang="cs-CZ" sz="1400" dirty="0">
                          <a:effectLst/>
                        </a:rPr>
                        <a:t> </a:t>
                      </a:r>
                    </a:p>
                    <a:p>
                      <a:pPr marL="342900" lvl="0" indent="-342900" algn="l">
                        <a:spcAft>
                          <a:spcPts val="0"/>
                        </a:spcAft>
                        <a:buFont typeface="Symbol" panose="05050102010706020507" pitchFamily="18" charset="2"/>
                        <a:buChar char=""/>
                      </a:pPr>
                      <a:r>
                        <a:rPr lang="cs-CZ" sz="1400" b="1" dirty="0" smtClean="0">
                          <a:effectLst/>
                        </a:rPr>
                        <a:t>0 %</a:t>
                      </a:r>
                    </a:p>
                    <a:p>
                      <a:pPr marL="342900" lvl="0" indent="-342900" algn="l">
                        <a:spcAft>
                          <a:spcPts val="0"/>
                        </a:spcAft>
                        <a:buFont typeface="Symbol" panose="05050102010706020507" pitchFamily="18" charset="2"/>
                        <a:buChar char=""/>
                      </a:pP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spcAft>
                          <a:spcPts val="0"/>
                        </a:spcAft>
                        <a:buFont typeface="Symbol" panose="05050102010706020507" pitchFamily="18" charset="2"/>
                        <a:buNone/>
                      </a:pPr>
                      <a:endParaRPr lang="cs-CZ" sz="1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Aft>
                          <a:spcPts val="0"/>
                        </a:spcAft>
                        <a:buFont typeface="Symbol" panose="05050102010706020507" pitchFamily="18" charset="2"/>
                        <a:buChar char=""/>
                      </a:pPr>
                      <a:r>
                        <a:rPr lang="cs-CZ" sz="1400" dirty="0" smtClean="0">
                          <a:effectLst/>
                          <a:latin typeface="Arial" panose="020B0604020202020204" pitchFamily="34" charset="0"/>
                          <a:ea typeface="Times New Roman" panose="02020603050405020304" pitchFamily="18" charset="0"/>
                          <a:cs typeface="Times New Roman" panose="02020603050405020304" pitchFamily="18" charset="0"/>
                        </a:rPr>
                        <a:t>15</a:t>
                      </a:r>
                      <a:r>
                        <a:rPr lang="cs-CZ" sz="14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spcAft>
                          <a:spcPts val="0"/>
                        </a:spcAft>
                        <a:buFont typeface="Symbol" panose="05050102010706020507" pitchFamily="18" charset="2"/>
                        <a:buNone/>
                      </a:pP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5644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Spolufinancování</a:t>
            </a:r>
            <a:endParaRPr lang="cs-CZ" b="1" dirty="0"/>
          </a:p>
        </p:txBody>
      </p:sp>
      <p:graphicFrame>
        <p:nvGraphicFramePr>
          <p:cNvPr id="4" name="Tabulka 3"/>
          <p:cNvGraphicFramePr>
            <a:graphicFrameLocks noGrp="1"/>
          </p:cNvGraphicFramePr>
          <p:nvPr>
            <p:extLst/>
          </p:nvPr>
        </p:nvGraphicFramePr>
        <p:xfrm>
          <a:off x="938784" y="1207009"/>
          <a:ext cx="7473695" cy="3708816"/>
        </p:xfrm>
        <a:graphic>
          <a:graphicData uri="http://schemas.openxmlformats.org/drawingml/2006/table">
            <a:tbl>
              <a:tblPr>
                <a:tableStyleId>{5C22544A-7EE6-4342-B048-85BDC9FD1C3A}</a:tableStyleId>
              </a:tblPr>
              <a:tblGrid>
                <a:gridCol w="4355504"/>
                <a:gridCol w="881429"/>
                <a:gridCol w="1242761"/>
                <a:gridCol w="994001"/>
              </a:tblGrid>
              <a:tr h="444890">
                <a:tc>
                  <a:txBody>
                    <a:bodyPr/>
                    <a:lstStyle/>
                    <a:p>
                      <a:pPr marL="629920" indent="-399415" algn="l">
                        <a:spcAft>
                          <a:spcPts val="600"/>
                        </a:spcAft>
                      </a:pPr>
                      <a:r>
                        <a:rPr lang="cs-CZ" sz="1400" dirty="0">
                          <a:effectLst/>
                        </a:rPr>
                        <a:t>Typ organizace</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l">
                        <a:spcAft>
                          <a:spcPts val="600"/>
                        </a:spcAft>
                      </a:pPr>
                      <a:r>
                        <a:rPr lang="cs-CZ" sz="1400" dirty="0" smtClean="0">
                          <a:effectLst/>
                        </a:rPr>
                        <a:t>EU</a:t>
                      </a:r>
                    </a:p>
                    <a:p>
                      <a:pPr marL="629920" indent="-399415" algn="l">
                        <a:spcAft>
                          <a:spcPts val="600"/>
                        </a:spcAft>
                      </a:pPr>
                      <a:r>
                        <a:rPr lang="cs-CZ" sz="1400" dirty="0" smtClean="0">
                          <a:effectLst/>
                        </a:rPr>
                        <a:t>podíl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01295" indent="-156210" algn="l">
                        <a:spcAft>
                          <a:spcPts val="600"/>
                        </a:spcAft>
                      </a:pPr>
                      <a:r>
                        <a:rPr lang="cs-CZ" sz="1400" dirty="0">
                          <a:effectLst/>
                        </a:rPr>
                        <a:t>Rozpočet hl. m. Prahy</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500380" algn="l">
                        <a:spcAft>
                          <a:spcPts val="600"/>
                        </a:spcAft>
                      </a:pPr>
                      <a:r>
                        <a:rPr lang="cs-CZ" sz="1400">
                          <a:effectLst/>
                        </a:rPr>
                        <a:t>Příjemce </a:t>
                      </a:r>
                      <a:endParaRPr lang="cs-CZ"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1207932">
                <a:tc>
                  <a:txBody>
                    <a:bodyPr/>
                    <a:lstStyle/>
                    <a:p>
                      <a:pPr algn="l">
                        <a:lnSpc>
                          <a:spcPct val="115000"/>
                        </a:lnSpc>
                        <a:spcAft>
                          <a:spcPts val="0"/>
                        </a:spcAft>
                      </a:pPr>
                      <a:r>
                        <a:rPr lang="cs-CZ" sz="1400" dirty="0">
                          <a:effectLst/>
                          <a:latin typeface="+mn-lt"/>
                          <a:ea typeface="Calibri" panose="020F0502020204030204" pitchFamily="34" charset="0"/>
                          <a:cs typeface="Arial" panose="020B0604020202020204" pitchFamily="34" charset="0"/>
                        </a:rPr>
                        <a:t>Nestátní neziskové organizace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obecně</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v případě veřejně prospěšných </a:t>
                      </a:r>
                      <a:r>
                        <a:rPr lang="cs-CZ" sz="1400" dirty="0" smtClean="0">
                          <a:effectLst/>
                          <a:latin typeface="+mn-lt"/>
                          <a:ea typeface="Times New Roman" panose="02020603050405020304" pitchFamily="18" charset="0"/>
                          <a:cs typeface="Arial" panose="020B0604020202020204" pitchFamily="34" charset="0"/>
                        </a:rPr>
                        <a:t>činností</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cs-CZ" sz="1400" b="1" dirty="0" smtClean="0">
                          <a:effectLst/>
                          <a:latin typeface="+mn-lt"/>
                          <a:ea typeface="Times New Roman" panose="02020603050405020304" pitchFamily="18" charset="0"/>
                          <a:cs typeface="Arial" panose="020B0604020202020204" pitchFamily="34" charset="0"/>
                        </a:rPr>
                        <a:t>v</a:t>
                      </a:r>
                      <a:r>
                        <a:rPr lang="cs-CZ" sz="1400" b="1" dirty="0">
                          <a:effectLst/>
                          <a:latin typeface="+mn-lt"/>
                          <a:ea typeface="Times New Roman" panose="02020603050405020304" pitchFamily="18" charset="0"/>
                          <a:cs typeface="Arial" panose="020B0604020202020204" pitchFamily="34" charset="0"/>
                        </a:rPr>
                        <a:t> případě 4 konkrétních </a:t>
                      </a:r>
                      <a:r>
                        <a:rPr lang="cs-CZ" sz="1400" b="1" dirty="0" smtClean="0">
                          <a:effectLst/>
                          <a:latin typeface="+mn-lt"/>
                          <a:ea typeface="Times New Roman" panose="02020603050405020304" pitchFamily="18" charset="0"/>
                          <a:cs typeface="Arial" panose="020B0604020202020204" pitchFamily="34" charset="0"/>
                        </a:rPr>
                        <a:t>činností¹</a:t>
                      </a:r>
                    </a:p>
                  </a:txBody>
                  <a:tcPr marL="68580" marR="68580" marT="0" marB="0"/>
                </a:tc>
                <a:tc>
                  <a:txBody>
                    <a:bodyPr/>
                    <a:lstStyle/>
                    <a:p>
                      <a:pPr algn="l">
                        <a:lnSpc>
                          <a:spcPct val="115000"/>
                        </a:lnSpc>
                        <a:spcAft>
                          <a:spcPts val="0"/>
                        </a:spcAft>
                      </a:pPr>
                      <a:r>
                        <a:rPr lang="cs-CZ" sz="1400" dirty="0">
                          <a:solidFill>
                            <a:srgbClr val="000000"/>
                          </a:solidFill>
                          <a:effectLst/>
                          <a:latin typeface="+mn-lt"/>
                          <a:ea typeface="Calibri" panose="020F0502020204030204" pitchFamily="34"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400" dirty="0">
                          <a:effectLst/>
                          <a:latin typeface="+mn-lt"/>
                          <a:ea typeface="Calibri" panose="020F0502020204030204" pitchFamily="34"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cs-CZ" sz="1400" dirty="0">
                          <a:effectLst/>
                          <a:latin typeface="+mn-lt"/>
                          <a:cs typeface="Arial" panose="020B0604020202020204" pitchFamily="34" charset="0"/>
                        </a:rPr>
                        <a:t>0 %</a:t>
                      </a:r>
                      <a:endParaRPr lang="cs-CZ" sz="1400" dirty="0">
                        <a:effectLst/>
                        <a:latin typeface="+mn-lt"/>
                      </a:endParaRPr>
                    </a:p>
                    <a:p>
                      <a:pPr marL="342900" lvl="0" indent="-342900" algn="l">
                        <a:lnSpc>
                          <a:spcPct val="150000"/>
                        </a:lnSpc>
                        <a:buFont typeface="Symbol" panose="05050102010706020507" pitchFamily="18" charset="2"/>
                        <a:buChar char=""/>
                      </a:pPr>
                      <a:r>
                        <a:rPr lang="cs-CZ" sz="1400" dirty="0">
                          <a:effectLst/>
                          <a:latin typeface="+mn-lt"/>
                          <a:cs typeface="Arial" panose="020B0604020202020204" pitchFamily="34" charset="0"/>
                        </a:rPr>
                        <a:t>45 %</a:t>
                      </a:r>
                      <a:endParaRPr lang="cs-CZ" sz="1400" dirty="0">
                        <a:effectLst/>
                        <a:latin typeface="+mn-lt"/>
                      </a:endParaRPr>
                    </a:p>
                    <a:p>
                      <a:pPr marL="342900" lvl="0" indent="-342900" algn="l">
                        <a:lnSpc>
                          <a:spcPct val="115000"/>
                        </a:lnSpc>
                        <a:buFont typeface="Symbol" panose="05050102010706020507" pitchFamily="18" charset="2"/>
                        <a:buChar char=""/>
                      </a:pPr>
                      <a:r>
                        <a:rPr lang="cs-CZ" sz="1400" dirty="0">
                          <a:effectLst/>
                          <a:latin typeface="+mn-lt"/>
                          <a:cs typeface="Arial" panose="020B0604020202020204" pitchFamily="34" charset="0"/>
                        </a:rPr>
                        <a:t>50 %</a:t>
                      </a:r>
                      <a:endParaRPr lang="cs-CZ" sz="1400" dirty="0">
                        <a:effectLst/>
                        <a:latin typeface="+mn-lt"/>
                      </a:endParaRPr>
                    </a:p>
                  </a:txBody>
                  <a:tcPr marL="68580" marR="68580" marT="0" marB="0"/>
                </a:tc>
                <a:tc>
                  <a:txBody>
                    <a:bodyPr/>
                    <a:lstStyle/>
                    <a:p>
                      <a:pPr algn="ctr">
                        <a:lnSpc>
                          <a:spcPct val="115000"/>
                        </a:lnSpc>
                        <a:spcAft>
                          <a:spcPts val="0"/>
                        </a:spcAft>
                      </a:pPr>
                      <a:endParaRPr lang="cs-CZ" sz="800" dirty="0" smtClean="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cs-CZ" sz="1400" dirty="0" smtClean="0">
                          <a:effectLst/>
                          <a:latin typeface="+mn-lt"/>
                          <a:cs typeface="Arial" panose="020B0604020202020204" pitchFamily="34" charset="0"/>
                        </a:rPr>
                        <a:t>50 </a:t>
                      </a:r>
                      <a:r>
                        <a:rPr lang="cs-CZ" sz="1400" dirty="0">
                          <a:effectLst/>
                          <a:latin typeface="+mn-lt"/>
                          <a:cs typeface="Arial" panose="020B0604020202020204" pitchFamily="34" charset="0"/>
                        </a:rPr>
                        <a:t>%</a:t>
                      </a:r>
                      <a:endParaRPr lang="cs-CZ" sz="1400" dirty="0">
                        <a:effectLst/>
                        <a:latin typeface="+mn-lt"/>
                      </a:endParaRPr>
                    </a:p>
                    <a:p>
                      <a:pPr marL="342900" lvl="0" indent="-342900" algn="l">
                        <a:lnSpc>
                          <a:spcPct val="150000"/>
                        </a:lnSpc>
                        <a:buFont typeface="Symbol" panose="05050102010706020507" pitchFamily="18" charset="2"/>
                        <a:buChar char=""/>
                      </a:pPr>
                      <a:r>
                        <a:rPr lang="cs-CZ" sz="1400" dirty="0">
                          <a:effectLst/>
                          <a:latin typeface="+mn-lt"/>
                          <a:cs typeface="Arial" panose="020B0604020202020204" pitchFamily="34" charset="0"/>
                        </a:rPr>
                        <a:t>5 </a:t>
                      </a:r>
                      <a:r>
                        <a:rPr lang="cs-CZ" sz="1400" dirty="0" smtClean="0">
                          <a:effectLst/>
                          <a:latin typeface="+mn-lt"/>
                          <a:cs typeface="Arial" panose="020B0604020202020204" pitchFamily="34" charset="0"/>
                        </a:rPr>
                        <a:t>%</a:t>
                      </a:r>
                    </a:p>
                    <a:p>
                      <a:pPr marL="342900" lvl="0" indent="-342900" algn="l">
                        <a:lnSpc>
                          <a:spcPct val="150000"/>
                        </a:lnSpc>
                        <a:buFont typeface="Symbol" panose="05050102010706020507" pitchFamily="18" charset="2"/>
                        <a:buChar char=""/>
                      </a:pPr>
                      <a:endParaRPr lang="cs-CZ" sz="800" dirty="0">
                        <a:effectLst/>
                        <a:latin typeface="+mn-lt"/>
                      </a:endParaRPr>
                    </a:p>
                    <a:p>
                      <a:pPr marL="342900" lvl="0" indent="-342900" algn="l">
                        <a:lnSpc>
                          <a:spcPct val="115000"/>
                        </a:lnSpc>
                        <a:buFont typeface="Symbol" panose="05050102010706020507" pitchFamily="18" charset="2"/>
                        <a:buChar char=""/>
                      </a:pPr>
                      <a:r>
                        <a:rPr lang="cs-CZ" sz="1600" b="1" dirty="0">
                          <a:effectLst/>
                          <a:latin typeface="+mn-lt"/>
                          <a:cs typeface="Arial" panose="020B0604020202020204" pitchFamily="34" charset="0"/>
                        </a:rPr>
                        <a:t>0 %</a:t>
                      </a:r>
                      <a:endParaRPr lang="cs-CZ" sz="1600" b="1" dirty="0">
                        <a:effectLst/>
                        <a:latin typeface="+mn-lt"/>
                      </a:endParaRPr>
                    </a:p>
                  </a:txBody>
                  <a:tcPr marL="68580" marR="68580" marT="0" marB="0"/>
                </a:tc>
              </a:tr>
              <a:tr h="1978239">
                <a:tc>
                  <a:txBody>
                    <a:bodyPr/>
                    <a:lstStyle/>
                    <a:p>
                      <a:pPr algn="just">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Vzdělávací zařízení – dle typu:</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b="1" dirty="0">
                          <a:effectLst/>
                          <a:latin typeface="+mn-lt"/>
                          <a:ea typeface="Times New Roman" panose="02020603050405020304" pitchFamily="18" charset="0"/>
                          <a:cs typeface="Arial" panose="020B0604020202020204" pitchFamily="34" charset="0"/>
                        </a:rPr>
                        <a:t>právnické osoby vykonávající činnost škol (soukromé a církevní MŠ, </a:t>
                      </a:r>
                      <a:r>
                        <a:rPr lang="cs-CZ" sz="1400" b="1" dirty="0" smtClean="0">
                          <a:effectLst/>
                          <a:latin typeface="+mn-lt"/>
                          <a:ea typeface="Times New Roman" panose="02020603050405020304" pitchFamily="18" charset="0"/>
                          <a:cs typeface="Arial" panose="020B0604020202020204" pitchFamily="34" charset="0"/>
                        </a:rPr>
                        <a:t>ZŠ a SŠ</a:t>
                      </a:r>
                      <a:r>
                        <a:rPr lang="cs-CZ" sz="1400" b="1" baseline="0" dirty="0" smtClean="0">
                          <a:effectLst/>
                          <a:latin typeface="+mn-lt"/>
                          <a:ea typeface="Times New Roman" panose="02020603050405020304" pitchFamily="18" charset="0"/>
                          <a:cs typeface="Arial" panose="020B0604020202020204" pitchFamily="34" charset="0"/>
                        </a:rPr>
                        <a:t> </a:t>
                      </a:r>
                      <a:r>
                        <a:rPr lang="cs-CZ" sz="1400" b="1" dirty="0" smtClean="0">
                          <a:effectLst/>
                          <a:latin typeface="+mn-lt"/>
                          <a:ea typeface="Times New Roman" panose="02020603050405020304" pitchFamily="18" charset="0"/>
                          <a:cs typeface="Arial" panose="020B0604020202020204" pitchFamily="34" charset="0"/>
                        </a:rPr>
                        <a:t>zapsané </a:t>
                      </a:r>
                      <a:r>
                        <a:rPr lang="cs-CZ" sz="1400" b="1" dirty="0">
                          <a:effectLst/>
                          <a:latin typeface="+mn-lt"/>
                          <a:ea typeface="Times New Roman" panose="02020603050405020304" pitchFamily="18" charset="0"/>
                          <a:cs typeface="Arial" panose="020B0604020202020204" pitchFamily="34" charset="0"/>
                        </a:rPr>
                        <a:t>ve školském rejstříku</a:t>
                      </a:r>
                      <a:r>
                        <a:rPr lang="cs-CZ" sz="1400" b="1" dirty="0" smtClean="0">
                          <a:effectLst/>
                          <a:latin typeface="+mn-lt"/>
                          <a:ea typeface="Times New Roman" panose="02020603050405020304" pitchFamily="18" charset="0"/>
                          <a:cs typeface="Arial" panose="020B0604020202020204" pitchFamily="34" charset="0"/>
                        </a:rPr>
                        <a:t>)</a:t>
                      </a:r>
                    </a:p>
                    <a:p>
                      <a:pPr marL="0" lvl="0" indent="0" algn="l">
                        <a:lnSpc>
                          <a:spcPct val="115000"/>
                        </a:lnSpc>
                        <a:spcAft>
                          <a:spcPts val="0"/>
                        </a:spcAft>
                        <a:buFont typeface="Symbol" panose="05050102010706020507" pitchFamily="18" charset="2"/>
                        <a:buNone/>
                      </a:pPr>
                      <a:endParaRPr lang="cs-CZ" sz="1400" b="1"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cs-CZ" sz="1400" dirty="0">
                          <a:effectLst/>
                          <a:latin typeface="+mn-lt"/>
                          <a:cs typeface="Arial" panose="020B0604020202020204" pitchFamily="34" charset="0"/>
                        </a:rPr>
                        <a:t>státní mateřské, základní, střední </a:t>
                      </a:r>
                      <a:r>
                        <a:rPr lang="cs-CZ" sz="1400" dirty="0" smtClean="0">
                          <a:effectLst/>
                          <a:latin typeface="+mn-lt"/>
                          <a:cs typeface="Arial" panose="020B0604020202020204" pitchFamily="34" charset="0"/>
                        </a:rPr>
                        <a:t>školy</a:t>
                      </a:r>
                      <a:r>
                        <a:rPr lang="cs-CZ" sz="1400" dirty="0">
                          <a:effectLst/>
                          <a:latin typeface="+mn-lt"/>
                          <a:cs typeface="Arial" panose="020B0604020202020204" pitchFamily="34" charset="0"/>
                        </a:rPr>
                        <a:t> </a:t>
                      </a:r>
                      <a:endParaRPr lang="cs-CZ" sz="1400" dirty="0" smtClean="0">
                        <a:effectLst/>
                        <a:latin typeface="+mn-lt"/>
                        <a:cs typeface="Arial" panose="020B0604020202020204" pitchFamily="34" charset="0"/>
                      </a:endParaRPr>
                    </a:p>
                    <a:p>
                      <a:pPr marL="342900" lvl="0" indent="-342900" algn="l">
                        <a:lnSpc>
                          <a:spcPct val="115000"/>
                        </a:lnSpc>
                        <a:buFont typeface="Symbol" panose="05050102010706020507" pitchFamily="18" charset="2"/>
                        <a:buChar char=""/>
                      </a:pPr>
                      <a:r>
                        <a:rPr lang="cs-CZ" sz="1400" dirty="0" smtClean="0">
                          <a:effectLst/>
                          <a:latin typeface="+mn-lt"/>
                          <a:cs typeface="Arial" panose="020B0604020202020204" pitchFamily="34" charset="0"/>
                        </a:rPr>
                        <a:t>veřejné </a:t>
                      </a:r>
                      <a:r>
                        <a:rPr lang="cs-CZ" sz="1400" dirty="0">
                          <a:effectLst/>
                          <a:latin typeface="+mn-lt"/>
                          <a:cs typeface="Arial" panose="020B0604020202020204" pitchFamily="34" charset="0"/>
                        </a:rPr>
                        <a:t>vysoké </a:t>
                      </a:r>
                      <a:r>
                        <a:rPr lang="cs-CZ" sz="1400" dirty="0" smtClean="0">
                          <a:effectLst/>
                          <a:latin typeface="+mn-lt"/>
                          <a:cs typeface="Arial" panose="020B0604020202020204" pitchFamily="34" charset="0"/>
                        </a:rPr>
                        <a:t>školy</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cs-CZ" sz="1400" dirty="0" smtClean="0">
                          <a:effectLst/>
                          <a:latin typeface="+mn-lt"/>
                          <a:cs typeface="Arial" panose="020B0604020202020204" pitchFamily="34" charset="0"/>
                        </a:rPr>
                        <a:t>vysoké školy ostatní </a:t>
                      </a:r>
                    </a:p>
                  </a:txBody>
                  <a:tcPr marL="68580" marR="68580" marT="0" marB="0"/>
                </a:tc>
                <a:tc>
                  <a:txBody>
                    <a:bodyPr/>
                    <a:lstStyle/>
                    <a:p>
                      <a:pPr algn="l">
                        <a:lnSpc>
                          <a:spcPct val="115000"/>
                        </a:lnSpc>
                        <a:spcAft>
                          <a:spcPts val="0"/>
                        </a:spcAft>
                      </a:pPr>
                      <a:r>
                        <a:rPr lang="cs-CZ" sz="1400" dirty="0">
                          <a:solidFill>
                            <a:srgbClr val="000000"/>
                          </a:solidFill>
                          <a:effectLst/>
                          <a:latin typeface="+mn-lt"/>
                          <a:ea typeface="Calibri" panose="020F0502020204030204" pitchFamily="34"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p>
                      <a:pPr marL="339090"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39090" algn="l">
                        <a:lnSpc>
                          <a:spcPct val="115000"/>
                        </a:lnSpc>
                        <a:spcAft>
                          <a:spcPts val="0"/>
                        </a:spcAft>
                      </a:pPr>
                      <a:endParaRPr lang="cs-CZ" sz="1400" dirty="0" smtClean="0">
                        <a:effectLst/>
                        <a:latin typeface="+mn-lt"/>
                        <a:ea typeface="Times New Roman" panose="02020603050405020304" pitchFamily="18" charset="0"/>
                        <a:cs typeface="Arial" panose="020B0604020202020204" pitchFamily="34" charset="0"/>
                      </a:endParaRPr>
                    </a:p>
                    <a:p>
                      <a:pPr marL="339090"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0 %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45 </a:t>
                      </a:r>
                      <a:r>
                        <a:rPr lang="cs-CZ" sz="1400" dirty="0" smtClean="0">
                          <a:effectLst/>
                          <a:latin typeface="+mn-lt"/>
                          <a:ea typeface="Times New Roman" panose="02020603050405020304" pitchFamily="18" charset="0"/>
                          <a:cs typeface="Arial" panose="020B0604020202020204" pitchFamily="34" charset="0"/>
                        </a:rPr>
                        <a:t>%</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cs-CZ" sz="1400" dirty="0" smtClean="0">
                          <a:effectLst/>
                          <a:latin typeface="+mn-lt"/>
                          <a:ea typeface="Times New Roman" panose="02020603050405020304" pitchFamily="18" charset="0"/>
                          <a:cs typeface="Arial" panose="020B0604020202020204" pitchFamily="34" charset="0"/>
                        </a:rPr>
                        <a:t>45 %</a:t>
                      </a:r>
                      <a:endParaRPr lang="cs-CZ" sz="14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smtClean="0">
                        <a:effectLst/>
                        <a:latin typeface="+mn-lt"/>
                        <a:ea typeface="Times New Roman" panose="02020603050405020304" pitchFamily="18" charset="0"/>
                        <a:cs typeface="Arial" panose="020B0604020202020204" pitchFamily="34" charset="0"/>
                      </a:endParaRPr>
                    </a:p>
                    <a:p>
                      <a:pPr algn="l">
                        <a:lnSpc>
                          <a:spcPct val="115000"/>
                        </a:lnSpc>
                        <a:spcAft>
                          <a:spcPts val="0"/>
                        </a:spcAft>
                      </a:pP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600" b="1" dirty="0">
                          <a:effectLst/>
                          <a:latin typeface="+mn-lt"/>
                          <a:ea typeface="Times New Roman" panose="02020603050405020304" pitchFamily="18" charset="0"/>
                          <a:cs typeface="Arial" panose="020B0604020202020204" pitchFamily="34" charset="0"/>
                        </a:rPr>
                        <a:t>0 %</a:t>
                      </a:r>
                      <a:endParaRPr lang="cs-CZ" sz="1600" b="1" dirty="0">
                        <a:effectLst/>
                        <a:latin typeface="+mn-lt"/>
                        <a:ea typeface="Times New Roman" panose="02020603050405020304" pitchFamily="18" charset="0"/>
                        <a:cs typeface="Times New Roman" panose="02020603050405020304" pitchFamily="18" charset="0"/>
                      </a:endParaRPr>
                    </a:p>
                    <a:p>
                      <a:pPr marL="381635" indent="-269875" algn="just">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smtClean="0">
                        <a:effectLst/>
                        <a:latin typeface="+mn-lt"/>
                        <a:ea typeface="Times New Roman" panose="02020603050405020304" pitchFamily="18" charset="0"/>
                        <a:cs typeface="Times New Roman" panose="02020603050405020304" pitchFamily="18" charset="0"/>
                      </a:endParaRPr>
                    </a:p>
                    <a:p>
                      <a:pPr marL="381635" indent="-269875" algn="just">
                        <a:lnSpc>
                          <a:spcPct val="115000"/>
                        </a:lnSpc>
                        <a:spcAft>
                          <a:spcPts val="0"/>
                        </a:spcAft>
                      </a:pPr>
                      <a:endParaRPr lang="cs-CZ" sz="1400" dirty="0" smtClean="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smtClean="0">
                          <a:effectLst/>
                          <a:latin typeface="+mn-lt"/>
                          <a:ea typeface="Times New Roman" panose="02020603050405020304" pitchFamily="18"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5 </a:t>
                      </a:r>
                      <a:r>
                        <a:rPr lang="cs-CZ" sz="1400" dirty="0" smtClean="0">
                          <a:effectLst/>
                          <a:latin typeface="+mn-lt"/>
                          <a:ea typeface="Times New Roman" panose="02020603050405020304" pitchFamily="18" charset="0"/>
                          <a:cs typeface="Arial" panose="020B0604020202020204" pitchFamily="34" charset="0"/>
                        </a:rPr>
                        <a:t>%</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cs-CZ" sz="1400" dirty="0" smtClean="0">
                          <a:effectLst/>
                          <a:latin typeface="+mn-lt"/>
                          <a:ea typeface="Times New Roman" panose="02020603050405020304" pitchFamily="18" charset="0"/>
                          <a:cs typeface="Arial" panose="020B0604020202020204" pitchFamily="34" charset="0"/>
                        </a:rPr>
                        <a:t>5 %</a:t>
                      </a:r>
                      <a:endParaRPr lang="cs-CZ" sz="1400" dirty="0" smtClean="0">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643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876261" y="3516702"/>
            <a:ext cx="4572000" cy="2780248"/>
          </a:xfrm>
          <a:prstGeom prst="rect">
            <a:avLst/>
          </a:prstGeom>
        </p:spPr>
        <p:txBody>
          <a:bodyPr>
            <a:spAutoFit/>
          </a:bodyPr>
          <a:lstStyle/>
          <a:p>
            <a:pPr fontAlgn="auto">
              <a:spcBef>
                <a:spcPts val="24"/>
              </a:spcBef>
              <a:spcAft>
                <a:spcPts val="0"/>
              </a:spcAft>
            </a:pPr>
            <a:r>
              <a:rPr lang="cs-CZ" altLang="cs-CZ" b="1" dirty="0">
                <a:solidFill>
                  <a:prstClr val="black"/>
                </a:solidFill>
                <a:latin typeface="Arial"/>
              </a:rPr>
              <a:t>NINA BOŘKOVCOVÁ</a:t>
            </a:r>
          </a:p>
          <a:p>
            <a:pPr fontAlgn="auto">
              <a:spcBef>
                <a:spcPts val="24"/>
              </a:spcBef>
              <a:spcAft>
                <a:spcPts val="0"/>
              </a:spcAft>
            </a:pPr>
            <a:r>
              <a:rPr lang="cs-CZ" altLang="cs-CZ" sz="1600" b="1" dirty="0">
                <a:solidFill>
                  <a:prstClr val="black"/>
                </a:solidFill>
                <a:latin typeface="Arial"/>
              </a:rPr>
              <a:t>	</a:t>
            </a:r>
          </a:p>
          <a:p>
            <a:pPr marL="0" indent="0">
              <a:spcBef>
                <a:spcPts val="24"/>
              </a:spcBef>
              <a:buNone/>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spcBef>
                <a:spcPts val="24"/>
              </a:spcBef>
              <a:spcAft>
                <a:spcPts val="0"/>
              </a:spcAft>
            </a:pPr>
            <a:r>
              <a:rPr lang="cs-CZ" b="1" dirty="0">
                <a:solidFill>
                  <a:srgbClr val="0070C0"/>
                </a:solidFill>
                <a:latin typeface="Arial" panose="020B0604020202020204" pitchFamily="34" charset="0"/>
                <a:cs typeface="Arial" panose="020B0604020202020204" pitchFamily="34" charset="0"/>
              </a:rPr>
              <a:t>nina.borkovcova@praha.eu</a:t>
            </a: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Mob. 737 254 872</a:t>
            </a:r>
            <a:endParaRPr lang="cs-CZ" dirty="0">
              <a:solidFill>
                <a:prstClr val="black"/>
              </a:solidFill>
              <a:latin typeface="Arial"/>
            </a:endParaRP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Tel. 236 003 920</a:t>
            </a:r>
          </a:p>
        </p:txBody>
      </p:sp>
    </p:spTree>
    <p:extLst>
      <p:ext uri="{BB962C8B-B14F-4D97-AF65-F5344CB8AC3E}">
        <p14:creationId xmlns:p14="http://schemas.microsoft.com/office/powerpoint/2010/main" val="422938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a:t>
            </a:r>
            <a:r>
              <a:rPr lang="cs-CZ" b="1" dirty="0" smtClean="0"/>
              <a:t>51 Rozvoj vzdělávání v Praze</a:t>
            </a:r>
            <a:endParaRPr lang="cs-CZ" b="1" dirty="0"/>
          </a:p>
        </p:txBody>
      </p:sp>
      <p:sp>
        <p:nvSpPr>
          <p:cNvPr id="3" name="Obdélník 2"/>
          <p:cNvSpPr/>
          <p:nvPr/>
        </p:nvSpPr>
        <p:spPr>
          <a:xfrm>
            <a:off x="466344" y="1065928"/>
            <a:ext cx="8211312" cy="5632311"/>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Druh výzvy: </a:t>
            </a:r>
            <a:r>
              <a:rPr lang="cs-CZ" dirty="0" smtClean="0"/>
              <a:t>kolová</a:t>
            </a: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vyhlášení výzvy: </a:t>
            </a:r>
            <a:r>
              <a:rPr lang="cs-CZ" dirty="0" smtClean="0"/>
              <a:t>26. 3. 2019</a:t>
            </a: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zahájení příjmu žádostí o podporu: </a:t>
            </a:r>
            <a:r>
              <a:rPr lang="cs-CZ" b="1" dirty="0" smtClean="0"/>
              <a:t>26. </a:t>
            </a:r>
            <a:r>
              <a:rPr lang="cs-CZ" b="1" dirty="0"/>
              <a:t>4</a:t>
            </a:r>
            <a:r>
              <a:rPr lang="cs-CZ" b="1" dirty="0" smtClean="0"/>
              <a:t>. </a:t>
            </a:r>
            <a:r>
              <a:rPr lang="cs-CZ" b="1" dirty="0"/>
              <a:t>2019</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a čas ukončení příjmu žádostí: </a:t>
            </a:r>
            <a:r>
              <a:rPr lang="cs-CZ" dirty="0" smtClean="0"/>
              <a:t>27</a:t>
            </a:r>
            <a:r>
              <a:rPr lang="nb-NO" dirty="0" smtClean="0"/>
              <a:t>. </a:t>
            </a:r>
            <a:r>
              <a:rPr lang="cs-CZ" dirty="0"/>
              <a:t>6</a:t>
            </a:r>
            <a:r>
              <a:rPr lang="nb-NO" dirty="0" smtClean="0"/>
              <a:t>. </a:t>
            </a:r>
            <a:r>
              <a:rPr lang="nb-NO" dirty="0"/>
              <a:t>201</a:t>
            </a:r>
            <a:r>
              <a:rPr lang="cs-CZ" dirty="0"/>
              <a:t>9</a:t>
            </a:r>
            <a:r>
              <a:rPr lang="nb-NO" dirty="0"/>
              <a:t>, 16:00:00 </a:t>
            </a:r>
            <a:r>
              <a:rPr lang="cs-CZ" dirty="0"/>
              <a:t>hod</a:t>
            </a:r>
          </a:p>
          <a:p>
            <a:pPr marL="285750" indent="-285750">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Předpokládané vyhlášení výsledků: Vyhlášení výsledků </a:t>
            </a:r>
            <a:r>
              <a:rPr lang="cs-CZ" dirty="0" smtClean="0"/>
              <a:t>výběrového procesu se předpokládá v říjnu/listopadu 2019.</a:t>
            </a:r>
            <a:endParaRPr lang="cs-CZ" dirty="0"/>
          </a:p>
          <a:p>
            <a:pPr algn="just">
              <a:buClr>
                <a:srgbClr val="A59253"/>
              </a:buClr>
            </a:pPr>
            <a:endParaRPr lang="cs-CZ" dirty="0"/>
          </a:p>
          <a:p>
            <a:pPr marL="285750" indent="-285750">
              <a:buClr>
                <a:srgbClr val="A59253"/>
              </a:buClr>
              <a:buFont typeface="Wingdings" panose="05000000000000000000" pitchFamily="2" charset="2"/>
              <a:buChar char="Ø"/>
            </a:pPr>
            <a:r>
              <a:rPr lang="cs-CZ" dirty="0"/>
              <a:t>Alokace: </a:t>
            </a:r>
            <a:r>
              <a:rPr lang="cs-CZ" dirty="0" smtClean="0"/>
              <a:t>200 </a:t>
            </a:r>
            <a:r>
              <a:rPr lang="cs-CZ" dirty="0"/>
              <a:t>mil. Kč</a:t>
            </a:r>
          </a:p>
          <a:p>
            <a:pPr marL="742950" lvl="1" indent="-285750">
              <a:buClr>
                <a:srgbClr val="A59253"/>
              </a:buClr>
              <a:buFont typeface="Arial" panose="020B0604020202020204" pitchFamily="34" charset="0"/>
              <a:buChar char="•"/>
            </a:pPr>
            <a:r>
              <a:rPr lang="cs-CZ" dirty="0"/>
              <a:t>Minimální výše celkových způsobilých výdajů: 	</a:t>
            </a:r>
            <a:r>
              <a:rPr lang="cs-CZ" dirty="0" smtClean="0"/>
              <a:t>       600 </a:t>
            </a:r>
            <a:r>
              <a:rPr lang="cs-CZ" dirty="0"/>
              <a:t>000 Kč </a:t>
            </a:r>
          </a:p>
          <a:p>
            <a:pPr marL="742950" lvl="1" indent="-285750">
              <a:buClr>
                <a:srgbClr val="A59253"/>
              </a:buClr>
              <a:buFont typeface="Arial" panose="020B0604020202020204" pitchFamily="34" charset="0"/>
              <a:buChar char="•"/>
            </a:pPr>
            <a:r>
              <a:rPr lang="cs-CZ" dirty="0"/>
              <a:t>Maximální výše celkových způsobilých výdajů:	  </a:t>
            </a:r>
            <a:r>
              <a:rPr lang="cs-CZ" dirty="0" smtClean="0"/>
              <a:t>10 000 000 Kč</a:t>
            </a:r>
            <a:endParaRPr lang="cs-CZ" dirty="0"/>
          </a:p>
          <a:p>
            <a:pPr algn="just">
              <a:buClr>
                <a:srgbClr val="A59253"/>
              </a:buClr>
            </a:pPr>
            <a:endParaRPr lang="cs-CZ" dirty="0"/>
          </a:p>
          <a:p>
            <a:pPr marL="285750" indent="-285750">
              <a:buClr>
                <a:srgbClr val="A59253"/>
              </a:buClr>
              <a:buFont typeface="Wingdings" panose="05000000000000000000" pitchFamily="2" charset="2"/>
              <a:buChar char="Ø"/>
            </a:pPr>
            <a:r>
              <a:rPr lang="cs-CZ" dirty="0"/>
              <a:t>Partnerství s finančním podílem </a:t>
            </a:r>
            <a:r>
              <a:rPr lang="cs-CZ" dirty="0" smtClean="0"/>
              <a:t>i bez finančního podílu je </a:t>
            </a:r>
            <a:r>
              <a:rPr lang="cs-CZ" dirty="0"/>
              <a:t>přípustné (max. 10 partnerů).</a:t>
            </a: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349874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400" b="1" dirty="0"/>
              <a:t>Zpracování žádosti v ISKP 2014+ a příprava žádosti</a:t>
            </a:r>
          </a:p>
        </p:txBody>
      </p:sp>
    </p:spTree>
    <p:extLst>
      <p:ext uri="{BB962C8B-B14F-4D97-AF65-F5344CB8AC3E}">
        <p14:creationId xmlns:p14="http://schemas.microsoft.com/office/powerpoint/2010/main" val="1442726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8605" y="-97718"/>
            <a:ext cx="7886700" cy="1325563"/>
          </a:xfrm>
        </p:spPr>
        <p:txBody>
          <a:bodyPr>
            <a:normAutofit/>
          </a:bodyPr>
          <a:lstStyle/>
          <a:p>
            <a:r>
              <a:rPr lang="cs-CZ" b="1" dirty="0">
                <a:solidFill>
                  <a:schemeClr val="bg1"/>
                </a:solidFill>
              </a:rPr>
              <a:t>Časový plán </a:t>
            </a:r>
            <a:r>
              <a:rPr lang="pt-BR" b="1" dirty="0">
                <a:solidFill>
                  <a:schemeClr val="bg1"/>
                </a:solidFill>
              </a:rPr>
              <a:t>výběrového procesu</a:t>
            </a:r>
            <a:r>
              <a:rPr lang="cs-CZ" b="1" dirty="0">
                <a:solidFill>
                  <a:schemeClr val="bg1"/>
                </a:solidFill>
              </a:rPr>
              <a:t> V </a:t>
            </a:r>
            <a:r>
              <a:rPr lang="cs-CZ" b="1" dirty="0" smtClean="0"/>
              <a:t>51</a:t>
            </a:r>
            <a:endParaRPr lang="pt-BR" b="1" dirty="0">
              <a:solidFill>
                <a:schemeClr val="bg1"/>
              </a:solidFill>
            </a:endParaRPr>
          </a:p>
        </p:txBody>
      </p:sp>
      <p:graphicFrame>
        <p:nvGraphicFramePr>
          <p:cNvPr id="6" name="Tabulka 5"/>
          <p:cNvGraphicFramePr>
            <a:graphicFrameLocks noGrp="1"/>
          </p:cNvGraphicFramePr>
          <p:nvPr>
            <p:extLst/>
          </p:nvPr>
        </p:nvGraphicFramePr>
        <p:xfrm>
          <a:off x="362750" y="1136263"/>
          <a:ext cx="8502555" cy="3969136"/>
        </p:xfrm>
        <a:graphic>
          <a:graphicData uri="http://schemas.openxmlformats.org/drawingml/2006/table">
            <a:tbl>
              <a:tblPr/>
              <a:tblGrid>
                <a:gridCol w="4558353">
                  <a:extLst>
                    <a:ext uri="{9D8B030D-6E8A-4147-A177-3AD203B41FA5}">
                      <a16:colId xmlns="" xmlns:a16="http://schemas.microsoft.com/office/drawing/2014/main" val="20000"/>
                    </a:ext>
                  </a:extLst>
                </a:gridCol>
                <a:gridCol w="3944202">
                  <a:extLst>
                    <a:ext uri="{9D8B030D-6E8A-4147-A177-3AD203B41FA5}">
                      <a16:colId xmlns="" xmlns:a16="http://schemas.microsoft.com/office/drawing/2014/main" val="20001"/>
                    </a:ext>
                  </a:extLst>
                </a:gridCol>
              </a:tblGrid>
              <a:tr h="44074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26. 3. 2019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 Vyhlášení výzvy č. </a:t>
                      </a:r>
                      <a:r>
                        <a:rPr kumimoji="0" lang="cs-CZ" sz="1600" b="1" i="0" u="none" strike="noStrike" cap="none" normalizeH="0" baseline="0" dirty="0" smtClean="0">
                          <a:ln>
                            <a:noFill/>
                          </a:ln>
                          <a:solidFill>
                            <a:schemeClr val="tx1"/>
                          </a:solidFill>
                          <a:effectLst/>
                          <a:latin typeface="Arial" charset="0"/>
                        </a:rPr>
                        <a:t>51 </a:t>
                      </a:r>
                      <a:r>
                        <a:rPr kumimoji="0" lang="cs-CZ" sz="1600" b="1" i="0" u="none" strike="noStrike" cap="none" normalizeH="0" baseline="0" dirty="0">
                          <a:ln>
                            <a:noFill/>
                          </a:ln>
                          <a:solidFill>
                            <a:schemeClr val="tx1"/>
                          </a:solidFill>
                          <a:effectLst/>
                          <a:latin typeface="Arial" charset="0"/>
                        </a:rPr>
                        <a:t>OP PPR</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32593">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smtClean="0">
                          <a:ln>
                            <a:noFill/>
                          </a:ln>
                          <a:solidFill>
                            <a:schemeClr val="tx1"/>
                          </a:solidFill>
                          <a:effectLst/>
                          <a:latin typeface="Arial" charset="0"/>
                        </a:rPr>
                        <a:t>26. </a:t>
                      </a:r>
                      <a:r>
                        <a:rPr kumimoji="0" lang="cs-CZ" sz="1800" b="1" i="0" u="none" strike="noStrike" cap="none" normalizeH="0" baseline="0" dirty="0">
                          <a:ln>
                            <a:noFill/>
                          </a:ln>
                          <a:solidFill>
                            <a:schemeClr val="tx1"/>
                          </a:solidFill>
                          <a:effectLst/>
                          <a:latin typeface="Arial" charset="0"/>
                        </a:rPr>
                        <a:t>4</a:t>
                      </a:r>
                      <a:r>
                        <a:rPr kumimoji="0" lang="cs-CZ" sz="1800" b="1" i="0" u="none" strike="noStrike" cap="none" normalizeH="0" baseline="0" dirty="0" smtClean="0">
                          <a:ln>
                            <a:noFill/>
                          </a:ln>
                          <a:solidFill>
                            <a:schemeClr val="tx1"/>
                          </a:solidFill>
                          <a:effectLst/>
                          <a:latin typeface="Arial" charset="0"/>
                        </a:rPr>
                        <a:t>. - 27</a:t>
                      </a:r>
                      <a:r>
                        <a:rPr kumimoji="0" lang="nb-NO" sz="1800" b="1" i="0" u="none" strike="noStrike" cap="none" normalizeH="0" baseline="0" dirty="0" smtClean="0">
                          <a:ln>
                            <a:noFill/>
                          </a:ln>
                          <a:solidFill>
                            <a:schemeClr val="tx1"/>
                          </a:solidFill>
                          <a:effectLst/>
                          <a:latin typeface="Arial" charset="0"/>
                        </a:rPr>
                        <a:t>. </a:t>
                      </a:r>
                      <a:r>
                        <a:rPr kumimoji="0" lang="cs-CZ" sz="1800" b="1" i="0" u="none" strike="noStrike" cap="none" normalizeH="0" baseline="0" dirty="0" smtClean="0">
                          <a:ln>
                            <a:noFill/>
                          </a:ln>
                          <a:solidFill>
                            <a:schemeClr val="tx1"/>
                          </a:solidFill>
                          <a:effectLst/>
                          <a:latin typeface="Arial" charset="0"/>
                        </a:rPr>
                        <a:t>6</a:t>
                      </a:r>
                      <a:r>
                        <a:rPr kumimoji="0" lang="nb-NO" sz="1800" b="1" i="0" u="none" strike="noStrike" cap="none" normalizeH="0" baseline="0" dirty="0" smtClean="0">
                          <a:ln>
                            <a:noFill/>
                          </a:ln>
                          <a:solidFill>
                            <a:schemeClr val="tx1"/>
                          </a:solidFill>
                          <a:effectLst/>
                          <a:latin typeface="Arial" charset="0"/>
                        </a:rPr>
                        <a:t>. 201</a:t>
                      </a:r>
                      <a:r>
                        <a:rPr kumimoji="0" lang="cs-CZ" sz="1800" b="1" i="0" u="none" strike="noStrike" cap="none" normalizeH="0" baseline="0" dirty="0" smtClean="0">
                          <a:ln>
                            <a:noFill/>
                          </a:ln>
                          <a:solidFill>
                            <a:schemeClr val="tx1"/>
                          </a:solidFill>
                          <a:effectLst/>
                          <a:latin typeface="Arial" charset="0"/>
                        </a:rPr>
                        <a:t>9</a:t>
                      </a:r>
                      <a:r>
                        <a:rPr kumimoji="0" lang="nb-NO" sz="1800" b="1" i="0" u="none" strike="noStrike" cap="none" normalizeH="0" baseline="0" dirty="0" smtClean="0">
                          <a:ln>
                            <a:noFill/>
                          </a:ln>
                          <a:solidFill>
                            <a:schemeClr val="tx1"/>
                          </a:solidFill>
                          <a:effectLst/>
                          <a:latin typeface="Arial" charset="0"/>
                        </a:rPr>
                        <a:t>, </a:t>
                      </a:r>
                      <a:r>
                        <a:rPr kumimoji="0" lang="nb-NO" sz="1800" b="1" i="0" u="none" strike="noStrike" cap="none" normalizeH="0" baseline="0" dirty="0">
                          <a:ln>
                            <a:noFill/>
                          </a:ln>
                          <a:solidFill>
                            <a:schemeClr val="tx1"/>
                          </a:solidFill>
                          <a:effectLst/>
                          <a:latin typeface="Arial" charset="0"/>
                        </a:rPr>
                        <a:t>16:00:00 hod</a:t>
                      </a:r>
                      <a:endParaRPr kumimoji="0" lang="cs-CZ" sz="1800" b="0"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a:ln>
                            <a:noFill/>
                          </a:ln>
                          <a:solidFill>
                            <a:schemeClr val="tx1"/>
                          </a:solidFill>
                          <a:effectLst/>
                          <a:latin typeface="Arial" charset="0"/>
                        </a:rPr>
                        <a:t>Příjem žádostí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 xmlns:a16="http://schemas.microsoft.com/office/drawing/2014/main" val="10001"/>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Červenec – Srpen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Formální posouzení </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4238">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Srpen – Říjen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Věcné hodnocení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7112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Září – Říjen 2019 </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Ex ante</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902242">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smtClean="0">
                          <a:ln>
                            <a:noFill/>
                          </a:ln>
                          <a:solidFill>
                            <a:schemeClr val="tx1"/>
                          </a:solidFill>
                          <a:effectLst/>
                          <a:latin typeface="Arial" charset="0"/>
                        </a:rPr>
                        <a:t>Říjen – </a:t>
                      </a:r>
                      <a:r>
                        <a:rPr kumimoji="0" lang="cs-CZ" sz="1600" b="1" i="0" u="none" strike="noStrike" cap="none" normalizeH="0" baseline="0" dirty="0" smtClean="0">
                          <a:ln>
                            <a:noFill/>
                          </a:ln>
                          <a:solidFill>
                            <a:schemeClr val="tx1"/>
                          </a:solidFill>
                          <a:effectLst/>
                          <a:latin typeface="Arial" charset="0"/>
                        </a:rPr>
                        <a:t>Listopad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Schválení podpory v orgánech HMP (Výbor pro evropské fondy ZHMP,</a:t>
                      </a:r>
                    </a:p>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 RHMP, ZHMP)</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smtClean="0">
                          <a:ln>
                            <a:noFill/>
                          </a:ln>
                          <a:solidFill>
                            <a:srgbClr val="D42E12"/>
                          </a:solidFill>
                          <a:effectLst/>
                          <a:latin typeface="Arial" charset="0"/>
                          <a:ea typeface="+mn-ea"/>
                          <a:cs typeface="+mn-cs"/>
                        </a:rPr>
                        <a:t>Říjen – Listopad 2019</a:t>
                      </a:r>
                      <a:endParaRPr kumimoji="0" lang="cs-CZ" sz="1600" b="1" i="0" u="none" strike="noStrike" kern="1200" cap="none" normalizeH="0" baseline="0" dirty="0">
                        <a:ln>
                          <a:noFill/>
                        </a:ln>
                        <a:solidFill>
                          <a:srgbClr val="D42E12"/>
                        </a:solidFill>
                        <a:effectLst/>
                        <a:latin typeface="Arial" charset="0"/>
                        <a:ea typeface="+mn-ea"/>
                        <a:cs typeface="+mn-cs"/>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a:ln>
                            <a:noFill/>
                          </a:ln>
                          <a:solidFill>
                            <a:srgbClr val="D42E12"/>
                          </a:solidFill>
                          <a:effectLst/>
                          <a:latin typeface="Arial" charset="0"/>
                          <a:ea typeface="+mn-ea"/>
                          <a:cs typeface="+mn-cs"/>
                        </a:rPr>
                        <a:t>Vyhlášení výsledků</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66945">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Prosinec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Uzavírání smluv</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94206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Informace o způsobu podání žádosti o podporu </a:t>
            </a:r>
          </a:p>
        </p:txBody>
      </p:sp>
      <p:sp>
        <p:nvSpPr>
          <p:cNvPr id="3" name="Zástupný symbol pro obsah 2"/>
          <p:cNvSpPr>
            <a:spLocks noGrp="1"/>
          </p:cNvSpPr>
          <p:nvPr>
            <p:ph idx="1"/>
          </p:nvPr>
        </p:nvSpPr>
        <p:spPr>
          <a:xfrm>
            <a:off x="770958" y="1224421"/>
            <a:ext cx="7915841" cy="4103936"/>
          </a:xfrm>
        </p:spPr>
        <p:txBody>
          <a:bodyPr/>
          <a:lstStyle/>
          <a:p>
            <a:pPr>
              <a:buFont typeface="Wingdings" panose="05000000000000000000" pitchFamily="2" charset="2"/>
              <a:buChar char="Ø"/>
            </a:pPr>
            <a:r>
              <a:rPr lang="cs-CZ" sz="1800" dirty="0">
                <a:solidFill>
                  <a:schemeClr val="tx1"/>
                </a:solidFill>
              </a:rPr>
              <a:t>Žádost o podporu musí být zpracována v aplikaci MS2014+</a:t>
            </a:r>
          </a:p>
          <a:p>
            <a:pPr>
              <a:buFont typeface="Wingdings" panose="05000000000000000000" pitchFamily="2" charset="2"/>
              <a:buChar char="Ø"/>
            </a:pPr>
            <a:r>
              <a:rPr lang="cs-CZ" sz="1800" dirty="0">
                <a:solidFill>
                  <a:schemeClr val="tx1"/>
                </a:solidFill>
              </a:rPr>
              <a:t>Do aplikace se vstupuje přes portál žadatele IS KP14+ </a:t>
            </a:r>
            <a:r>
              <a:rPr lang="cs-CZ" sz="1800" u="sng" dirty="0">
                <a:solidFill>
                  <a:srgbClr val="0070C0"/>
                </a:solidFill>
              </a:rPr>
              <a:t>https://mseu.mssf.cz</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Zpřístupnění žádosti v MS2014+</a:t>
            </a:r>
          </a:p>
          <a:p>
            <a:pPr lvl="1">
              <a:buFont typeface="Arial" panose="020B0604020202020204" pitchFamily="34" charset="0"/>
              <a:buChar char="•"/>
            </a:pPr>
            <a:r>
              <a:rPr lang="cs-CZ" sz="1800" dirty="0" smtClean="0"/>
              <a:t>26. </a:t>
            </a:r>
            <a:r>
              <a:rPr lang="cs-CZ" sz="1800" dirty="0"/>
              <a:t>3</a:t>
            </a:r>
            <a:r>
              <a:rPr lang="cs-CZ" sz="1800" dirty="0" smtClean="0"/>
              <a:t>. 2019, </a:t>
            </a:r>
            <a:r>
              <a:rPr lang="cs-CZ" sz="1800" dirty="0"/>
              <a:t>9:00:00 hod</a:t>
            </a:r>
            <a:r>
              <a:rPr lang="cs-CZ" sz="1800" dirty="0" smtClean="0"/>
              <a:t>.</a:t>
            </a:r>
            <a:endParaRPr lang="cs-CZ" sz="1800" dirty="0"/>
          </a:p>
          <a:p>
            <a:pPr marL="457200" lvl="1" indent="0">
              <a:buNone/>
            </a:pPr>
            <a:endParaRPr lang="cs-CZ" sz="1400" dirty="0"/>
          </a:p>
          <a:p>
            <a:pPr>
              <a:buFont typeface="Wingdings" panose="05000000000000000000" pitchFamily="2" charset="2"/>
              <a:buChar char="Ø"/>
            </a:pPr>
            <a:r>
              <a:rPr lang="cs-CZ" sz="1800" b="1" dirty="0">
                <a:solidFill>
                  <a:schemeClr val="tx1"/>
                </a:solidFill>
              </a:rPr>
              <a:t>Příjem žádostí o podporu</a:t>
            </a:r>
          </a:p>
          <a:p>
            <a:pPr lvl="1">
              <a:buFont typeface="Arial" panose="020B0604020202020204" pitchFamily="34" charset="0"/>
              <a:buChar char="•"/>
            </a:pPr>
            <a:r>
              <a:rPr lang="cs-CZ" sz="1600" b="1" dirty="0"/>
              <a:t>Od </a:t>
            </a:r>
            <a:r>
              <a:rPr lang="cs-CZ" sz="1600" b="1" dirty="0" smtClean="0"/>
              <a:t>26. </a:t>
            </a:r>
            <a:r>
              <a:rPr lang="cs-CZ" sz="1600" b="1" dirty="0"/>
              <a:t>4</a:t>
            </a:r>
            <a:r>
              <a:rPr lang="cs-CZ" sz="1600" b="1" dirty="0" smtClean="0"/>
              <a:t>. </a:t>
            </a:r>
            <a:r>
              <a:rPr lang="cs-CZ" sz="1600" b="1" dirty="0"/>
              <a:t>2019</a:t>
            </a:r>
          </a:p>
          <a:p>
            <a:pPr lvl="1">
              <a:buFont typeface="Arial" panose="020B0604020202020204" pitchFamily="34" charset="0"/>
              <a:buChar char="•"/>
            </a:pPr>
            <a:r>
              <a:rPr lang="cs-CZ" sz="1600" b="1" dirty="0"/>
              <a:t>Do </a:t>
            </a:r>
            <a:r>
              <a:rPr lang="cs-CZ" sz="1600" b="1" dirty="0" smtClean="0"/>
              <a:t>27. </a:t>
            </a:r>
            <a:r>
              <a:rPr lang="cs-CZ" sz="1600" b="1" dirty="0"/>
              <a:t>6</a:t>
            </a:r>
            <a:r>
              <a:rPr lang="cs-CZ" sz="1600" b="1" dirty="0" smtClean="0"/>
              <a:t>. 2019, </a:t>
            </a:r>
            <a:r>
              <a:rPr lang="cs-CZ" sz="1600" b="1" dirty="0"/>
              <a:t>16:00:00 hod.</a:t>
            </a:r>
          </a:p>
          <a:p>
            <a:pPr>
              <a:buFont typeface="Wingdings" panose="05000000000000000000" pitchFamily="2" charset="2"/>
              <a:buChar char="Ø"/>
            </a:pPr>
            <a:r>
              <a:rPr lang="cs-CZ" sz="1800" dirty="0">
                <a:solidFill>
                  <a:schemeClr val="tx1"/>
                </a:solidFill>
              </a:rPr>
              <a:t>	</a:t>
            </a:r>
            <a:r>
              <a:rPr lang="cs-CZ" sz="1800" dirty="0" smtClean="0">
                <a:solidFill>
                  <a:schemeClr val="tx1"/>
                </a:solidFill>
              </a:rPr>
              <a:t>pouze </a:t>
            </a:r>
            <a:r>
              <a:rPr lang="cs-CZ" sz="1800" dirty="0">
                <a:solidFill>
                  <a:schemeClr val="tx1"/>
                </a:solidFill>
              </a:rPr>
              <a:t>elektronicky včetně příloh prostřednictvím MS2014+</a:t>
            </a:r>
          </a:p>
          <a:p>
            <a:pPr marL="0" indent="0">
              <a:buNone/>
            </a:pPr>
            <a:r>
              <a:rPr lang="cs-CZ" sz="1800" dirty="0">
                <a:solidFill>
                  <a:schemeClr val="tx1"/>
                </a:solidFill>
              </a:rPr>
              <a:t>	s elektronickým podpisem statutárního zástupce žadatele</a:t>
            </a:r>
          </a:p>
        </p:txBody>
      </p:sp>
      <p:sp>
        <p:nvSpPr>
          <p:cNvPr id="4" name="Obdélník 3"/>
          <p:cNvSpPr/>
          <p:nvPr/>
        </p:nvSpPr>
        <p:spPr>
          <a:xfrm>
            <a:off x="770958" y="3281328"/>
            <a:ext cx="7411897" cy="218510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536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MS2014+ / ISKP14+</a:t>
            </a:r>
          </a:p>
        </p:txBody>
      </p:sp>
      <p:sp>
        <p:nvSpPr>
          <p:cNvPr id="3" name="Zástupný symbol pro obsah 2"/>
          <p:cNvSpPr>
            <a:spLocks noGrp="1"/>
          </p:cNvSpPr>
          <p:nvPr>
            <p:ph idx="1"/>
          </p:nvPr>
        </p:nvSpPr>
        <p:spPr>
          <a:xfrm>
            <a:off x="726510" y="1327760"/>
            <a:ext cx="7960290" cy="4646004"/>
          </a:xfrm>
        </p:spPr>
        <p:txBody>
          <a:bodyPr/>
          <a:lstStyle/>
          <a:p>
            <a:pPr>
              <a:buFont typeface="Wingdings" panose="05000000000000000000" pitchFamily="2" charset="2"/>
              <a:buChar char="Ø"/>
            </a:pPr>
            <a:r>
              <a:rPr lang="cs-CZ" sz="1800" dirty="0">
                <a:solidFill>
                  <a:schemeClr val="tx1"/>
                </a:solidFill>
              </a:rPr>
              <a:t>Statutární zástupce / oprávněná osoba</a:t>
            </a:r>
          </a:p>
          <a:p>
            <a:pPr>
              <a:buFont typeface="Wingdings" panose="05000000000000000000" pitchFamily="2" charset="2"/>
              <a:buChar char="Ø"/>
            </a:pPr>
            <a:r>
              <a:rPr lang="cs-CZ" sz="1800" dirty="0">
                <a:solidFill>
                  <a:schemeClr val="tx1"/>
                </a:solidFill>
              </a:rPr>
              <a:t>Kontaktní osoba</a:t>
            </a:r>
          </a:p>
          <a:p>
            <a:pPr lvl="1">
              <a:buFont typeface="Arial" panose="020B0604020202020204" pitchFamily="34" charset="0"/>
              <a:buChar char="•"/>
            </a:pPr>
            <a:r>
              <a:rPr lang="cs-CZ" sz="1800" dirty="0"/>
              <a:t>oba musí být registrovanými uživateli MS2014+</a:t>
            </a:r>
          </a:p>
          <a:p>
            <a:pPr lvl="1">
              <a:buFont typeface="Arial" panose="020B0604020202020204" pitchFamily="34" charset="0"/>
              <a:buChar char="•"/>
            </a:pPr>
            <a:r>
              <a:rPr lang="cs-CZ" sz="1800" dirty="0"/>
              <a:t>kvalifikovaný elektronický podpis</a:t>
            </a:r>
          </a:p>
          <a:p>
            <a:endParaRPr lang="cs-CZ" sz="1600" dirty="0"/>
          </a:p>
          <a:p>
            <a:pPr marL="0" indent="0">
              <a:buNone/>
            </a:pPr>
            <a:endParaRPr lang="cs-CZ" sz="1600" dirty="0"/>
          </a:p>
          <a:p>
            <a:endParaRPr lang="cs-CZ" sz="1600" dirty="0"/>
          </a:p>
          <a:p>
            <a:pPr marL="0" indent="0">
              <a:buNone/>
            </a:pPr>
            <a:endParaRPr lang="cs-CZ" sz="1600" dirty="0"/>
          </a:p>
          <a:p>
            <a:pPr marL="0" indent="0">
              <a:buNone/>
            </a:pPr>
            <a:endParaRPr lang="cs-CZ" sz="1600" dirty="0"/>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p:txBody>
      </p:sp>
      <p:pic>
        <p:nvPicPr>
          <p:cNvPr id="4" name="Obrázek 3"/>
          <p:cNvPicPr>
            <a:picLocks noChangeAspect="1"/>
          </p:cNvPicPr>
          <p:nvPr/>
        </p:nvPicPr>
        <p:blipFill>
          <a:blip r:embed="rId3"/>
          <a:stretch>
            <a:fillRect/>
          </a:stretch>
        </p:blipFill>
        <p:spPr>
          <a:xfrm>
            <a:off x="1494328" y="2968668"/>
            <a:ext cx="5339354" cy="2693095"/>
          </a:xfrm>
          <a:prstGeom prst="rect">
            <a:avLst/>
          </a:prstGeom>
        </p:spPr>
      </p:pic>
    </p:spTree>
    <p:extLst>
      <p:ext uri="{BB962C8B-B14F-4D97-AF65-F5344CB8AC3E}">
        <p14:creationId xmlns:p14="http://schemas.microsoft.com/office/powerpoint/2010/main" val="180427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MS2014+ / ISKP14+</a:t>
            </a:r>
          </a:p>
        </p:txBody>
      </p:sp>
      <p:sp>
        <p:nvSpPr>
          <p:cNvPr id="3" name="Zástupný symbol pro obsah 2"/>
          <p:cNvSpPr>
            <a:spLocks noGrp="1"/>
          </p:cNvSpPr>
          <p:nvPr>
            <p:ph idx="1"/>
          </p:nvPr>
        </p:nvSpPr>
        <p:spPr>
          <a:xfrm>
            <a:off x="466682" y="1602336"/>
            <a:ext cx="7727950" cy="4373563"/>
          </a:xfrm>
        </p:spPr>
        <p:txBody>
          <a:bodyPr/>
          <a:lstStyle/>
          <a:p>
            <a:endParaRPr lang="cs-CZ" sz="2000" dirty="0"/>
          </a:p>
          <a:p>
            <a:r>
              <a:rPr lang="cs-CZ" sz="2000" dirty="0"/>
              <a:t>Každá žádost o podporu je vázána na konkrétní výzvu. V aplikaci MS2014+ je přehled všech aktuálně vyhlášených a otevřených výzev. Orientujte se podle Operačního programu Praha – pól růstu ČR a identifikace, která je v části 1 této výzvy. </a:t>
            </a:r>
          </a:p>
          <a:p>
            <a:pPr marL="0" indent="0">
              <a:buNone/>
            </a:pPr>
            <a:endParaRPr lang="cs-CZ" sz="2000" dirty="0"/>
          </a:p>
          <a:p>
            <a:pPr marL="0" indent="0">
              <a:buNone/>
            </a:pPr>
            <a:endParaRPr lang="cs-CZ" sz="2000" dirty="0"/>
          </a:p>
          <a:p>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r>
              <a:rPr lang="cs-CZ" sz="1600" b="1" dirty="0">
                <a:solidFill>
                  <a:schemeClr val="tx1"/>
                </a:solidFill>
              </a:rPr>
              <a:t>OP PPR- (</a:t>
            </a:r>
            <a:r>
              <a:rPr lang="cs-CZ" sz="1600" b="1" dirty="0" smtClean="0">
                <a:solidFill>
                  <a:schemeClr val="tx1"/>
                </a:solidFill>
              </a:rPr>
              <a:t>07_19_068) </a:t>
            </a:r>
            <a:r>
              <a:rPr lang="cs-CZ" sz="1600" b="1" dirty="0">
                <a:solidFill>
                  <a:schemeClr val="tx1"/>
                </a:solidFill>
              </a:rPr>
              <a:t>– </a:t>
            </a:r>
            <a:r>
              <a:rPr lang="cs-CZ" sz="1600" b="1" dirty="0" smtClean="0">
                <a:solidFill>
                  <a:schemeClr val="tx1"/>
                </a:solidFill>
              </a:rPr>
              <a:t>51. </a:t>
            </a:r>
            <a:r>
              <a:rPr lang="cs-CZ" sz="1600" b="1" dirty="0">
                <a:solidFill>
                  <a:schemeClr val="tx1"/>
                </a:solidFill>
              </a:rPr>
              <a:t>výzva SC 4.2 – </a:t>
            </a:r>
            <a:r>
              <a:rPr lang="cs-CZ" sz="1600" b="1" dirty="0" smtClean="0">
                <a:solidFill>
                  <a:schemeClr val="tx1"/>
                </a:solidFill>
              </a:rPr>
              <a:t>Rozvoj vzdělávání v Praze I</a:t>
            </a:r>
            <a:endParaRPr lang="cs-CZ" sz="1600" b="1" dirty="0">
              <a:solidFill>
                <a:schemeClr val="tx1"/>
              </a:solidFill>
            </a:endParaRPr>
          </a:p>
        </p:txBody>
      </p:sp>
      <p:pic>
        <p:nvPicPr>
          <p:cNvPr id="4" name="Obrázek 3"/>
          <p:cNvPicPr>
            <a:picLocks noChangeAspect="1"/>
          </p:cNvPicPr>
          <p:nvPr/>
        </p:nvPicPr>
        <p:blipFill>
          <a:blip r:embed="rId3"/>
          <a:stretch>
            <a:fillRect/>
          </a:stretch>
        </p:blipFill>
        <p:spPr>
          <a:xfrm>
            <a:off x="466682" y="1230663"/>
            <a:ext cx="8712286" cy="3943350"/>
          </a:xfrm>
          <a:prstGeom prst="rect">
            <a:avLst/>
          </a:prstGeom>
        </p:spPr>
      </p:pic>
      <p:sp>
        <p:nvSpPr>
          <p:cNvPr id="5" name="Zaoblený obdélník 4"/>
          <p:cNvSpPr/>
          <p:nvPr/>
        </p:nvSpPr>
        <p:spPr>
          <a:xfrm>
            <a:off x="3537527" y="4859976"/>
            <a:ext cx="3962400" cy="3140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318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 zpracování žádosti</a:t>
            </a:r>
          </a:p>
        </p:txBody>
      </p:sp>
      <p:sp>
        <p:nvSpPr>
          <p:cNvPr id="3" name="Zástupný symbol pro obsah 2"/>
          <p:cNvSpPr>
            <a:spLocks noGrp="1"/>
          </p:cNvSpPr>
          <p:nvPr>
            <p:ph idx="1"/>
          </p:nvPr>
        </p:nvSpPr>
        <p:spPr>
          <a:xfrm>
            <a:off x="307497" y="1124211"/>
            <a:ext cx="8379304" cy="5015332"/>
          </a:xfrm>
          <a:ln>
            <a:solidFill>
              <a:schemeClr val="bg1"/>
            </a:solidFill>
          </a:ln>
        </p:spPr>
        <p:txBody>
          <a:bodyPr/>
          <a:lstStyle/>
          <a:p>
            <a:pPr>
              <a:buFont typeface="Wingdings" panose="05000000000000000000" pitchFamily="2" charset="2"/>
              <a:buChar char="Ø"/>
            </a:pPr>
            <a:endParaRPr lang="cs-CZ" sz="1800" b="1" dirty="0">
              <a:solidFill>
                <a:schemeClr val="tx1"/>
              </a:solidFill>
            </a:endParaRPr>
          </a:p>
          <a:p>
            <a:pPr>
              <a:buFont typeface="Wingdings" panose="05000000000000000000" pitchFamily="2" charset="2"/>
              <a:buChar char="Ø"/>
            </a:pPr>
            <a:r>
              <a:rPr lang="cs-CZ" sz="2000" b="1" dirty="0" smtClean="0">
                <a:solidFill>
                  <a:schemeClr val="tx1"/>
                </a:solidFill>
              </a:rPr>
              <a:t>Pokyny k vyplnění žádosti o podporu, verze 1.8</a:t>
            </a:r>
            <a:endParaRPr lang="cs-CZ" sz="2000" dirty="0">
              <a:solidFill>
                <a:schemeClr val="accent2"/>
              </a:solidFill>
            </a:endParaRPr>
          </a:p>
          <a:p>
            <a:pPr>
              <a:buFont typeface="Arial" panose="020B0604020202020204" pitchFamily="34" charset="0"/>
              <a:buChar char="•"/>
            </a:pPr>
            <a:r>
              <a:rPr lang="cs-CZ" sz="1800" dirty="0" smtClean="0">
                <a:hlinkClick r:id="rId3"/>
              </a:rPr>
              <a:t>http</a:t>
            </a:r>
            <a:r>
              <a:rPr lang="cs-CZ" sz="1800" dirty="0">
                <a:hlinkClick r:id="rId3"/>
              </a:rPr>
              <a:t>://</a:t>
            </a:r>
            <a:r>
              <a:rPr lang="cs-CZ" sz="1800" dirty="0" smtClean="0">
                <a:hlinkClick r:id="rId3"/>
              </a:rPr>
              <a:t>penizeproprahu.cz</a:t>
            </a:r>
            <a:endParaRPr lang="cs-CZ" sz="1800" dirty="0" smtClean="0"/>
          </a:p>
          <a:p>
            <a:pPr marL="0" indent="0">
              <a:buNone/>
            </a:pPr>
            <a:endParaRPr lang="cs-CZ" sz="1800" dirty="0">
              <a:solidFill>
                <a:schemeClr val="tx1"/>
              </a:solidFill>
            </a:endParaRPr>
          </a:p>
          <a:p>
            <a:pPr lvl="1">
              <a:buFont typeface="Wingdings" panose="05000000000000000000" pitchFamily="2" charset="2"/>
              <a:buChar char="Ø"/>
            </a:pPr>
            <a:r>
              <a:rPr lang="cs-CZ" sz="1800" dirty="0"/>
              <a:t>Tlačítko ŽADATEL – vstup na úvodní obrazovku modulu</a:t>
            </a:r>
          </a:p>
          <a:p>
            <a:pPr marL="457200" lvl="1" indent="0">
              <a:buNone/>
            </a:pPr>
            <a:endParaRPr lang="cs-CZ" sz="1800" dirty="0"/>
          </a:p>
          <a:p>
            <a:pPr lvl="1">
              <a:buFont typeface="Wingdings" panose="05000000000000000000" pitchFamily="2" charset="2"/>
              <a:buChar char="Ø"/>
            </a:pPr>
            <a:r>
              <a:rPr lang="cs-CZ" sz="1800" dirty="0"/>
              <a:t>Vyplnit v menu vlevo jednotlivé záložky (tzv. datové oblasti modulu) + přílohy</a:t>
            </a:r>
          </a:p>
          <a:p>
            <a:pPr marL="457200" lvl="1" indent="0">
              <a:buNone/>
            </a:pPr>
            <a:endParaRPr lang="cs-CZ" sz="1800" dirty="0"/>
          </a:p>
          <a:p>
            <a:pPr lvl="1">
              <a:buFont typeface="Wingdings" panose="05000000000000000000" pitchFamily="2" charset="2"/>
              <a:buChar char="Ø"/>
            </a:pPr>
            <a:r>
              <a:rPr lang="cs-CZ" sz="1800" dirty="0"/>
              <a:t>Některé záložky jsou provázané, budou aktivní až po vyplnění a uložení, resp. generování údajů na jiné </a:t>
            </a:r>
            <a:r>
              <a:rPr lang="cs-CZ" sz="1800" dirty="0" smtClean="0"/>
              <a:t>záložce</a:t>
            </a:r>
          </a:p>
          <a:p>
            <a:pPr marL="457200" lvl="1" indent="0">
              <a:buNone/>
            </a:pPr>
            <a:endParaRPr lang="cs-CZ" sz="1800" dirty="0"/>
          </a:p>
          <a:p>
            <a:pPr marL="457200" lvl="1" indent="0" algn="ctr">
              <a:buNone/>
            </a:pPr>
            <a:r>
              <a:rPr lang="cs-CZ" sz="2400" dirty="0" err="1" smtClean="0"/>
              <a:t>Helpdesk</a:t>
            </a:r>
            <a:r>
              <a:rPr lang="cs-CZ" sz="2400" dirty="0"/>
              <a:t>: </a:t>
            </a:r>
            <a:r>
              <a:rPr lang="cs-CZ" sz="2400" b="1" u="sng" dirty="0">
                <a:solidFill>
                  <a:schemeClr val="tx2">
                    <a:lumMod val="75000"/>
                  </a:schemeClr>
                </a:solidFill>
              </a:rPr>
              <a:t>iskp@praha.eu</a:t>
            </a:r>
          </a:p>
          <a:p>
            <a:pPr lvl="1">
              <a:buFont typeface="Wingdings" panose="05000000000000000000" pitchFamily="2" charset="2"/>
              <a:buChar char="Ø"/>
            </a:pPr>
            <a:endParaRPr lang="cs-CZ" sz="1800" dirty="0"/>
          </a:p>
        </p:txBody>
      </p:sp>
    </p:spTree>
    <p:extLst>
      <p:ext uri="{BB962C8B-B14F-4D97-AF65-F5344CB8AC3E}">
        <p14:creationId xmlns:p14="http://schemas.microsoft.com/office/powerpoint/2010/main" val="42760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IDENTIFIKACE</a:t>
            </a:r>
            <a:r>
              <a:rPr lang="cs-CZ" dirty="0"/>
              <a:t> </a:t>
            </a:r>
            <a:r>
              <a:rPr lang="cs-CZ" b="1" dirty="0"/>
              <a:t>OPERACE</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2" t="970" r="1"/>
          <a:stretch/>
        </p:blipFill>
        <p:spPr bwMode="auto">
          <a:xfrm>
            <a:off x="810949" y="818549"/>
            <a:ext cx="7713475" cy="5256573"/>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5" name="Ovál 4"/>
          <p:cNvSpPr/>
          <p:nvPr/>
        </p:nvSpPr>
        <p:spPr>
          <a:xfrm>
            <a:off x="1999932" y="2045935"/>
            <a:ext cx="2068945" cy="5688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1896243" y="3939294"/>
            <a:ext cx="2068945" cy="5919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4328180" y="5016683"/>
            <a:ext cx="1051133" cy="410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13533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PROJEKT</a:t>
            </a:r>
            <a:endParaRPr lang="pt-BR" b="1" dirty="0"/>
          </a:p>
        </p:txBody>
      </p:sp>
      <p:sp>
        <p:nvSpPr>
          <p:cNvPr id="3" name="Obdélník 2"/>
          <p:cNvSpPr/>
          <p:nvPr/>
        </p:nvSpPr>
        <p:spPr>
          <a:xfrm>
            <a:off x="475488" y="1209846"/>
            <a:ext cx="8211312" cy="2585323"/>
          </a:xfrm>
          <a:prstGeom prst="rect">
            <a:avLst/>
          </a:prstGeom>
        </p:spPr>
        <p:txBody>
          <a:bodyPr wrap="square">
            <a:spAutoFit/>
          </a:bodyPr>
          <a:lstStyle/>
          <a:p>
            <a:pPr>
              <a:lnSpc>
                <a:spcPct val="150000"/>
              </a:lnSpc>
              <a:buClr>
                <a:srgbClr val="A59253"/>
              </a:buClr>
            </a:pPr>
            <a:r>
              <a:rPr lang="cs-CZ" b="1" dirty="0"/>
              <a:t>Zahájení projektu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Datum ve Smlouvě o financování</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Předpokládané datum zahájení → do Žádosti o podporu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Zohlednit délku procesu schvalování žádostí</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261871" y="3404824"/>
            <a:ext cx="8531400" cy="2244414"/>
          </a:xfrm>
          <a:prstGeom prst="rect">
            <a:avLst/>
          </a:prstGeom>
        </p:spPr>
      </p:pic>
    </p:spTree>
    <p:extLst>
      <p:ext uri="{BB962C8B-B14F-4D97-AF65-F5344CB8AC3E}">
        <p14:creationId xmlns:p14="http://schemas.microsoft.com/office/powerpoint/2010/main" val="347950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SUBJEKTY PROJEKTU, ADRESY SUBJEKTU</a:t>
            </a:r>
          </a:p>
        </p:txBody>
      </p:sp>
      <p:pic>
        <p:nvPicPr>
          <p:cNvPr id="7" name="Zástupný symbol pro obsah 6"/>
          <p:cNvPicPr>
            <a:picLocks noGrp="1" noChangeAspect="1"/>
          </p:cNvPicPr>
          <p:nvPr>
            <p:ph idx="1"/>
          </p:nvPr>
        </p:nvPicPr>
        <p:blipFill>
          <a:blip r:embed="rId3"/>
          <a:stretch>
            <a:fillRect/>
          </a:stretch>
        </p:blipFill>
        <p:spPr>
          <a:xfrm>
            <a:off x="1149370" y="2633000"/>
            <a:ext cx="6304465" cy="945669"/>
          </a:xfrm>
          <a:prstGeom prst="rect">
            <a:avLst/>
          </a:prstGeom>
        </p:spPr>
      </p:pic>
      <p:pic>
        <p:nvPicPr>
          <p:cNvPr id="4" name="Obrázek 3"/>
          <p:cNvPicPr>
            <a:picLocks noChangeAspect="1"/>
          </p:cNvPicPr>
          <p:nvPr/>
        </p:nvPicPr>
        <p:blipFill>
          <a:blip r:embed="rId4"/>
          <a:stretch>
            <a:fillRect/>
          </a:stretch>
        </p:blipFill>
        <p:spPr>
          <a:xfrm>
            <a:off x="1212850" y="845810"/>
            <a:ext cx="6177506" cy="1612540"/>
          </a:xfrm>
          <a:prstGeom prst="rect">
            <a:avLst/>
          </a:prstGeom>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250" y="3574894"/>
            <a:ext cx="6134106" cy="2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1212850" y="845809"/>
            <a:ext cx="1446208" cy="467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35016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850" y="308871"/>
            <a:ext cx="7473950" cy="317500"/>
          </a:xfrm>
        </p:spPr>
        <p:txBody>
          <a:bodyPr/>
          <a:lstStyle/>
          <a:p>
            <a:r>
              <a:rPr lang="cs-CZ" b="1" dirty="0"/>
              <a:t>OSOBY SUBJEKTU</a:t>
            </a:r>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3"/>
          <a:stretch>
            <a:fillRect/>
          </a:stretch>
        </p:blipFill>
        <p:spPr>
          <a:xfrm>
            <a:off x="46258" y="1056814"/>
            <a:ext cx="9097741" cy="3128818"/>
          </a:xfrm>
          <a:prstGeom prst="rect">
            <a:avLst/>
          </a:prstGeom>
        </p:spPr>
      </p:pic>
      <p:pic>
        <p:nvPicPr>
          <p:cNvPr id="5" name="Obrázek 4"/>
          <p:cNvPicPr>
            <a:picLocks noChangeAspect="1"/>
          </p:cNvPicPr>
          <p:nvPr/>
        </p:nvPicPr>
        <p:blipFill>
          <a:blip r:embed="rId4"/>
          <a:stretch>
            <a:fillRect/>
          </a:stretch>
        </p:blipFill>
        <p:spPr>
          <a:xfrm>
            <a:off x="46259" y="4392411"/>
            <a:ext cx="9097741" cy="1630384"/>
          </a:xfrm>
          <a:prstGeom prst="rect">
            <a:avLst/>
          </a:prstGeom>
        </p:spPr>
      </p:pic>
      <p:sp>
        <p:nvSpPr>
          <p:cNvPr id="6" name="Obdélník 5"/>
          <p:cNvSpPr/>
          <p:nvPr/>
        </p:nvSpPr>
        <p:spPr>
          <a:xfrm>
            <a:off x="0" y="956606"/>
            <a:ext cx="1477741" cy="419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039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8900" y="1200064"/>
            <a:ext cx="9118600"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Podporované cílové skupiny</a:t>
            </a:r>
            <a:r>
              <a:rPr lang="cs-CZ" dirty="0">
                <a:latin typeface="Arial" panose="020B0604020202020204" pitchFamily="34" charset="0"/>
                <a:ea typeface="Times New Roman" panose="02020603050405020304" pitchFamily="18" charset="0"/>
                <a:cs typeface="Arial" panose="020B0604020202020204" pitchFamily="34" charset="0"/>
              </a:rPr>
              <a:t>:</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smtClean="0">
                <a:latin typeface="Arial" panose="020B0604020202020204" pitchFamily="34" charset="0"/>
                <a:ea typeface="Times New Roman" panose="02020603050405020304" pitchFamily="18" charset="0"/>
                <a:cs typeface="Arial" panose="020B0604020202020204" pitchFamily="34" charset="0"/>
              </a:rPr>
              <a:t>- </a:t>
            </a:r>
            <a:r>
              <a:rPr lang="cs-CZ" dirty="0">
                <a:latin typeface="Arial" panose="020B0604020202020204" pitchFamily="34" charset="0"/>
                <a:ea typeface="Times New Roman" panose="02020603050405020304" pitchFamily="18" charset="0"/>
                <a:cs typeface="Arial" panose="020B0604020202020204" pitchFamily="34" charset="0"/>
              </a:rPr>
              <a:t>Děti, žáci MŠ, ZŠ a SŠ</a:t>
            </a: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Děti, žáci MŠ, ZŠ a SŠ s odlišným mateřským </a:t>
            </a:r>
            <a:r>
              <a:rPr lang="cs-CZ" dirty="0" smtClean="0">
                <a:latin typeface="Arial" panose="020B0604020202020204" pitchFamily="34" charset="0"/>
                <a:ea typeface="Times New Roman" panose="02020603050405020304" pitchFamily="18" charset="0"/>
                <a:cs typeface="Arial" panose="020B0604020202020204" pitchFamily="34" charset="0"/>
              </a:rPr>
              <a:t>jazykem</a:t>
            </a:r>
          </a:p>
          <a:p>
            <a:pPr indent="444500">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smtClean="0">
                <a:latin typeface="Arial" panose="020B0604020202020204" pitchFamily="34" charset="0"/>
                <a:ea typeface="Times New Roman" panose="02020603050405020304" pitchFamily="18" charset="0"/>
                <a:cs typeface="Arial" panose="020B0604020202020204" pitchFamily="34" charset="0"/>
              </a:rPr>
              <a:t>Pedagogičtí </a:t>
            </a:r>
            <a:r>
              <a:rPr lang="cs-CZ" dirty="0">
                <a:latin typeface="Arial" panose="020B0604020202020204" pitchFamily="34" charset="0"/>
                <a:ea typeface="Times New Roman" panose="02020603050405020304" pitchFamily="18" charset="0"/>
                <a:cs typeface="Arial" panose="020B0604020202020204" pitchFamily="34" charset="0"/>
              </a:rPr>
              <a:t>pracovníci MŠ, </a:t>
            </a:r>
            <a:r>
              <a:rPr lang="cs-CZ" dirty="0" smtClean="0">
                <a:latin typeface="Arial" panose="020B0604020202020204" pitchFamily="34" charset="0"/>
                <a:ea typeface="Times New Roman" panose="02020603050405020304" pitchFamily="18" charset="0"/>
                <a:cs typeface="Arial" panose="020B0604020202020204" pitchFamily="34" charset="0"/>
              </a:rPr>
              <a:t>ZŠ, SŠ a školských zařízení dle zákona 563/2004 Sb.</a:t>
            </a:r>
            <a:endParaRPr lang="cs-CZ" dirty="0">
              <a:latin typeface="Arial" panose="020B0604020202020204" pitchFamily="34" charset="0"/>
              <a:ea typeface="Times New Roman" panose="02020603050405020304" pitchFamily="18" charset="0"/>
              <a:cs typeface="Arial" panose="020B0604020202020204" pitchFamily="34" charset="0"/>
            </a:endParaRPr>
          </a:p>
          <a:p>
            <a:pPr marL="533400" indent="-88900">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Odborní terénní pracovníci a další pracovníci organizací působících ve vzdělávání (lektoři volnočasových aktivit, apod.)</a:t>
            </a: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Oprávnění žadatelé</a:t>
            </a:r>
            <a:r>
              <a:rPr lang="cs-CZ"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buClr>
                <a:srgbClr val="A59253"/>
              </a:buClr>
              <a:buFont typeface="Wingdings" panose="05000000000000000000" pitchFamily="2" charset="2"/>
              <a:buChar char="Ø"/>
            </a:pPr>
            <a:endParaRPr lang="cs-CZ" dirty="0" smtClean="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Hlavní </a:t>
            </a:r>
            <a:r>
              <a:rPr lang="cs-CZ" dirty="0">
                <a:latin typeface="Arial" panose="020B0604020202020204" pitchFamily="34" charset="0"/>
                <a:ea typeface="Times New Roman" panose="02020603050405020304" pitchFamily="18" charset="0"/>
                <a:cs typeface="Arial" panose="020B0604020202020204" pitchFamily="34" charset="0"/>
              </a:rPr>
              <a:t>město </a:t>
            </a:r>
            <a:r>
              <a:rPr lang="cs-CZ" dirty="0" smtClean="0">
                <a:latin typeface="Arial" panose="020B0604020202020204" pitchFamily="34" charset="0"/>
                <a:ea typeface="Times New Roman" panose="02020603050405020304" pitchFamily="18" charset="0"/>
                <a:cs typeface="Arial" panose="020B0604020202020204" pitchFamily="34" charset="0"/>
              </a:rPr>
              <a:t>Praha</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Městské části hl. m. Prahy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Organizace zřízené a založené hl. m. Prahou a městskými částmi hl. m. Prahy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MŠ</a:t>
            </a: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smtClean="0">
                <a:latin typeface="Arial" panose="020B0604020202020204" pitchFamily="34" charset="0"/>
                <a:ea typeface="Times New Roman" panose="02020603050405020304" pitchFamily="18" charset="0"/>
                <a:cs typeface="Arial" panose="020B0604020202020204" pitchFamily="34" charset="0"/>
              </a:rPr>
              <a:t>ZŠ a </a:t>
            </a:r>
            <a:r>
              <a:rPr lang="cs-CZ" dirty="0">
                <a:latin typeface="Arial" panose="020B0604020202020204" pitchFamily="34" charset="0"/>
                <a:ea typeface="Times New Roman" panose="02020603050405020304" pitchFamily="18" charset="0"/>
                <a:cs typeface="Arial" panose="020B0604020202020204" pitchFamily="34" charset="0"/>
              </a:rPr>
              <a:t>SŠ uskutečňující vzdělávání na území hl. m. </a:t>
            </a:r>
            <a:r>
              <a:rPr lang="cs-CZ" dirty="0" smtClean="0">
                <a:latin typeface="Arial" panose="020B0604020202020204" pitchFamily="34" charset="0"/>
                <a:ea typeface="Times New Roman" panose="02020603050405020304" pitchFamily="18" charset="0"/>
                <a:cs typeface="Arial" panose="020B0604020202020204" pitchFamily="34" charset="0"/>
              </a:rPr>
              <a:t>Prahy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Vysoké školy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Nestátní neziskové organizace</a:t>
            </a:r>
          </a:p>
          <a:p>
            <a:pPr marL="742950" lvl="1" indent="-285750">
              <a:buFontTx/>
              <a:buChar cha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Nadpis 1"/>
          <p:cNvSpPr txBox="1">
            <a:spLocks/>
          </p:cNvSpPr>
          <p:nvPr/>
        </p:nvSpPr>
        <p:spPr bwMode="auto">
          <a:xfrm>
            <a:off x="1200150" y="315595"/>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a:lstStyle>
          <a:p>
            <a:r>
              <a:rPr lang="cs-CZ" b="1" dirty="0" smtClean="0"/>
              <a:t>Výzva č. 51 Rozvoj vzdělávání v Praze</a:t>
            </a:r>
            <a:endParaRPr lang="cs-CZ" b="1" dirty="0"/>
          </a:p>
        </p:txBody>
      </p:sp>
    </p:spTree>
    <p:extLst>
      <p:ext uri="{BB962C8B-B14F-4D97-AF65-F5344CB8AC3E}">
        <p14:creationId xmlns:p14="http://schemas.microsoft.com/office/powerpoint/2010/main" val="271679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smtClean="0"/>
              <a:t>KLÍ</a:t>
            </a:r>
            <a:r>
              <a:rPr lang="cs-CZ" b="1" dirty="0" smtClean="0"/>
              <a:t>ČOVÉ AKTIVITY</a:t>
            </a:r>
            <a:endParaRPr lang="cs-CZ" dirty="0"/>
          </a:p>
        </p:txBody>
      </p:sp>
      <p:pic>
        <p:nvPicPr>
          <p:cNvPr id="4" name="Zástupný symbol pro obsah 3"/>
          <p:cNvPicPr>
            <a:picLocks noGrp="1" noChangeAspect="1"/>
          </p:cNvPicPr>
          <p:nvPr>
            <p:ph idx="1"/>
          </p:nvPr>
        </p:nvPicPr>
        <p:blipFill>
          <a:blip r:embed="rId3"/>
          <a:stretch>
            <a:fillRect/>
          </a:stretch>
        </p:blipFill>
        <p:spPr>
          <a:xfrm>
            <a:off x="508711" y="1182188"/>
            <a:ext cx="7577198" cy="4969313"/>
          </a:xfrm>
          <a:prstGeom prst="rect">
            <a:avLst/>
          </a:prstGeom>
        </p:spPr>
      </p:pic>
      <p:sp>
        <p:nvSpPr>
          <p:cNvPr id="5" name="Obdélník 4"/>
          <p:cNvSpPr/>
          <p:nvPr/>
        </p:nvSpPr>
        <p:spPr>
          <a:xfrm>
            <a:off x="334671" y="1059477"/>
            <a:ext cx="1302083" cy="3905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3558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smtClean="0"/>
              <a:t>INDIKÁTORY</a:t>
            </a:r>
            <a:endParaRPr lang="cs-CZ" dirty="0"/>
          </a:p>
        </p:txBody>
      </p:sp>
      <p:pic>
        <p:nvPicPr>
          <p:cNvPr id="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455" y="1182584"/>
            <a:ext cx="8746854" cy="276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107950" y="1182584"/>
            <a:ext cx="1302083" cy="3905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4" y="4165601"/>
            <a:ext cx="1703386" cy="69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2870200" y="4548115"/>
            <a:ext cx="609600" cy="0"/>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525" y="4233790"/>
            <a:ext cx="3757613"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326" y="4979035"/>
            <a:ext cx="4836812" cy="1437446"/>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600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smtClean="0"/>
              <a:t>CÍLOVÉ SKUPINY</a:t>
            </a:r>
            <a:endParaRPr lang="pl-PL" b="1" dirty="0">
              <a:solidFill>
                <a:schemeClr val="bg1"/>
              </a:solidFill>
            </a:endParaRPr>
          </a:p>
        </p:txBody>
      </p:sp>
      <p:sp>
        <p:nvSpPr>
          <p:cNvPr id="5" name="Obdélník 4"/>
          <p:cNvSpPr/>
          <p:nvPr/>
        </p:nvSpPr>
        <p:spPr>
          <a:xfrm>
            <a:off x="2286000" y="474345"/>
            <a:ext cx="4572000" cy="369332"/>
          </a:xfrm>
          <a:prstGeom prst="rect">
            <a:avLst/>
          </a:prstGeom>
        </p:spPr>
        <p:txBody>
          <a:bodyPr>
            <a:spAutoFit/>
          </a:bodyPr>
          <a:lstStyle/>
          <a:p>
            <a:pPr fontAlgn="auto">
              <a:spcBef>
                <a:spcPts val="0"/>
              </a:spcBef>
              <a:spcAft>
                <a:spcPts val="0"/>
              </a:spcAft>
            </a:pPr>
            <a:endParaRPr lang="cs-CZ" dirty="0">
              <a:solidFill>
                <a:prstClr val="black"/>
              </a:solidFill>
              <a:latin typeface="Aria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8455"/>
            <a:ext cx="7219950" cy="4884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délník 9"/>
          <p:cNvSpPr/>
          <p:nvPr/>
        </p:nvSpPr>
        <p:spPr>
          <a:xfrm>
            <a:off x="911724" y="1168455"/>
            <a:ext cx="1539376" cy="50794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9756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smtClean="0"/>
              <a:t>DOKUMENTY</a:t>
            </a:r>
            <a:endParaRPr lang="pl-PL" b="1" dirty="0">
              <a:solidFill>
                <a:schemeClr val="bg1"/>
              </a:solidFill>
            </a:endParaRPr>
          </a:p>
        </p:txBody>
      </p:sp>
      <p:sp>
        <p:nvSpPr>
          <p:cNvPr id="5" name="Obdélník 4"/>
          <p:cNvSpPr/>
          <p:nvPr/>
        </p:nvSpPr>
        <p:spPr>
          <a:xfrm>
            <a:off x="2286000" y="474345"/>
            <a:ext cx="4572000" cy="369332"/>
          </a:xfrm>
          <a:prstGeom prst="rect">
            <a:avLst/>
          </a:prstGeom>
        </p:spPr>
        <p:txBody>
          <a:bodyPr>
            <a:spAutoFit/>
          </a:bodyPr>
          <a:lstStyle/>
          <a:p>
            <a:pPr fontAlgn="auto">
              <a:spcBef>
                <a:spcPts val="0"/>
              </a:spcBef>
              <a:spcAft>
                <a:spcPts val="0"/>
              </a:spcAft>
            </a:pPr>
            <a:endParaRPr lang="cs-CZ" dirty="0">
              <a:solidFill>
                <a:prstClr val="black"/>
              </a:solidFill>
              <a:latin typeface="Arial"/>
            </a:endParaRPr>
          </a:p>
        </p:txBody>
      </p:sp>
      <p:pic>
        <p:nvPicPr>
          <p:cNvPr id="3" name="Obrázek 2"/>
          <p:cNvPicPr>
            <a:picLocks noChangeAspect="1"/>
          </p:cNvPicPr>
          <p:nvPr/>
        </p:nvPicPr>
        <p:blipFill>
          <a:blip r:embed="rId3"/>
          <a:stretch>
            <a:fillRect/>
          </a:stretch>
        </p:blipFill>
        <p:spPr>
          <a:xfrm>
            <a:off x="52968" y="1265706"/>
            <a:ext cx="9038063" cy="4256722"/>
          </a:xfrm>
          <a:prstGeom prst="rect">
            <a:avLst/>
          </a:prstGeom>
        </p:spPr>
      </p:pic>
      <p:sp>
        <p:nvSpPr>
          <p:cNvPr id="11" name="Obdélník 10"/>
          <p:cNvSpPr/>
          <p:nvPr/>
        </p:nvSpPr>
        <p:spPr>
          <a:xfrm>
            <a:off x="1" y="1265706"/>
            <a:ext cx="1050324" cy="37774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893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a:solidFill>
                  <a:schemeClr val="bg1"/>
                </a:solidFill>
              </a:rPr>
              <a:t>Přílohy žádosti o podporu </a:t>
            </a:r>
            <a:br>
              <a:rPr lang="pl-PL" b="1" dirty="0">
                <a:solidFill>
                  <a:schemeClr val="bg1"/>
                </a:solidFill>
              </a:rPr>
            </a:br>
            <a:endParaRPr lang="pl-PL" b="1" dirty="0">
              <a:solidFill>
                <a:schemeClr val="bg1"/>
              </a:solidFill>
            </a:endParaRPr>
          </a:p>
        </p:txBody>
      </p:sp>
      <p:sp>
        <p:nvSpPr>
          <p:cNvPr id="3" name="Obdélník 2"/>
          <p:cNvSpPr/>
          <p:nvPr/>
        </p:nvSpPr>
        <p:spPr>
          <a:xfrm>
            <a:off x="314036" y="1480813"/>
            <a:ext cx="8565268" cy="4370427"/>
          </a:xfrm>
          <a:prstGeom prst="rect">
            <a:avLst/>
          </a:prstGeom>
        </p:spPr>
        <p:txBody>
          <a:bodyPr wrap="square">
            <a:spAutoFit/>
          </a:bodyPr>
          <a:lstStyle/>
          <a:p>
            <a:pPr marL="174625" indent="-174625">
              <a:spcAft>
                <a:spcPts val="1200"/>
              </a:spcAft>
              <a:buClr>
                <a:srgbClr val="C00000"/>
              </a:buClr>
            </a:pPr>
            <a:r>
              <a:rPr lang="cs-CZ" b="1" u="sng" dirty="0"/>
              <a:t>Povinné přílohy</a:t>
            </a:r>
          </a:p>
          <a:p>
            <a:pPr marL="460375" indent="-285750">
              <a:spcAft>
                <a:spcPts val="1200"/>
              </a:spcAft>
              <a:buClr>
                <a:srgbClr val="C00000"/>
              </a:buClr>
              <a:buFont typeface="Wingdings" panose="05000000000000000000" pitchFamily="2" charset="2"/>
              <a:buChar char="§"/>
            </a:pPr>
            <a:r>
              <a:rPr lang="cs-CZ" b="1" dirty="0"/>
              <a:t>Informace o vlastnické a ovládací struktuře </a:t>
            </a:r>
            <a:r>
              <a:rPr lang="cs-CZ" b="1" dirty="0" smtClean="0"/>
              <a:t>žadatele</a:t>
            </a:r>
          </a:p>
          <a:p>
            <a:pPr marL="460375" indent="-285750">
              <a:spcAft>
                <a:spcPts val="1200"/>
              </a:spcAft>
              <a:buClr>
                <a:srgbClr val="C00000"/>
              </a:buClr>
              <a:buFont typeface="Wingdings" panose="05000000000000000000" pitchFamily="2" charset="2"/>
              <a:buChar char="§"/>
            </a:pPr>
            <a:r>
              <a:rPr lang="cs-CZ" b="1" dirty="0" smtClean="0"/>
              <a:t>Harmonogram realizace projektu</a:t>
            </a:r>
          </a:p>
          <a:p>
            <a:pPr marL="460375" indent="-285750">
              <a:spcAft>
                <a:spcPts val="1200"/>
              </a:spcAft>
              <a:buClr>
                <a:srgbClr val="C00000"/>
              </a:buClr>
              <a:buFont typeface="Wingdings" panose="05000000000000000000" pitchFamily="2" charset="2"/>
              <a:buChar char="§"/>
            </a:pPr>
            <a:r>
              <a:rPr lang="cs-CZ" b="1" dirty="0" smtClean="0"/>
              <a:t>Charakteristika realizačního týmu projektu</a:t>
            </a:r>
            <a:endParaRPr lang="cs-CZ" b="1" dirty="0"/>
          </a:p>
          <a:p>
            <a:pPr marL="174625">
              <a:spcAft>
                <a:spcPts val="1200"/>
              </a:spcAft>
              <a:buClr>
                <a:srgbClr val="C00000"/>
              </a:buClr>
            </a:pPr>
            <a:endParaRPr lang="cs-CZ" b="1" dirty="0"/>
          </a:p>
          <a:p>
            <a:pPr marL="174625" indent="-174625">
              <a:spcAft>
                <a:spcPts val="1200"/>
              </a:spcAft>
              <a:buClr>
                <a:srgbClr val="C00000"/>
              </a:buClr>
            </a:pPr>
            <a:r>
              <a:rPr lang="cs-CZ" b="1" u="sng" dirty="0"/>
              <a:t>Nepovinné přílohy</a:t>
            </a:r>
          </a:p>
          <a:p>
            <a:pPr marL="460375" indent="-285750">
              <a:spcAft>
                <a:spcPts val="1200"/>
              </a:spcAft>
              <a:buClr>
                <a:srgbClr val="C00000"/>
              </a:buClr>
              <a:buFont typeface="Wingdings" panose="05000000000000000000" pitchFamily="2" charset="2"/>
              <a:buChar char="§"/>
            </a:pPr>
            <a:r>
              <a:rPr lang="cs-CZ" b="1" dirty="0"/>
              <a:t>Doklady o právní subjektivitě žadatele (pouze v případě neúspěšné validace v MS14</a:t>
            </a:r>
            <a:r>
              <a:rPr lang="cs-CZ" b="1" dirty="0" smtClean="0"/>
              <a:t>+)</a:t>
            </a:r>
          </a:p>
          <a:p>
            <a:pPr marL="460375" indent="-285750">
              <a:spcAft>
                <a:spcPts val="1200"/>
              </a:spcAft>
              <a:buClr>
                <a:srgbClr val="C00000"/>
              </a:buClr>
              <a:buFont typeface="Wingdings" panose="05000000000000000000" pitchFamily="2" charset="2"/>
              <a:buChar char="§"/>
            </a:pPr>
            <a:r>
              <a:rPr lang="cs-CZ" b="1" dirty="0" smtClean="0"/>
              <a:t>Klíčové aktivity</a:t>
            </a:r>
            <a:endParaRPr lang="cs-CZ" b="1" dirty="0"/>
          </a:p>
          <a:p>
            <a:pPr marL="174625">
              <a:spcAft>
                <a:spcPts val="1200"/>
              </a:spcAft>
              <a:buClr>
                <a:srgbClr val="A59253"/>
              </a:buClr>
            </a:pPr>
            <a:r>
              <a:rPr lang="cs-CZ" b="1" dirty="0" smtClean="0">
                <a:solidFill>
                  <a:srgbClr val="FF0000"/>
                </a:solidFill>
              </a:rPr>
              <a:t>Další </a:t>
            </a:r>
            <a:r>
              <a:rPr lang="cs-CZ" b="1" dirty="0">
                <a:solidFill>
                  <a:srgbClr val="FF0000"/>
                </a:solidFill>
              </a:rPr>
              <a:t>přílohy žádosti, které bude třeba doložit před podpisem smlouvy, jsou specifikovány v Pravidlech pro žadatele a příjemce OP </a:t>
            </a:r>
            <a:r>
              <a:rPr lang="cs-CZ" b="1" dirty="0" smtClean="0">
                <a:solidFill>
                  <a:srgbClr val="FF0000"/>
                </a:solidFill>
              </a:rPr>
              <a:t>PPR.</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4327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269057" y="1128010"/>
            <a:ext cx="8605881" cy="6093976"/>
          </a:xfrm>
          <a:prstGeom prst="rect">
            <a:avLst/>
          </a:prstGeom>
        </p:spPr>
        <p:txBody>
          <a:bodyPr wrap="square">
            <a:spAutoFit/>
          </a:bodyPr>
          <a:lstStyle/>
          <a:p>
            <a:pPr marL="450850" indent="-276225">
              <a:lnSpc>
                <a:spcPct val="150000"/>
              </a:lnSpc>
              <a:buClr>
                <a:srgbClr val="A59253"/>
              </a:buClr>
              <a:buFont typeface="Wingdings" panose="05000000000000000000" pitchFamily="2" charset="2"/>
              <a:buChar char="Ø"/>
            </a:pPr>
            <a:endParaRPr lang="cs-CZ" sz="1400" dirty="0" smtClean="0"/>
          </a:p>
          <a:p>
            <a:pPr marL="450850" indent="-276225">
              <a:spcAft>
                <a:spcPts val="1800"/>
              </a:spcAft>
              <a:buClr>
                <a:srgbClr val="A59253"/>
              </a:buClr>
            </a:pPr>
            <a:r>
              <a:rPr lang="cs-CZ" u="sng" dirty="0" smtClean="0"/>
              <a:t>Základní dokumenty pro zpracování žádosti </a:t>
            </a:r>
          </a:p>
          <a:p>
            <a:pPr marL="450850" indent="-276225">
              <a:spcAft>
                <a:spcPts val="1200"/>
              </a:spcAft>
              <a:buClr>
                <a:srgbClr val="A59253"/>
              </a:buClr>
              <a:buFont typeface="Wingdings" panose="05000000000000000000" pitchFamily="2" charset="2"/>
              <a:buChar char="Ø"/>
            </a:pPr>
            <a:r>
              <a:rPr lang="cs-CZ" dirty="0" smtClean="0"/>
              <a:t>Text </a:t>
            </a:r>
            <a:r>
              <a:rPr lang="cs-CZ" dirty="0"/>
              <a:t>výzvy </a:t>
            </a:r>
          </a:p>
          <a:p>
            <a:pPr marL="450850" indent="-276225">
              <a:spcAft>
                <a:spcPts val="1200"/>
              </a:spcAft>
              <a:buClr>
                <a:srgbClr val="A59253"/>
              </a:buClr>
              <a:buFont typeface="Wingdings" panose="05000000000000000000" pitchFamily="2" charset="2"/>
              <a:buChar char="Ø"/>
            </a:pPr>
            <a:r>
              <a:rPr lang="cs-CZ" dirty="0"/>
              <a:t>Pokyny a formuláře k vyplnění žádosti o </a:t>
            </a:r>
            <a:r>
              <a:rPr lang="cs-CZ" dirty="0" smtClean="0"/>
              <a:t>podporu</a:t>
            </a:r>
          </a:p>
          <a:p>
            <a:pPr marL="450850" indent="-276225">
              <a:spcAft>
                <a:spcPts val="1200"/>
              </a:spcAft>
              <a:buClr>
                <a:srgbClr val="A59253"/>
              </a:buClr>
              <a:buFont typeface="Wingdings" panose="05000000000000000000" pitchFamily="2" charset="2"/>
              <a:buChar char="Ø"/>
            </a:pPr>
            <a:endParaRPr lang="cs-CZ" dirty="0"/>
          </a:p>
          <a:p>
            <a:pPr marL="450850" indent="-276225">
              <a:spcAft>
                <a:spcPts val="600"/>
              </a:spcAft>
              <a:buClr>
                <a:srgbClr val="A59253"/>
              </a:buClr>
              <a:buFont typeface="Wingdings" panose="05000000000000000000" pitchFamily="2" charset="2"/>
              <a:buChar char="Ø"/>
            </a:pPr>
            <a:r>
              <a:rPr lang="cs-CZ" b="1" dirty="0"/>
              <a:t>Pravidla</a:t>
            </a:r>
            <a:r>
              <a:rPr lang="cs-CZ" dirty="0"/>
              <a:t> pro žadatele a </a:t>
            </a:r>
            <a:r>
              <a:rPr lang="cs-CZ" dirty="0" smtClean="0"/>
              <a:t>příjemce </a:t>
            </a:r>
          </a:p>
          <a:p>
            <a:pPr marL="450850">
              <a:spcAft>
                <a:spcPts val="1800"/>
              </a:spcAft>
              <a:buClr>
                <a:srgbClr val="A59253"/>
              </a:buClr>
            </a:pPr>
            <a:r>
              <a:rPr lang="cs-CZ" sz="1700" dirty="0">
                <a:solidFill>
                  <a:srgbClr val="0000FF"/>
                </a:solidFill>
                <a:hlinkClick r:id="rId3"/>
              </a:rPr>
              <a:t>http://penizeproprahu.cz/pro-zadatele/pravidla-pro-zadatele/</a:t>
            </a:r>
            <a:r>
              <a:rPr lang="cs-CZ" sz="1700" dirty="0">
                <a:solidFill>
                  <a:srgbClr val="0000FF"/>
                </a:solidFill>
              </a:rPr>
              <a:t> </a:t>
            </a:r>
            <a:endParaRPr lang="cs-CZ" sz="1700" dirty="0" smtClean="0">
              <a:solidFill>
                <a:srgbClr val="0000FF"/>
              </a:solidFill>
            </a:endParaRPr>
          </a:p>
          <a:p>
            <a:pPr marL="450850">
              <a:spcAft>
                <a:spcPts val="1800"/>
              </a:spcAft>
              <a:buClr>
                <a:srgbClr val="A59253"/>
              </a:buClr>
            </a:pPr>
            <a:endParaRPr lang="cs-CZ" sz="1700" dirty="0"/>
          </a:p>
          <a:p>
            <a:pPr marL="450850" indent="-276225">
              <a:spcAft>
                <a:spcPts val="600"/>
              </a:spcAft>
              <a:buClr>
                <a:srgbClr val="A59253"/>
              </a:buClr>
              <a:buFont typeface="Wingdings" panose="05000000000000000000" pitchFamily="2" charset="2"/>
              <a:buChar char="Ø"/>
            </a:pPr>
            <a:r>
              <a:rPr lang="cs-CZ" b="1" dirty="0" smtClean="0"/>
              <a:t>Kritéria </a:t>
            </a:r>
            <a:r>
              <a:rPr lang="cs-CZ" dirty="0" smtClean="0"/>
              <a:t>pro výběr projektů</a:t>
            </a:r>
          </a:p>
          <a:p>
            <a:pPr marL="538163" indent="-274638">
              <a:spcAft>
                <a:spcPts val="1800"/>
              </a:spcAft>
              <a:buClr>
                <a:srgbClr val="A59253"/>
              </a:buClr>
              <a:buFont typeface="Wingdings" panose="05000000000000000000" pitchFamily="2" charset="2"/>
              <a:buChar char="§"/>
            </a:pPr>
            <a:r>
              <a:rPr lang="cs-CZ" sz="1700" dirty="0">
                <a:hlinkClick r:id="rId4"/>
              </a:rPr>
              <a:t>http://penizeproprahu.cz/kriteria-pro-kontrolu-prijatelnosti-a-formalnich-nalezitosti/</a:t>
            </a:r>
            <a:r>
              <a:rPr lang="cs-CZ" sz="1700" dirty="0"/>
              <a:t> </a:t>
            </a:r>
          </a:p>
          <a:p>
            <a:pPr marL="538163" indent="-274638">
              <a:spcAft>
                <a:spcPts val="600"/>
              </a:spcAft>
              <a:buClr>
                <a:srgbClr val="A59253"/>
              </a:buClr>
              <a:buFont typeface="Wingdings" panose="05000000000000000000" pitchFamily="2" charset="2"/>
              <a:buChar char="§"/>
            </a:pPr>
            <a:r>
              <a:rPr lang="cs-CZ" sz="1700" dirty="0" smtClean="0">
                <a:hlinkClick r:id="rId5"/>
              </a:rPr>
              <a:t>http</a:t>
            </a:r>
            <a:r>
              <a:rPr lang="cs-CZ" sz="1700" dirty="0">
                <a:hlinkClick r:id="rId5"/>
              </a:rPr>
              <a:t>://penizeproprahu.cz/kriteria-pro-vecne-hodnoceni/</a:t>
            </a:r>
            <a:r>
              <a:rPr lang="cs-CZ" sz="1700" dirty="0"/>
              <a:t> </a:t>
            </a:r>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103439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7109" y="-228600"/>
            <a:ext cx="7886700" cy="1325563"/>
          </a:xfrm>
        </p:spPr>
        <p:txBody>
          <a:bodyPr/>
          <a:lstStyle/>
          <a:p>
            <a:r>
              <a:rPr lang="cs-CZ" b="1" dirty="0" smtClean="0">
                <a:solidFill>
                  <a:schemeClr val="bg1"/>
                </a:solidFill>
              </a:rPr>
              <a:t>Sada hodnotících kritérií pro PO 4, specifický cíl 4.2</a:t>
            </a:r>
            <a:br>
              <a:rPr lang="cs-CZ" b="1" dirty="0" smtClean="0">
                <a:solidFill>
                  <a:schemeClr val="bg1"/>
                </a:solidFill>
              </a:rPr>
            </a:br>
            <a:r>
              <a:rPr lang="cs-CZ" b="1" dirty="0" smtClean="0">
                <a:solidFill>
                  <a:schemeClr val="bg1"/>
                </a:solidFill>
              </a:rPr>
              <a:t>Věcné hodnocení</a:t>
            </a:r>
            <a:endParaRPr lang="cs-CZ" b="1" dirty="0">
              <a:solidFill>
                <a:schemeClr val="bg1"/>
              </a:solidFill>
            </a:endParaRPr>
          </a:p>
        </p:txBody>
      </p:sp>
      <p:graphicFrame>
        <p:nvGraphicFramePr>
          <p:cNvPr id="4" name="Zástupný symbol pro obsah 3"/>
          <p:cNvGraphicFramePr>
            <a:graphicFrameLocks noGrp="1"/>
          </p:cNvGraphicFramePr>
          <p:nvPr>
            <p:ph idx="1"/>
            <p:extLst/>
          </p:nvPr>
        </p:nvGraphicFramePr>
        <p:xfrm>
          <a:off x="880109" y="1325882"/>
          <a:ext cx="7806690" cy="4626259"/>
        </p:xfrm>
        <a:graphic>
          <a:graphicData uri="http://schemas.openxmlformats.org/drawingml/2006/table">
            <a:tbl>
              <a:tblPr firstRow="1" firstCol="1" bandRow="1">
                <a:tableStyleId>{5C22544A-7EE6-4342-B048-85BDC9FD1C3A}</a:tableStyleId>
              </a:tblPr>
              <a:tblGrid>
                <a:gridCol w="2602230"/>
                <a:gridCol w="2602230"/>
                <a:gridCol w="2602230"/>
              </a:tblGrid>
              <a:tr h="417111">
                <a:tc>
                  <a:txBody>
                    <a:bodyPr/>
                    <a:lstStyle/>
                    <a:p>
                      <a:pPr>
                        <a:lnSpc>
                          <a:spcPct val="115000"/>
                        </a:lnSpc>
                        <a:spcAft>
                          <a:spcPts val="0"/>
                        </a:spcAft>
                      </a:pPr>
                      <a:r>
                        <a:rPr lang="cs-CZ" sz="1100" dirty="0">
                          <a:effectLst/>
                        </a:rPr>
                        <a:t>Skupina kritérií</a:t>
                      </a:r>
                    </a:p>
                    <a:p>
                      <a:pPr>
                        <a:lnSpc>
                          <a:spcPct val="115000"/>
                        </a:lnSpc>
                        <a:spcAft>
                          <a:spcPts val="0"/>
                        </a:spcAft>
                      </a:pPr>
                      <a:r>
                        <a:rPr lang="cs-CZ" sz="1100" dirty="0">
                          <a:effectLst/>
                        </a:rPr>
                        <a:t>(max. počet bodů)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100" dirty="0">
                          <a:effectLst/>
                        </a:rPr>
                        <a:t>Název kritéria</a:t>
                      </a:r>
                    </a:p>
                    <a:p>
                      <a:pPr>
                        <a:lnSpc>
                          <a:spcPct val="115000"/>
                        </a:lnSpc>
                        <a:spcAft>
                          <a:spcPts val="0"/>
                        </a:spcAft>
                      </a:pPr>
                      <a:r>
                        <a:rPr lang="cs-CZ" sz="1100" dirty="0">
                          <a:effectLst/>
                        </a:rPr>
                        <a:t>(max. počet bodů)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100">
                          <a:effectLst/>
                        </a:rPr>
                        <a:t>Subkritéria / prvky analýzy</a:t>
                      </a:r>
                    </a:p>
                    <a:p>
                      <a:pPr>
                        <a:lnSpc>
                          <a:spcPct val="115000"/>
                        </a:lnSpc>
                        <a:spcAft>
                          <a:spcPts val="0"/>
                        </a:spcAft>
                      </a:pPr>
                      <a:r>
                        <a:rPr lang="cs-CZ" sz="1100">
                          <a:effectLst/>
                        </a:rPr>
                        <a:t>(max. počet bodů)</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027">
                <a:tc rowSpan="3">
                  <a:txBody>
                    <a:bodyPr/>
                    <a:lstStyle/>
                    <a:p>
                      <a:pPr>
                        <a:lnSpc>
                          <a:spcPct val="115000"/>
                        </a:lnSpc>
                        <a:spcAft>
                          <a:spcPts val="0"/>
                        </a:spcAft>
                      </a:pPr>
                      <a:r>
                        <a:rPr lang="cs-CZ" sz="1000">
                          <a:effectLst/>
                        </a:rPr>
                        <a:t>Potřebnost (30)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cs-CZ" sz="1000">
                          <a:effectLst/>
                        </a:rPr>
                        <a:t>1. Příspěvek navrhovaného projektu k cílům a výsledkům operačního programu a prioritní osy (20)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1.1 Příspěvek projektu ke specifickým cílům programu stanoveným ve výzvě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40">
                <a:tc vMerge="1">
                  <a:txBody>
                    <a:bodyPr/>
                    <a:lstStyle/>
                    <a:p>
                      <a:endParaRPr lang="cs-CZ"/>
                    </a:p>
                  </a:txBody>
                  <a:tcPr/>
                </a:tc>
                <a:tc vMerge="1">
                  <a:txBody>
                    <a:bodyPr/>
                    <a:lstStyle/>
                    <a:p>
                      <a:endParaRPr lang="cs-CZ"/>
                    </a:p>
                  </a:txBody>
                  <a:tcPr/>
                </a:tc>
                <a:tc>
                  <a:txBody>
                    <a:bodyPr/>
                    <a:lstStyle/>
                    <a:p>
                      <a:pPr>
                        <a:lnSpc>
                          <a:spcPct val="115000"/>
                        </a:lnSpc>
                        <a:spcAft>
                          <a:spcPts val="0"/>
                        </a:spcAft>
                      </a:pPr>
                      <a:r>
                        <a:rPr lang="cs-CZ" sz="1000">
                          <a:effectLst/>
                        </a:rPr>
                        <a:t>1.2 Soulad projektu s potřebami cílové skupiny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40">
                <a:tc vMerge="1">
                  <a:txBody>
                    <a:bodyPr/>
                    <a:lstStyle/>
                    <a:p>
                      <a:endParaRPr lang="cs-CZ"/>
                    </a:p>
                  </a:txBody>
                  <a:tcPr/>
                </a:tc>
                <a:tc>
                  <a:txBody>
                    <a:bodyPr/>
                    <a:lstStyle/>
                    <a:p>
                      <a:pPr>
                        <a:lnSpc>
                          <a:spcPct val="115000"/>
                        </a:lnSpc>
                        <a:spcAft>
                          <a:spcPts val="0"/>
                        </a:spcAft>
                      </a:pPr>
                      <a:r>
                        <a:rPr lang="cs-CZ" sz="1000">
                          <a:effectLst/>
                        </a:rPr>
                        <a:t>2. Způsob zapojení cílové skupiny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2.1 Způsob zapojení cílové skupiny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rowSpan="3">
                  <a:txBody>
                    <a:bodyPr/>
                    <a:lstStyle/>
                    <a:p>
                      <a:pPr>
                        <a:lnSpc>
                          <a:spcPct val="115000"/>
                        </a:lnSpc>
                        <a:spcAft>
                          <a:spcPts val="0"/>
                        </a:spcAft>
                      </a:pPr>
                      <a:r>
                        <a:rPr lang="cs-CZ" sz="1000">
                          <a:effectLst/>
                        </a:rPr>
                        <a:t>Účelnost (20)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cs-CZ" sz="1000">
                          <a:effectLst/>
                        </a:rPr>
                        <a:t>3. Kvalita návrhu a realizace projektu (intervenční logika) (20)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3.1 Cíle projektu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vMerge="1">
                  <a:txBody>
                    <a:bodyPr/>
                    <a:lstStyle/>
                    <a:p>
                      <a:endParaRPr lang="cs-CZ"/>
                    </a:p>
                  </a:txBody>
                  <a:tcPr/>
                </a:tc>
                <a:tc vMerge="1">
                  <a:txBody>
                    <a:bodyPr/>
                    <a:lstStyle/>
                    <a:p>
                      <a:endParaRPr lang="cs-CZ"/>
                    </a:p>
                  </a:txBody>
                  <a:tcPr/>
                </a:tc>
                <a:tc>
                  <a:txBody>
                    <a:bodyPr/>
                    <a:lstStyle/>
                    <a:p>
                      <a:pPr>
                        <a:lnSpc>
                          <a:spcPct val="115000"/>
                        </a:lnSpc>
                        <a:spcAft>
                          <a:spcPts val="0"/>
                        </a:spcAft>
                      </a:pPr>
                      <a:r>
                        <a:rPr lang="cs-CZ" sz="1000">
                          <a:effectLst/>
                        </a:rPr>
                        <a:t>3.2 Provázanost projektu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vMerge="1">
                  <a:txBody>
                    <a:bodyPr/>
                    <a:lstStyle/>
                    <a:p>
                      <a:endParaRPr lang="cs-CZ"/>
                    </a:p>
                  </a:txBody>
                  <a:tcPr/>
                </a:tc>
                <a:tc vMerge="1">
                  <a:txBody>
                    <a:bodyPr/>
                    <a:lstStyle/>
                    <a:p>
                      <a:endParaRPr lang="cs-CZ"/>
                    </a:p>
                  </a:txBody>
                  <a:tcPr/>
                </a:tc>
                <a:tc>
                  <a:txBody>
                    <a:bodyPr/>
                    <a:lstStyle/>
                    <a:p>
                      <a:pPr>
                        <a:lnSpc>
                          <a:spcPct val="115000"/>
                        </a:lnSpc>
                        <a:spcAft>
                          <a:spcPts val="0"/>
                        </a:spcAft>
                      </a:pPr>
                      <a:r>
                        <a:rPr lang="cs-CZ" sz="1000">
                          <a:effectLst/>
                        </a:rPr>
                        <a:t>3.3 Inovativnost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763">
                <a:tc rowSpan="3">
                  <a:txBody>
                    <a:bodyPr/>
                    <a:lstStyle/>
                    <a:p>
                      <a:pPr>
                        <a:lnSpc>
                          <a:spcPct val="115000"/>
                        </a:lnSpc>
                        <a:spcAft>
                          <a:spcPts val="0"/>
                        </a:spcAft>
                      </a:pPr>
                      <a:r>
                        <a:rPr lang="cs-CZ" sz="1000">
                          <a:effectLst/>
                        </a:rPr>
                        <a:t>Efektivnost a hospodárnost (20)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cs-CZ" sz="1000">
                          <a:effectLst/>
                        </a:rPr>
                        <a:t>4. Efektivnost, finanční a ekonomická stránka projektu (15)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4.1 Efektivnost projektu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vMerge="1">
                  <a:txBody>
                    <a:bodyPr/>
                    <a:lstStyle/>
                    <a:p>
                      <a:endParaRPr lang="cs-CZ"/>
                    </a:p>
                  </a:txBody>
                  <a:tcPr/>
                </a:tc>
                <a:tc vMerge="1">
                  <a:txBody>
                    <a:bodyPr/>
                    <a:lstStyle/>
                    <a:p>
                      <a:endParaRPr lang="cs-CZ"/>
                    </a:p>
                  </a:txBody>
                  <a:tcPr/>
                </a:tc>
                <a:tc>
                  <a:txBody>
                    <a:bodyPr/>
                    <a:lstStyle/>
                    <a:p>
                      <a:pPr>
                        <a:lnSpc>
                          <a:spcPct val="115000"/>
                        </a:lnSpc>
                        <a:spcAft>
                          <a:spcPts val="0"/>
                        </a:spcAft>
                      </a:pPr>
                      <a:r>
                        <a:rPr lang="cs-CZ" sz="1000">
                          <a:effectLst/>
                        </a:rPr>
                        <a:t>4.2 Hospodárnost výdajů projektu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40">
                <a:tc vMerge="1">
                  <a:txBody>
                    <a:bodyPr/>
                    <a:lstStyle/>
                    <a:p>
                      <a:endParaRPr lang="cs-CZ"/>
                    </a:p>
                  </a:txBody>
                  <a:tcPr/>
                </a:tc>
                <a:tc>
                  <a:txBody>
                    <a:bodyPr/>
                    <a:lstStyle/>
                    <a:p>
                      <a:pPr>
                        <a:lnSpc>
                          <a:spcPct val="115000"/>
                        </a:lnSpc>
                        <a:spcAft>
                          <a:spcPts val="0"/>
                        </a:spcAft>
                      </a:pPr>
                      <a:r>
                        <a:rPr lang="cs-CZ" sz="1000">
                          <a:effectLst/>
                        </a:rPr>
                        <a:t>5. Nastavení měřitelných indikátorů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5.1 Reálnost hodnoty plánovaných měřitelných indikátorů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40">
                <a:tc rowSpan="4">
                  <a:txBody>
                    <a:bodyPr/>
                    <a:lstStyle/>
                    <a:p>
                      <a:pPr>
                        <a:lnSpc>
                          <a:spcPct val="115000"/>
                        </a:lnSpc>
                        <a:spcAft>
                          <a:spcPts val="0"/>
                        </a:spcAft>
                      </a:pPr>
                      <a:r>
                        <a:rPr lang="cs-CZ" sz="1000">
                          <a:effectLst/>
                        </a:rPr>
                        <a:t>Proveditelnost (25)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6. Způsob realizace aktivit a jejich návaznost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6.1 Způsob realizace aktivit a jejich návaznost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vMerge="1">
                  <a:txBody>
                    <a:bodyPr/>
                    <a:lstStyle/>
                    <a:p>
                      <a:endParaRPr lang="cs-CZ"/>
                    </a:p>
                  </a:txBody>
                  <a:tcPr/>
                </a:tc>
                <a:tc rowSpan="2">
                  <a:txBody>
                    <a:bodyPr/>
                    <a:lstStyle/>
                    <a:p>
                      <a:pPr>
                        <a:lnSpc>
                          <a:spcPct val="115000"/>
                        </a:lnSpc>
                        <a:spcAft>
                          <a:spcPts val="0"/>
                        </a:spcAft>
                      </a:pPr>
                      <a:r>
                        <a:rPr lang="cs-CZ" sz="1000">
                          <a:effectLst/>
                        </a:rPr>
                        <a:t>7. Schopnosti a zkušenosti žadatele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7.1 Organizační zajištění projektu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887">
                <a:tc vMerge="1">
                  <a:txBody>
                    <a:bodyPr/>
                    <a:lstStyle/>
                    <a:p>
                      <a:endParaRPr lang="cs-CZ"/>
                    </a:p>
                  </a:txBody>
                  <a:tcPr/>
                </a:tc>
                <a:tc vMerge="1">
                  <a:txBody>
                    <a:bodyPr/>
                    <a:lstStyle/>
                    <a:p>
                      <a:endParaRPr lang="cs-CZ"/>
                    </a:p>
                  </a:txBody>
                  <a:tcPr/>
                </a:tc>
                <a:tc>
                  <a:txBody>
                    <a:bodyPr/>
                    <a:lstStyle/>
                    <a:p>
                      <a:pPr>
                        <a:lnSpc>
                          <a:spcPct val="115000"/>
                        </a:lnSpc>
                        <a:spcAft>
                          <a:spcPts val="0"/>
                        </a:spcAft>
                      </a:pPr>
                      <a:r>
                        <a:rPr lang="cs-CZ" sz="1000">
                          <a:effectLst/>
                        </a:rPr>
                        <a:t>7.2 Odborné zajištění projektu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vMerge="1">
                  <a:txBody>
                    <a:bodyPr/>
                    <a:lstStyle/>
                    <a:p>
                      <a:endParaRPr lang="cs-CZ"/>
                    </a:p>
                  </a:txBody>
                  <a:tcPr/>
                </a:tc>
                <a:tc>
                  <a:txBody>
                    <a:bodyPr/>
                    <a:lstStyle/>
                    <a:p>
                      <a:pPr>
                        <a:lnSpc>
                          <a:spcPct val="115000"/>
                        </a:lnSpc>
                        <a:spcAft>
                          <a:spcPts val="0"/>
                        </a:spcAft>
                      </a:pPr>
                      <a:r>
                        <a:rPr lang="cs-CZ" sz="1000">
                          <a:effectLst/>
                        </a:rPr>
                        <a:t>8. Dopad a udržitelnost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8.1 Dopad a udržitelnost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40">
                <a:tc rowSpan="2">
                  <a:txBody>
                    <a:bodyPr/>
                    <a:lstStyle/>
                    <a:p>
                      <a:pPr>
                        <a:lnSpc>
                          <a:spcPct val="115000"/>
                        </a:lnSpc>
                        <a:spcAft>
                          <a:spcPts val="0"/>
                        </a:spcAft>
                      </a:pPr>
                      <a:r>
                        <a:rPr lang="cs-CZ" sz="1000">
                          <a:effectLst/>
                        </a:rPr>
                        <a:t>Komplementarity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cs-CZ" sz="1000">
                          <a:effectLst/>
                        </a:rPr>
                        <a:t>9. Komplementarity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000">
                          <a:effectLst/>
                        </a:rPr>
                        <a:t>9.1 Věcný obsah komplementární vazby (3)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253">
                <a:tc vMerge="1">
                  <a:txBody>
                    <a:bodyPr/>
                    <a:lstStyle/>
                    <a:p>
                      <a:endParaRPr lang="cs-CZ"/>
                    </a:p>
                  </a:txBody>
                  <a:tcPr/>
                </a:tc>
                <a:tc vMerge="1">
                  <a:txBody>
                    <a:bodyPr/>
                    <a:lstStyle/>
                    <a:p>
                      <a:endParaRPr lang="cs-CZ"/>
                    </a:p>
                  </a:txBody>
                  <a:tcPr/>
                </a:tc>
                <a:tc>
                  <a:txBody>
                    <a:bodyPr/>
                    <a:lstStyle/>
                    <a:p>
                      <a:pPr>
                        <a:lnSpc>
                          <a:spcPct val="115000"/>
                        </a:lnSpc>
                        <a:spcAft>
                          <a:spcPts val="0"/>
                        </a:spcAft>
                      </a:pPr>
                      <a:r>
                        <a:rPr lang="cs-CZ" sz="1000" dirty="0">
                          <a:effectLst/>
                        </a:rPr>
                        <a:t>9.2 Stav komplementarity (2)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85401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2350" y="-193993"/>
            <a:ext cx="7886700" cy="1325563"/>
          </a:xfrm>
        </p:spPr>
        <p:txBody>
          <a:bodyPr/>
          <a:lstStyle/>
          <a:p>
            <a:r>
              <a:rPr lang="cs-CZ" b="1" dirty="0">
                <a:solidFill>
                  <a:schemeClr val="bg1"/>
                </a:solidFill>
              </a:rPr>
              <a:t>Sada hodnotících kritérií pro PO 4, specifický cíl 4.2</a:t>
            </a:r>
            <a:br>
              <a:rPr lang="cs-CZ" b="1" dirty="0">
                <a:solidFill>
                  <a:schemeClr val="bg1"/>
                </a:solidFill>
              </a:rPr>
            </a:br>
            <a:r>
              <a:rPr lang="cs-CZ" b="1" dirty="0">
                <a:solidFill>
                  <a:schemeClr val="bg1"/>
                </a:solidFill>
              </a:rPr>
              <a:t>Věcné hodnocení</a:t>
            </a:r>
          </a:p>
        </p:txBody>
      </p:sp>
      <p:sp>
        <p:nvSpPr>
          <p:cNvPr id="5" name="TextovéPole 4"/>
          <p:cNvSpPr txBox="1"/>
          <p:nvPr/>
        </p:nvSpPr>
        <p:spPr>
          <a:xfrm>
            <a:off x="787400" y="1131570"/>
            <a:ext cx="7625080" cy="5233740"/>
          </a:xfrm>
          <a:prstGeom prst="rect">
            <a:avLst/>
          </a:prstGeom>
          <a:noFill/>
        </p:spPr>
        <p:txBody>
          <a:bodyPr wrap="square" rtlCol="0">
            <a:spAutoFit/>
          </a:bodyPr>
          <a:lstStyle/>
          <a:p>
            <a:r>
              <a:rPr lang="cs-CZ" dirty="0" smtClean="0"/>
              <a:t>Příklad:</a:t>
            </a:r>
          </a:p>
          <a:p>
            <a:r>
              <a:rPr lang="cs-CZ" b="1" dirty="0" smtClean="0"/>
              <a:t>Kritérium č. 2.1 – Způsob zapojení cílové skupiny</a:t>
            </a:r>
          </a:p>
          <a:p>
            <a:endParaRPr lang="cs-CZ" dirty="0" smtClean="0"/>
          </a:p>
          <a:p>
            <a:pPr>
              <a:lnSpc>
                <a:spcPct val="115000"/>
              </a:lnSpc>
              <a:spcAft>
                <a:spcPts val="0"/>
              </a:spcAft>
            </a:pPr>
            <a:r>
              <a:rPr lang="cs-CZ" dirty="0"/>
              <a:t>Posuzuje se zejména:</a:t>
            </a:r>
            <a:endParaRPr lang="cs-CZ" sz="2000" dirty="0"/>
          </a:p>
          <a:p>
            <a:pPr marL="342900" lvl="0" indent="-342900">
              <a:lnSpc>
                <a:spcPct val="115000"/>
              </a:lnSpc>
              <a:spcAft>
                <a:spcPts val="0"/>
              </a:spcAft>
              <a:buFont typeface="Symbol" panose="05050102010706020507" pitchFamily="18" charset="2"/>
              <a:buChar char=""/>
            </a:pPr>
            <a:r>
              <a:rPr lang="cs-CZ" dirty="0"/>
              <a:t>Zapojení a účast cílových skupin v projektu ve všech relevantních fázích (jasně popsaná práce s CS).</a:t>
            </a:r>
            <a:endParaRPr lang="cs-CZ" sz="2000" dirty="0"/>
          </a:p>
          <a:p>
            <a:pPr marL="342900" lvl="0" indent="-342900">
              <a:lnSpc>
                <a:spcPct val="115000"/>
              </a:lnSpc>
              <a:spcAft>
                <a:spcPts val="0"/>
              </a:spcAft>
              <a:buFont typeface="Symbol" panose="05050102010706020507" pitchFamily="18" charset="2"/>
              <a:buChar char=""/>
            </a:pPr>
            <a:r>
              <a:rPr lang="cs-CZ" dirty="0"/>
              <a:t>Zda je v žádosti prokázán zájem cílové skupiny o zapojení do projektu.</a:t>
            </a:r>
            <a:endParaRPr lang="cs-CZ" sz="2000" dirty="0"/>
          </a:p>
          <a:p>
            <a:pPr marL="342900" lvl="0" indent="-342900">
              <a:lnSpc>
                <a:spcPct val="115000"/>
              </a:lnSpc>
              <a:spcAft>
                <a:spcPts val="0"/>
              </a:spcAft>
              <a:buFont typeface="Symbol" panose="05050102010706020507" pitchFamily="18" charset="2"/>
              <a:buChar char=""/>
            </a:pPr>
            <a:r>
              <a:rPr lang="cs-CZ" dirty="0"/>
              <a:t>Navržené nástroje oslovení, výběru, motivace a způsobu práce s cílovou skupinou vhodné pro zvolené cílové skupiny.</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endParaRPr lang="cs-CZ" dirty="0" smtClean="0"/>
          </a:p>
          <a:p>
            <a:r>
              <a:rPr lang="cs-CZ" dirty="0" smtClean="0"/>
              <a:t>Zdroj informací v žádosti:</a:t>
            </a:r>
          </a:p>
          <a:p>
            <a:pPr marL="285750" indent="-285750">
              <a:buFontTx/>
              <a:buChar char="-"/>
            </a:pPr>
            <a:r>
              <a:rPr lang="cs-CZ" i="1" dirty="0" smtClean="0"/>
              <a:t>Popis projektu</a:t>
            </a:r>
          </a:p>
          <a:p>
            <a:pPr marL="285750" indent="-285750">
              <a:buFontTx/>
              <a:buChar char="-"/>
            </a:pPr>
            <a:r>
              <a:rPr lang="cs-CZ" i="1" dirty="0" smtClean="0"/>
              <a:t>Cílová skupina</a:t>
            </a:r>
          </a:p>
          <a:p>
            <a:pPr marL="285750" indent="-285750">
              <a:buFontTx/>
              <a:buChar char="-"/>
            </a:pPr>
            <a:r>
              <a:rPr lang="cs-CZ" i="1" dirty="0" smtClean="0"/>
              <a:t>Klíčové aktivity</a:t>
            </a:r>
          </a:p>
          <a:p>
            <a:pPr marL="285750" indent="-285750">
              <a:buFontTx/>
              <a:buChar char="-"/>
            </a:pPr>
            <a:r>
              <a:rPr lang="cs-CZ" i="1" dirty="0" smtClean="0"/>
              <a:t>Přílohy</a:t>
            </a:r>
            <a:endParaRPr lang="cs-CZ" i="1" dirty="0"/>
          </a:p>
          <a:p>
            <a:endParaRPr lang="cs-CZ" dirty="0"/>
          </a:p>
        </p:txBody>
      </p:sp>
    </p:spTree>
    <p:extLst>
      <p:ext uri="{BB962C8B-B14F-4D97-AF65-F5344CB8AC3E}">
        <p14:creationId xmlns:p14="http://schemas.microsoft.com/office/powerpoint/2010/main" val="3973664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II.</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269058" y="1347085"/>
            <a:ext cx="8605881" cy="8433078"/>
          </a:xfrm>
          <a:prstGeom prst="rect">
            <a:avLst/>
          </a:prstGeom>
        </p:spPr>
        <p:txBody>
          <a:bodyPr wrap="square">
            <a:spAutoFit/>
          </a:bodyPr>
          <a:lstStyle/>
          <a:p>
            <a:pPr marL="174625">
              <a:spcAft>
                <a:spcPts val="1200"/>
              </a:spcAft>
              <a:buClr>
                <a:srgbClr val="A59253"/>
              </a:buClr>
            </a:pPr>
            <a:r>
              <a:rPr lang="cs-CZ" b="1" u="sng" dirty="0"/>
              <a:t>Žádost o podporu </a:t>
            </a:r>
            <a:endParaRPr lang="cs-CZ" b="1" u="sng" dirty="0" smtClean="0"/>
          </a:p>
          <a:p>
            <a:pPr marL="460375" indent="-285750">
              <a:spcAft>
                <a:spcPts val="1200"/>
              </a:spcAft>
              <a:buClr>
                <a:srgbClr val="A59253"/>
              </a:buClr>
              <a:buFont typeface="Wingdings" panose="05000000000000000000" pitchFamily="2" charset="2"/>
              <a:buChar char="Ø"/>
            </a:pPr>
            <a:r>
              <a:rPr lang="cs-CZ" dirty="0" smtClean="0"/>
              <a:t>Musí </a:t>
            </a:r>
            <a:r>
              <a:rPr lang="cs-CZ" dirty="0"/>
              <a:t>obsahovat </a:t>
            </a:r>
            <a:r>
              <a:rPr lang="cs-CZ" b="1" dirty="0"/>
              <a:t>všechny </a:t>
            </a:r>
            <a:r>
              <a:rPr lang="cs-CZ" dirty="0"/>
              <a:t>podstatné informace o projektu</a:t>
            </a:r>
          </a:p>
          <a:p>
            <a:pPr marL="450850" indent="-276225">
              <a:spcAft>
                <a:spcPts val="1200"/>
              </a:spcAft>
              <a:buClr>
                <a:srgbClr val="A59253"/>
              </a:buClr>
              <a:buFont typeface="Wingdings" panose="05000000000000000000" pitchFamily="2" charset="2"/>
              <a:buChar char="Ø"/>
            </a:pPr>
            <a:r>
              <a:rPr lang="cs-CZ" dirty="0"/>
              <a:t>V souladu s textem výzvy </a:t>
            </a:r>
            <a:br>
              <a:rPr lang="cs-CZ" dirty="0"/>
            </a:br>
            <a:endParaRPr lang="cs-CZ" dirty="0" smtClean="0"/>
          </a:p>
          <a:p>
            <a:pPr marL="174625">
              <a:spcAft>
                <a:spcPts val="1200"/>
              </a:spcAft>
              <a:buClr>
                <a:srgbClr val="A59253"/>
              </a:buClr>
            </a:pPr>
            <a:r>
              <a:rPr lang="cs-CZ" b="1" u="sng" dirty="0" smtClean="0"/>
              <a:t>Cíl </a:t>
            </a:r>
            <a:r>
              <a:rPr lang="cs-CZ" b="1" u="sng" dirty="0"/>
              <a:t>projektu</a:t>
            </a:r>
          </a:p>
          <a:p>
            <a:pPr marL="450850" indent="-276225">
              <a:spcAft>
                <a:spcPts val="1200"/>
              </a:spcAft>
              <a:buClr>
                <a:srgbClr val="A59253"/>
              </a:buClr>
              <a:buFont typeface="Wingdings" panose="05000000000000000000" pitchFamily="2" charset="2"/>
              <a:buChar char="Ø"/>
            </a:pPr>
            <a:r>
              <a:rPr lang="cs-CZ" dirty="0"/>
              <a:t>Reálně </a:t>
            </a:r>
            <a:r>
              <a:rPr lang="cs-CZ" b="1" dirty="0"/>
              <a:t>dosažitelný</a:t>
            </a:r>
            <a:r>
              <a:rPr lang="cs-CZ" dirty="0"/>
              <a:t> a </a:t>
            </a:r>
            <a:r>
              <a:rPr lang="cs-CZ" b="1" dirty="0"/>
              <a:t>měřitelný</a:t>
            </a:r>
          </a:p>
          <a:p>
            <a:pPr marL="450850" indent="-276225">
              <a:spcAft>
                <a:spcPts val="1200"/>
              </a:spcAft>
              <a:buClr>
                <a:srgbClr val="A59253"/>
              </a:buClr>
              <a:buFont typeface="Wingdings" panose="05000000000000000000" pitchFamily="2" charset="2"/>
              <a:buChar char="Ø"/>
            </a:pPr>
            <a:r>
              <a:rPr lang="cs-CZ" dirty="0"/>
              <a:t>Všechny činnosti projektu musí být v souladu s tímto cílem</a:t>
            </a:r>
            <a:br>
              <a:rPr lang="cs-CZ" dirty="0"/>
            </a:br>
            <a:endParaRPr lang="cs-CZ" dirty="0"/>
          </a:p>
          <a:p>
            <a:pPr marL="174625">
              <a:spcAft>
                <a:spcPts val="1200"/>
              </a:spcAft>
              <a:buClr>
                <a:srgbClr val="A59253"/>
              </a:buClr>
            </a:pPr>
            <a:r>
              <a:rPr lang="cs-CZ" b="1" u="sng" dirty="0"/>
              <a:t>Potřebnost projektu</a:t>
            </a:r>
          </a:p>
          <a:p>
            <a:pPr marL="450850" indent="-276225">
              <a:spcAft>
                <a:spcPts val="1200"/>
              </a:spcAft>
              <a:buClr>
                <a:srgbClr val="A59253"/>
              </a:buClr>
              <a:buFont typeface="Wingdings" panose="05000000000000000000" pitchFamily="2" charset="2"/>
              <a:buChar char="Ø"/>
            </a:pPr>
            <a:r>
              <a:rPr lang="cs-CZ" dirty="0"/>
              <a:t>Proč by měl být projekt realizován? </a:t>
            </a:r>
          </a:p>
          <a:p>
            <a:pPr marL="450850" indent="-276225">
              <a:spcAft>
                <a:spcPts val="1200"/>
              </a:spcAft>
              <a:buClr>
                <a:srgbClr val="A59253"/>
              </a:buClr>
              <a:buFont typeface="Wingdings" panose="05000000000000000000" pitchFamily="2" charset="2"/>
              <a:buChar char="Ø"/>
            </a:pPr>
            <a:r>
              <a:rPr lang="cs-CZ" dirty="0"/>
              <a:t>Proč z veřejných zdrojů?</a:t>
            </a:r>
          </a:p>
          <a:p>
            <a:pPr marL="450850" indent="-276225">
              <a:spcAft>
                <a:spcPts val="1200"/>
              </a:spcAft>
              <a:buClr>
                <a:srgbClr val="A59253"/>
              </a:buClr>
              <a:buFont typeface="Wingdings" panose="05000000000000000000" pitchFamily="2" charset="2"/>
              <a:buChar char="Ø"/>
            </a:pPr>
            <a:endParaRPr lang="cs-CZ" dirty="0" smtClean="0"/>
          </a:p>
          <a:p>
            <a:pPr marL="450850" indent="-276225">
              <a:spcAft>
                <a:spcPts val="1200"/>
              </a:spcAft>
              <a:buClr>
                <a:srgbClr val="A59253"/>
              </a:buClr>
              <a:buFont typeface="Wingdings" panose="05000000000000000000" pitchFamily="2" charset="2"/>
              <a:buChar char="Ø"/>
            </a:pPr>
            <a:endParaRPr lang="cs-CZ" dirty="0"/>
          </a:p>
          <a:p>
            <a:pPr marL="450850" indent="-276225">
              <a:spcAft>
                <a:spcPts val="1200"/>
              </a:spcAft>
              <a:buClr>
                <a:srgbClr val="A59253"/>
              </a:buClr>
              <a:buFont typeface="Wingdings" panose="05000000000000000000" pitchFamily="2" charset="2"/>
              <a:buChar char="Ø"/>
            </a:pPr>
            <a:endParaRPr lang="cs-CZ" dirty="0" smtClean="0"/>
          </a:p>
          <a:p>
            <a:pPr marL="450850" indent="-276225">
              <a:spcAft>
                <a:spcPts val="1200"/>
              </a:spcAft>
              <a:buClr>
                <a:srgbClr val="A59253"/>
              </a:buClr>
              <a:buFont typeface="Wingdings" panose="05000000000000000000" pitchFamily="2" charset="2"/>
              <a:buChar char="Ø"/>
            </a:pPr>
            <a:r>
              <a:rPr lang="cs-CZ" dirty="0" smtClean="0"/>
              <a:t>Harmonogram</a:t>
            </a:r>
          </a:p>
          <a:p>
            <a:pPr marL="450850" indent="-276225">
              <a:spcAft>
                <a:spcPts val="1200"/>
              </a:spcAft>
              <a:buClr>
                <a:srgbClr val="A59253"/>
              </a:buClr>
              <a:buFont typeface="Wingdings" panose="05000000000000000000" pitchFamily="2" charset="2"/>
              <a:buChar char="Ø"/>
            </a:pPr>
            <a:r>
              <a:rPr lang="cs-CZ" sz="1700" dirty="0" smtClean="0"/>
              <a:t>RT</a:t>
            </a:r>
          </a:p>
          <a:p>
            <a:pPr marL="450850" indent="-276225">
              <a:spcAft>
                <a:spcPts val="1200"/>
              </a:spcAft>
              <a:buClr>
                <a:srgbClr val="A59253"/>
              </a:buClr>
              <a:buFont typeface="Wingdings" panose="05000000000000000000" pitchFamily="2" charset="2"/>
              <a:buChar char="Ø"/>
            </a:pPr>
            <a:endParaRPr lang="cs-CZ" sz="1700"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313822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III.</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96618" y="1328214"/>
            <a:ext cx="8750764" cy="5186035"/>
          </a:xfrm>
          <a:prstGeom prst="rect">
            <a:avLst/>
          </a:prstGeom>
        </p:spPr>
        <p:txBody>
          <a:bodyPr wrap="square">
            <a:spAutoFit/>
          </a:bodyPr>
          <a:lstStyle/>
          <a:p>
            <a:pPr marL="174625">
              <a:lnSpc>
                <a:spcPct val="150000"/>
              </a:lnSpc>
              <a:buClr>
                <a:srgbClr val="A59253"/>
              </a:buClr>
            </a:pPr>
            <a:r>
              <a:rPr lang="cs-CZ" b="1" u="sng" dirty="0"/>
              <a:t>Cílová skupina</a:t>
            </a:r>
          </a:p>
          <a:p>
            <a:pPr marL="460375" indent="-285750">
              <a:lnSpc>
                <a:spcPct val="150000"/>
              </a:lnSpc>
              <a:buClr>
                <a:srgbClr val="A59253"/>
              </a:buClr>
              <a:buFont typeface="Wingdings" panose="05000000000000000000" pitchFamily="2" charset="2"/>
              <a:buChar char="Ø"/>
            </a:pPr>
            <a:r>
              <a:rPr lang="cs-CZ" dirty="0"/>
              <a:t>Hlavní měřítko potřebnosti, projekt se realizuje kvůli </a:t>
            </a:r>
            <a:r>
              <a:rPr lang="cs-CZ" b="1" dirty="0"/>
              <a:t>potřebám cílové skupiny</a:t>
            </a:r>
          </a:p>
          <a:p>
            <a:pPr marL="460375" indent="-285750">
              <a:lnSpc>
                <a:spcPct val="150000"/>
              </a:lnSpc>
              <a:buClr>
                <a:srgbClr val="A59253"/>
              </a:buClr>
              <a:buFont typeface="Wingdings" panose="05000000000000000000" pitchFamily="2" charset="2"/>
              <a:buChar char="Ø"/>
            </a:pPr>
            <a:r>
              <a:rPr lang="cs-CZ" dirty="0"/>
              <a:t>Mají lidé o projekt zájem, jsou motivováni se účastnit aktivit projektu?</a:t>
            </a:r>
          </a:p>
          <a:p>
            <a:pPr marL="460375" indent="-285750">
              <a:lnSpc>
                <a:spcPct val="150000"/>
              </a:lnSpc>
              <a:buClr>
                <a:srgbClr val="A59253"/>
              </a:buClr>
              <a:buFont typeface="Wingdings" panose="05000000000000000000" pitchFamily="2" charset="2"/>
              <a:buChar char="Ø"/>
            </a:pPr>
            <a:r>
              <a:rPr lang="cs-CZ" dirty="0"/>
              <a:t>Co z projektu získají?</a:t>
            </a:r>
            <a:br>
              <a:rPr lang="cs-CZ" dirty="0"/>
            </a:br>
            <a:endParaRPr lang="cs-CZ" dirty="0"/>
          </a:p>
          <a:p>
            <a:pPr marL="174625">
              <a:lnSpc>
                <a:spcPct val="150000"/>
              </a:lnSpc>
              <a:buClr>
                <a:srgbClr val="A59253"/>
              </a:buClr>
            </a:pPr>
            <a:r>
              <a:rPr lang="cs-CZ" b="1" u="sng" dirty="0"/>
              <a:t>Klíčové aktivity</a:t>
            </a:r>
          </a:p>
          <a:p>
            <a:pPr marL="460375" indent="-285750">
              <a:lnSpc>
                <a:spcPct val="150000"/>
              </a:lnSpc>
              <a:buClr>
                <a:srgbClr val="A59253"/>
              </a:buClr>
              <a:buFont typeface="Wingdings" panose="05000000000000000000" pitchFamily="2" charset="2"/>
              <a:buChar char="Ø"/>
            </a:pPr>
            <a:r>
              <a:rPr lang="cs-CZ" dirty="0"/>
              <a:t>Jádro žádosti o podporu</a:t>
            </a:r>
          </a:p>
          <a:p>
            <a:pPr marL="460375" indent="-285750">
              <a:lnSpc>
                <a:spcPct val="150000"/>
              </a:lnSpc>
              <a:buClr>
                <a:srgbClr val="A59253"/>
              </a:buClr>
              <a:buFont typeface="Wingdings" panose="05000000000000000000" pitchFamily="2" charset="2"/>
              <a:buChar char="Ø"/>
            </a:pPr>
            <a:r>
              <a:rPr lang="cs-CZ" dirty="0"/>
              <a:t>Popsat detailně, konkrétně, strukturovaně, logicky</a:t>
            </a:r>
          </a:p>
          <a:p>
            <a:pPr marL="460375" indent="-285750">
              <a:lnSpc>
                <a:spcPct val="150000"/>
              </a:lnSpc>
              <a:buClr>
                <a:srgbClr val="A59253"/>
              </a:buClr>
              <a:buFont typeface="Wingdings" panose="05000000000000000000" pitchFamily="2" charset="2"/>
              <a:buChar char="Ø"/>
            </a:pPr>
            <a:r>
              <a:rPr lang="cs-CZ" dirty="0"/>
              <a:t>Popis činností, nákladů, výstupů</a:t>
            </a:r>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377970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65662" y="843677"/>
            <a:ext cx="8812669" cy="5513048"/>
          </a:xfrm>
          <a:prstGeom prst="rect">
            <a:avLst/>
          </a:prstGeom>
        </p:spPr>
        <p:txBody>
          <a:bodyPr wrap="square">
            <a:spAutoFit/>
          </a:bodyPr>
          <a:lstStyle/>
          <a:p>
            <a:pPr>
              <a:lnSpc>
                <a:spcPct val="150000"/>
              </a:lnSpc>
              <a:buClr>
                <a:srgbClr val="A59253"/>
              </a:buClr>
            </a:pPr>
            <a:r>
              <a:rPr lang="cs-CZ" sz="1850" b="1" dirty="0" smtClean="0"/>
              <a:t>Podporované aktivity:</a:t>
            </a:r>
            <a:endParaRPr lang="cs-CZ" sz="1850" dirty="0">
              <a:cs typeface="Arial" panose="020B0604020202020204" pitchFamily="34" charset="0"/>
            </a:endParaRPr>
          </a:p>
          <a:p>
            <a:pPr marL="285750" indent="-285750">
              <a:buClr>
                <a:srgbClr val="A59253"/>
              </a:buClr>
              <a:buFont typeface="Wingdings" panose="05000000000000000000" pitchFamily="2" charset="2"/>
              <a:buChar char="Ø"/>
            </a:pPr>
            <a:r>
              <a:rPr lang="cs-CZ" sz="1850" b="1" dirty="0" smtClean="0">
                <a:cs typeface="Arial" panose="020B0604020202020204" pitchFamily="34" charset="0"/>
              </a:rPr>
              <a:t>4.1.1. Podpora škol v přípravě a zavedení opatření pro začleňování dětí a žáků s odlišným mateřským jazykem </a:t>
            </a:r>
          </a:p>
          <a:p>
            <a:pPr marL="800100" lvl="1" indent="-342900">
              <a:spcBef>
                <a:spcPts val="600"/>
              </a:spcBef>
              <a:spcAft>
                <a:spcPts val="600"/>
              </a:spcAft>
              <a:buClr>
                <a:srgbClr val="A59253"/>
              </a:buClr>
              <a:buFont typeface="Arial" panose="020B0604020202020204" pitchFamily="34" charset="0"/>
              <a:buChar char="•"/>
            </a:pPr>
            <a:r>
              <a:rPr lang="cs-CZ" sz="1850" dirty="0" smtClean="0">
                <a:cs typeface="Arial" panose="020B0604020202020204" pitchFamily="34" charset="0"/>
              </a:rPr>
              <a:t>4.1.1.1. Tvorba </a:t>
            </a:r>
            <a:r>
              <a:rPr lang="cs-CZ" sz="1850" dirty="0">
                <a:cs typeface="Arial" panose="020B0604020202020204" pitchFamily="34" charset="0"/>
              </a:rPr>
              <a:t>příručky školy pro začleňování dětí a žáků s odlišným mateřským jazykem (dále jen OMJ) </a:t>
            </a:r>
            <a:endParaRPr lang="cs-CZ" sz="1850" dirty="0" smtClean="0">
              <a:cs typeface="Arial" panose="020B0604020202020204" pitchFamily="34" charset="0"/>
            </a:endParaRPr>
          </a:p>
          <a:p>
            <a:pPr marL="800100" lvl="1" indent="-342900">
              <a:spcAft>
                <a:spcPts val="600"/>
              </a:spcAft>
              <a:buClr>
                <a:srgbClr val="A59253"/>
              </a:buClr>
              <a:buFont typeface="Arial" panose="020B0604020202020204" pitchFamily="34" charset="0"/>
              <a:buChar char="•"/>
            </a:pPr>
            <a:r>
              <a:rPr lang="cs-CZ" sz="1850" dirty="0" smtClean="0">
                <a:cs typeface="Arial" panose="020B0604020202020204" pitchFamily="34" charset="0"/>
              </a:rPr>
              <a:t>4.1.1.2. Komunitní </a:t>
            </a:r>
            <a:r>
              <a:rPr lang="cs-CZ" sz="1850" dirty="0">
                <a:cs typeface="Arial" panose="020B0604020202020204" pitchFamily="34" charset="0"/>
              </a:rPr>
              <a:t>aktivity a integrace dětí a žáků s odlišným mateřským jazykem v rámci volnočasových a neformálních aktivit na základě spolupráce škol s dalšími organizacemi a jejich zapojení do vzdělávacího procesu</a:t>
            </a:r>
          </a:p>
          <a:p>
            <a:pPr>
              <a:buClr>
                <a:srgbClr val="A59253"/>
              </a:buClr>
            </a:pPr>
            <a:endParaRPr lang="cs-CZ" sz="800" dirty="0">
              <a:cs typeface="Arial" panose="020B0604020202020204" pitchFamily="34" charset="0"/>
            </a:endParaRPr>
          </a:p>
          <a:p>
            <a:pPr marL="285750" indent="-285750">
              <a:buClr>
                <a:srgbClr val="A59253"/>
              </a:buClr>
              <a:buFont typeface="Wingdings" panose="05000000000000000000" pitchFamily="2" charset="2"/>
              <a:buChar char="Ø"/>
            </a:pPr>
            <a:r>
              <a:rPr lang="cs-CZ" sz="1850" b="1" dirty="0" smtClean="0">
                <a:cs typeface="Arial" panose="020B0604020202020204" pitchFamily="34" charset="0"/>
              </a:rPr>
              <a:t>4.1.2. Posílení </a:t>
            </a:r>
            <a:r>
              <a:rPr lang="cs-CZ" sz="1850" b="1" dirty="0">
                <a:cs typeface="Arial" panose="020B0604020202020204" pitchFamily="34" charset="0"/>
              </a:rPr>
              <a:t>inkluze v multikulturní společnosti </a:t>
            </a:r>
            <a:endParaRPr lang="cs-CZ" sz="1850" dirty="0">
              <a:cs typeface="Arial" panose="020B0604020202020204" pitchFamily="34" charset="0"/>
            </a:endParaRPr>
          </a:p>
          <a:p>
            <a:pPr marL="800100" lvl="1" indent="-342900">
              <a:spcBef>
                <a:spcPts val="600"/>
              </a:spcBef>
              <a:buClr>
                <a:srgbClr val="A59253"/>
              </a:buClr>
              <a:buFont typeface="Arial" panose="020B0604020202020204" pitchFamily="34" charset="0"/>
              <a:buChar char="•"/>
            </a:pPr>
            <a:r>
              <a:rPr lang="cs-CZ" sz="1850" dirty="0" smtClean="0">
                <a:cs typeface="Arial" panose="020B0604020202020204" pitchFamily="34" charset="0"/>
              </a:rPr>
              <a:t>4.1.2.1. Vytvoření </a:t>
            </a:r>
            <a:r>
              <a:rPr lang="cs-CZ" sz="1850" dirty="0">
                <a:cs typeface="Arial" panose="020B0604020202020204" pitchFamily="34" charset="0"/>
              </a:rPr>
              <a:t>školního plánu multikulturní výchovy </a:t>
            </a:r>
            <a:endParaRPr lang="cs-CZ" sz="1850" dirty="0" smtClean="0">
              <a:cs typeface="Arial" panose="020B0604020202020204" pitchFamily="34" charset="0"/>
            </a:endParaRPr>
          </a:p>
          <a:p>
            <a:pPr marL="800100" lvl="1" indent="-342900">
              <a:spcBef>
                <a:spcPts val="600"/>
              </a:spcBef>
              <a:buClr>
                <a:srgbClr val="A59253"/>
              </a:buClr>
              <a:buFont typeface="Arial" panose="020B0604020202020204" pitchFamily="34" charset="0"/>
              <a:buChar char="•"/>
            </a:pPr>
            <a:r>
              <a:rPr lang="da-DK" sz="1850" dirty="0" smtClean="0">
                <a:cs typeface="Arial" panose="020B0604020202020204" pitchFamily="34" charset="0"/>
              </a:rPr>
              <a:t>4.1.2.2.</a:t>
            </a:r>
            <a:r>
              <a:rPr lang="cs-CZ" sz="1850" dirty="0" smtClean="0">
                <a:cs typeface="Arial" panose="020B0604020202020204" pitchFamily="34" charset="0"/>
              </a:rPr>
              <a:t> </a:t>
            </a:r>
            <a:r>
              <a:rPr lang="da-DK" sz="1850" dirty="0" smtClean="0">
                <a:cs typeface="Arial" panose="020B0604020202020204" pitchFamily="34" charset="0"/>
              </a:rPr>
              <a:t>Rozvoj </a:t>
            </a:r>
            <a:r>
              <a:rPr lang="da-DK" sz="1850" dirty="0">
                <a:cs typeface="Arial" panose="020B0604020202020204" pitchFamily="34" charset="0"/>
              </a:rPr>
              <a:t>demokratické kultury ve škole</a:t>
            </a:r>
            <a:endParaRPr lang="cs-CZ" sz="1850" dirty="0">
              <a:cs typeface="Arial" panose="020B0604020202020204" pitchFamily="34" charset="0"/>
            </a:endParaRPr>
          </a:p>
          <a:p>
            <a:pPr marL="285750" indent="-285750">
              <a:buClr>
                <a:srgbClr val="A59253"/>
              </a:buClr>
              <a:buFont typeface="Wingdings" panose="05000000000000000000" pitchFamily="2" charset="2"/>
              <a:buChar char="Ø"/>
            </a:pPr>
            <a:endParaRPr lang="cs-CZ" sz="1400" dirty="0">
              <a:cs typeface="Arial" panose="020B0604020202020204" pitchFamily="34" charset="0"/>
            </a:endParaRPr>
          </a:p>
          <a:p>
            <a:pPr marL="285750" indent="-285750">
              <a:buClr>
                <a:srgbClr val="A59253"/>
              </a:buClr>
              <a:buFont typeface="Wingdings" panose="05000000000000000000" pitchFamily="2" charset="2"/>
              <a:buChar char="Ø"/>
            </a:pPr>
            <a:r>
              <a:rPr lang="cs-CZ" sz="1850" b="1" dirty="0" smtClean="0"/>
              <a:t>4.1.3. Tvorba </a:t>
            </a:r>
            <a:r>
              <a:rPr lang="cs-CZ" sz="1850" b="1" dirty="0"/>
              <a:t>a realizace programů na podporu rozvoje kompetencí k udržitelnému rozvoji </a:t>
            </a:r>
          </a:p>
          <a:p>
            <a:pPr marL="800100" lvl="1" indent="-342900">
              <a:buClr>
                <a:srgbClr val="A59253"/>
              </a:buClr>
              <a:buFont typeface="Arial" panose="020B0604020202020204" pitchFamily="34" charset="0"/>
              <a:buChar char="•"/>
            </a:pPr>
            <a:r>
              <a:rPr lang="cs-CZ" sz="1850" dirty="0"/>
              <a:t>4.1.3.1</a:t>
            </a:r>
            <a:r>
              <a:rPr lang="cs-CZ" sz="1850" dirty="0" smtClean="0"/>
              <a:t>. Vytvoření </a:t>
            </a:r>
            <a:r>
              <a:rPr lang="cs-CZ" sz="1850" dirty="0"/>
              <a:t>a realizace programů na rozvoj kompetencí k udržitelnému rozvoji ve vztahu k sociálnímu pilíři udržitelného </a:t>
            </a:r>
            <a:r>
              <a:rPr lang="cs-CZ" sz="1850" dirty="0" smtClean="0"/>
              <a:t>rozvoje </a:t>
            </a:r>
            <a:endParaRPr lang="cs-CZ" sz="185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Nadpis 1"/>
          <p:cNvSpPr txBox="1">
            <a:spLocks/>
          </p:cNvSpPr>
          <p:nvPr/>
        </p:nvSpPr>
        <p:spPr bwMode="auto">
          <a:xfrm>
            <a:off x="1200150" y="315595"/>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a:lstStyle>
          <a:p>
            <a:r>
              <a:rPr lang="cs-CZ" b="1" dirty="0" smtClean="0"/>
              <a:t>Výzva č. 51 Rozvoj vzdělávání v Praze</a:t>
            </a:r>
            <a:endParaRPr lang="cs-CZ" b="1" dirty="0"/>
          </a:p>
        </p:txBody>
      </p:sp>
    </p:spTree>
    <p:extLst>
      <p:ext uri="{BB962C8B-B14F-4D97-AF65-F5344CB8AC3E}">
        <p14:creationId xmlns:p14="http://schemas.microsoft.com/office/powerpoint/2010/main" val="38792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IV.</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34529" y="1027900"/>
            <a:ext cx="8874942" cy="6093976"/>
          </a:xfrm>
          <a:prstGeom prst="rect">
            <a:avLst/>
          </a:prstGeom>
        </p:spPr>
        <p:txBody>
          <a:bodyPr wrap="square">
            <a:spAutoFit/>
          </a:bodyPr>
          <a:lstStyle/>
          <a:p>
            <a:pPr marL="174625">
              <a:lnSpc>
                <a:spcPct val="150000"/>
              </a:lnSpc>
              <a:spcAft>
                <a:spcPts val="1800"/>
              </a:spcAft>
              <a:buClr>
                <a:srgbClr val="A59253"/>
              </a:buClr>
            </a:pPr>
            <a:r>
              <a:rPr lang="cs-CZ" b="1" u="sng" dirty="0"/>
              <a:t>Rozpočet  </a:t>
            </a:r>
          </a:p>
          <a:p>
            <a:pPr marL="460375" indent="-285750">
              <a:lnSpc>
                <a:spcPct val="150000"/>
              </a:lnSpc>
              <a:buClr>
                <a:srgbClr val="A59253"/>
              </a:buClr>
              <a:buFont typeface="Wingdings" panose="05000000000000000000" pitchFamily="2" charset="2"/>
              <a:buChar char="Ø"/>
            </a:pPr>
            <a:r>
              <a:rPr lang="cs-CZ" b="1" u="sng" dirty="0"/>
              <a:t>Hledisko hospodárnosti (doporučené ceny a mzdy) </a:t>
            </a:r>
          </a:p>
          <a:p>
            <a:pPr marL="460375" indent="-285750">
              <a:lnSpc>
                <a:spcPct val="150000"/>
              </a:lnSpc>
              <a:buClr>
                <a:srgbClr val="A59253"/>
              </a:buClr>
              <a:buFont typeface="Wingdings" panose="05000000000000000000" pitchFamily="2" charset="2"/>
              <a:buChar char="Ø"/>
            </a:pPr>
            <a:r>
              <a:rPr lang="cs-CZ" dirty="0"/>
              <a:t>Dodržení limitů rozpočtu </a:t>
            </a:r>
            <a:endParaRPr lang="cs-CZ" dirty="0" smtClean="0"/>
          </a:p>
          <a:p>
            <a:pPr marL="460375" indent="-285750">
              <a:lnSpc>
                <a:spcPct val="150000"/>
              </a:lnSpc>
              <a:buClr>
                <a:srgbClr val="A59253"/>
              </a:buClr>
              <a:buFont typeface="Wingdings" panose="05000000000000000000" pitchFamily="2" charset="2"/>
              <a:buChar char="§"/>
            </a:pPr>
            <a:r>
              <a:rPr lang="cs-CZ" dirty="0" smtClean="0"/>
              <a:t>kapitola </a:t>
            </a:r>
            <a:r>
              <a:rPr lang="cs-CZ" dirty="0"/>
              <a:t>Drobný hmotný neinvestiční majetek - Zařízení a vybavení nesmí překročit 30 % celkového rozpočtu přímých způsobilých nákladů </a:t>
            </a:r>
            <a:r>
              <a:rPr lang="cs-CZ" dirty="0" smtClean="0"/>
              <a:t>projektu</a:t>
            </a:r>
          </a:p>
          <a:p>
            <a:pPr marL="174625">
              <a:lnSpc>
                <a:spcPct val="150000"/>
              </a:lnSpc>
              <a:buClr>
                <a:srgbClr val="A59253"/>
              </a:buClr>
            </a:pPr>
            <a:r>
              <a:rPr lang="cs-CZ" sz="800" dirty="0" smtClean="0"/>
              <a:t>  </a:t>
            </a:r>
          </a:p>
          <a:p>
            <a:pPr marL="460375" indent="-285750">
              <a:lnSpc>
                <a:spcPct val="150000"/>
              </a:lnSpc>
              <a:buClr>
                <a:srgbClr val="A59253"/>
              </a:buClr>
              <a:buFont typeface="Wingdings" panose="05000000000000000000" pitchFamily="2" charset="2"/>
              <a:buChar char="§"/>
            </a:pPr>
            <a:r>
              <a:rPr lang="cs-CZ" dirty="0" smtClean="0"/>
              <a:t>  </a:t>
            </a:r>
          </a:p>
          <a:p>
            <a:pPr marL="460375" indent="-285750">
              <a:lnSpc>
                <a:spcPct val="150000"/>
              </a:lnSpc>
              <a:buClr>
                <a:srgbClr val="A59253"/>
              </a:buClr>
              <a:buFont typeface="Wingdings" panose="05000000000000000000" pitchFamily="2" charset="2"/>
              <a:buChar char="§"/>
            </a:pPr>
            <a:endParaRPr lang="cs-CZ" dirty="0"/>
          </a:p>
          <a:p>
            <a:pPr marL="460375" indent="-285750">
              <a:lnSpc>
                <a:spcPct val="150000"/>
              </a:lnSpc>
              <a:buClr>
                <a:srgbClr val="A59253"/>
              </a:buClr>
              <a:buFont typeface="Wingdings" panose="05000000000000000000" pitchFamily="2" charset="2"/>
              <a:buChar char="Ø"/>
            </a:pPr>
            <a:r>
              <a:rPr lang="cs-CZ" b="1" dirty="0"/>
              <a:t>Provázanost cílů, klíčových aktivit, rozpočtu a výstupů projektu </a:t>
            </a:r>
            <a:endParaRPr lang="cs-CZ" b="1" dirty="0" smtClean="0"/>
          </a:p>
          <a:p>
            <a:pPr marL="460375" indent="-285750">
              <a:lnSpc>
                <a:spcPct val="150000"/>
              </a:lnSpc>
              <a:buClr>
                <a:srgbClr val="A59253"/>
              </a:buClr>
              <a:buFont typeface="Wingdings" panose="05000000000000000000" pitchFamily="2" charset="2"/>
              <a:buChar char="Ø"/>
            </a:pPr>
            <a:endParaRPr lang="cs-CZ" dirty="0"/>
          </a:p>
          <a:p>
            <a:pPr marL="460375" indent="-285750">
              <a:lnSpc>
                <a:spcPct val="150000"/>
              </a:lnSpc>
              <a:buClr>
                <a:srgbClr val="A59253"/>
              </a:buClr>
              <a:buFont typeface="Wingdings" panose="05000000000000000000" pitchFamily="2" charset="2"/>
              <a:buChar char="Ø"/>
            </a:pPr>
            <a:r>
              <a:rPr lang="cs-CZ" sz="1600" dirty="0"/>
              <a:t>Pokyny a formuláře k vyplnění žádosti o podporu: </a:t>
            </a:r>
            <a:endParaRPr lang="cs-CZ" sz="1600" dirty="0" smtClean="0"/>
          </a:p>
          <a:p>
            <a:pPr marL="174625" indent="276225">
              <a:lnSpc>
                <a:spcPct val="150000"/>
              </a:lnSpc>
              <a:buClr>
                <a:srgbClr val="A59253"/>
              </a:buClr>
            </a:pPr>
            <a:r>
              <a:rPr lang="cs-CZ" sz="1600" dirty="0">
                <a:hlinkClick r:id="rId3"/>
              </a:rPr>
              <a:t>http://penizeproprahu.cz/pro-zadatele</a:t>
            </a:r>
            <a:r>
              <a:rPr lang="cs-CZ" sz="1600" dirty="0" smtClean="0">
                <a:hlinkClick r:id="rId3"/>
              </a:rPr>
              <a:t>/</a:t>
            </a:r>
            <a:r>
              <a:rPr lang="cs-CZ" sz="1600" dirty="0" smtClean="0"/>
              <a:t> </a:t>
            </a:r>
          </a:p>
          <a:p>
            <a:pPr marL="285750" indent="-285750">
              <a:buClr>
                <a:srgbClr val="A59253"/>
              </a:buClr>
              <a:buFont typeface="Wingdings" panose="05000000000000000000" pitchFamily="2" charset="2"/>
              <a:buChar char="Ø"/>
            </a:pPr>
            <a:endParaRPr lang="cs-CZ" dirty="0"/>
          </a:p>
          <a:p>
            <a:pPr marL="285750" indent="-285750" algn="ct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4" name="Obdélník 3"/>
          <p:cNvSpPr/>
          <p:nvPr/>
        </p:nvSpPr>
        <p:spPr>
          <a:xfrm>
            <a:off x="620887" y="3591631"/>
            <a:ext cx="7258755"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V rámci této výzvy není podporováno kompletní vybavení učeben</a:t>
            </a:r>
          </a:p>
        </p:txBody>
      </p:sp>
    </p:spTree>
    <p:extLst>
      <p:ext uri="{BB962C8B-B14F-4D97-AF65-F5344CB8AC3E}">
        <p14:creationId xmlns:p14="http://schemas.microsoft.com/office/powerpoint/2010/main" val="218316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Časté </a:t>
            </a:r>
            <a:r>
              <a:rPr lang="pt-BR" b="1" dirty="0" smtClean="0">
                <a:solidFill>
                  <a:schemeClr val="bg1"/>
                </a:solidFill>
              </a:rPr>
              <a:t>chyby</a:t>
            </a:r>
            <a:endParaRPr lang="pt-BR" b="1" dirty="0">
              <a:solidFill>
                <a:schemeClr val="bg1"/>
              </a:solidFill>
            </a:endParaRPr>
          </a:p>
        </p:txBody>
      </p:sp>
      <p:sp>
        <p:nvSpPr>
          <p:cNvPr id="3" name="Obdélník 2"/>
          <p:cNvSpPr/>
          <p:nvPr/>
        </p:nvSpPr>
        <p:spPr>
          <a:xfrm>
            <a:off x="475489" y="1595382"/>
            <a:ext cx="8211312" cy="4416594"/>
          </a:xfrm>
          <a:prstGeom prst="rect">
            <a:avLst/>
          </a:prstGeom>
        </p:spPr>
        <p:txBody>
          <a:bodyPr wrap="square">
            <a:spAutoFit/>
          </a:bodyPr>
          <a:lstStyle/>
          <a:p>
            <a:pPr marL="450850" indent="-450850">
              <a:lnSpc>
                <a:spcPct val="150000"/>
              </a:lnSpc>
              <a:spcAft>
                <a:spcPts val="1200"/>
              </a:spcAft>
              <a:buClr>
                <a:srgbClr val="A59253"/>
              </a:buClr>
              <a:buFont typeface="Wingdings" panose="05000000000000000000" pitchFamily="2" charset="2"/>
              <a:buChar char="Ø"/>
            </a:pPr>
            <a:r>
              <a:rPr lang="cs-CZ" dirty="0" smtClean="0"/>
              <a:t>Překročení data realizace (pro výzvu č. 51 platí datum 30. </a:t>
            </a:r>
            <a:r>
              <a:rPr lang="cs-CZ" dirty="0"/>
              <a:t>6</a:t>
            </a:r>
            <a:r>
              <a:rPr lang="cs-CZ" dirty="0" smtClean="0"/>
              <a:t>. 2022 )</a:t>
            </a:r>
          </a:p>
          <a:p>
            <a:pPr marL="450850" indent="-450850">
              <a:lnSpc>
                <a:spcPct val="150000"/>
              </a:lnSpc>
              <a:spcAft>
                <a:spcPts val="1200"/>
              </a:spcAft>
              <a:buClr>
                <a:srgbClr val="A59253"/>
              </a:buClr>
              <a:buFont typeface="Wingdings" panose="05000000000000000000" pitchFamily="2" charset="2"/>
              <a:buChar char="Ø"/>
            </a:pPr>
            <a:r>
              <a:rPr lang="cs-CZ" dirty="0" smtClean="0"/>
              <a:t>Neodevzdání </a:t>
            </a:r>
            <a:r>
              <a:rPr lang="cs-CZ" dirty="0"/>
              <a:t>či nepodepsání Informace o vlastnické </a:t>
            </a:r>
            <a:r>
              <a:rPr lang="cs-CZ" dirty="0" smtClean="0"/>
              <a:t>struktuře</a:t>
            </a:r>
          </a:p>
          <a:p>
            <a:pPr marL="450850" indent="-450850">
              <a:lnSpc>
                <a:spcPct val="150000"/>
              </a:lnSpc>
              <a:spcAft>
                <a:spcPts val="1200"/>
              </a:spcAft>
              <a:buClr>
                <a:srgbClr val="A59253"/>
              </a:buClr>
              <a:buFont typeface="Wingdings" panose="05000000000000000000" pitchFamily="2" charset="2"/>
              <a:buChar char="Ø"/>
            </a:pPr>
            <a:r>
              <a:rPr lang="cs-CZ" dirty="0" smtClean="0"/>
              <a:t>Partnerství (partner dodavatel služeb)</a:t>
            </a:r>
            <a:endParaRPr lang="cs-CZ" dirty="0"/>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449263" indent="-361950">
              <a:lnSpc>
                <a:spcPct val="150000"/>
              </a:lnSpc>
              <a:buClr>
                <a:srgbClr val="A59253"/>
              </a:buClr>
              <a:buFont typeface="Wingdings" panose="05000000000000000000" pitchFamily="2" charset="2"/>
              <a:buChar char="Ø"/>
            </a:pPr>
            <a:r>
              <a:rPr lang="cs-CZ" dirty="0"/>
              <a:t>FAQ (časté dotazy):</a:t>
            </a:r>
          </a:p>
          <a:p>
            <a:pPr marL="449263" indent="1588">
              <a:lnSpc>
                <a:spcPct val="150000"/>
              </a:lnSpc>
              <a:spcBef>
                <a:spcPts val="1200"/>
              </a:spcBef>
              <a:buClr>
                <a:srgbClr val="A59253"/>
              </a:buClr>
            </a:pPr>
            <a:r>
              <a:rPr lang="cs-CZ" dirty="0">
                <a:hlinkClick r:id="rId3"/>
              </a:rPr>
              <a:t>http://penizeproprahu.cz/pro-zadatele/faq-pro-zadatele/</a:t>
            </a:r>
            <a:r>
              <a:rPr lang="cs-CZ" dirty="0"/>
              <a:t> </a:t>
            </a: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61883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Konzultace projektových záměrů</a:t>
            </a:r>
          </a:p>
        </p:txBody>
      </p:sp>
      <p:sp>
        <p:nvSpPr>
          <p:cNvPr id="3" name="Obdélník 2"/>
          <p:cNvSpPr/>
          <p:nvPr/>
        </p:nvSpPr>
        <p:spPr>
          <a:xfrm>
            <a:off x="475489" y="1726890"/>
            <a:ext cx="8211312" cy="4678204"/>
          </a:xfrm>
          <a:prstGeom prst="rect">
            <a:avLst/>
          </a:prstGeom>
        </p:spPr>
        <p:txBody>
          <a:bodyPr wrap="square">
            <a:spAutoFit/>
          </a:bodyPr>
          <a:lstStyle/>
          <a:p>
            <a:pPr marL="285750" indent="-285750">
              <a:lnSpc>
                <a:spcPct val="150000"/>
              </a:lnSpc>
              <a:buClr>
                <a:srgbClr val="A59253"/>
              </a:buClr>
              <a:buFont typeface="Wingdings" panose="05000000000000000000" pitchFamily="2" charset="2"/>
              <a:buChar char="Ø"/>
            </a:pPr>
            <a:r>
              <a:rPr lang="cs-CZ" dirty="0" smtClean="0"/>
              <a:t>Konzultace probíhají od </a:t>
            </a:r>
            <a:r>
              <a:rPr lang="pl-PL" dirty="0" smtClean="0"/>
              <a:t>26. března 2019 </a:t>
            </a:r>
            <a:r>
              <a:rPr lang="pl-PL" sz="2000" b="1" u="sng" dirty="0" smtClean="0"/>
              <a:t>do 21. června 2019</a:t>
            </a:r>
            <a:endParaRPr lang="pl-PL" b="1" u="sng" dirty="0" smtClean="0"/>
          </a:p>
          <a:p>
            <a:pPr marL="285750" indent="-285750">
              <a:lnSpc>
                <a:spcPct val="150000"/>
              </a:lnSpc>
              <a:buClr>
                <a:srgbClr val="A59253"/>
              </a:buClr>
              <a:buFont typeface="Wingdings" panose="05000000000000000000" pitchFamily="2" charset="2"/>
              <a:buChar char="Ø"/>
            </a:pPr>
            <a:endParaRPr lang="cs-CZ" dirty="0" smtClean="0"/>
          </a:p>
          <a:p>
            <a:pPr marL="285750" indent="-285750">
              <a:lnSpc>
                <a:spcPct val="150000"/>
              </a:lnSpc>
              <a:buClr>
                <a:srgbClr val="A59253"/>
              </a:buClr>
              <a:buFont typeface="Wingdings" panose="05000000000000000000" pitchFamily="2" charset="2"/>
              <a:buChar char="Ø"/>
            </a:pPr>
            <a:r>
              <a:rPr lang="cs-CZ" dirty="0" smtClean="0"/>
              <a:t>Konzultace </a:t>
            </a:r>
          </a:p>
          <a:p>
            <a:pPr marL="742950" lvl="1" indent="-285750">
              <a:lnSpc>
                <a:spcPct val="150000"/>
              </a:lnSpc>
              <a:buClr>
                <a:srgbClr val="A59253"/>
              </a:buClr>
              <a:buFont typeface="Wingdings" panose="05000000000000000000" pitchFamily="2" charset="2"/>
              <a:buChar char="§"/>
            </a:pPr>
            <a:r>
              <a:rPr lang="cs-CZ" dirty="0" smtClean="0"/>
              <a:t>Osobně</a:t>
            </a:r>
          </a:p>
          <a:p>
            <a:pPr marL="742950" lvl="1" indent="-285750">
              <a:lnSpc>
                <a:spcPct val="150000"/>
              </a:lnSpc>
              <a:buClr>
                <a:srgbClr val="A59253"/>
              </a:buClr>
              <a:buFont typeface="Wingdings" panose="05000000000000000000" pitchFamily="2" charset="2"/>
              <a:buChar char="§"/>
            </a:pPr>
            <a:r>
              <a:rPr lang="cs-CZ" dirty="0" smtClean="0"/>
              <a:t>Telefonicky či e-mailem</a:t>
            </a:r>
          </a:p>
          <a:p>
            <a:pPr marL="285750" indent="-285750">
              <a:lnSpc>
                <a:spcPct val="150000"/>
              </a:lnSpc>
              <a:buClr>
                <a:srgbClr val="A59253"/>
              </a:buClr>
              <a:buFont typeface="Wingdings" panose="05000000000000000000" pitchFamily="2" charset="2"/>
              <a:buChar char="Ø"/>
            </a:pPr>
            <a:r>
              <a:rPr lang="cs-CZ" dirty="0" smtClean="0"/>
              <a:t>Pouze k projektovým záměrům</a:t>
            </a:r>
          </a:p>
          <a:p>
            <a:pPr marL="285750" indent="-285750">
              <a:lnSpc>
                <a:spcPct val="150000"/>
              </a:lnSpc>
              <a:buClr>
                <a:srgbClr val="A59253"/>
              </a:buClr>
              <a:buFont typeface="Wingdings" panose="05000000000000000000" pitchFamily="2" charset="2"/>
              <a:buChar char="Ø"/>
            </a:pPr>
            <a:r>
              <a:rPr lang="cs-CZ" dirty="0" smtClean="0"/>
              <a:t>Omezení poskytování konzultací konzultantům</a:t>
            </a:r>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7065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4" name="Obdélník 3"/>
          <p:cNvSpPr/>
          <p:nvPr/>
        </p:nvSpPr>
        <p:spPr>
          <a:xfrm>
            <a:off x="3689807" y="3554249"/>
            <a:ext cx="4572000" cy="2554545"/>
          </a:xfrm>
          <a:prstGeom prst="rect">
            <a:avLst/>
          </a:prstGeom>
        </p:spPr>
        <p:txBody>
          <a:bodyPr>
            <a:spAutoFit/>
          </a:bodyPr>
          <a:lstStyle/>
          <a:p>
            <a:pPr marL="0" indent="0">
              <a:spcBef>
                <a:spcPts val="24"/>
              </a:spcBef>
              <a:buNone/>
            </a:pPr>
            <a:r>
              <a:rPr lang="cs-CZ" altLang="cs-CZ" b="1" dirty="0" smtClean="0"/>
              <a:t>KRISTÝNA HULOVÁ</a:t>
            </a:r>
            <a:endParaRPr lang="cs-CZ" altLang="cs-CZ" b="1" dirty="0"/>
          </a:p>
          <a:p>
            <a:pPr marL="0" indent="0">
              <a:spcBef>
                <a:spcPts val="24"/>
              </a:spcBef>
              <a:buNone/>
            </a:pPr>
            <a:r>
              <a:rPr lang="cs-CZ" altLang="cs-CZ" sz="1600" b="1" dirty="0"/>
              <a:t>	</a:t>
            </a:r>
          </a:p>
          <a:p>
            <a:pPr marL="0" indent="0">
              <a:spcBef>
                <a:spcPts val="24"/>
              </a:spcBef>
              <a:buNone/>
            </a:pPr>
            <a:r>
              <a:rPr lang="en-GB" altLang="cs-CZ" b="1" dirty="0"/>
              <a:t>ODBOR </a:t>
            </a:r>
            <a:r>
              <a:rPr lang="cs-CZ" altLang="cs-CZ" b="1" dirty="0"/>
              <a:t>EVROPSKÝCH </a:t>
            </a:r>
            <a:r>
              <a:rPr lang="en-GB" altLang="cs-CZ" b="1" dirty="0"/>
              <a:t>FONDŮ</a:t>
            </a:r>
            <a:br>
              <a:rPr lang="en-GB" altLang="cs-CZ" b="1" dirty="0"/>
            </a:br>
            <a:r>
              <a:rPr lang="en-GB" altLang="cs-CZ" b="1" dirty="0"/>
              <a:t>MAGISTRÁT HL. M. PRAHY</a:t>
            </a:r>
            <a:br>
              <a:rPr lang="en-GB" altLang="cs-CZ" b="1" dirty="0"/>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marL="0" indent="0">
              <a:lnSpc>
                <a:spcPct val="150000"/>
              </a:lnSpc>
              <a:spcBef>
                <a:spcPts val="24"/>
              </a:spcBef>
              <a:buNone/>
            </a:pPr>
            <a:r>
              <a:rPr lang="cs-CZ" u="sng" dirty="0">
                <a:solidFill>
                  <a:srgbClr val="0070C0"/>
                </a:solidFill>
                <a:latin typeface="Arial" panose="020B0604020202020204" pitchFamily="34" charset="0"/>
                <a:cs typeface="Arial" panose="020B0604020202020204" pitchFamily="34" charset="0"/>
              </a:rPr>
              <a:t>k</a:t>
            </a:r>
            <a:r>
              <a:rPr lang="cs-CZ" u="sng" dirty="0" smtClean="0">
                <a:solidFill>
                  <a:srgbClr val="0070C0"/>
                </a:solidFill>
                <a:latin typeface="Arial" panose="020B0604020202020204" pitchFamily="34" charset="0"/>
                <a:cs typeface="Arial" panose="020B0604020202020204" pitchFamily="34" charset="0"/>
              </a:rPr>
              <a:t>ristyna.hulova@praha.eu</a:t>
            </a:r>
            <a:endParaRPr lang="cs-CZ" u="sng" dirty="0">
              <a:solidFill>
                <a:srgbClr val="0070C0"/>
              </a:solidFill>
              <a:latin typeface="Arial" panose="020B0604020202020204" pitchFamily="34" charset="0"/>
              <a:cs typeface="Arial" panose="020B0604020202020204" pitchFamily="34" charset="0"/>
            </a:endParaRPr>
          </a:p>
          <a:p>
            <a:pPr marL="0" indent="0">
              <a:lnSpc>
                <a:spcPct val="150000"/>
              </a:lnSpc>
              <a:spcBef>
                <a:spcPts val="24"/>
              </a:spcBef>
              <a:buNone/>
            </a:pPr>
            <a:r>
              <a:rPr lang="cs-CZ" b="1" dirty="0"/>
              <a:t>Tel: 236 003 </a:t>
            </a:r>
            <a:r>
              <a:rPr lang="cs-CZ" b="1" dirty="0" smtClean="0"/>
              <a:t>950</a:t>
            </a:r>
            <a:endParaRPr lang="cs-CZ" b="1" dirty="0"/>
          </a:p>
        </p:txBody>
      </p:sp>
    </p:spTree>
    <p:extLst>
      <p:ext uri="{BB962C8B-B14F-4D97-AF65-F5344CB8AC3E}">
        <p14:creationId xmlns:p14="http://schemas.microsoft.com/office/powerpoint/2010/main" val="1405676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0" y="64633"/>
            <a:ext cx="9144000" cy="838922"/>
          </a:xfrm>
        </p:spPr>
        <p:txBody>
          <a:bodyPr>
            <a:noAutofit/>
          </a:bodyPr>
          <a:lstStyle/>
          <a:p>
            <a:pPr algn="ctr"/>
            <a:r>
              <a:rPr lang="cs-CZ" sz="2400" b="1" dirty="0"/>
              <a:t>Seminář pro žadatele ve výzvě č. 51 </a:t>
            </a:r>
          </a:p>
          <a:p>
            <a:pPr algn="ctr"/>
            <a:r>
              <a:rPr lang="cs-CZ" sz="2400" b="1" dirty="0"/>
              <a:t>Rozvoj vzdělávání v Praze I</a:t>
            </a:r>
            <a:endParaRPr lang="cs-CZ" sz="2400" b="1" dirty="0">
              <a:latin typeface="+mj-lt"/>
            </a:endParaRPr>
          </a:p>
        </p:txBody>
      </p:sp>
    </p:spTree>
    <p:extLst>
      <p:ext uri="{BB962C8B-B14F-4D97-AF65-F5344CB8AC3E}">
        <p14:creationId xmlns:p14="http://schemas.microsoft.com/office/powerpoint/2010/main" val="309413006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Pravidla pro realizaci projektů </a:t>
            </a:r>
          </a:p>
        </p:txBody>
      </p:sp>
      <p:sp>
        <p:nvSpPr>
          <p:cNvPr id="3" name="Obdélník 2"/>
          <p:cNvSpPr/>
          <p:nvPr/>
        </p:nvSpPr>
        <p:spPr>
          <a:xfrm>
            <a:off x="624839" y="929340"/>
            <a:ext cx="7894321" cy="4247317"/>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Partnerství</a:t>
            </a:r>
          </a:p>
          <a:p>
            <a:pPr marL="285750" indent="-285750">
              <a:buClr>
                <a:srgbClr val="A59253"/>
              </a:buClr>
              <a:buFont typeface="Wingdings" panose="05000000000000000000" pitchFamily="2" charset="2"/>
              <a:buChar char="Ø"/>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Obecné podmínky realizace projektů</a:t>
            </a:r>
          </a:p>
          <a:p>
            <a:pPr>
              <a:buClr>
                <a:srgbClr val="A59253"/>
              </a:buCl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Pravidla řízení projektů</a:t>
            </a:r>
          </a:p>
          <a:p>
            <a:pPr>
              <a:buClr>
                <a:srgbClr val="A59253"/>
              </a:buCl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Pravidla pro publicitu projektů</a:t>
            </a:r>
          </a:p>
          <a:p>
            <a:pPr>
              <a:buClr>
                <a:srgbClr val="A59253"/>
              </a:buCl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Horizontální principy</a:t>
            </a:r>
          </a:p>
          <a:p>
            <a:pPr>
              <a:buClr>
                <a:srgbClr val="A59253"/>
              </a:buClr>
            </a:pPr>
            <a:endParaRPr lang="cs-CZ" b="1" dirty="0"/>
          </a:p>
          <a:p>
            <a:pPr marL="285750" indent="-285750">
              <a:buClr>
                <a:srgbClr val="A59253"/>
              </a:buClr>
              <a:buFont typeface="Wingdings" panose="05000000000000000000" pitchFamily="2" charset="2"/>
              <a:buChar char="Ø"/>
            </a:pPr>
            <a:r>
              <a:rPr lang="cs-CZ" b="1" dirty="0"/>
              <a:t>Veřejná podpora</a:t>
            </a:r>
          </a:p>
          <a:p>
            <a:pPr marL="285750" indent="-285750">
              <a:buClr>
                <a:srgbClr val="A59253"/>
              </a:buClr>
              <a:buFont typeface="Wingdings" panose="05000000000000000000" pitchFamily="2" charset="2"/>
              <a:buChar char="Ø"/>
            </a:pPr>
            <a:endParaRPr lang="cs-CZ" b="1" dirty="0"/>
          </a:p>
          <a:p>
            <a:pPr marL="285750" indent="-285750">
              <a:buClr>
                <a:srgbClr val="A59253"/>
              </a:buClr>
              <a:buFont typeface="Wingdings" panose="05000000000000000000" pitchFamily="2" charset="2"/>
              <a:buChar char="Ø"/>
            </a:pPr>
            <a:r>
              <a:rPr lang="cs-CZ" b="1" dirty="0"/>
              <a:t>Indikátory</a:t>
            </a:r>
          </a:p>
          <a:p>
            <a:pPr>
              <a:buClr>
                <a:srgbClr val="A59253"/>
              </a:buClr>
            </a:pPr>
            <a:endParaRPr lang="cs-CZ" b="1"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02349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Pravidla pro zapojení partnerů</a:t>
            </a:r>
          </a:p>
        </p:txBody>
      </p:sp>
      <p:sp>
        <p:nvSpPr>
          <p:cNvPr id="3" name="Obdélník 2"/>
          <p:cNvSpPr/>
          <p:nvPr/>
        </p:nvSpPr>
        <p:spPr>
          <a:xfrm>
            <a:off x="475487" y="873687"/>
            <a:ext cx="8359229" cy="5909310"/>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Partneři musí patřit do skupiny oprávněných žadatelů uvedených ve výzvě</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Partneři </a:t>
            </a:r>
            <a:r>
              <a:rPr lang="cs-CZ" b="1" u="sng" dirty="0">
                <a:latin typeface="Arial" panose="020B0604020202020204" pitchFamily="34" charset="0"/>
                <a:cs typeface="Arial" panose="020B0604020202020204" pitchFamily="34" charset="0"/>
              </a:rPr>
              <a:t>bez</a:t>
            </a:r>
            <a:r>
              <a:rPr lang="cs-CZ" dirty="0">
                <a:latin typeface="Arial" panose="020B0604020202020204" pitchFamily="34" charset="0"/>
                <a:cs typeface="Arial" panose="020B0604020202020204" pitchFamily="34" charset="0"/>
              </a:rPr>
              <a:t> finančního podílu a </a:t>
            </a:r>
            <a:r>
              <a:rPr lang="cs-CZ" b="1" u="sng" dirty="0">
                <a:latin typeface="Arial" panose="020B0604020202020204" pitchFamily="34" charset="0"/>
                <a:cs typeface="Arial" panose="020B0604020202020204" pitchFamily="34" charset="0"/>
              </a:rPr>
              <a:t>s</a:t>
            </a:r>
            <a:r>
              <a:rPr lang="cs-CZ" dirty="0">
                <a:latin typeface="Arial" panose="020B0604020202020204" pitchFamily="34" charset="0"/>
                <a:cs typeface="Arial" panose="020B0604020202020204" pitchFamily="34" charset="0"/>
              </a:rPr>
              <a:t> finančním podílem na rozpočtu</a:t>
            </a:r>
          </a:p>
          <a:p>
            <a:pPr marL="285750" indent="-285750">
              <a:buClr>
                <a:srgbClr val="A59253"/>
              </a:buClr>
              <a:buFont typeface="Wingdings" panose="05000000000000000000" pitchFamily="2" charset="2"/>
              <a:buChar char="Ø"/>
            </a:pPr>
            <a:r>
              <a:rPr lang="cs-CZ" dirty="0"/>
              <a:t>Pokud je do projektu zapojen partner, musí kromě žadatele podepsat žádost elektronickým podpisem statutární zástupce partnera v systému ISKP14+</a:t>
            </a:r>
          </a:p>
          <a:p>
            <a:pPr marL="285750" indent="-285750">
              <a:buClr>
                <a:srgbClr val="A59253"/>
              </a:buClr>
              <a:buFont typeface="Wingdings" panose="05000000000000000000" pitchFamily="2" charset="2"/>
              <a:buChar char="Ø"/>
            </a:pPr>
            <a:r>
              <a:rPr lang="cs-CZ" dirty="0"/>
              <a:t>Partner s finančním podílem - Doklad o partnerství - smlouva nebo dohoda s partnery vymezující jejich úlohu v projektu, práva a povinnosti, finanční toky; dohodu nebo smlouvu o smlouvě budoucí </a:t>
            </a:r>
          </a:p>
          <a:p>
            <a:endParaRPr lang="cs-CZ" dirty="0"/>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Partner se podílí na </a:t>
            </a:r>
            <a:r>
              <a:rPr lang="cs-CZ" b="1" u="sng" dirty="0">
                <a:latin typeface="Arial" panose="020B0604020202020204" pitchFamily="34" charset="0"/>
                <a:cs typeface="Arial" panose="020B0604020202020204" pitchFamily="34" charset="0"/>
              </a:rPr>
              <a:t>realizaci věcných aktivit</a:t>
            </a:r>
            <a:r>
              <a:rPr lang="cs-CZ" b="1" dirty="0">
                <a:latin typeface="Arial" panose="020B0604020202020204" pitchFamily="34" charset="0"/>
                <a:cs typeface="Arial" panose="020B0604020202020204" pitchFamily="34" charset="0"/>
              </a:rPr>
              <a:t> projektu, v</a:t>
            </a:r>
            <a:r>
              <a:rPr lang="cs-CZ" b="1" dirty="0">
                <a:cs typeface="Arial" panose="020B0604020202020204" pitchFamily="34" charset="0"/>
              </a:rPr>
              <a:t>ýběr partnera musí být prokazatelně zdůvodněn, vysvětlen a popsán výstup/přínos partnera jak v etapách, tak v celém projektu </a:t>
            </a:r>
            <a:endParaRPr lang="cs-CZ" b="1"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r>
              <a:rPr lang="cs-CZ" u="sng" dirty="0">
                <a:latin typeface="Arial" panose="020B0604020202020204" pitchFamily="34" charset="0"/>
                <a:cs typeface="Arial" panose="020B0604020202020204" pitchFamily="34" charset="0"/>
              </a:rPr>
              <a:t>Nejedná se o</a:t>
            </a:r>
            <a:r>
              <a:rPr lang="cs-CZ" dirty="0">
                <a:latin typeface="Arial" panose="020B0604020202020204" pitchFamily="34" charset="0"/>
                <a:cs typeface="Arial" panose="020B0604020202020204" pitchFamily="34" charset="0"/>
              </a:rPr>
              <a:t>:</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administraci projektu nebo dodání zboží</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aktivity, které mohou být běžně na trhu poskytnuty jako služby dalšími subjekty</a:t>
            </a: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421420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
            </a:r>
            <a:br>
              <a:rPr lang="cs-CZ" b="1" dirty="0"/>
            </a:br>
            <a:r>
              <a:rPr lang="cs-CZ" b="1" dirty="0"/>
              <a:t>Obecné podmínky – </a:t>
            </a:r>
            <a:r>
              <a:rPr lang="cs-CZ" b="1" dirty="0">
                <a:latin typeface="Arial" panose="020B0604020202020204" pitchFamily="34" charset="0"/>
                <a:cs typeface="Arial" panose="020B0604020202020204" pitchFamily="34" charset="0"/>
              </a:rPr>
              <a:t>způsobilost výdajů</a:t>
            </a:r>
            <a:br>
              <a:rPr lang="cs-CZ" b="1" dirty="0">
                <a:latin typeface="Arial" panose="020B0604020202020204" pitchFamily="34" charset="0"/>
                <a:cs typeface="Arial" panose="020B0604020202020204" pitchFamily="34" charset="0"/>
              </a:rPr>
            </a:br>
            <a:endParaRPr lang="pt-BR" b="1" dirty="0"/>
          </a:p>
        </p:txBody>
      </p:sp>
      <p:sp>
        <p:nvSpPr>
          <p:cNvPr id="3" name="Obdélník 2"/>
          <p:cNvSpPr/>
          <p:nvPr/>
        </p:nvSpPr>
        <p:spPr>
          <a:xfrm>
            <a:off x="323088" y="861596"/>
            <a:ext cx="8497824" cy="5219891"/>
          </a:xfrm>
          <a:prstGeom prst="rect">
            <a:avLst/>
          </a:prstGeom>
        </p:spPr>
        <p:txBody>
          <a:bodyPr wrap="square">
            <a:spAutoFit/>
          </a:bodyPr>
          <a:lstStyle/>
          <a:p>
            <a:pPr>
              <a:lnSpc>
                <a:spcPct val="150000"/>
              </a:lnSpc>
              <a:buClr>
                <a:srgbClr val="A59253"/>
              </a:buClr>
            </a:pPr>
            <a:r>
              <a:rPr lang="cs-CZ" b="1" dirty="0">
                <a:latin typeface="Arial" panose="020B0604020202020204" pitchFamily="34" charset="0"/>
                <a:cs typeface="Arial" panose="020B0604020202020204" pitchFamily="34" charset="0"/>
              </a:rPr>
              <a:t>Věcná způsobilost</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Je vymezena v textu výzvy č. 51, kapitola č. 4</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Zp</a:t>
            </a:r>
            <a:r>
              <a:rPr lang="cs-CZ" dirty="0"/>
              <a:t>ůsobilé přímé náklady musí být:</a:t>
            </a:r>
          </a:p>
          <a:p>
            <a:pPr marL="285750" indent="-285750">
              <a:buFont typeface="Arial" panose="020B0604020202020204" pitchFamily="34" charset="0"/>
              <a:buChar char="•"/>
            </a:pPr>
            <a:r>
              <a:rPr lang="cs-CZ" dirty="0"/>
              <a:t>nezbytné pro realizaci projektu a musí mít přímou vazbu na projekt</a:t>
            </a:r>
          </a:p>
          <a:p>
            <a:pPr marL="285750" indent="-285750">
              <a:buFont typeface="Arial" panose="020B0604020202020204" pitchFamily="34" charset="0"/>
              <a:buChar char="•"/>
            </a:pPr>
            <a:r>
              <a:rPr lang="cs-CZ" dirty="0"/>
              <a:t>v</a:t>
            </a:r>
            <a:r>
              <a:rPr lang="da-DK" dirty="0"/>
              <a:t>ynaloženy v souladu se specifickým cílem OP PPR</a:t>
            </a:r>
            <a:endParaRPr lang="cs-CZ" dirty="0"/>
          </a:p>
          <a:p>
            <a:pPr marL="285750" indent="-285750">
              <a:buFont typeface="Arial" panose="020B0604020202020204" pitchFamily="34" charset="0"/>
              <a:buChar char="•"/>
            </a:pPr>
            <a:r>
              <a:rPr lang="cs-CZ" dirty="0"/>
              <a:t>přiměřené a musí být vynaloženy s principem hospodárnosti </a:t>
            </a:r>
          </a:p>
          <a:p>
            <a:pPr marL="285750" indent="-285750">
              <a:buFont typeface="Arial" panose="020B0604020202020204" pitchFamily="34" charset="0"/>
              <a:buChar char="•"/>
            </a:pPr>
            <a:endParaRPr lang="cs-CZ" dirty="0"/>
          </a:p>
          <a:p>
            <a:r>
              <a:rPr lang="cs-CZ" b="1" dirty="0">
                <a:solidFill>
                  <a:srgbClr val="000000"/>
                </a:solidFill>
                <a:latin typeface="arial" panose="020B0604020202020204" pitchFamily="34" charset="0"/>
                <a:hlinkClick r:id="rId3">
                  <a:extLst>
                    <a:ext uri="{A12FA001-AC4F-418D-AE19-62706E023703}">
                      <ahyp:hlinkClr xmlns:ahyp="http://schemas.microsoft.com/office/drawing/2018/hyperlinkcolor" xmlns="" val="tx"/>
                    </a:ext>
                  </a:extLst>
                </a:hlinkClick>
              </a:rPr>
              <a:t>Pomůcka k identifikaci přímých a nepřímých nákladů</a:t>
            </a:r>
            <a:r>
              <a:rPr lang="cs-CZ" dirty="0">
                <a:solidFill>
                  <a:srgbClr val="000000"/>
                </a:solidFill>
                <a:latin typeface="arial" panose="020B0604020202020204" pitchFamily="34" charset="0"/>
              </a:rPr>
              <a:t> (pomůcka pro vymezení přímých a nepřímých nákladů) http://penizeproprahu.cz/ostatni/</a:t>
            </a:r>
            <a:r>
              <a:rPr lang="cs-CZ" dirty="0"/>
              <a:t> </a:t>
            </a:r>
          </a:p>
          <a:p>
            <a:endParaRPr lang="cs-CZ" dirty="0"/>
          </a:p>
          <a:p>
            <a:r>
              <a:rPr lang="cs-CZ" dirty="0"/>
              <a:t>Nebude podporováno </a:t>
            </a:r>
          </a:p>
          <a:p>
            <a:pPr marL="285750" indent="-285750">
              <a:buFont typeface="Arial" panose="020B0604020202020204" pitchFamily="34" charset="0"/>
              <a:buChar char="•"/>
            </a:pPr>
            <a:r>
              <a:rPr lang="cs-CZ" dirty="0"/>
              <a:t>vybavení učeben pro výuku cizích jazyků, ICT, přírodovědných, technických či jiných odborných předmětů</a:t>
            </a:r>
          </a:p>
          <a:p>
            <a:pPr marL="285750" indent="-285750">
              <a:buFont typeface="Arial" panose="020B0604020202020204" pitchFamily="34" charset="0"/>
              <a:buChar char="•"/>
            </a:pPr>
            <a:r>
              <a:rPr lang="cs-CZ" dirty="0"/>
              <a:t>aktivity, které jsou financovány z Operačního programu Výzkum, vývoj, vzdělávání MŠMT a činnosti, na jejichž financování mají školy nárok ze zákona (např. supervize, mentoring, </a:t>
            </a:r>
            <a:r>
              <a:rPr lang="cs-CZ" dirty="0" err="1"/>
              <a:t>koučing</a:t>
            </a:r>
            <a:r>
              <a:rPr lang="cs-CZ" dirty="0"/>
              <a:t>)</a:t>
            </a:r>
            <a:endParaRPr lang="cs-CZ" sz="1820" b="1" dirty="0">
              <a:latin typeface="Arial" panose="020B0604020202020204" pitchFamily="34" charset="0"/>
              <a:cs typeface="Arial" panose="020B0604020202020204" pitchFamily="34" charset="0"/>
            </a:endParaRPr>
          </a:p>
          <a:p>
            <a:pPr>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116468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
            </a:r>
            <a:br>
              <a:rPr lang="cs-CZ" b="1" dirty="0"/>
            </a:br>
            <a:r>
              <a:rPr lang="cs-CZ" b="1" dirty="0"/>
              <a:t>Obecné podmínky – </a:t>
            </a:r>
            <a:r>
              <a:rPr lang="cs-CZ" b="1" dirty="0">
                <a:latin typeface="Arial" panose="020B0604020202020204" pitchFamily="34" charset="0"/>
                <a:cs typeface="Arial" panose="020B0604020202020204" pitchFamily="34" charset="0"/>
              </a:rPr>
              <a:t>způsobilost výdajů</a:t>
            </a:r>
            <a:br>
              <a:rPr lang="cs-CZ" b="1" dirty="0">
                <a:latin typeface="Arial" panose="020B0604020202020204" pitchFamily="34" charset="0"/>
                <a:cs typeface="Arial" panose="020B0604020202020204" pitchFamily="34" charset="0"/>
              </a:rPr>
            </a:br>
            <a:endParaRPr lang="pt-BR" b="1" dirty="0"/>
          </a:p>
        </p:txBody>
      </p:sp>
      <p:sp>
        <p:nvSpPr>
          <p:cNvPr id="3" name="Obdélník 2"/>
          <p:cNvSpPr/>
          <p:nvPr/>
        </p:nvSpPr>
        <p:spPr>
          <a:xfrm>
            <a:off x="323088" y="1127810"/>
            <a:ext cx="8497824" cy="4247317"/>
          </a:xfrm>
          <a:prstGeom prst="rect">
            <a:avLst/>
          </a:prstGeom>
        </p:spPr>
        <p:txBody>
          <a:bodyPr wrap="square">
            <a:spAutoFit/>
          </a:bodyPr>
          <a:lstStyle/>
          <a:p>
            <a:pPr>
              <a:lnSpc>
                <a:spcPct val="150000"/>
              </a:lnSpc>
              <a:buClr>
                <a:srgbClr val="A59253"/>
              </a:buClr>
            </a:pPr>
            <a:r>
              <a:rPr lang="cs-CZ" b="1" dirty="0">
                <a:latin typeface="Arial" panose="020B0604020202020204" pitchFamily="34" charset="0"/>
                <a:cs typeface="Arial" panose="020B0604020202020204" pitchFamily="34" charset="0"/>
              </a:rPr>
              <a:t>Časová způsobilost</a:t>
            </a:r>
          </a:p>
          <a:p>
            <a:pPr marL="285750" indent="-285750">
              <a:lnSpc>
                <a:spcPct val="150000"/>
              </a:lnSpc>
              <a:buClr>
                <a:srgbClr val="A59253"/>
              </a:buClr>
              <a:buFont typeface="Wingdings" panose="05000000000000000000" pitchFamily="2" charset="2"/>
              <a:buChar char="Ø"/>
            </a:pPr>
            <a:r>
              <a:rPr lang="cs-CZ" dirty="0"/>
              <a:t>Výdaje vzniklé v průběhu realizace projektu, přičemž období realizace projektu (datum zahájení i datum ukončení) je definováno ve </a:t>
            </a:r>
            <a:r>
              <a:rPr lang="cs-CZ" dirty="0" smtClean="0"/>
              <a:t>Smlouvě o financování.</a:t>
            </a:r>
            <a:endParaRPr lang="cs-CZ" dirty="0"/>
          </a:p>
          <a:p>
            <a:pPr marL="285750" indent="-285750">
              <a:lnSpc>
                <a:spcPct val="150000"/>
              </a:lnSpc>
              <a:buClr>
                <a:srgbClr val="A59253"/>
              </a:buClr>
              <a:buFont typeface="Wingdings" panose="05000000000000000000" pitchFamily="2" charset="2"/>
              <a:buChar char="Ø"/>
            </a:pPr>
            <a:r>
              <a:rPr lang="cs-CZ" dirty="0"/>
              <a:t>Realizaci projektu je možné </a:t>
            </a:r>
            <a:r>
              <a:rPr lang="cs-CZ" dirty="0" smtClean="0"/>
              <a:t>zahájit po předložení </a:t>
            </a:r>
            <a:r>
              <a:rPr lang="cs-CZ" dirty="0"/>
              <a:t>žádosti o podporu či jejím </a:t>
            </a:r>
            <a:r>
              <a:rPr lang="cs-CZ" dirty="0" smtClean="0"/>
              <a:t>schválením.</a:t>
            </a:r>
          </a:p>
          <a:p>
            <a:pPr marL="285750" indent="-285750">
              <a:lnSpc>
                <a:spcPct val="150000"/>
              </a:lnSpc>
              <a:buClr>
                <a:srgbClr val="A59253"/>
              </a:buClr>
              <a:buFont typeface="Wingdings" panose="05000000000000000000" pitchFamily="2" charset="2"/>
              <a:buChar char="Ø"/>
            </a:pPr>
            <a:r>
              <a:rPr lang="cs-CZ" b="1" dirty="0"/>
              <a:t>Časová způsobilost výdajů je upravena v textu příslušné výzvy k předkládání žádostí o podporu. </a:t>
            </a:r>
            <a:endParaRPr lang="cs-CZ" dirty="0" smtClean="0">
              <a:latin typeface="Arial" panose="020B0604020202020204" pitchFamily="34" charset="0"/>
              <a:cs typeface="Arial" panose="020B0604020202020204" pitchFamily="34" charset="0"/>
            </a:endParaRPr>
          </a:p>
          <a:p>
            <a:pPr marL="285750" indent="-285750">
              <a:lnSpc>
                <a:spcPct val="150000"/>
              </a:lnSpc>
              <a:buClr>
                <a:srgbClr val="A59253"/>
              </a:buClr>
              <a:buFont typeface="Wingdings" panose="05000000000000000000" pitchFamily="2" charset="2"/>
              <a:buChar char="Ø"/>
            </a:pPr>
            <a:r>
              <a:rPr lang="cs-CZ" dirty="0" smtClean="0">
                <a:latin typeface="Arial" panose="020B0604020202020204" pitchFamily="34" charset="0"/>
                <a:cs typeface="Arial" panose="020B0604020202020204" pitchFamily="34" charset="0"/>
              </a:rPr>
              <a:t>V </a:t>
            </a:r>
            <a:r>
              <a:rPr lang="cs-CZ" dirty="0">
                <a:latin typeface="Arial" panose="020B0604020202020204" pitchFamily="34" charset="0"/>
                <a:cs typeface="Arial" panose="020B0604020202020204" pitchFamily="34" charset="0"/>
              </a:rPr>
              <a:t>případě projektů financovaných z ESF platí,  že realizace projektu nesmí být ukončena nebo plně provedena před podpisem Smlouvy o </a:t>
            </a:r>
            <a:r>
              <a:rPr lang="cs-CZ" dirty="0" smtClean="0">
                <a:latin typeface="Arial" panose="020B0604020202020204" pitchFamily="34" charset="0"/>
                <a:cs typeface="Arial" panose="020B0604020202020204" pitchFamily="34" charset="0"/>
              </a:rPr>
              <a:t>financování.</a:t>
            </a:r>
            <a:endParaRPr lang="cs-CZ" dirty="0"/>
          </a:p>
          <a:p>
            <a:pPr marL="285750" indent="-285750">
              <a:lnSpc>
                <a:spcPct val="150000"/>
              </a:lnSpc>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150911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Obecné podmínky -</a:t>
            </a:r>
            <a:r>
              <a:rPr lang="cs-CZ" b="1" dirty="0">
                <a:latin typeface="Arial" panose="020B0604020202020204" pitchFamily="34" charset="0"/>
                <a:cs typeface="Arial" panose="020B0604020202020204" pitchFamily="34" charset="0"/>
              </a:rPr>
              <a:t> územní způsobilost cílové skupiny</a:t>
            </a:r>
            <a:endParaRPr lang="pt-BR" b="1" dirty="0"/>
          </a:p>
        </p:txBody>
      </p:sp>
      <p:sp>
        <p:nvSpPr>
          <p:cNvPr id="3" name="Obdélník 2"/>
          <p:cNvSpPr/>
          <p:nvPr/>
        </p:nvSpPr>
        <p:spPr>
          <a:xfrm>
            <a:off x="323088" y="1313010"/>
            <a:ext cx="8266176" cy="5586145"/>
          </a:xfrm>
          <a:prstGeom prst="rect">
            <a:avLst/>
          </a:prstGeom>
        </p:spPr>
        <p:txBody>
          <a:bodyPr wrap="square">
            <a:spAutoFit/>
          </a:bodyPr>
          <a:lstStyle/>
          <a:p>
            <a:pPr>
              <a:lnSpc>
                <a:spcPct val="150000"/>
              </a:lnSpc>
              <a:buClr>
                <a:srgbClr val="A59253"/>
              </a:buClr>
            </a:pPr>
            <a:r>
              <a:rPr lang="cs-CZ" b="1" dirty="0">
                <a:latin typeface="Arial" panose="020B0604020202020204" pitchFamily="34" charset="0"/>
                <a:cs typeface="Arial" panose="020B0604020202020204" pitchFamily="34" charset="0"/>
              </a:rPr>
              <a:t>Místní způsobilost</a:t>
            </a: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Výdaj projektu je způsobilý, pokud je projekt realizován na území hlavního města Prahy.  </a:t>
            </a: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Projekty musí být realizovány výhradně pro cílovou skupinu, která splňuje podmínky územní způsobilosti pro hl. m. Prahu. </a:t>
            </a:r>
          </a:p>
          <a:p>
            <a:pPr>
              <a:lnSpc>
                <a:spcPct val="150000"/>
              </a:lnSpc>
              <a:buClr>
                <a:srgbClr val="A59253"/>
              </a:buClr>
            </a:pPr>
            <a:endParaRPr lang="cs-CZ" b="1" dirty="0">
              <a:latin typeface="Arial" panose="020B0604020202020204" pitchFamily="34" charset="0"/>
              <a:cs typeface="Arial" panose="020B0604020202020204" pitchFamily="34" charset="0"/>
            </a:endParaRP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Zaměstnanci (pracovníci ve vzdělávání; pedagogičtí pracovníci škol </a:t>
            </a:r>
            <a:br>
              <a:rPr lang="cs-CZ" dirty="0">
                <a:latin typeface="Arial" panose="020B0604020202020204" pitchFamily="34" charset="0"/>
                <a:cs typeface="Arial" panose="020B0604020202020204" pitchFamily="34" charset="0"/>
              </a:rPr>
            </a:br>
            <a:r>
              <a:rPr lang="cs-CZ" dirty="0">
                <a:latin typeface="Arial" panose="020B0604020202020204" pitchFamily="34" charset="0"/>
                <a:cs typeface="Arial" panose="020B0604020202020204" pitchFamily="34" charset="0"/>
              </a:rPr>
              <a:t>a školských zařízení) vykonávají svou pracovní činnost z více než 50 % na území hl. m. Prahy</a:t>
            </a: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Děti, žáci, studenti, kteří se vzdělávají na území hl. m. Prahy</a:t>
            </a:r>
          </a:p>
          <a:p>
            <a:pPr marL="285750" indent="-285750" algn="just">
              <a:lnSpc>
                <a:spcPct val="150000"/>
              </a:lnSpc>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lgn="just">
              <a:lnSpc>
                <a:spcPct val="150000"/>
              </a:lnSpc>
              <a:buClr>
                <a:srgbClr val="A59253"/>
              </a:buClr>
              <a:buFont typeface="Wingdings" panose="05000000000000000000" pitchFamily="2" charset="2"/>
              <a:buChar char="Ø"/>
            </a:pPr>
            <a:endParaRPr lang="cs-CZ" sz="1400" b="1" dirty="0">
              <a:latin typeface="Arial" panose="020B0604020202020204" pitchFamily="34" charset="0"/>
              <a:cs typeface="Arial" panose="020B0604020202020204" pitchFamily="34" charset="0"/>
            </a:endParaRPr>
          </a:p>
          <a:p>
            <a:pPr marL="285750" indent="-285750" algn="just">
              <a:lnSpc>
                <a:spcPct val="150000"/>
              </a:lnSpc>
              <a:buClr>
                <a:srgbClr val="A59253"/>
              </a:buClr>
              <a:buFont typeface="Wingdings" panose="05000000000000000000" pitchFamily="2" charset="2"/>
              <a:buChar char="Ø"/>
            </a:pPr>
            <a:endParaRPr lang="cs-CZ" sz="1400"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2998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4.1.1.1. Tvorba příručky školy pro začleňování dětí a žáků s odlišným mateřským jazykem (dále jen OMJ) </a:t>
            </a:r>
          </a:p>
        </p:txBody>
      </p:sp>
      <p:sp>
        <p:nvSpPr>
          <p:cNvPr id="4" name="Zástupný symbol pro obsah 3"/>
          <p:cNvSpPr>
            <a:spLocks noGrp="1"/>
          </p:cNvSpPr>
          <p:nvPr>
            <p:ph idx="1"/>
          </p:nvPr>
        </p:nvSpPr>
        <p:spPr>
          <a:xfrm>
            <a:off x="658368" y="1090280"/>
            <a:ext cx="8028432" cy="5466112"/>
          </a:xfrm>
          <a:prstGeom prst="rect">
            <a:avLst/>
          </a:prstGeom>
          <a:noFill/>
        </p:spPr>
        <p:txBody>
          <a:bodyPr wrap="square">
            <a:spAutoFit/>
          </a:bodyPr>
          <a:lstStyle/>
          <a:p>
            <a:pPr marL="0" indent="0">
              <a:buClr>
                <a:srgbClr val="A59253"/>
              </a:buClr>
              <a:buNone/>
            </a:pPr>
            <a:r>
              <a:rPr lang="cs-CZ" sz="1800" dirty="0" smtClean="0">
                <a:solidFill>
                  <a:schemeClr val="tx1"/>
                </a:solidFill>
                <a:cs typeface="Arial" panose="020B0604020202020204" pitchFamily="34" charset="0"/>
              </a:rPr>
              <a:t>Podporovaná </a:t>
            </a:r>
            <a:r>
              <a:rPr lang="cs-CZ" sz="1800" dirty="0">
                <a:solidFill>
                  <a:schemeClr val="tx1"/>
                </a:solidFill>
                <a:cs typeface="Arial" panose="020B0604020202020204" pitchFamily="34" charset="0"/>
              </a:rPr>
              <a:t>aktivita zahrnuje:</a:t>
            </a:r>
          </a:p>
          <a:p>
            <a:pPr>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Vytvoření </a:t>
            </a:r>
            <a:r>
              <a:rPr lang="cs-CZ" sz="1800" dirty="0">
                <a:solidFill>
                  <a:schemeClr val="tx1"/>
                </a:solidFill>
                <a:cs typeface="Arial" panose="020B0604020202020204" pitchFamily="34" charset="0"/>
              </a:rPr>
              <a:t>operativního plánu školy pro adaptační období dětí a žáků s OMJ, jehož účelem je poskytnout pracovníkům školy dokument s přehledem konkrétních kroků, opatření, kontaktů a nástrojů pro úspěšné začleňování dětí a žáků s OMJ.</a:t>
            </a:r>
          </a:p>
          <a:p>
            <a:pPr>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Obsahem </a:t>
            </a:r>
            <a:r>
              <a:rPr lang="cs-CZ" sz="1800" dirty="0">
                <a:solidFill>
                  <a:schemeClr val="tx1"/>
                </a:solidFill>
                <a:cs typeface="Arial" panose="020B0604020202020204" pitchFamily="34" charset="0"/>
              </a:rPr>
              <a:t>příručky je postup pro vedení školy, (třídního) pedagoga, výchovného poradce a další pracovníky školy. Příručka reflektuje personální, technické a provozní podmínky konkrétní školy, dostupnost navazujících služeb a kontaktů pro začleňování dětí a žáků s OMJ a jejich rodiče. V rámci příručky budou zohledněny varianty/postupy s ohledem na jazykové znalosti dětí a žáků s OMJ</a:t>
            </a:r>
            <a:r>
              <a:rPr lang="cs-CZ" sz="1800" dirty="0" smtClean="0">
                <a:solidFill>
                  <a:schemeClr val="tx1"/>
                </a:solidFill>
                <a:cs typeface="Arial" panose="020B0604020202020204" pitchFamily="34" charset="0"/>
              </a:rPr>
              <a:t>.</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Ve všech fázích přípravy, zpracování a ověření příručky budou do jejího vytvoření zapojeni relevantní pracovníci školy / pedagogický sbor.</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Výstupem aktivity je dokument platný pro konkrétní školu, se kterým je seznámen pedagogický sbor a další relevantní pracovníci školy a rodiče. </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Příručku lze kdykoli aktualizovat dle aktuálních podmínek ve škole.</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Aktuální příručka bude k dispozici na webových stránkách školy. </a:t>
            </a:r>
          </a:p>
          <a:p>
            <a:pPr>
              <a:buClr>
                <a:srgbClr val="A59253"/>
              </a:buClr>
              <a:buFont typeface="Wingdings" panose="05000000000000000000" pitchFamily="2" charset="2"/>
              <a:buChar char="Ø"/>
            </a:pPr>
            <a:endParaRPr lang="cs-CZ" sz="1800" dirty="0">
              <a:solidFill>
                <a:schemeClr val="tx1"/>
              </a:solidFill>
              <a:cs typeface="Arial" panose="020B0604020202020204" pitchFamily="34" charset="0"/>
            </a:endParaRPr>
          </a:p>
        </p:txBody>
      </p:sp>
    </p:spTree>
    <p:extLst>
      <p:ext uri="{BB962C8B-B14F-4D97-AF65-F5344CB8AC3E}">
        <p14:creationId xmlns:p14="http://schemas.microsoft.com/office/powerpoint/2010/main" val="99424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projektu</a:t>
            </a:r>
            <a:endParaRPr lang="pt-BR" b="1" dirty="0"/>
          </a:p>
        </p:txBody>
      </p:sp>
      <p:sp>
        <p:nvSpPr>
          <p:cNvPr id="3" name="Obdélník 2"/>
          <p:cNvSpPr/>
          <p:nvPr/>
        </p:nvSpPr>
        <p:spPr>
          <a:xfrm>
            <a:off x="475488" y="1209846"/>
            <a:ext cx="8211312" cy="2949525"/>
          </a:xfrm>
          <a:prstGeom prst="rect">
            <a:avLst/>
          </a:prstGeom>
        </p:spPr>
        <p:txBody>
          <a:bodyPr wrap="square">
            <a:spAutoFit/>
          </a:bodyPr>
          <a:lstStyle/>
          <a:p>
            <a:pPr>
              <a:lnSpc>
                <a:spcPct val="150000"/>
              </a:lnSpc>
              <a:buClr>
                <a:srgbClr val="A59253"/>
              </a:buClr>
            </a:pPr>
            <a:r>
              <a:rPr lang="cs-CZ" b="1" dirty="0"/>
              <a:t>Zahájení projektu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Datum ve Smlouvě o financování</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Předpokládané datum zahájení → do Žádosti o podporu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Zohlednit délku procesu schvalování žádostí, 4-5 měsíců (někdy až 7 měsíců) </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6" name="Obrázek 5"/>
          <p:cNvPicPr>
            <a:picLocks noChangeAspect="1"/>
          </p:cNvPicPr>
          <p:nvPr/>
        </p:nvPicPr>
        <p:blipFill>
          <a:blip r:embed="rId3"/>
          <a:stretch>
            <a:fillRect/>
          </a:stretch>
        </p:blipFill>
        <p:spPr>
          <a:xfrm>
            <a:off x="1212850" y="3428999"/>
            <a:ext cx="6248400" cy="1419225"/>
          </a:xfrm>
          <a:prstGeom prst="rect">
            <a:avLst/>
          </a:prstGeom>
        </p:spPr>
      </p:pic>
    </p:spTree>
    <p:extLst>
      <p:ext uri="{BB962C8B-B14F-4D97-AF65-F5344CB8AC3E}">
        <p14:creationId xmlns:p14="http://schemas.microsoft.com/office/powerpoint/2010/main" val="3477406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projektu - zprávy o realizaci </a:t>
            </a:r>
            <a:endParaRPr lang="pt-BR" b="1" dirty="0"/>
          </a:p>
        </p:txBody>
      </p:sp>
      <p:sp>
        <p:nvSpPr>
          <p:cNvPr id="3" name="Obdélník 2"/>
          <p:cNvSpPr/>
          <p:nvPr/>
        </p:nvSpPr>
        <p:spPr>
          <a:xfrm>
            <a:off x="475488" y="1209846"/>
            <a:ext cx="8211312" cy="3477875"/>
          </a:xfrm>
          <a:prstGeom prst="rect">
            <a:avLst/>
          </a:prstGeom>
        </p:spPr>
        <p:txBody>
          <a:bodyPr wrap="square">
            <a:spAutoFit/>
          </a:bodyPr>
          <a:lstStyle/>
          <a:p>
            <a:pPr>
              <a:lnSpc>
                <a:spcPct val="150000"/>
              </a:lnSpc>
              <a:buClr>
                <a:srgbClr val="A59253"/>
              </a:buClr>
            </a:pPr>
            <a:r>
              <a:rPr lang="cs-CZ" b="1" dirty="0"/>
              <a:t>Informování o realizaci projektu - Zprávy o realizaci (</a:t>
            </a:r>
            <a:r>
              <a:rPr lang="cs-CZ" b="1" dirty="0" err="1"/>
              <a:t>ZoR</a:t>
            </a:r>
            <a:r>
              <a:rPr lang="cs-CZ" b="1" dirty="0"/>
              <a:t>)</a:t>
            </a:r>
          </a:p>
          <a:p>
            <a:pPr>
              <a:lnSpc>
                <a:spcPct val="150000"/>
              </a:lnSpc>
              <a:buClr>
                <a:srgbClr val="A59253"/>
              </a:buClr>
            </a:pPr>
            <a:endParaRPr lang="cs-CZ" b="1" dirty="0"/>
          </a:p>
          <a:p>
            <a:pPr marL="285750" indent="-285750">
              <a:lnSpc>
                <a:spcPct val="150000"/>
              </a:lnSpc>
              <a:buClr>
                <a:srgbClr val="A59253"/>
              </a:buClr>
              <a:buFont typeface="Wingdings" panose="05000000000000000000" pitchFamily="2" charset="2"/>
              <a:buChar char="Ø"/>
            </a:pPr>
            <a:r>
              <a:rPr lang="pl-PL" dirty="0"/>
              <a:t>Průběžné zprávy o realizaci projektu (po ukončení etapy - </a:t>
            </a:r>
            <a:r>
              <a:rPr lang="pl-PL" b="1" dirty="0"/>
              <a:t>po 6 měsících</a:t>
            </a:r>
            <a:r>
              <a:rPr lang="pl-PL" dirty="0"/>
              <a:t>) </a:t>
            </a:r>
          </a:p>
          <a:p>
            <a:pPr marL="285750" indent="-285750">
              <a:lnSpc>
                <a:spcPct val="150000"/>
              </a:lnSpc>
              <a:spcAft>
                <a:spcPts val="1200"/>
              </a:spcAft>
              <a:buClr>
                <a:srgbClr val="A59253"/>
              </a:buClr>
              <a:buFont typeface="Wingdings" panose="05000000000000000000" pitchFamily="2" charset="2"/>
              <a:buChar char="Ø"/>
            </a:pPr>
            <a:r>
              <a:rPr lang="pl-PL" dirty="0"/>
              <a:t>Závěrečná zpráva o realizaci projektu (po ukončení projektu)</a:t>
            </a:r>
          </a:p>
          <a:p>
            <a:pPr marL="800100" lvl="1" indent="-342900">
              <a:lnSpc>
                <a:spcPct val="150000"/>
              </a:lnSpc>
              <a:buClr>
                <a:srgbClr val="A59253"/>
              </a:buClr>
              <a:buFont typeface="Wingdings" panose="05000000000000000000" pitchFamily="2" charset="2"/>
              <a:buChar char="§"/>
            </a:pPr>
            <a:r>
              <a:rPr lang="cs-CZ" sz="1600" b="1" dirty="0"/>
              <a:t>Průběžnou i Závěrečnou </a:t>
            </a:r>
            <a:r>
              <a:rPr lang="cs-CZ" sz="1600" b="1" dirty="0" err="1"/>
              <a:t>ZoR</a:t>
            </a:r>
            <a:r>
              <a:rPr lang="cs-CZ" sz="1600" b="1" dirty="0"/>
              <a:t> projektu je nutné předložit nejpozději do 30 kalendářních dnů od ukončení příslušného sledovaného období</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1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98230" y="1494015"/>
            <a:ext cx="8645770" cy="5078313"/>
          </a:xfrm>
          <a:prstGeom prst="rect">
            <a:avLst/>
          </a:prstGeom>
        </p:spPr>
        <p:txBody>
          <a:bodyPr wrap="square">
            <a:spAutoFit/>
          </a:bodyPr>
          <a:lstStyle/>
          <a:p>
            <a:pPr>
              <a:buClr>
                <a:srgbClr val="A59253"/>
              </a:buClr>
            </a:pPr>
            <a:r>
              <a:rPr lang="cs-CZ" b="1" dirty="0"/>
              <a:t>Změny projektu</a:t>
            </a: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Změny projektu </a:t>
            </a:r>
            <a:r>
              <a:rPr lang="cs-CZ" b="1" dirty="0">
                <a:latin typeface="Arial" panose="020B0604020202020204" pitchFamily="34" charset="0"/>
                <a:cs typeface="Arial" panose="020B0604020202020204" pitchFamily="34" charset="0"/>
              </a:rPr>
              <a:t>nelze</a:t>
            </a:r>
            <a:r>
              <a:rPr lang="cs-CZ" b="1" dirty="0"/>
              <a:t> </a:t>
            </a:r>
            <a:r>
              <a:rPr lang="cs-CZ" dirty="0">
                <a:latin typeface="Arial" panose="020B0604020202020204" pitchFamily="34" charset="0"/>
                <a:cs typeface="Arial" panose="020B0604020202020204" pitchFamily="34" charset="0"/>
              </a:rPr>
              <a:t>provádět </a:t>
            </a:r>
            <a:r>
              <a:rPr lang="cs-CZ" b="1" dirty="0">
                <a:latin typeface="Arial" panose="020B0604020202020204" pitchFamily="34" charset="0"/>
                <a:cs typeface="Arial" panose="020B0604020202020204" pitchFamily="34" charset="0"/>
              </a:rPr>
              <a:t>před </a:t>
            </a:r>
            <a:r>
              <a:rPr lang="cs-CZ" dirty="0">
                <a:latin typeface="Arial" panose="020B0604020202020204" pitchFamily="34" charset="0"/>
                <a:cs typeface="Arial" panose="020B0604020202020204" pitchFamily="34" charset="0"/>
              </a:rPr>
              <a:t>uzavřením Smlouvy o financování </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t>Změny </a:t>
            </a:r>
            <a:r>
              <a:rPr lang="cs-CZ" b="1" dirty="0"/>
              <a:t>po</a:t>
            </a:r>
            <a:r>
              <a:rPr lang="cs-CZ" dirty="0"/>
              <a:t> uzavření Smlouvy o financování:</a:t>
            </a:r>
          </a:p>
          <a:p>
            <a:pPr marL="285750" indent="-285750">
              <a:buClr>
                <a:srgbClr val="A59253"/>
              </a:buClr>
              <a:buFont typeface="Wingdings" panose="05000000000000000000" pitchFamily="2" charset="2"/>
              <a:buChar char="Ø"/>
            </a:pPr>
            <a:endParaRPr lang="cs-CZ" dirty="0"/>
          </a:p>
          <a:p>
            <a:pPr marL="742950" lvl="1" indent="-285750">
              <a:buClr>
                <a:srgbClr val="A59253"/>
              </a:buClr>
              <a:buFont typeface="Wingdings" panose="05000000000000000000" pitchFamily="2" charset="2"/>
              <a:buChar char="§"/>
            </a:pPr>
            <a:r>
              <a:rPr lang="cs-CZ" b="1" dirty="0"/>
              <a:t>Nepodstatné změny </a:t>
            </a:r>
            <a:r>
              <a:rPr lang="cs-CZ" dirty="0"/>
              <a:t>– nevyžadují schválení ŘO, jsou vzaty pouze „na vědomí“ (ihned/se Zprávou o realizaci/udržitelnosti)</a:t>
            </a:r>
          </a:p>
          <a:p>
            <a:pPr marL="742950" lvl="1" indent="-285750">
              <a:buClr>
                <a:srgbClr val="A59253"/>
              </a:buClr>
              <a:buFont typeface="Wingdings" panose="05000000000000000000" pitchFamily="2" charset="2"/>
              <a:buChar char="§"/>
            </a:pPr>
            <a:endParaRPr lang="cs-CZ" dirty="0"/>
          </a:p>
          <a:p>
            <a:pPr marL="742950" lvl="1" indent="-285750">
              <a:buClr>
                <a:srgbClr val="A59253"/>
              </a:buClr>
              <a:buFont typeface="Wingdings" panose="05000000000000000000" pitchFamily="2" charset="2"/>
              <a:buChar char="§"/>
            </a:pPr>
            <a:r>
              <a:rPr lang="cs-CZ" b="1" dirty="0"/>
              <a:t>Podstatné změny </a:t>
            </a:r>
            <a:r>
              <a:rPr lang="cs-CZ" dirty="0"/>
              <a:t>– vždy vyžadují schválení ŘO (bez/s Dodatkem)</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Definice a příklady podstatných a nepodstatných změn jsou uvedeny v Pravidlech pro žadatele a příjemce</a:t>
            </a:r>
          </a:p>
          <a:p>
            <a:pPr marL="285750" indent="-285750">
              <a:buClr>
                <a:srgbClr val="A59253"/>
              </a:buClr>
              <a:buFont typeface="Wingdings" panose="05000000000000000000" pitchFamily="2" charset="2"/>
              <a:buChar char="Ø"/>
            </a:pPr>
            <a:endParaRPr lang="cs-CZ" dirty="0"/>
          </a:p>
          <a:p>
            <a:pPr>
              <a:buClr>
                <a:srgbClr val="A59253"/>
              </a:buClr>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latin typeface="Arial" panose="020B0604020202020204" pitchFamily="34" charset="0"/>
                <a:ea typeface="Times New Roman" panose="02020603050405020304" pitchFamily="18" charset="0"/>
                <a:cs typeface="Arial" panose="020B0604020202020204" pitchFamily="34" charset="0"/>
              </a:rPr>
              <a:t>Řízení projektu – změny projektu</a:t>
            </a:r>
            <a:endParaRPr lang="cs-CZ" dirty="0"/>
          </a:p>
        </p:txBody>
      </p:sp>
    </p:spTree>
    <p:extLst>
      <p:ext uri="{BB962C8B-B14F-4D97-AF65-F5344CB8AC3E}">
        <p14:creationId xmlns:p14="http://schemas.microsoft.com/office/powerpoint/2010/main" val="741484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82752" y="1373970"/>
            <a:ext cx="7778495" cy="4901342"/>
          </a:xfrm>
          <a:prstGeom prst="rect">
            <a:avLst/>
          </a:prstGeom>
        </p:spPr>
        <p:txBody>
          <a:bodyPr wrap="square">
            <a:spAutoFit/>
          </a:bodyPr>
          <a:lstStyle/>
          <a:p>
            <a:pPr marL="285750" indent="-285750">
              <a:spcAft>
                <a:spcPts val="6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Povinnost informovat veřejnost o podpoře získané z fondů </a:t>
            </a:r>
            <a:r>
              <a:rPr lang="cs-CZ" b="1" dirty="0">
                <a:latin typeface="Arial" panose="020B0604020202020204" pitchFamily="34" charset="0"/>
                <a:cs typeface="Arial" panose="020B0604020202020204" pitchFamily="34" charset="0"/>
              </a:rPr>
              <a:t>např.</a:t>
            </a:r>
            <a:r>
              <a:rPr lang="cs-CZ" dirty="0">
                <a:latin typeface="Arial" panose="020B0604020202020204" pitchFamily="34" charset="0"/>
                <a:cs typeface="Arial" panose="020B0604020202020204" pitchFamily="34" charset="0"/>
              </a:rPr>
              <a:t>:</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Na webu organizace</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Plakát A3</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Informování CS/veřejnosti</a:t>
            </a: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 Pravidlech pro žadatele a příjemce jsou stanoveny náležitosti povinné i nepovinné publicity (kapitola 16. Pravidla pro publicitu projektů)</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lvl="1" indent="-285750">
              <a:spcAft>
                <a:spcPts val="600"/>
              </a:spcAft>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Povinné prvky </a:t>
            </a:r>
            <a:r>
              <a:rPr lang="cs-CZ" b="1" dirty="0"/>
              <a:t>na povinných a nepovinných nástrojích</a:t>
            </a:r>
            <a:endParaRPr lang="cs-CZ" b="1" dirty="0">
              <a:latin typeface="Arial" panose="020B0604020202020204" pitchFamily="34" charset="0"/>
              <a:cs typeface="Arial" panose="020B0604020202020204" pitchFamily="34" charset="0"/>
            </a:endParaRP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Znak EU</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Název „Evropská unie“</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ESI fondy</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program</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Logo hlavního města Prahy</a:t>
            </a:r>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spTree>
    <p:extLst>
      <p:ext uri="{BB962C8B-B14F-4D97-AF65-F5344CB8AC3E}">
        <p14:creationId xmlns:p14="http://schemas.microsoft.com/office/powerpoint/2010/main" val="3147022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38912" y="1382436"/>
            <a:ext cx="8400288"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U povinných nástrojů se použijí </a:t>
            </a:r>
            <a:r>
              <a:rPr lang="cs-CZ" u="sng" dirty="0"/>
              <a:t>pouze</a:t>
            </a:r>
            <a:r>
              <a:rPr lang="cs-CZ" dirty="0"/>
              <a:t> 2 loga:</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a:buClr>
                <a:srgbClr val="A59253"/>
              </a:buClr>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Povinná publicita - u ESF </a:t>
            </a:r>
            <a:r>
              <a:rPr lang="cs-CZ" b="1" dirty="0"/>
              <a:t>povinný</a:t>
            </a:r>
            <a:r>
              <a:rPr lang="cs-CZ" dirty="0"/>
              <a:t> plakát A3 → </a:t>
            </a:r>
            <a:r>
              <a:rPr lang="cs-CZ" b="1" dirty="0"/>
              <a:t>není možné použít další </a:t>
            </a:r>
            <a:r>
              <a:rPr lang="cs-CZ" dirty="0"/>
              <a:t>loga</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Nepovinná publicita → </a:t>
            </a:r>
            <a:r>
              <a:rPr lang="cs-CZ" b="1" dirty="0">
                <a:latin typeface="Arial" panose="020B0604020202020204" pitchFamily="34" charset="0"/>
                <a:cs typeface="Arial" panose="020B0604020202020204" pitchFamily="34" charset="0"/>
              </a:rPr>
              <a:t>je </a:t>
            </a:r>
            <a:r>
              <a:rPr lang="cs-CZ" dirty="0">
                <a:latin typeface="Arial" panose="020B0604020202020204" pitchFamily="34" charset="0"/>
                <a:cs typeface="Arial" panose="020B0604020202020204" pitchFamily="34" charset="0"/>
              </a:rPr>
              <a:t>možné použít další loga (např. logo organizace)</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t>Generátor nástrojů povinné publicity, který je dostupný na adrese: </a:t>
            </a:r>
            <a:r>
              <a:rPr lang="cs-CZ" dirty="0">
                <a:hlinkClick r:id="rId3"/>
              </a:rPr>
              <a:t>https://publicita.dotaceeu.cz/</a:t>
            </a:r>
            <a:endParaRPr lang="cs-CZ" dirty="0"/>
          </a:p>
          <a:p>
            <a:pPr>
              <a:buClr>
                <a:srgbClr val="A59253"/>
              </a:buClr>
            </a:pPr>
            <a:endParaRPr lang="cs-CZ" dirty="0"/>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pic>
        <p:nvPicPr>
          <p:cNvPr id="11" name="Obrázek 10" descr="OPP full"/>
          <p:cNvPicPr/>
          <p:nvPr/>
        </p:nvPicPr>
        <p:blipFill>
          <a:blip r:embed="rId4">
            <a:extLst>
              <a:ext uri="{28A0092B-C50C-407E-A947-70E740481C1C}">
                <a14:useLocalDpi xmlns:a14="http://schemas.microsoft.com/office/drawing/2010/main" val="0"/>
              </a:ext>
            </a:extLst>
          </a:blip>
          <a:srcRect/>
          <a:stretch>
            <a:fillRect/>
          </a:stretch>
        </p:blipFill>
        <p:spPr bwMode="auto">
          <a:xfrm>
            <a:off x="262130" y="2020310"/>
            <a:ext cx="6333744" cy="1630680"/>
          </a:xfrm>
          <a:prstGeom prst="rect">
            <a:avLst/>
          </a:prstGeom>
          <a:noFill/>
          <a:ln>
            <a:noFill/>
          </a:ln>
        </p:spPr>
      </p:pic>
      <p:pic>
        <p:nvPicPr>
          <p:cNvPr id="12" name="Obrázek 11" descr="PH"/>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07762"/>
            <a:ext cx="1328929" cy="1255776"/>
          </a:xfrm>
          <a:prstGeom prst="rect">
            <a:avLst/>
          </a:prstGeom>
          <a:noFill/>
          <a:ln>
            <a:noFill/>
          </a:ln>
        </p:spPr>
      </p:pic>
    </p:spTree>
    <p:extLst>
      <p:ext uri="{BB962C8B-B14F-4D97-AF65-F5344CB8AC3E}">
        <p14:creationId xmlns:p14="http://schemas.microsoft.com/office/powerpoint/2010/main" val="3805537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Horizontální principy</a:t>
            </a:r>
            <a:endParaRPr lang="pt-BR" b="1" dirty="0"/>
          </a:p>
        </p:txBody>
      </p:sp>
      <p:sp>
        <p:nvSpPr>
          <p:cNvPr id="3" name="Obdélník 2"/>
          <p:cNvSpPr/>
          <p:nvPr/>
        </p:nvSpPr>
        <p:spPr>
          <a:xfrm>
            <a:off x="389585" y="1284040"/>
            <a:ext cx="8364829" cy="3647152"/>
          </a:xfrm>
          <a:prstGeom prst="rect">
            <a:avLst/>
          </a:prstGeom>
        </p:spPr>
        <p:txBody>
          <a:bodyPr wrap="square">
            <a:spAutoFit/>
          </a:bodyPr>
          <a:lstStyle/>
          <a:p>
            <a:pPr>
              <a:buClr>
                <a:srgbClr val="A59253"/>
              </a:buClr>
            </a:pPr>
            <a:r>
              <a:rPr lang="cs-CZ" dirty="0">
                <a:solidFill>
                  <a:srgbClr val="000000"/>
                </a:solidFill>
                <a:latin typeface="Arial" panose="020B0604020202020204" pitchFamily="34" charset="0"/>
                <a:cs typeface="Arial" panose="020B0604020202020204" pitchFamily="34" charset="0"/>
              </a:rPr>
              <a:t>Projekty OP PPR </a:t>
            </a:r>
            <a:r>
              <a:rPr lang="cs-CZ" b="1" dirty="0">
                <a:solidFill>
                  <a:srgbClr val="000000"/>
                </a:solidFill>
                <a:latin typeface="Arial" panose="020B0604020202020204" pitchFamily="34" charset="0"/>
                <a:cs typeface="Arial" panose="020B0604020202020204" pitchFamily="34" charset="0"/>
              </a:rPr>
              <a:t>musí být v souladu </a:t>
            </a:r>
            <a:r>
              <a:rPr lang="cs-CZ" dirty="0">
                <a:solidFill>
                  <a:srgbClr val="000000"/>
                </a:solidFill>
                <a:latin typeface="Arial" panose="020B0604020202020204" pitchFamily="34" charset="0"/>
                <a:cs typeface="Arial" panose="020B0604020202020204" pitchFamily="34" charset="0"/>
              </a:rPr>
              <a:t>se základními horizontálními principy:</a:t>
            </a:r>
          </a:p>
          <a:p>
            <a:pPr>
              <a:buClr>
                <a:srgbClr val="A59253"/>
              </a:buClr>
            </a:pPr>
            <a:endParaRPr lang="cs-CZ" dirty="0">
              <a:solidFill>
                <a:srgbClr val="A98513"/>
              </a:solidFill>
              <a:latin typeface="Arial" panose="020B0604020202020204" pitchFamily="34" charset="0"/>
              <a:cs typeface="Arial" panose="020B0604020202020204" pitchFamily="34" charset="0"/>
            </a:endParaRPr>
          </a:p>
          <a:p>
            <a:pPr>
              <a:buClr>
                <a:srgbClr val="A59253"/>
              </a:buClr>
            </a:pPr>
            <a:r>
              <a:rPr lang="cs-CZ" b="1" dirty="0">
                <a:solidFill>
                  <a:srgbClr val="000000"/>
                </a:solidFill>
                <a:latin typeface="Arial" panose="020B0604020202020204" pitchFamily="34" charset="0"/>
                <a:cs typeface="Arial" panose="020B0604020202020204" pitchFamily="34" charset="0"/>
              </a:rPr>
              <a:t>Rovné příležitosti a nediskriminace – </a:t>
            </a:r>
            <a:r>
              <a:rPr lang="cs-CZ" dirty="0">
                <a:solidFill>
                  <a:srgbClr val="000000"/>
                </a:solidFill>
                <a:latin typeface="Arial" panose="020B0604020202020204" pitchFamily="34" charset="0"/>
                <a:cs typeface="Arial" panose="020B0604020202020204" pitchFamily="34" charset="0"/>
              </a:rPr>
              <a:t>pozitivní nebo cílený vliv</a:t>
            </a:r>
          </a:p>
          <a:p>
            <a:pPr marL="285750" indent="-285750">
              <a:buClr>
                <a:srgbClr val="A59253"/>
              </a:buClr>
              <a:buFont typeface="Arial" panose="020B0604020202020204" pitchFamily="34" charset="0"/>
              <a:buChar char="•"/>
            </a:pPr>
            <a:r>
              <a:rPr lang="cs-CZ" dirty="0">
                <a:solidFill>
                  <a:srgbClr val="000000"/>
                </a:solidFill>
              </a:rPr>
              <a:t>zajištění rovných příležitostí a boj proti diskriminaci podporou multikulturní výchovy, integrujícího vzdělávání, začleňování dětí, vzdělávání dětí, žáků a studentů se speciálními vzdělávacími potřebami</a:t>
            </a:r>
            <a:endParaRPr lang="cs-CZ" dirty="0">
              <a:solidFill>
                <a:srgbClr val="000000"/>
              </a:solidFill>
              <a:latin typeface="Arial" panose="020B0604020202020204" pitchFamily="34" charset="0"/>
              <a:cs typeface="Arial" panose="020B0604020202020204" pitchFamily="34" charset="0"/>
            </a:endParaRPr>
          </a:p>
          <a:p>
            <a:pPr>
              <a:buClr>
                <a:srgbClr val="A59253"/>
              </a:buClr>
            </a:pPr>
            <a:endParaRPr lang="cs-CZ" dirty="0">
              <a:solidFill>
                <a:srgbClr val="A98513"/>
              </a:solidFill>
              <a:latin typeface="Arial" panose="020B0604020202020204" pitchFamily="34" charset="0"/>
              <a:cs typeface="Arial" panose="020B0604020202020204" pitchFamily="34" charset="0"/>
            </a:endParaRPr>
          </a:p>
          <a:p>
            <a:pPr>
              <a:spcAft>
                <a:spcPts val="600"/>
              </a:spcAft>
              <a:buClr>
                <a:srgbClr val="A59253"/>
              </a:buClr>
            </a:pPr>
            <a:r>
              <a:rPr lang="cs-CZ" b="1" dirty="0">
                <a:solidFill>
                  <a:srgbClr val="000000"/>
                </a:solidFill>
                <a:latin typeface="Arial" panose="020B0604020202020204" pitchFamily="34" charset="0"/>
                <a:cs typeface="Arial" panose="020B0604020202020204" pitchFamily="34" charset="0"/>
              </a:rPr>
              <a:t>Rovné příležitosti mužů a žen </a:t>
            </a:r>
            <a:r>
              <a:rPr lang="cs-CZ" dirty="0">
                <a:solidFill>
                  <a:srgbClr val="000000"/>
                </a:solidFill>
                <a:latin typeface="Arial" panose="020B0604020202020204" pitchFamily="34" charset="0"/>
                <a:cs typeface="Arial" panose="020B0604020202020204" pitchFamily="34" charset="0"/>
              </a:rPr>
              <a:t>– neutrální vliv</a:t>
            </a:r>
          </a:p>
          <a:p>
            <a:pPr>
              <a:spcAft>
                <a:spcPts val="600"/>
              </a:spcAft>
              <a:buClr>
                <a:srgbClr val="A59253"/>
              </a:buClr>
            </a:pPr>
            <a:endParaRPr lang="cs-CZ" dirty="0">
              <a:solidFill>
                <a:srgbClr val="000000"/>
              </a:solidFill>
              <a:latin typeface="Arial" panose="020B0604020202020204" pitchFamily="34" charset="0"/>
              <a:cs typeface="Arial" panose="020B0604020202020204" pitchFamily="34" charset="0"/>
            </a:endParaRPr>
          </a:p>
          <a:p>
            <a:pPr>
              <a:spcAft>
                <a:spcPts val="600"/>
              </a:spcAft>
              <a:buClr>
                <a:srgbClr val="A59253"/>
              </a:buClr>
            </a:pPr>
            <a:r>
              <a:rPr lang="cs-CZ" b="1" dirty="0">
                <a:solidFill>
                  <a:srgbClr val="000000"/>
                </a:solidFill>
                <a:latin typeface="Arial" panose="020B0604020202020204" pitchFamily="34" charset="0"/>
                <a:cs typeface="Arial" panose="020B0604020202020204" pitchFamily="34" charset="0"/>
              </a:rPr>
              <a:t>Udržitelný rozvoj</a:t>
            </a:r>
            <a:r>
              <a:rPr lang="cs-CZ" dirty="0">
                <a:solidFill>
                  <a:srgbClr val="000000"/>
                </a:solidFill>
                <a:latin typeface="Arial" panose="020B0604020202020204" pitchFamily="34" charset="0"/>
                <a:cs typeface="Arial" panose="020B0604020202020204" pitchFamily="34" charset="0"/>
              </a:rPr>
              <a:t> – neutrální vliv</a:t>
            </a:r>
            <a:endParaRPr lang="cs-CZ" b="1" dirty="0">
              <a:solidFill>
                <a:srgbClr val="00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solidFill>
                <a:srgbClr val="A98513"/>
              </a:solidFill>
              <a:latin typeface="Arial" panose="020B0604020202020204" pitchFamily="34" charset="0"/>
              <a:cs typeface="Arial" panose="020B0604020202020204" pitchFamily="34" charset="0"/>
            </a:endParaRPr>
          </a:p>
          <a:p>
            <a:pPr>
              <a:buClr>
                <a:srgbClr val="A59253"/>
              </a:buClr>
            </a:pPr>
            <a:endParaRPr lang="cs-CZ" dirty="0">
              <a:solidFill>
                <a:srgbClr val="000000"/>
              </a:solidFill>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502623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99871" y="1734572"/>
            <a:ext cx="8510015" cy="3693319"/>
          </a:xfrm>
          <a:prstGeom prst="rect">
            <a:avLst/>
          </a:prstGeom>
        </p:spPr>
        <p:txBody>
          <a:bodyPr wrap="square">
            <a:spAutoFit/>
          </a:bodyPr>
          <a:lstStyle/>
          <a:p>
            <a:pPr marL="0" lvl="1" defTabSz="182563">
              <a:buClr>
                <a:srgbClr val="C00000"/>
              </a:buClr>
              <a:buSzPct val="100000"/>
            </a:pPr>
            <a:endParaRPr lang="cs-CZ" dirty="0">
              <a:solidFill>
                <a:schemeClr val="accent2">
                  <a:lumMod val="60000"/>
                  <a:lumOff val="40000"/>
                </a:schemeClr>
              </a:solidFill>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Většina projektů nezakládá veřejnou podporu, bude řešeno před podpisem smlouvy</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Soukromá škola – bude řešeno před podpisem smlouvy o financování</a:t>
            </a:r>
          </a:p>
          <a:p>
            <a:pPr>
              <a:buClr>
                <a:srgbClr val="A59253"/>
              </a:buClr>
            </a:pPr>
            <a:r>
              <a:rPr lang="cs-CZ" dirty="0">
                <a:latin typeface="Arial" panose="020B0604020202020204" pitchFamily="34" charset="0"/>
                <a:cs typeface="Arial" panose="020B0604020202020204" pitchFamily="34" charset="0"/>
              </a:rPr>
              <a:t>	VP de minimis, pokud je více než 50% zdrojů příjmů ze školného</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Arial" panose="020B0604020202020204" pitchFamily="34" charset="0"/>
              <a:buChar char="•"/>
            </a:pPr>
            <a:r>
              <a:rPr lang="cs-CZ" dirty="0">
                <a:latin typeface="Arial" panose="020B0604020202020204" pitchFamily="34" charset="0"/>
                <a:cs typeface="Arial" panose="020B0604020202020204" pitchFamily="34" charset="0"/>
              </a:rPr>
              <a:t>Čestného prohlášení o zdrojích financování</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u="sng" dirty="0"/>
          </a:p>
          <a:p>
            <a:pPr>
              <a:buClr>
                <a:srgbClr val="A59253"/>
              </a:buClr>
            </a:pPr>
            <a:endParaRPr lang="cs-CZ" u="sng" dirty="0"/>
          </a:p>
          <a:p>
            <a:pPr>
              <a:buClr>
                <a:srgbClr val="A59253"/>
              </a:buClr>
            </a:pPr>
            <a:endParaRPr lang="cs-CZ" u="sng"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Veřejná podpora </a:t>
            </a:r>
          </a:p>
        </p:txBody>
      </p:sp>
    </p:spTree>
    <p:extLst>
      <p:ext uri="{BB962C8B-B14F-4D97-AF65-F5344CB8AC3E}">
        <p14:creationId xmlns:p14="http://schemas.microsoft.com/office/powerpoint/2010/main" val="1786869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4" name="Obdélník 3"/>
          <p:cNvSpPr/>
          <p:nvPr/>
        </p:nvSpPr>
        <p:spPr>
          <a:xfrm>
            <a:off x="475489" y="1165316"/>
            <a:ext cx="8400287" cy="4065215"/>
          </a:xfrm>
          <a:prstGeom prst="rect">
            <a:avLst/>
          </a:prstGeom>
        </p:spPr>
        <p:txBody>
          <a:bodyPr wrap="square">
            <a:spAutoFit/>
          </a:bodyPr>
          <a:lstStyle/>
          <a:p>
            <a:pPr marL="285750" indent="-285750">
              <a:spcAft>
                <a:spcPts val="2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Sledují se na úrovni programů i projektů</a:t>
            </a:r>
          </a:p>
          <a:p>
            <a:pPr marL="285750" indent="-285750">
              <a:spcAft>
                <a:spcPts val="200"/>
              </a:spcAft>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Výchozí hodnota </a:t>
            </a:r>
            <a:r>
              <a:rPr lang="cs-CZ" dirty="0">
                <a:latin typeface="Arial" panose="020B0604020202020204" pitchFamily="34" charset="0"/>
                <a:cs typeface="Arial" panose="020B0604020202020204" pitchFamily="34" charset="0"/>
              </a:rPr>
              <a:t>indikátoru – stav před začátkem realizace (obvykle </a:t>
            </a:r>
            <a:r>
              <a:rPr lang="cs-CZ" sz="2000" dirty="0">
                <a:latin typeface="Arial" panose="020B0604020202020204" pitchFamily="34" charset="0"/>
                <a:cs typeface="Arial" panose="020B0604020202020204" pitchFamily="34" charset="0"/>
              </a:rPr>
              <a:t>0</a:t>
            </a:r>
            <a:r>
              <a:rPr lang="cs-CZ" dirty="0">
                <a:latin typeface="Arial" panose="020B0604020202020204" pitchFamily="34" charset="0"/>
                <a:cs typeface="Arial" panose="020B0604020202020204" pitchFamily="34" charset="0"/>
              </a:rPr>
              <a:t>)</a:t>
            </a:r>
            <a:endParaRPr lang="cs-CZ" dirty="0"/>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Cílová hodnota</a:t>
            </a:r>
            <a:r>
              <a:rPr lang="cs-CZ" dirty="0">
                <a:latin typeface="Arial" panose="020B0604020202020204" pitchFamily="34" charset="0"/>
                <a:cs typeface="Arial" panose="020B0604020202020204" pitchFamily="34" charset="0"/>
              </a:rPr>
              <a:t> indikátoru – plánovaný stav</a:t>
            </a:r>
          </a:p>
          <a:p>
            <a:pPr marL="733425" lvl="2" indent="-285750">
              <a:spcAft>
                <a:spcPts val="300"/>
              </a:spcAft>
              <a:buClr>
                <a:srgbClr val="A59253"/>
              </a:buClr>
              <a:buFont typeface="Wingdings" panose="05000000000000000000" pitchFamily="2" charset="2"/>
              <a:buChar char="§"/>
            </a:pPr>
            <a:endParaRPr lang="cs-CZ" dirty="0"/>
          </a:p>
          <a:p>
            <a:pPr>
              <a:spcAft>
                <a:spcPts val="200"/>
              </a:spcAft>
              <a:buClr>
                <a:srgbClr val="A59253"/>
              </a:buClr>
            </a:pPr>
            <a:endParaRPr lang="cs-CZ" dirty="0">
              <a:latin typeface="Arial" panose="020B0604020202020204" pitchFamily="34" charset="0"/>
              <a:cs typeface="Arial" panose="020B0604020202020204" pitchFamily="34" charset="0"/>
            </a:endParaRPr>
          </a:p>
          <a:p>
            <a:pPr marL="285750" indent="-285750">
              <a:spcAft>
                <a:spcPts val="2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Indikátory</a:t>
            </a:r>
          </a:p>
          <a:p>
            <a:pPr>
              <a:spcAft>
                <a:spcPts val="200"/>
              </a:spcAft>
              <a:buClr>
                <a:srgbClr val="A59253"/>
              </a:buClr>
            </a:pPr>
            <a:r>
              <a:rPr lang="cs-CZ" dirty="0">
                <a:latin typeface="Arial" panose="020B0604020202020204" pitchFamily="34" charset="0"/>
                <a:cs typeface="Arial" panose="020B0604020202020204" pitchFamily="34" charset="0"/>
                <a:hlinkClick r:id="rId3"/>
              </a:rPr>
              <a:t>	http://penizeproprahu.cz/indikatory</a:t>
            </a:r>
            <a:endParaRPr lang="cs-CZ" dirty="0">
              <a:latin typeface="Arial" panose="020B0604020202020204" pitchFamily="34" charset="0"/>
              <a:cs typeface="Arial" panose="020B0604020202020204" pitchFamily="34" charset="0"/>
            </a:endParaRPr>
          </a:p>
          <a:p>
            <a:pPr>
              <a:spcAft>
                <a:spcPts val="200"/>
              </a:spcAft>
              <a:buClr>
                <a:srgbClr val="A59253"/>
              </a:buClr>
            </a:pPr>
            <a:r>
              <a:rPr lang="cs-CZ" dirty="0">
                <a:latin typeface="Arial" panose="020B0604020202020204" pitchFamily="34" charset="0"/>
                <a:cs typeface="Arial" panose="020B0604020202020204" pitchFamily="34" charset="0"/>
              </a:rPr>
              <a:t>	Přehled indikátorů verze 1.4</a:t>
            </a:r>
          </a:p>
          <a:p>
            <a:pPr marL="285750" indent="-285750">
              <a:spcAft>
                <a:spcPts val="200"/>
              </a:spcAft>
              <a:buClr>
                <a:srgbClr val="A59253"/>
              </a:buClr>
              <a:buFont typeface="Wingdings" panose="05000000000000000000" pitchFamily="2" charset="2"/>
              <a:buChar char="§"/>
            </a:pPr>
            <a:endParaRPr lang="cs-CZ" dirty="0"/>
          </a:p>
          <a:p>
            <a:pPr marL="447675" lvl="2">
              <a:spcAft>
                <a:spcPts val="300"/>
              </a:spcAft>
              <a:buClr>
                <a:srgbClr val="A59253"/>
              </a:buClr>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447675" lvl="2">
              <a:spcAft>
                <a:spcPts val="300"/>
              </a:spcAft>
              <a:buClr>
                <a:srgbClr val="A59253"/>
              </a:buClr>
            </a:pPr>
            <a:endParaRPr lang="cs-CZ" sz="1600" dirty="0"/>
          </a:p>
        </p:txBody>
      </p:sp>
    </p:spTree>
    <p:extLst>
      <p:ext uri="{BB962C8B-B14F-4D97-AF65-F5344CB8AC3E}">
        <p14:creationId xmlns:p14="http://schemas.microsoft.com/office/powerpoint/2010/main" val="633160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51</a:t>
            </a:r>
          </a:p>
        </p:txBody>
      </p:sp>
      <p:sp>
        <p:nvSpPr>
          <p:cNvPr id="11" name="Zástupný symbol pro obsah 10"/>
          <p:cNvSpPr>
            <a:spLocks noGrp="1"/>
          </p:cNvSpPr>
          <p:nvPr>
            <p:ph idx="1"/>
          </p:nvPr>
        </p:nvSpPr>
        <p:spPr>
          <a:xfrm>
            <a:off x="958850" y="917294"/>
            <a:ext cx="7727950" cy="4373563"/>
          </a:xfrm>
        </p:spPr>
        <p:txBody>
          <a:bodyPr/>
          <a:lstStyle/>
          <a:p>
            <a:pPr marL="285750" indent="-285750">
              <a:spcAft>
                <a:spcPts val="200"/>
              </a:spcAft>
              <a:buClr>
                <a:srgbClr val="A59253"/>
              </a:buClr>
              <a:buFont typeface="Wingdings" panose="05000000000000000000" pitchFamily="2" charset="2"/>
              <a:buChar char="Ø"/>
            </a:pPr>
            <a:r>
              <a:rPr lang="cs-CZ" sz="1800" u="sng" dirty="0">
                <a:solidFill>
                  <a:schemeClr val="tx1"/>
                </a:solidFill>
                <a:latin typeface="Arial" panose="020B0604020202020204" pitchFamily="34" charset="0"/>
                <a:cs typeface="Arial" panose="020B0604020202020204" pitchFamily="34" charset="0"/>
              </a:rPr>
              <a:t>Povinné indikátory</a:t>
            </a:r>
          </a:p>
          <a:p>
            <a:pPr algn="just">
              <a:spcAft>
                <a:spcPts val="200"/>
              </a:spcAft>
              <a:buClr>
                <a:srgbClr val="A59253"/>
              </a:buClr>
              <a:buFont typeface="Arial" panose="020B0604020202020204" pitchFamily="34" charset="0"/>
              <a:buChar char="•"/>
            </a:pPr>
            <a:r>
              <a:rPr lang="cs-CZ" sz="1800" dirty="0">
                <a:solidFill>
                  <a:schemeClr val="tx1"/>
                </a:solidFill>
                <a:latin typeface="Arial" panose="020B0604020202020204" pitchFamily="34" charset="0"/>
                <a:cs typeface="Arial" panose="020B0604020202020204" pitchFamily="34" charset="0"/>
              </a:rPr>
              <a:t>Žadatel musí povinně zvolit a stanovit cílové hodnoty pro všechny níže uvedené indikátory</a:t>
            </a:r>
          </a:p>
          <a:p>
            <a:pPr algn="just">
              <a:spcAft>
                <a:spcPts val="200"/>
              </a:spcAft>
              <a:buClr>
                <a:srgbClr val="A59253"/>
              </a:buClr>
              <a:buFont typeface="Arial" panose="020B0604020202020204" pitchFamily="34" charset="0"/>
              <a:buChar char="•"/>
            </a:pPr>
            <a:endParaRPr lang="cs-CZ" sz="1800" dirty="0">
              <a:solidFill>
                <a:schemeClr val="tx1"/>
              </a:solidFill>
              <a:latin typeface="Arial" panose="020B0604020202020204" pitchFamily="34" charset="0"/>
              <a:cs typeface="Arial" panose="020B0604020202020204" pitchFamily="34" charset="0"/>
            </a:endParaRPr>
          </a:p>
        </p:txBody>
      </p:sp>
      <p:sp>
        <p:nvSpPr>
          <p:cNvPr id="3" name="Obdélník 2"/>
          <p:cNvSpPr/>
          <p:nvPr/>
        </p:nvSpPr>
        <p:spPr>
          <a:xfrm>
            <a:off x="475489" y="1204208"/>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graphicFrame>
        <p:nvGraphicFramePr>
          <p:cNvPr id="4" name="Tabulka 3">
            <a:extLst>
              <a:ext uri="{FF2B5EF4-FFF2-40B4-BE49-F238E27FC236}">
                <a16:creationId xmlns:a16="http://schemas.microsoft.com/office/drawing/2014/main" xmlns="" id="{0C708CEA-6D40-4BBE-9901-72C5D7A720B1}"/>
              </a:ext>
            </a:extLst>
          </p:cNvPr>
          <p:cNvGraphicFramePr>
            <a:graphicFrameLocks noGrp="1"/>
          </p:cNvGraphicFramePr>
          <p:nvPr>
            <p:extLst/>
          </p:nvPr>
        </p:nvGraphicFramePr>
        <p:xfrm>
          <a:off x="982237" y="1973587"/>
          <a:ext cx="7293662" cy="3693637"/>
        </p:xfrm>
        <a:graphic>
          <a:graphicData uri="http://schemas.openxmlformats.org/drawingml/2006/table">
            <a:tbl>
              <a:tblPr firstRow="1" firstCol="1" bandRow="1">
                <a:tableStyleId>{5C22544A-7EE6-4342-B048-85BDC9FD1C3A}</a:tableStyleId>
              </a:tblPr>
              <a:tblGrid>
                <a:gridCol w="908642">
                  <a:extLst>
                    <a:ext uri="{9D8B030D-6E8A-4147-A177-3AD203B41FA5}">
                      <a16:colId xmlns:a16="http://schemas.microsoft.com/office/drawing/2014/main" xmlns="" val="1297459187"/>
                    </a:ext>
                  </a:extLst>
                </a:gridCol>
                <a:gridCol w="2815634">
                  <a:extLst>
                    <a:ext uri="{9D8B030D-6E8A-4147-A177-3AD203B41FA5}">
                      <a16:colId xmlns:a16="http://schemas.microsoft.com/office/drawing/2014/main" xmlns="" val="639893729"/>
                    </a:ext>
                  </a:extLst>
                </a:gridCol>
                <a:gridCol w="868912">
                  <a:extLst>
                    <a:ext uri="{9D8B030D-6E8A-4147-A177-3AD203B41FA5}">
                      <a16:colId xmlns:a16="http://schemas.microsoft.com/office/drawing/2014/main" xmlns="" val="214573789"/>
                    </a:ext>
                  </a:extLst>
                </a:gridCol>
                <a:gridCol w="2700474">
                  <a:extLst>
                    <a:ext uri="{9D8B030D-6E8A-4147-A177-3AD203B41FA5}">
                      <a16:colId xmlns:a16="http://schemas.microsoft.com/office/drawing/2014/main" xmlns="" val="2191089926"/>
                    </a:ext>
                  </a:extLst>
                </a:gridCol>
              </a:tblGrid>
              <a:tr h="625929">
                <a:tc>
                  <a:txBody>
                    <a:bodyPr/>
                    <a:lstStyle/>
                    <a:p>
                      <a:pPr indent="226695" algn="ctr">
                        <a:spcAft>
                          <a:spcPts val="0"/>
                        </a:spcAft>
                      </a:pPr>
                      <a:r>
                        <a:rPr lang="cs-CZ" sz="1100">
                          <a:effectLst/>
                        </a:rPr>
                        <a:t>Kód indikátoru</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dirty="0">
                          <a:effectLst/>
                        </a:rPr>
                        <a:t>Název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Měrná jednotka</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Typ indikátoru</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53888493"/>
                  </a:ext>
                </a:extLst>
              </a:tr>
              <a:tr h="417286">
                <a:tc>
                  <a:txBody>
                    <a:bodyPr/>
                    <a:lstStyle/>
                    <a:p>
                      <a:pPr algn="ctr">
                        <a:spcAft>
                          <a:spcPts val="0"/>
                        </a:spcAft>
                      </a:pPr>
                      <a:r>
                        <a:rPr lang="cs-CZ" sz="1100">
                          <a:effectLst/>
                        </a:rPr>
                        <a:t>51015</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organizací, ve kterých se zvýšila proinkluzivnost</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organizace</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dirty="0">
                          <a:effectLst/>
                        </a:rPr>
                        <a:t>           Výsledek</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31688804"/>
                  </a:ext>
                </a:extLst>
              </a:tr>
              <a:tr h="444028">
                <a:tc>
                  <a:txBody>
                    <a:bodyPr/>
                    <a:lstStyle/>
                    <a:p>
                      <a:pPr algn="ctr">
                        <a:spcBef>
                          <a:spcPts val="300"/>
                        </a:spcBef>
                        <a:spcAft>
                          <a:spcPts val="0"/>
                        </a:spcAft>
                      </a:pPr>
                      <a:r>
                        <a:rPr lang="cs-CZ" sz="1100">
                          <a:effectLst/>
                        </a:rPr>
                        <a:t>51501</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dětí, žáků, studentů</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0"/>
                        </a:spcAft>
                      </a:pPr>
                      <a:r>
                        <a:rPr lang="cs-CZ" sz="1100">
                          <a:effectLst/>
                        </a:rPr>
                        <a:t>děti, žáci, studenti</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Výstup</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2724523"/>
                  </a:ext>
                </a:extLst>
              </a:tr>
              <a:tr h="370390">
                <a:tc>
                  <a:txBody>
                    <a:bodyPr/>
                    <a:lstStyle/>
                    <a:p>
                      <a:pPr algn="ctr">
                        <a:spcBef>
                          <a:spcPts val="300"/>
                        </a:spcBef>
                        <a:spcAft>
                          <a:spcPts val="0"/>
                        </a:spcAft>
                      </a:pPr>
                      <a:r>
                        <a:rPr lang="cs-CZ" sz="1100" dirty="0">
                          <a:effectLst/>
                        </a:rPr>
                        <a:t>51614</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dětí, žáků a studentů se SVP</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0"/>
                        </a:spcAft>
                      </a:pPr>
                      <a:r>
                        <a:rPr lang="cs-CZ" sz="1100">
                          <a:effectLst/>
                        </a:rPr>
                        <a:t>děti, žáci, studenti</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28305513"/>
                  </a:ext>
                </a:extLst>
              </a:tr>
              <a:tr h="694481">
                <a:tc>
                  <a:txBody>
                    <a:bodyPr/>
                    <a:lstStyle/>
                    <a:p>
                      <a:pPr algn="ctr">
                        <a:spcBef>
                          <a:spcPts val="300"/>
                        </a:spcBef>
                        <a:spcAft>
                          <a:spcPts val="0"/>
                        </a:spcAft>
                      </a:pPr>
                      <a:r>
                        <a:rPr lang="cs-CZ" sz="1100">
                          <a:effectLst/>
                        </a:rPr>
                        <a:t>52501</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osob - pracovníků ve vzdělávání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0"/>
                        </a:spcAft>
                      </a:pPr>
                      <a:r>
                        <a:rPr lang="cs-CZ" sz="1100">
                          <a:effectLst/>
                        </a:rPr>
                        <a:t>pracovníci ve vzdělávání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82062598"/>
                  </a:ext>
                </a:extLst>
              </a:tr>
              <a:tr h="834573">
                <a:tc>
                  <a:txBody>
                    <a:bodyPr/>
                    <a:lstStyle/>
                    <a:p>
                      <a:pPr algn="ctr">
                        <a:spcBef>
                          <a:spcPts val="300"/>
                        </a:spcBef>
                        <a:spcAft>
                          <a:spcPts val="0"/>
                        </a:spcAft>
                      </a:pPr>
                      <a:r>
                        <a:rPr lang="cs-CZ" sz="1100">
                          <a:effectLst/>
                        </a:rPr>
                        <a:t>52510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pracovníků ve vzdělávání, kteří v praxi uplatňují nově získané poznatky a dovednosti</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0"/>
                        </a:spcAft>
                      </a:pPr>
                      <a:r>
                        <a:rPr lang="cs-CZ" sz="1100">
                          <a:effectLst/>
                        </a:rPr>
                        <a:t>pracovníci ve vzdělávání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     Výsledek</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8048879"/>
                  </a:ext>
                </a:extLst>
              </a:tr>
              <a:tr h="306950">
                <a:tc>
                  <a:txBody>
                    <a:bodyPr/>
                    <a:lstStyle/>
                    <a:p>
                      <a:pPr algn="ctr">
                        <a:spcBef>
                          <a:spcPts val="300"/>
                        </a:spcBef>
                        <a:spcAft>
                          <a:spcPts val="0"/>
                        </a:spcAft>
                      </a:pPr>
                      <a:r>
                        <a:rPr lang="cs-CZ" sz="1100">
                          <a:effectLst/>
                        </a:rPr>
                        <a:t>52100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produktů </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0"/>
                        </a:spcAft>
                      </a:pPr>
                      <a:r>
                        <a:rPr lang="cs-CZ" sz="1100">
                          <a:effectLst/>
                        </a:rPr>
                        <a:t>produkty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Výstup</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18639001"/>
                  </a:ext>
                </a:extLst>
              </a:tr>
            </a:tbl>
          </a:graphicData>
        </a:graphic>
      </p:graphicFrame>
    </p:spTree>
    <p:extLst>
      <p:ext uri="{BB962C8B-B14F-4D97-AF65-F5344CB8AC3E}">
        <p14:creationId xmlns:p14="http://schemas.microsoft.com/office/powerpoint/2010/main" val="3623192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51</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9" name="Obdélník 8"/>
          <p:cNvSpPr/>
          <p:nvPr/>
        </p:nvSpPr>
        <p:spPr>
          <a:xfrm>
            <a:off x="882502" y="987096"/>
            <a:ext cx="8082832" cy="1251625"/>
          </a:xfrm>
          <a:prstGeom prst="rect">
            <a:avLst/>
          </a:prstGeom>
        </p:spPr>
        <p:txBody>
          <a:bodyPr wrap="square">
            <a:spAutoFit/>
          </a:bodyPr>
          <a:lstStyle/>
          <a:p>
            <a:pPr marL="285750" indent="-285750">
              <a:spcAft>
                <a:spcPts val="200"/>
              </a:spcAft>
              <a:buClr>
                <a:srgbClr val="A59253"/>
              </a:buClr>
              <a:buFont typeface="Wingdings" panose="05000000000000000000" pitchFamily="2" charset="2"/>
              <a:buChar char="Ø"/>
            </a:pPr>
            <a:r>
              <a:rPr lang="cs-CZ" u="sng" dirty="0">
                <a:latin typeface="Arial" panose="020B0604020202020204" pitchFamily="34" charset="0"/>
                <a:cs typeface="Arial" panose="020B0604020202020204" pitchFamily="34" charset="0"/>
              </a:rPr>
              <a:t>Nepovinné indikátory</a:t>
            </a:r>
            <a:endParaRPr lang="cs-CZ" dirty="0">
              <a:latin typeface="Arial" panose="020B0604020202020204" pitchFamily="34" charset="0"/>
              <a:cs typeface="Arial" panose="020B0604020202020204" pitchFamily="34" charset="0"/>
            </a:endParaRPr>
          </a:p>
          <a:p>
            <a:r>
              <a:rPr lang="cs-CZ" dirty="0"/>
              <a:t> </a:t>
            </a:r>
          </a:p>
          <a:p>
            <a:pPr>
              <a:spcAft>
                <a:spcPts val="200"/>
              </a:spcAft>
              <a:buClr>
                <a:srgbClr val="A59253"/>
              </a:buClr>
            </a:pPr>
            <a:endParaRPr lang="cs-CZ" dirty="0"/>
          </a:p>
          <a:p>
            <a:pPr marL="285750" indent="-285750">
              <a:spcAft>
                <a:spcPts val="200"/>
              </a:spcAft>
              <a:buClr>
                <a:srgbClr val="A59253"/>
              </a:buClr>
              <a:buFont typeface="Arial" panose="020B0604020202020204" pitchFamily="34" charset="0"/>
              <a:buChar char="•"/>
            </a:pPr>
            <a:endParaRPr lang="cs-CZ" u="sng" dirty="0">
              <a:latin typeface="Arial" panose="020B0604020202020204" pitchFamily="34" charset="0"/>
              <a:cs typeface="Arial" panose="020B0604020202020204" pitchFamily="34" charset="0"/>
            </a:endParaRPr>
          </a:p>
        </p:txBody>
      </p:sp>
      <p:graphicFrame>
        <p:nvGraphicFramePr>
          <p:cNvPr id="4" name="Tabulka 3">
            <a:extLst>
              <a:ext uri="{FF2B5EF4-FFF2-40B4-BE49-F238E27FC236}">
                <a16:creationId xmlns:a16="http://schemas.microsoft.com/office/drawing/2014/main" xmlns="" id="{C3F6DA83-47FD-41CC-81E1-236A1A9366A9}"/>
              </a:ext>
            </a:extLst>
          </p:cNvPr>
          <p:cNvGraphicFramePr>
            <a:graphicFrameLocks noGrp="1"/>
          </p:cNvGraphicFramePr>
          <p:nvPr>
            <p:extLst>
              <p:ext uri="{D42A27DB-BD31-4B8C-83A1-F6EECF244321}">
                <p14:modId xmlns:p14="http://schemas.microsoft.com/office/powerpoint/2010/main" val="2455657780"/>
              </p:ext>
            </p:extLst>
          </p:nvPr>
        </p:nvGraphicFramePr>
        <p:xfrm>
          <a:off x="1212849" y="1853519"/>
          <a:ext cx="7583909" cy="2570060"/>
        </p:xfrm>
        <a:graphic>
          <a:graphicData uri="http://schemas.openxmlformats.org/drawingml/2006/table">
            <a:tbl>
              <a:tblPr firstRow="1" firstCol="1" bandRow="1">
                <a:tableStyleId>{5C22544A-7EE6-4342-B048-85BDC9FD1C3A}</a:tableStyleId>
              </a:tblPr>
              <a:tblGrid>
                <a:gridCol w="1232266">
                  <a:extLst>
                    <a:ext uri="{9D8B030D-6E8A-4147-A177-3AD203B41FA5}">
                      <a16:colId xmlns:a16="http://schemas.microsoft.com/office/drawing/2014/main" xmlns="" val="1352524165"/>
                    </a:ext>
                  </a:extLst>
                </a:gridCol>
                <a:gridCol w="3818459">
                  <a:extLst>
                    <a:ext uri="{9D8B030D-6E8A-4147-A177-3AD203B41FA5}">
                      <a16:colId xmlns:a16="http://schemas.microsoft.com/office/drawing/2014/main" xmlns="" val="2328543710"/>
                    </a:ext>
                  </a:extLst>
                </a:gridCol>
                <a:gridCol w="1178387">
                  <a:extLst>
                    <a:ext uri="{9D8B030D-6E8A-4147-A177-3AD203B41FA5}">
                      <a16:colId xmlns:a16="http://schemas.microsoft.com/office/drawing/2014/main" xmlns="" val="2347908198"/>
                    </a:ext>
                  </a:extLst>
                </a:gridCol>
                <a:gridCol w="1354797">
                  <a:extLst>
                    <a:ext uri="{9D8B030D-6E8A-4147-A177-3AD203B41FA5}">
                      <a16:colId xmlns:a16="http://schemas.microsoft.com/office/drawing/2014/main" xmlns="" val="1626883205"/>
                    </a:ext>
                  </a:extLst>
                </a:gridCol>
              </a:tblGrid>
              <a:tr h="650731">
                <a:tc>
                  <a:txBody>
                    <a:bodyPr/>
                    <a:lstStyle/>
                    <a:p>
                      <a:pPr indent="226695" algn="ctr">
                        <a:spcAft>
                          <a:spcPts val="0"/>
                        </a:spcAft>
                      </a:pPr>
                      <a:r>
                        <a:rPr lang="cs-CZ" sz="1100" dirty="0">
                          <a:effectLst/>
                        </a:rPr>
                        <a:t>Kód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6695" algn="ctr">
                        <a:spcAft>
                          <a:spcPts val="0"/>
                        </a:spcAft>
                      </a:pPr>
                      <a:r>
                        <a:rPr lang="cs-CZ" sz="1100" dirty="0">
                          <a:effectLst/>
                        </a:rPr>
                        <a:t>Název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Měrná jednotka</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6695" algn="ctr">
                        <a:spcAft>
                          <a:spcPts val="0"/>
                        </a:spcAft>
                      </a:pPr>
                      <a:r>
                        <a:rPr lang="cs-CZ" sz="1100" dirty="0">
                          <a:effectLst/>
                        </a:rPr>
                        <a:t>Typ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44606340"/>
                  </a:ext>
                </a:extLst>
              </a:tr>
              <a:tr h="433821">
                <a:tc>
                  <a:txBody>
                    <a:bodyPr/>
                    <a:lstStyle/>
                    <a:p>
                      <a:pPr algn="ctr">
                        <a:spcAft>
                          <a:spcPts val="0"/>
                        </a:spcAft>
                      </a:pPr>
                      <a:r>
                        <a:rPr lang="cs-CZ" sz="1100">
                          <a:effectLst/>
                        </a:rPr>
                        <a:t>51212</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s-CZ" sz="1100">
                          <a:effectLst/>
                        </a:rPr>
                        <a:t>Počet mimoškolních aktivit vedoucích k rozvoji kompetencí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aktivity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3093591"/>
                  </a:ext>
                </a:extLst>
              </a:tr>
              <a:tr h="433821">
                <a:tc>
                  <a:txBody>
                    <a:bodyPr/>
                    <a:lstStyle/>
                    <a:p>
                      <a:pPr algn="ctr">
                        <a:spcAft>
                          <a:spcPts val="0"/>
                        </a:spcAft>
                      </a:pPr>
                      <a:r>
                        <a:rPr lang="cs-CZ" sz="1100">
                          <a:effectLst/>
                        </a:rPr>
                        <a:t>52200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s-CZ" sz="1100">
                          <a:effectLst/>
                        </a:rPr>
                        <a:t>Počet vzdělávacích zařízení, která využívají nové produkty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zařízení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66109833"/>
                  </a:ext>
                </a:extLst>
              </a:tr>
              <a:tr h="400956">
                <a:tc>
                  <a:txBody>
                    <a:bodyPr/>
                    <a:lstStyle/>
                    <a:p>
                      <a:pPr algn="ctr">
                        <a:spcAft>
                          <a:spcPts val="0"/>
                        </a:spcAft>
                      </a:pPr>
                      <a:r>
                        <a:rPr lang="cs-CZ" sz="1100">
                          <a:effectLst/>
                        </a:rPr>
                        <a:t>60000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cs-CZ" sz="1100">
                          <a:effectLst/>
                        </a:rPr>
                        <a:t>Celkový počet účastníků </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osoby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39156253"/>
                  </a:ext>
                </a:extLst>
              </a:tr>
              <a:tr h="650731">
                <a:tc>
                  <a:txBody>
                    <a:bodyPr/>
                    <a:lstStyle/>
                    <a:p>
                      <a:pPr algn="ctr">
                        <a:spcAft>
                          <a:spcPts val="0"/>
                        </a:spcAft>
                      </a:pPr>
                      <a:r>
                        <a:rPr lang="cs-CZ" sz="1100">
                          <a:effectLst/>
                        </a:rPr>
                        <a:t>62000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s-CZ" sz="1100" dirty="0">
                          <a:effectLst/>
                        </a:rPr>
                        <a:t>Počet projektů, které zcela nebo zčásti provádějí sociální partneři nebo nevládní organizace</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projekty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Výsledek</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919342"/>
                  </a:ext>
                </a:extLst>
              </a:tr>
            </a:tbl>
          </a:graphicData>
        </a:graphic>
      </p:graphicFrame>
      <p:sp>
        <p:nvSpPr>
          <p:cNvPr id="7" name="TextovéPole 6">
            <a:extLst>
              <a:ext uri="{FF2B5EF4-FFF2-40B4-BE49-F238E27FC236}">
                <a16:creationId xmlns:a16="http://schemas.microsoft.com/office/drawing/2014/main" xmlns="" id="{22C7FFC7-22EE-4962-A839-D119AF5D357F}"/>
              </a:ext>
            </a:extLst>
          </p:cNvPr>
          <p:cNvSpPr txBox="1"/>
          <p:nvPr/>
        </p:nvSpPr>
        <p:spPr>
          <a:xfrm>
            <a:off x="1238003" y="5104438"/>
            <a:ext cx="7373564" cy="646331"/>
          </a:xfrm>
          <a:prstGeom prst="rect">
            <a:avLst/>
          </a:prstGeom>
          <a:noFill/>
        </p:spPr>
        <p:txBody>
          <a:bodyPr wrap="square" rtlCol="0">
            <a:spAutoFit/>
          </a:bodyPr>
          <a:lstStyle/>
          <a:p>
            <a:r>
              <a:rPr lang="cs-CZ" dirty="0"/>
              <a:t>60000 – rozsah minimálně 40 hodin (bez ohledu na počet dílčích podpor, tj. počet dílčích zapojení do projektu).</a:t>
            </a:r>
          </a:p>
        </p:txBody>
      </p:sp>
    </p:spTree>
    <p:extLst>
      <p:ext uri="{BB962C8B-B14F-4D97-AF65-F5344CB8AC3E}">
        <p14:creationId xmlns:p14="http://schemas.microsoft.com/office/powerpoint/2010/main" val="77662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4.1.1.1. Tvorba příručky školy pro začleňování dětí a žáků s odlišným mateřským jazykem (dále jen OMJ) </a:t>
            </a:r>
          </a:p>
        </p:txBody>
      </p:sp>
      <p:sp>
        <p:nvSpPr>
          <p:cNvPr id="4" name="Zástupný symbol pro obsah 3"/>
          <p:cNvSpPr>
            <a:spLocks noGrp="1"/>
          </p:cNvSpPr>
          <p:nvPr>
            <p:ph idx="1"/>
          </p:nvPr>
        </p:nvSpPr>
        <p:spPr>
          <a:xfrm>
            <a:off x="348343" y="1046738"/>
            <a:ext cx="8654143" cy="5355312"/>
          </a:xfrm>
          <a:prstGeom prst="rect">
            <a:avLst/>
          </a:prstGeom>
          <a:noFill/>
        </p:spPr>
        <p:txBody>
          <a:bodyPr wrap="square">
            <a:spAutoFit/>
          </a:bodyPr>
          <a:lstStyle/>
          <a:p>
            <a:pPr>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V </a:t>
            </a:r>
            <a:r>
              <a:rPr lang="cs-CZ" sz="1800" dirty="0">
                <a:solidFill>
                  <a:schemeClr val="tx1"/>
                </a:solidFill>
                <a:cs typeface="Arial" panose="020B0604020202020204" pitchFamily="34" charset="0"/>
              </a:rPr>
              <a:t>rámci přípravy příručky škola provede:</a:t>
            </a:r>
          </a:p>
          <a:p>
            <a:pPr lvl="1">
              <a:buClr>
                <a:srgbClr val="A59253"/>
              </a:buClr>
              <a:buFont typeface="Wingdings" panose="05000000000000000000" pitchFamily="2" charset="2"/>
              <a:buChar char="§"/>
            </a:pPr>
            <a:r>
              <a:rPr lang="cs-CZ" sz="1800" dirty="0" smtClean="0">
                <a:cs typeface="Arial" panose="020B0604020202020204" pitchFamily="34" charset="0"/>
              </a:rPr>
              <a:t>identifikaci </a:t>
            </a:r>
            <a:r>
              <a:rPr lang="cs-CZ" sz="1800" dirty="0">
                <a:cs typeface="Arial" panose="020B0604020202020204" pitchFamily="34" charset="0"/>
              </a:rPr>
              <a:t>vhodných opatření a zmapování možností podpory pro děti a žáky s OMJ, a to od prvních dnů po nástupu do školy, resp. i před nástupem do školy (např. při zápisu do školy, přijímacích zkouškách, podání přihlášky, práce s rodinou žáka, atp.) (přímo ve škole i mimo školu) a kdykoli v případě identifikace výchovných či vzdělávacích potíží,</a:t>
            </a:r>
          </a:p>
          <a:p>
            <a:pPr lvl="1">
              <a:buClr>
                <a:srgbClr val="A59253"/>
              </a:buClr>
              <a:buFont typeface="Wingdings" panose="05000000000000000000" pitchFamily="2" charset="2"/>
              <a:buChar char="§"/>
            </a:pPr>
            <a:r>
              <a:rPr lang="cs-CZ" sz="1800" dirty="0" smtClean="0">
                <a:cs typeface="Arial" panose="020B0604020202020204" pitchFamily="34" charset="0"/>
              </a:rPr>
              <a:t>návrh </a:t>
            </a:r>
            <a:r>
              <a:rPr lang="cs-CZ" sz="1800" dirty="0">
                <a:cs typeface="Arial" panose="020B0604020202020204" pitchFamily="34" charset="0"/>
              </a:rPr>
              <a:t>konkrétních opatření pro začleňování dětí a žáků s OMJ (např. zavedení  předmětu Čeština jako druhý jazyk jako pevné součásti adaptačního období a nastavení vzdělávacího obsahu předmětu v ŠVP, aj.),</a:t>
            </a:r>
          </a:p>
          <a:p>
            <a:pPr lvl="1">
              <a:buClr>
                <a:srgbClr val="A59253"/>
              </a:buClr>
              <a:buFont typeface="Wingdings" panose="05000000000000000000" pitchFamily="2" charset="2"/>
              <a:buChar char="§"/>
            </a:pPr>
            <a:r>
              <a:rPr lang="cs-CZ" sz="1800" dirty="0" smtClean="0">
                <a:cs typeface="Arial" panose="020B0604020202020204" pitchFamily="34" charset="0"/>
              </a:rPr>
              <a:t>zmapování </a:t>
            </a:r>
            <a:r>
              <a:rPr lang="cs-CZ" sz="1800" dirty="0">
                <a:cs typeface="Arial" panose="020B0604020202020204" pitchFamily="34" charset="0"/>
              </a:rPr>
              <a:t>možností zapojení interkulturního pracovníka, dvojjazyčného asistenta či „staršího kamaráda“ pro komunikaci, adaptaci ve škole i mimo školu, apod.,</a:t>
            </a:r>
          </a:p>
          <a:p>
            <a:pPr lvl="1">
              <a:buClr>
                <a:srgbClr val="A59253"/>
              </a:buClr>
              <a:buFont typeface="Wingdings" panose="05000000000000000000" pitchFamily="2" charset="2"/>
              <a:buChar char="§"/>
            </a:pPr>
            <a:r>
              <a:rPr lang="cs-CZ" sz="1800" dirty="0" smtClean="0">
                <a:cs typeface="Arial" panose="020B0604020202020204" pitchFamily="34" charset="0"/>
              </a:rPr>
              <a:t>zmapování </a:t>
            </a:r>
            <a:r>
              <a:rPr lang="cs-CZ" sz="1800" dirty="0">
                <a:cs typeface="Arial" panose="020B0604020202020204" pitchFamily="34" charset="0"/>
              </a:rPr>
              <a:t>možnosti zapojení ostatních pracovníků školy (pedagogové, výchovní poradci, asistenti, aj. s ohledem na zkušenosti práce s dětmi a žáky s OMJ, jazykové znalosti, apod. včetně případných  kontaktů na tyto pracovníky),</a:t>
            </a:r>
          </a:p>
          <a:p>
            <a:pPr lvl="1">
              <a:buClr>
                <a:srgbClr val="A59253"/>
              </a:buClr>
              <a:buFont typeface="Wingdings" panose="05000000000000000000" pitchFamily="2" charset="2"/>
              <a:buChar char="§"/>
            </a:pPr>
            <a:r>
              <a:rPr lang="cs-CZ" sz="1800" dirty="0" smtClean="0">
                <a:cs typeface="Arial" panose="020B0604020202020204" pitchFamily="34" charset="0"/>
              </a:rPr>
              <a:t>zmapování </a:t>
            </a:r>
            <a:r>
              <a:rPr lang="cs-CZ" sz="1800" dirty="0">
                <a:cs typeface="Arial" panose="020B0604020202020204" pitchFamily="34" charset="0"/>
              </a:rPr>
              <a:t>možností vybavení školy pro práci s dětmi a žáky s OMJ a návrh konkrétních opatření</a:t>
            </a:r>
            <a:r>
              <a:rPr lang="cs-CZ" sz="1800" dirty="0" smtClean="0">
                <a:cs typeface="Arial" panose="020B0604020202020204" pitchFamily="34" charset="0"/>
              </a:rPr>
              <a:t>.</a:t>
            </a:r>
            <a:endParaRPr lang="cs-CZ" sz="1800" dirty="0">
              <a:cs typeface="Arial" panose="020B0604020202020204" pitchFamily="34" charset="0"/>
            </a:endParaRPr>
          </a:p>
        </p:txBody>
      </p:sp>
    </p:spTree>
    <p:extLst>
      <p:ext uri="{BB962C8B-B14F-4D97-AF65-F5344CB8AC3E}">
        <p14:creationId xmlns:p14="http://schemas.microsoft.com/office/powerpoint/2010/main" val="4197331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3" name="Obdélník 2"/>
          <p:cNvSpPr/>
          <p:nvPr/>
        </p:nvSpPr>
        <p:spPr>
          <a:xfrm>
            <a:off x="3434472" y="3229025"/>
            <a:ext cx="4572000" cy="2831544"/>
          </a:xfrm>
          <a:prstGeom prst="rect">
            <a:avLst/>
          </a:prstGeom>
        </p:spPr>
        <p:txBody>
          <a:bodyPr>
            <a:spAutoFit/>
          </a:bodyPr>
          <a:lstStyle/>
          <a:p>
            <a:pPr fontAlgn="auto">
              <a:spcBef>
                <a:spcPts val="24"/>
              </a:spcBef>
              <a:spcAft>
                <a:spcPts val="0"/>
              </a:spcAft>
            </a:pPr>
            <a:r>
              <a:rPr lang="cs-CZ" altLang="cs-CZ" b="1" dirty="0" smtClean="0">
                <a:solidFill>
                  <a:prstClr val="black"/>
                </a:solidFill>
                <a:latin typeface="Arial"/>
              </a:rPr>
              <a:t>GABRIELA VALOVÁ</a:t>
            </a:r>
            <a:endParaRPr lang="cs-CZ" altLang="cs-CZ" b="1" dirty="0">
              <a:solidFill>
                <a:prstClr val="black"/>
              </a:solidFill>
              <a:latin typeface="Arial"/>
            </a:endParaRPr>
          </a:p>
          <a:p>
            <a:pPr fontAlgn="auto">
              <a:spcBef>
                <a:spcPts val="24"/>
              </a:spcBef>
              <a:spcAft>
                <a:spcPts val="0"/>
              </a:spcAft>
            </a:pPr>
            <a:r>
              <a:rPr lang="cs-CZ" altLang="cs-CZ" sz="1600" b="1" dirty="0">
                <a:solidFill>
                  <a:prstClr val="black"/>
                </a:solidFill>
                <a:latin typeface="Arial"/>
              </a:rPr>
              <a:t>	</a:t>
            </a:r>
          </a:p>
          <a:p>
            <a:pPr fontAlgn="auto">
              <a:spcBef>
                <a:spcPts val="24"/>
              </a:spcBef>
              <a:spcAft>
                <a:spcPts val="0"/>
              </a:spcAft>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solidFill>
                  <a:prstClr val="black"/>
                </a:solidFill>
                <a:latin typeface="Arial"/>
              </a:rPr>
              <a:t>Rytířská 10</a:t>
            </a:r>
            <a:r>
              <a:rPr lang="en-GB" altLang="cs-CZ" b="1" dirty="0">
                <a:solidFill>
                  <a:prstClr val="black"/>
                </a:solidFill>
                <a:latin typeface="Arial"/>
              </a:rPr>
              <a:t/>
            </a:r>
            <a:br>
              <a:rPr lang="en-GB" altLang="cs-CZ" b="1" dirty="0">
                <a:solidFill>
                  <a:prstClr val="black"/>
                </a:solidFill>
                <a:latin typeface="Arial"/>
              </a:rPr>
            </a:br>
            <a:r>
              <a:rPr lang="en-GB" altLang="cs-CZ" b="1" dirty="0">
                <a:solidFill>
                  <a:prstClr val="black"/>
                </a:solidFill>
                <a:latin typeface="Arial"/>
              </a:rPr>
              <a:t>PRAHA </a:t>
            </a:r>
            <a:r>
              <a:rPr lang="en-GB" altLang="cs-CZ" b="1" dirty="0" smtClean="0">
                <a:solidFill>
                  <a:prstClr val="black"/>
                </a:solidFill>
                <a:latin typeface="Arial"/>
              </a:rPr>
              <a:t>1</a:t>
            </a:r>
            <a:endParaRPr lang="cs-CZ" altLang="cs-CZ" b="1" dirty="0" smtClean="0">
              <a:solidFill>
                <a:prstClr val="black"/>
              </a:solidFill>
              <a:latin typeface="Arial"/>
            </a:endParaRPr>
          </a:p>
          <a:p>
            <a:pPr fontAlgn="auto">
              <a:spcBef>
                <a:spcPts val="24"/>
              </a:spcBef>
              <a:spcAft>
                <a:spcPts val="0"/>
              </a:spcAft>
            </a:pPr>
            <a:endParaRPr lang="cs-CZ" altLang="cs-CZ" b="1" dirty="0">
              <a:solidFill>
                <a:prstClr val="black"/>
              </a:solidFill>
              <a:latin typeface="Arial"/>
            </a:endParaRPr>
          </a:p>
          <a:p>
            <a:pPr marL="0" indent="0">
              <a:lnSpc>
                <a:spcPct val="150000"/>
              </a:lnSpc>
              <a:spcBef>
                <a:spcPts val="24"/>
              </a:spcBef>
              <a:buNone/>
            </a:pPr>
            <a:r>
              <a:rPr lang="cs-CZ" u="sng" dirty="0">
                <a:solidFill>
                  <a:srgbClr val="0070C0"/>
                </a:solidFill>
                <a:latin typeface="Arial" panose="020B0604020202020204" pitchFamily="34" charset="0"/>
                <a:cs typeface="Arial" panose="020B0604020202020204" pitchFamily="34" charset="0"/>
              </a:rPr>
              <a:t>g</a:t>
            </a:r>
            <a:r>
              <a:rPr lang="cs-CZ" u="sng" dirty="0" smtClean="0">
                <a:solidFill>
                  <a:srgbClr val="0070C0"/>
                </a:solidFill>
                <a:latin typeface="Arial" panose="020B0604020202020204" pitchFamily="34" charset="0"/>
                <a:cs typeface="Arial" panose="020B0604020202020204" pitchFamily="34" charset="0"/>
              </a:rPr>
              <a:t>abriela.valova@praha.eu</a:t>
            </a:r>
            <a:endParaRPr lang="cs-CZ" u="sng" dirty="0">
              <a:solidFill>
                <a:srgbClr val="0070C0"/>
              </a:solidFill>
              <a:latin typeface="Arial" panose="020B0604020202020204" pitchFamily="34" charset="0"/>
              <a:cs typeface="Arial" panose="020B0604020202020204" pitchFamily="34" charset="0"/>
            </a:endParaRPr>
          </a:p>
          <a:p>
            <a:pPr marL="0" indent="0">
              <a:lnSpc>
                <a:spcPct val="150000"/>
              </a:lnSpc>
              <a:spcBef>
                <a:spcPts val="24"/>
              </a:spcBef>
              <a:buNone/>
            </a:pPr>
            <a:r>
              <a:rPr lang="cs-CZ" b="1" dirty="0"/>
              <a:t>Tel: 236 003 </a:t>
            </a:r>
            <a:r>
              <a:rPr lang="cs-CZ" b="1" dirty="0" smtClean="0"/>
              <a:t>089</a:t>
            </a:r>
            <a:endParaRPr lang="cs-CZ" b="1" dirty="0"/>
          </a:p>
        </p:txBody>
      </p:sp>
    </p:spTree>
    <p:extLst>
      <p:ext uri="{BB962C8B-B14F-4D97-AF65-F5344CB8AC3E}">
        <p14:creationId xmlns:p14="http://schemas.microsoft.com/office/powerpoint/2010/main" val="4081861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219031" y="150091"/>
            <a:ext cx="8260080" cy="704850"/>
          </a:xfrm>
        </p:spPr>
        <p:txBody>
          <a:bodyPr>
            <a:noAutofit/>
          </a:bodyPr>
          <a:lstStyle/>
          <a:p>
            <a:pPr algn="ctr"/>
            <a:r>
              <a:rPr lang="cs-CZ" b="1" dirty="0"/>
              <a:t>Seminář pro žadatele ve výzvě č. 51 </a:t>
            </a:r>
          </a:p>
          <a:p>
            <a:pPr algn="ctr"/>
            <a:r>
              <a:rPr lang="cs-CZ" b="1" dirty="0"/>
              <a:t>Rozvoj vzdělávání v Praze I</a:t>
            </a:r>
          </a:p>
        </p:txBody>
      </p:sp>
    </p:spTree>
    <p:extLst>
      <p:ext uri="{BB962C8B-B14F-4D97-AF65-F5344CB8AC3E}">
        <p14:creationId xmlns:p14="http://schemas.microsoft.com/office/powerpoint/2010/main" val="266399730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Finanční řízení projektu</a:t>
            </a:r>
            <a:endParaRPr lang="cs-CZ" b="1" dirty="0"/>
          </a:p>
        </p:txBody>
      </p:sp>
      <p:sp>
        <p:nvSpPr>
          <p:cNvPr id="3" name="Obdélník 2"/>
          <p:cNvSpPr/>
          <p:nvPr/>
        </p:nvSpPr>
        <p:spPr>
          <a:xfrm>
            <a:off x="475489" y="1678770"/>
            <a:ext cx="8211312" cy="4924425"/>
          </a:xfrm>
          <a:prstGeom prst="rect">
            <a:avLst/>
          </a:prstGeom>
        </p:spPr>
        <p:txBody>
          <a:bodyPr wrap="square">
            <a:spAutoFit/>
          </a:bodyPr>
          <a:lstStyle/>
          <a:p>
            <a:pPr algn="ctr">
              <a:buClr>
                <a:srgbClr val="A59253"/>
              </a:buClr>
            </a:pPr>
            <a:r>
              <a:rPr lang="cs-CZ" dirty="0" smtClean="0"/>
              <a:t>Obsah</a:t>
            </a:r>
          </a:p>
          <a:p>
            <a:pPr>
              <a:buClr>
                <a:srgbClr val="A59253"/>
              </a:buClr>
            </a:pPr>
            <a:endParaRPr lang="cs-CZ" dirty="0"/>
          </a:p>
          <a:p>
            <a:pPr marL="285750" indent="-285750">
              <a:spcAft>
                <a:spcPts val="1200"/>
              </a:spcAft>
              <a:buClr>
                <a:srgbClr val="A59253"/>
              </a:buClr>
              <a:buFont typeface="Wingdings" panose="05000000000000000000" pitchFamily="2" charset="2"/>
              <a:buChar char="Ø"/>
            </a:pPr>
            <a:r>
              <a:rPr lang="cs-CZ" dirty="0"/>
              <a:t>Hlavní zásady financování </a:t>
            </a:r>
            <a:r>
              <a:rPr lang="cs-CZ" dirty="0" smtClean="0"/>
              <a:t>projektu</a:t>
            </a:r>
            <a:endParaRPr lang="cs-CZ" dirty="0"/>
          </a:p>
          <a:p>
            <a:pPr marL="285750" indent="-285750">
              <a:spcAft>
                <a:spcPts val="1200"/>
              </a:spcAft>
              <a:buClr>
                <a:srgbClr val="A59253"/>
              </a:buClr>
              <a:buFont typeface="Wingdings" panose="05000000000000000000" pitchFamily="2" charset="2"/>
              <a:buChar char="Ø"/>
            </a:pPr>
            <a:r>
              <a:rPr lang="cs-CZ" dirty="0"/>
              <a:t>Finanční řízení (účetnictví, BÚ</a:t>
            </a:r>
            <a:r>
              <a:rPr lang="cs-CZ" dirty="0" smtClean="0"/>
              <a:t>)</a:t>
            </a:r>
            <a:endParaRPr lang="cs-CZ" dirty="0"/>
          </a:p>
          <a:p>
            <a:pPr marL="285750" indent="-285750">
              <a:spcAft>
                <a:spcPts val="1200"/>
              </a:spcAft>
              <a:buClr>
                <a:srgbClr val="A59253"/>
              </a:buClr>
              <a:buFont typeface="Wingdings" panose="05000000000000000000" pitchFamily="2" charset="2"/>
              <a:buChar char="Ø"/>
            </a:pPr>
            <a:r>
              <a:rPr lang="cs-CZ" dirty="0"/>
              <a:t>Ne/Způsobilost </a:t>
            </a:r>
            <a:r>
              <a:rPr lang="cs-CZ" dirty="0" smtClean="0"/>
              <a:t>nákladů/výdajů</a:t>
            </a:r>
            <a:endParaRPr lang="cs-CZ" dirty="0"/>
          </a:p>
          <a:p>
            <a:pPr marL="285750" indent="-285750">
              <a:spcAft>
                <a:spcPts val="1200"/>
              </a:spcAft>
              <a:buClr>
                <a:srgbClr val="A59253"/>
              </a:buClr>
              <a:buFont typeface="Wingdings" panose="05000000000000000000" pitchFamily="2" charset="2"/>
              <a:buChar char="Ø"/>
            </a:pPr>
            <a:r>
              <a:rPr lang="cs-CZ" dirty="0"/>
              <a:t>Struktura rozpočtu ESF projektu </a:t>
            </a:r>
          </a:p>
          <a:p>
            <a:pPr marL="285750" lvl="0" indent="-285750" defTabSz="914400" fontAlgn="auto">
              <a:spcBef>
                <a:spcPts val="0"/>
              </a:spcBef>
              <a:spcAft>
                <a:spcPts val="1200"/>
              </a:spcAft>
              <a:buClr>
                <a:srgbClr val="A59253"/>
              </a:buClr>
              <a:buFont typeface="Wingdings" panose="05000000000000000000" pitchFamily="2" charset="2"/>
              <a:buChar char="Ø"/>
              <a:defRPr/>
            </a:pPr>
            <a:r>
              <a:rPr lang="cs-CZ" dirty="0"/>
              <a:t>Sestavení rozpočtu (včetně nejčastějších chyb</a:t>
            </a:r>
            <a:r>
              <a:rPr lang="cs-CZ" dirty="0" smtClean="0"/>
              <a:t>)</a:t>
            </a:r>
            <a:endParaRPr lang="cs-CZ" dirty="0"/>
          </a:p>
          <a:p>
            <a:pPr marL="285750" indent="-285750">
              <a:spcAft>
                <a:spcPts val="1200"/>
              </a:spcAft>
              <a:buClr>
                <a:srgbClr val="A59253"/>
              </a:buClr>
              <a:buFont typeface="Wingdings" panose="05000000000000000000" pitchFamily="2" charset="2"/>
              <a:buChar char="Ø"/>
            </a:pPr>
            <a:r>
              <a:rPr lang="cs-CZ" dirty="0"/>
              <a:t>Kategorie způsobilých nákladů/výdajů - jednotlivé kapitoly </a:t>
            </a:r>
            <a:r>
              <a:rPr lang="cs-CZ" dirty="0" smtClean="0"/>
              <a:t>rozpočtu</a:t>
            </a:r>
          </a:p>
          <a:p>
            <a:pPr marL="285750" lvl="0" indent="-285750" defTabSz="914400" fontAlgn="auto">
              <a:spcBef>
                <a:spcPts val="0"/>
              </a:spcBef>
              <a:spcAft>
                <a:spcPts val="1200"/>
              </a:spcAft>
              <a:buClr>
                <a:srgbClr val="A59253"/>
              </a:buClr>
              <a:buFont typeface="Wingdings" panose="05000000000000000000" pitchFamily="2" charset="2"/>
              <a:buChar char="Ø"/>
              <a:defRPr/>
            </a:pPr>
            <a:r>
              <a:rPr lang="cs-CZ" altLang="cs-CZ" dirty="0" smtClean="0">
                <a:cs typeface="Arial" panose="020B0604020202020204" pitchFamily="34" charset="0"/>
              </a:rPr>
              <a:t>Nepřímé náklady</a:t>
            </a:r>
            <a:endParaRPr lang="cs-CZ" dirty="0"/>
          </a:p>
          <a:p>
            <a:pPr marL="285750" indent="-285750">
              <a:spcAft>
                <a:spcPts val="1200"/>
              </a:spcAft>
              <a:buClr>
                <a:srgbClr val="A59253"/>
              </a:buClr>
              <a:buFont typeface="Wingdings" panose="05000000000000000000" pitchFamily="2" charset="2"/>
              <a:buChar char="Ø"/>
            </a:pPr>
            <a:r>
              <a:rPr lang="cs-CZ" dirty="0"/>
              <a:t>Výběr dodavatele</a:t>
            </a:r>
          </a:p>
          <a:p>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69875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zásady financování</a:t>
            </a:r>
          </a:p>
        </p:txBody>
      </p:sp>
      <p:sp>
        <p:nvSpPr>
          <p:cNvPr id="3" name="Obdélník 2"/>
          <p:cNvSpPr/>
          <p:nvPr/>
        </p:nvSpPr>
        <p:spPr>
          <a:xfrm>
            <a:off x="903642" y="1203282"/>
            <a:ext cx="8033093" cy="5078313"/>
          </a:xfrm>
          <a:prstGeom prst="rect">
            <a:avLst/>
          </a:prstGeom>
        </p:spPr>
        <p:txBody>
          <a:bodyPr wrap="square">
            <a:spAutoFit/>
          </a:bodyPr>
          <a:lstStyle/>
          <a:p>
            <a:pPr>
              <a:buClr>
                <a:srgbClr val="A59253"/>
              </a:buClr>
            </a:pPr>
            <a:endParaRPr lang="cs-CZ" dirty="0" smtClean="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Podpora až do výše  100 % způsobilých </a:t>
            </a:r>
            <a:r>
              <a:rPr lang="cs-CZ" dirty="0" smtClean="0">
                <a:cs typeface="Arial" panose="020B0604020202020204" pitchFamily="34" charset="0"/>
              </a:rPr>
              <a:t>výdajů</a:t>
            </a:r>
          </a:p>
          <a:p>
            <a:pPr>
              <a:buClr>
                <a:srgbClr val="A59253"/>
              </a:buClr>
            </a:pPr>
            <a:endParaRPr lang="cs-CZ" dirty="0" smtClean="0">
              <a:cs typeface="Arial" panose="020B0604020202020204" pitchFamily="34" charset="0"/>
            </a:endParaRP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Nižší </a:t>
            </a:r>
            <a:r>
              <a:rPr lang="cs-CZ" dirty="0">
                <a:cs typeface="Arial" panose="020B0604020202020204" pitchFamily="34" charset="0"/>
              </a:rPr>
              <a:t>než 100% financování z OP PPR:</a:t>
            </a:r>
          </a:p>
          <a:p>
            <a:pPr>
              <a:buClr>
                <a:srgbClr val="A59253"/>
              </a:buClr>
            </a:pPr>
            <a:endParaRPr lang="cs-CZ"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Clr>
                <a:srgbClr val="A59253"/>
              </a:buClr>
              <a:buFont typeface="Arial" panose="020B0604020202020204" pitchFamily="34" charset="0"/>
              <a:buChar char="•"/>
            </a:pPr>
            <a:r>
              <a:rPr lang="cs-CZ" dirty="0" smtClean="0">
                <a:latin typeface="Arial" panose="020B0604020202020204" pitchFamily="34" charset="0"/>
                <a:ea typeface="Times New Roman" panose="02020603050405020304" pitchFamily="18" charset="0"/>
                <a:cs typeface="Arial" panose="020B0604020202020204" pitchFamily="34" charset="0"/>
              </a:rPr>
              <a:t>Povinná spoluúčast příjemce – vždy stanoveno ve výzvě</a:t>
            </a:r>
          </a:p>
          <a:p>
            <a:pPr marL="742950" lvl="1" indent="-285750">
              <a:buClr>
                <a:srgbClr val="A59253"/>
              </a:buClr>
              <a:buFont typeface="Arial" panose="020B0604020202020204" pitchFamily="34" charset="0"/>
              <a:buChar char="•"/>
            </a:pPr>
            <a:r>
              <a:rPr lang="cs-CZ" dirty="0">
                <a:latin typeface="Arial" panose="020B0604020202020204" pitchFamily="34" charset="0"/>
                <a:ea typeface="Times New Roman" panose="02020603050405020304" pitchFamily="18" charset="0"/>
                <a:cs typeface="Arial" panose="020B0604020202020204" pitchFamily="34" charset="0"/>
              </a:rPr>
              <a:t>Projekt generuje příjmy </a:t>
            </a:r>
          </a:p>
          <a:p>
            <a:pPr>
              <a:buClr>
                <a:srgbClr val="A59253"/>
              </a:buClr>
            </a:pPr>
            <a:endParaRPr lang="cs-CZ" dirty="0" smtClean="0"/>
          </a:p>
          <a:p>
            <a:pPr marL="285750" indent="-285750">
              <a:buClr>
                <a:srgbClr val="A59253"/>
              </a:buClr>
              <a:buFont typeface="Wingdings" panose="05000000000000000000" pitchFamily="2" charset="2"/>
              <a:buChar char="Ø"/>
            </a:pPr>
            <a:r>
              <a:rPr lang="cs-CZ" dirty="0" smtClean="0"/>
              <a:t>Finanční toky</a:t>
            </a:r>
          </a:p>
          <a:p>
            <a:pPr>
              <a:buClr>
                <a:srgbClr val="A59253"/>
              </a:buClr>
            </a:pPr>
            <a:endParaRPr lang="cs-CZ" dirty="0" smtClean="0"/>
          </a:p>
          <a:p>
            <a:pPr marL="742950" lvl="1" indent="-285750">
              <a:buClr>
                <a:srgbClr val="A59253"/>
              </a:buClr>
              <a:buFont typeface="Arial" panose="020B0604020202020204" pitchFamily="34" charset="0"/>
              <a:buChar char="•"/>
            </a:pPr>
            <a:r>
              <a:rPr lang="cs-CZ" dirty="0">
                <a:cs typeface="Arial" panose="020B0604020202020204" pitchFamily="34" charset="0"/>
              </a:rPr>
              <a:t>Ex-ante režim – stanovený harmonogram poskytování finančních prostředků</a:t>
            </a:r>
          </a:p>
          <a:p>
            <a:pPr>
              <a:buClr>
                <a:srgbClr val="A59253"/>
              </a:buClr>
            </a:pPr>
            <a:endParaRPr lang="cs-CZ" dirty="0"/>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74664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1" y="368300"/>
            <a:ext cx="7473950" cy="317500"/>
          </a:xfrm>
        </p:spPr>
        <p:txBody>
          <a:bodyPr/>
          <a:lstStyle/>
          <a:p>
            <a:r>
              <a:rPr lang="cs-CZ" b="1" dirty="0" smtClean="0"/>
              <a:t>Finanční řízení</a:t>
            </a:r>
            <a:endParaRPr lang="cs-CZ" b="1" dirty="0"/>
          </a:p>
        </p:txBody>
      </p:sp>
      <p:sp>
        <p:nvSpPr>
          <p:cNvPr id="3" name="Obdélník 2"/>
          <p:cNvSpPr/>
          <p:nvPr/>
        </p:nvSpPr>
        <p:spPr>
          <a:xfrm>
            <a:off x="1075765" y="949722"/>
            <a:ext cx="7917628" cy="6063198"/>
          </a:xfrm>
          <a:prstGeom prst="rect">
            <a:avLst/>
          </a:prstGeom>
        </p:spPr>
        <p:txBody>
          <a:bodyPr wrap="square">
            <a:spAutoFit/>
          </a:bodyPr>
          <a:lstStyle/>
          <a:p>
            <a:pPr>
              <a:buClr>
                <a:srgbClr val="A59253"/>
              </a:buClr>
            </a:pPr>
            <a:endParaRPr lang="cs-CZ" dirty="0"/>
          </a:p>
          <a:p>
            <a:pPr marL="285750" indent="-285750">
              <a:buClr>
                <a:srgbClr val="A59253"/>
              </a:buClr>
              <a:buFont typeface="Wingdings" panose="05000000000000000000" pitchFamily="2" charset="2"/>
              <a:buChar char="Ø"/>
            </a:pPr>
            <a:r>
              <a:rPr lang="cs-CZ" dirty="0" smtClean="0">
                <a:cs typeface="Arial" panose="020B0604020202020204" pitchFamily="34" charset="0"/>
              </a:rPr>
              <a:t>Oddělené účetnictví projektu</a:t>
            </a:r>
          </a:p>
          <a:p>
            <a:pPr>
              <a:buClr>
                <a:srgbClr val="A59253"/>
              </a:buClr>
            </a:pPr>
            <a:endParaRPr lang="cs-CZ" dirty="0"/>
          </a:p>
          <a:p>
            <a:pPr marL="285750" indent="-285750">
              <a:buClr>
                <a:srgbClr val="A59253"/>
              </a:buClr>
              <a:buFont typeface="Wingdings" panose="05000000000000000000" pitchFamily="2" charset="2"/>
              <a:buChar char="Ø"/>
            </a:pPr>
            <a:r>
              <a:rPr lang="cs-CZ" dirty="0" smtClean="0">
                <a:cs typeface="Arial" panose="020B0604020202020204" pitchFamily="34" charset="0"/>
              </a:rPr>
              <a:t>Bankovní </a:t>
            </a:r>
            <a:r>
              <a:rPr lang="cs-CZ" dirty="0">
                <a:cs typeface="Arial" panose="020B0604020202020204" pitchFamily="34" charset="0"/>
              </a:rPr>
              <a:t>účet – samostatný bankovní účet, podúčet či existující bankovní </a:t>
            </a:r>
            <a:r>
              <a:rPr lang="cs-CZ" dirty="0" smtClean="0">
                <a:cs typeface="Arial" panose="020B0604020202020204" pitchFamily="34" charset="0"/>
              </a:rPr>
              <a:t>účet</a:t>
            </a:r>
          </a:p>
          <a:p>
            <a:pPr marL="742950" lvl="1" indent="-285750">
              <a:buClr>
                <a:srgbClr val="A59253"/>
              </a:buClr>
              <a:buFont typeface="Arial" panose="020B0604020202020204" pitchFamily="34" charset="0"/>
              <a:buChar char="•"/>
            </a:pPr>
            <a:r>
              <a:rPr lang="cs-CZ" dirty="0">
                <a:cs typeface="Arial" panose="020B0604020202020204" pitchFamily="34" charset="0"/>
              </a:rPr>
              <a:t>Identifikace účtu vždy uvedena ve Smlouvě o financování projektu</a:t>
            </a:r>
          </a:p>
          <a:p>
            <a:pPr marL="742950" lvl="1" indent="-285750">
              <a:buClr>
                <a:srgbClr val="A59253"/>
              </a:buClr>
              <a:buFont typeface="Arial" panose="020B0604020202020204" pitchFamily="34" charset="0"/>
              <a:buChar char="•"/>
            </a:pPr>
            <a:r>
              <a:rPr lang="cs-CZ" dirty="0">
                <a:cs typeface="Arial" panose="020B0604020202020204" pitchFamily="34" charset="0"/>
              </a:rPr>
              <a:t>Povinnost na tento účet přijímat platby od ŘO OP PPR</a:t>
            </a:r>
          </a:p>
          <a:p>
            <a:pPr marL="742950" lvl="1" indent="-285750">
              <a:buClr>
                <a:srgbClr val="A59253"/>
              </a:buClr>
              <a:buFont typeface="Arial" panose="020B0604020202020204" pitchFamily="34" charset="0"/>
              <a:buChar char="•"/>
            </a:pPr>
            <a:r>
              <a:rPr lang="cs-CZ" dirty="0">
                <a:cs typeface="Arial" panose="020B0604020202020204" pitchFamily="34" charset="0"/>
              </a:rPr>
              <a:t>Změna bankovního účtu pro příjem dotace -&gt; podstatná změna, která vyžaduje schválení ŘO a uzavření dodatku ke Smlouvě</a:t>
            </a:r>
          </a:p>
          <a:p>
            <a:pPr marL="0" lvl="1">
              <a:spcAft>
                <a:spcPts val="600"/>
              </a:spcAft>
              <a:buClr>
                <a:srgbClr val="C00000"/>
              </a:buClr>
              <a:buSzPct val="100000"/>
            </a:pPr>
            <a:r>
              <a:rPr lang="cs-CZ" i="1" dirty="0" smtClean="0">
                <a:cs typeface="Arial" panose="020B0604020202020204" pitchFamily="34" charset="0"/>
              </a:rPr>
              <a:t>     Platba </a:t>
            </a:r>
            <a:r>
              <a:rPr lang="cs-CZ" i="1" dirty="0">
                <a:cs typeface="Arial" panose="020B0604020202020204" pitchFamily="34" charset="0"/>
              </a:rPr>
              <a:t>dodavatelům v hotovosti či šekem pouze u nevyhnutelných </a:t>
            </a:r>
            <a:r>
              <a:rPr lang="cs-CZ" i="1" dirty="0" smtClean="0">
                <a:cs typeface="Arial" panose="020B0604020202020204" pitchFamily="34" charset="0"/>
              </a:rPr>
              <a:t>plateb</a:t>
            </a:r>
          </a:p>
          <a:p>
            <a:pPr marL="0" lvl="1">
              <a:spcAft>
                <a:spcPts val="600"/>
              </a:spcAft>
              <a:buClr>
                <a:srgbClr val="C00000"/>
              </a:buClr>
              <a:buSzPct val="100000"/>
            </a:pPr>
            <a:endParaRPr lang="cs-CZ" i="1" dirty="0">
              <a:cs typeface="Arial" panose="020B0604020202020204" pitchFamily="34" charset="0"/>
            </a:endParaRPr>
          </a:p>
          <a:p>
            <a:pPr marL="285750" indent="-285750">
              <a:buClr>
                <a:srgbClr val="A59253"/>
              </a:buClr>
              <a:buFont typeface="Wingdings" panose="05000000000000000000" pitchFamily="2" charset="2"/>
              <a:buChar char="Ø"/>
            </a:pPr>
            <a:r>
              <a:rPr lang="cs-CZ" dirty="0"/>
              <a:t>Finanční a ekonomické zdraví žadatele</a:t>
            </a:r>
          </a:p>
          <a:p>
            <a:pPr marL="742950" lvl="1" indent="-285750">
              <a:buClr>
                <a:srgbClr val="A59253"/>
              </a:buClr>
              <a:buFont typeface="Arial" panose="020B0604020202020204" pitchFamily="34" charset="0"/>
              <a:buChar char="•"/>
            </a:pPr>
            <a:r>
              <a:rPr lang="cs-CZ" dirty="0"/>
              <a:t>Na majetek žadatele nesmí být vyhlášen </a:t>
            </a:r>
            <a:r>
              <a:rPr lang="cs-CZ" dirty="0" smtClean="0"/>
              <a:t>konkurs</a:t>
            </a:r>
            <a:endParaRPr lang="cs-CZ" dirty="0" smtClean="0">
              <a:cs typeface="Arial" panose="020B0604020202020204" pitchFamily="34" charset="0"/>
            </a:endParaRPr>
          </a:p>
          <a:p>
            <a:pPr marL="742950" lvl="1" indent="-285750">
              <a:buClr>
                <a:srgbClr val="A59253"/>
              </a:buClr>
              <a:buFont typeface="Wingdings" panose="05000000000000000000" pitchFamily="2" charset="2"/>
              <a:buChar cha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Souběh dotací</a:t>
            </a:r>
            <a:endParaRPr lang="cs-CZ" dirty="0"/>
          </a:p>
          <a:p>
            <a:pPr marL="742950" lvl="1" indent="-285750">
              <a:buClr>
                <a:srgbClr val="A59253"/>
              </a:buClr>
              <a:buFont typeface="Arial" panose="020B0604020202020204" pitchFamily="34" charset="0"/>
              <a:buChar char="•"/>
            </a:pPr>
            <a:r>
              <a:rPr lang="cs-CZ" dirty="0">
                <a:cs typeface="Arial" panose="020B0604020202020204" pitchFamily="34" charset="0"/>
              </a:rPr>
              <a:t>Podpora poskytnutá projektu realizovaná v rámci OP PPR není slučitelná s podporou poskytnutou na týž projekt z jiného dotačního programu.</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51389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Finanční plán</a:t>
            </a:r>
            <a:endParaRPr lang="cs-CZ" b="1" dirty="0"/>
          </a:p>
        </p:txBody>
      </p:sp>
      <p:sp>
        <p:nvSpPr>
          <p:cNvPr id="3" name="Obdélník 2"/>
          <p:cNvSpPr/>
          <p:nvPr/>
        </p:nvSpPr>
        <p:spPr>
          <a:xfrm>
            <a:off x="985520" y="1203282"/>
            <a:ext cx="8083176" cy="2031325"/>
          </a:xfrm>
          <a:prstGeom prst="rect">
            <a:avLst/>
          </a:prstGeom>
        </p:spPr>
        <p:txBody>
          <a:bodyPr wrap="square">
            <a:spAutoFit/>
          </a:bodyPr>
          <a:lstStyle/>
          <a:p>
            <a:pPr>
              <a:buClr>
                <a:srgbClr val="A59253"/>
              </a:buClr>
            </a:pPr>
            <a:r>
              <a:rPr lang="cs-CZ" u="sng" dirty="0" smtClean="0"/>
              <a:t>Plán financování projektu</a:t>
            </a:r>
          </a:p>
          <a:p>
            <a:pPr marL="285750" indent="-285750">
              <a:buClr>
                <a:srgbClr val="A59253"/>
              </a:buClr>
              <a:buFont typeface="Arial" panose="020B0604020202020204" pitchFamily="34" charset="0"/>
              <a:buChar char="•"/>
            </a:pPr>
            <a:r>
              <a:rPr lang="cs-CZ" dirty="0" smtClean="0"/>
              <a:t>Datum předložení </a:t>
            </a:r>
            <a:r>
              <a:rPr lang="cs-CZ" dirty="0" err="1" smtClean="0"/>
              <a:t>ŽoP</a:t>
            </a:r>
            <a:r>
              <a:rPr lang="cs-CZ" dirty="0" smtClean="0"/>
              <a:t> shodné s datem předložení </a:t>
            </a:r>
            <a:r>
              <a:rPr lang="cs-CZ" dirty="0" err="1" smtClean="0"/>
              <a:t>ZoR</a:t>
            </a:r>
            <a:r>
              <a:rPr lang="cs-CZ" dirty="0" smtClean="0"/>
              <a:t> (30 dnů od konce sledovaného období)</a:t>
            </a:r>
          </a:p>
          <a:p>
            <a:pPr marL="285750" indent="-285750">
              <a:buClr>
                <a:srgbClr val="A59253"/>
              </a:buClr>
              <a:buFont typeface="Arial" panose="020B0604020202020204" pitchFamily="34" charset="0"/>
              <a:buChar char="•"/>
            </a:pPr>
            <a:r>
              <a:rPr lang="cs-CZ" dirty="0"/>
              <a:t>Sledované období = 6 měsíců</a:t>
            </a:r>
          </a:p>
          <a:p>
            <a:pPr marL="285750" indent="-285750">
              <a:buClr>
                <a:srgbClr val="A59253"/>
              </a:buClr>
              <a:buFont typeface="Arial" panose="020B0604020202020204" pitchFamily="34" charset="0"/>
              <a:buChar char="•"/>
            </a:pPr>
            <a:r>
              <a:rPr lang="cs-CZ" dirty="0" smtClean="0"/>
              <a:t>Součet částek v polích Záloha – plán a Vyúčtování – plán se musí rovnat celkovým způsobilým výdajům v rozpočtu  </a:t>
            </a:r>
          </a:p>
          <a:p>
            <a:pPr marL="285750" indent="-285750">
              <a:buClr>
                <a:srgbClr val="A59253"/>
              </a:buClr>
              <a:buFont typeface="Arial" panose="020B0604020202020204" pitchFamily="34" charset="0"/>
              <a:buChar char="•"/>
            </a:pPr>
            <a:r>
              <a:rPr lang="cs-CZ" dirty="0" smtClean="0"/>
              <a:t>Další zálohová platba pro projekty financované z ESF</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graphicFrame>
        <p:nvGraphicFramePr>
          <p:cNvPr id="6" name="Tabulka 5"/>
          <p:cNvGraphicFramePr>
            <a:graphicFrameLocks noGrp="1"/>
          </p:cNvGraphicFramePr>
          <p:nvPr>
            <p:extLst/>
          </p:nvPr>
        </p:nvGraphicFramePr>
        <p:xfrm>
          <a:off x="1355464" y="3482939"/>
          <a:ext cx="7035500" cy="2615598"/>
        </p:xfrm>
        <a:graphic>
          <a:graphicData uri="http://schemas.openxmlformats.org/drawingml/2006/table">
            <a:tbl>
              <a:tblPr firstRow="1" bandRow="1">
                <a:tableStyleId>{5940675A-B579-460E-94D1-54222C63F5DA}</a:tableStyleId>
              </a:tblPr>
              <a:tblGrid>
                <a:gridCol w="1265942"/>
                <a:gridCol w="1579626"/>
                <a:gridCol w="1310754"/>
                <a:gridCol w="1540127"/>
                <a:gridCol w="1339051"/>
              </a:tblGrid>
              <a:tr h="553981">
                <a:tc>
                  <a:txBody>
                    <a:bodyPr/>
                    <a:lstStyle/>
                    <a:p>
                      <a:pPr algn="ctr" fontAlgn="b"/>
                      <a:r>
                        <a:rPr lang="cs-CZ" sz="1400" b="1" u="none" strike="noStrike" dirty="0">
                          <a:effectLst/>
                          <a:latin typeface="+mn-lt"/>
                        </a:rPr>
                        <a:t>Pořadí finančního plánu</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Datum předložení</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Záloha - plán</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Vyúčtování - plán</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Závěrečná platba</a:t>
                      </a:r>
                      <a:endParaRPr lang="cs-CZ" sz="1400" b="1" i="0" u="none" strike="noStrike" dirty="0">
                        <a:effectLst/>
                        <a:latin typeface="+mn-lt"/>
                      </a:endParaRPr>
                    </a:p>
                  </a:txBody>
                  <a:tcPr marL="0" marR="0" marT="0" marB="0" anchor="ctr"/>
                </a:tc>
              </a:tr>
              <a:tr h="329253">
                <a:tc>
                  <a:txBody>
                    <a:bodyPr/>
                    <a:lstStyle/>
                    <a:p>
                      <a:r>
                        <a:rPr lang="cs-CZ" sz="1400" dirty="0" smtClean="0">
                          <a:latin typeface="+mn-lt"/>
                        </a:rPr>
                        <a:t>1</a:t>
                      </a:r>
                    </a:p>
                  </a:txBody>
                  <a:tcPr/>
                </a:tc>
                <a:tc>
                  <a:txBody>
                    <a:bodyPr/>
                    <a:lstStyle/>
                    <a:p>
                      <a:r>
                        <a:rPr lang="cs-CZ" sz="1400" dirty="0" smtClean="0">
                          <a:latin typeface="+mn-lt"/>
                        </a:rPr>
                        <a:t>1. 1. 2020</a:t>
                      </a:r>
                      <a:endParaRPr lang="cs-CZ" sz="1400" dirty="0">
                        <a:latin typeface="+mn-lt"/>
                      </a:endParaRPr>
                    </a:p>
                  </a:txBody>
                  <a:tcPr/>
                </a:tc>
                <a:tc>
                  <a:txBody>
                    <a:bodyPr/>
                    <a:lstStyle/>
                    <a:p>
                      <a:r>
                        <a:rPr lang="cs-CZ" sz="1400" dirty="0" smtClean="0">
                          <a:latin typeface="+mn-lt"/>
                        </a:rPr>
                        <a:t>5</a:t>
                      </a:r>
                      <a:r>
                        <a:rPr lang="cs-CZ" sz="1400" baseline="0" dirty="0" smtClean="0">
                          <a:latin typeface="+mn-lt"/>
                        </a:rPr>
                        <a:t> 000 000</a:t>
                      </a:r>
                      <a:endParaRPr lang="cs-CZ" sz="1400" dirty="0">
                        <a:latin typeface="+mn-lt"/>
                      </a:endParaRPr>
                    </a:p>
                  </a:txBody>
                  <a:tcPr/>
                </a:tc>
                <a:tc>
                  <a:txBody>
                    <a:bodyPr/>
                    <a:lstStyle/>
                    <a:p>
                      <a:r>
                        <a:rPr lang="cs-CZ" sz="1400" dirty="0" smtClean="0">
                          <a:latin typeface="+mn-lt"/>
                        </a:rPr>
                        <a:t>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2</a:t>
                      </a:r>
                      <a:endParaRPr lang="cs-CZ" sz="1400" dirty="0">
                        <a:latin typeface="+mn-lt"/>
                      </a:endParaRPr>
                    </a:p>
                  </a:txBody>
                  <a:tcPr/>
                </a:tc>
                <a:tc>
                  <a:txBody>
                    <a:bodyPr/>
                    <a:lstStyle/>
                    <a:p>
                      <a:r>
                        <a:rPr lang="cs-CZ" sz="1400" dirty="0" smtClean="0">
                          <a:latin typeface="+mn-lt"/>
                        </a:rPr>
                        <a:t>30. 7. 2020</a:t>
                      </a:r>
                      <a:endParaRPr lang="cs-CZ" sz="1400" dirty="0">
                        <a:latin typeface="+mn-lt"/>
                      </a:endParaRPr>
                    </a:p>
                  </a:txBody>
                  <a:tcPr/>
                </a:tc>
                <a:tc>
                  <a:txBody>
                    <a:bodyPr/>
                    <a:lstStyle/>
                    <a:p>
                      <a:r>
                        <a:rPr lang="cs-CZ" sz="1400" dirty="0" smtClean="0">
                          <a:latin typeface="+mn-lt"/>
                        </a:rPr>
                        <a:t>2 000 000</a:t>
                      </a:r>
                      <a:endParaRPr lang="cs-CZ" sz="1400" dirty="0">
                        <a:latin typeface="+mn-lt"/>
                      </a:endParaRPr>
                    </a:p>
                  </a:txBody>
                  <a:tcPr/>
                </a:tc>
                <a:tc>
                  <a:txBody>
                    <a:bodyPr/>
                    <a:lstStyle/>
                    <a:p>
                      <a:r>
                        <a:rPr lang="cs-CZ" sz="1400" dirty="0" smtClean="0">
                          <a:latin typeface="+mn-lt"/>
                        </a:rPr>
                        <a:t>5 000 000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3</a:t>
                      </a:r>
                      <a:endParaRPr lang="cs-CZ" sz="1400" dirty="0">
                        <a:latin typeface="+mn-lt"/>
                      </a:endParaRPr>
                    </a:p>
                  </a:txBody>
                  <a:tcPr/>
                </a:tc>
                <a:tc>
                  <a:txBody>
                    <a:bodyPr/>
                    <a:lstStyle/>
                    <a:p>
                      <a:r>
                        <a:rPr lang="cs-CZ" sz="1400" dirty="0" smtClean="0">
                          <a:latin typeface="+mn-lt"/>
                        </a:rPr>
                        <a:t>30. 1. 2021</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r>
                        <a:rPr lang="cs-CZ" sz="1400" dirty="0" smtClean="0">
                          <a:latin typeface="+mn-lt"/>
                        </a:rPr>
                        <a:t>2 000 000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4</a:t>
                      </a:r>
                      <a:endParaRPr lang="cs-CZ" sz="1400" dirty="0">
                        <a:latin typeface="+mn-lt"/>
                      </a:endParaRPr>
                    </a:p>
                  </a:txBody>
                  <a:tcPr/>
                </a:tc>
                <a:tc>
                  <a:txBody>
                    <a:bodyPr/>
                    <a:lstStyle/>
                    <a:p>
                      <a:r>
                        <a:rPr lang="cs-CZ" sz="1400" dirty="0" smtClean="0">
                          <a:latin typeface="+mn-lt"/>
                        </a:rPr>
                        <a:t>30. 7. 2021</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5</a:t>
                      </a:r>
                      <a:endParaRPr lang="cs-CZ" sz="1400" dirty="0">
                        <a:latin typeface="+mn-lt"/>
                      </a:endParaRPr>
                    </a:p>
                  </a:txBody>
                  <a:tcPr/>
                </a:tc>
                <a:tc>
                  <a:txBody>
                    <a:bodyPr/>
                    <a:lstStyle/>
                    <a:p>
                      <a:r>
                        <a:rPr lang="cs-CZ" sz="1400" dirty="0" smtClean="0">
                          <a:latin typeface="+mn-lt"/>
                        </a:rPr>
                        <a:t>30. 1.</a:t>
                      </a:r>
                      <a:r>
                        <a:rPr lang="cs-CZ" sz="1400" baseline="0" dirty="0" smtClean="0">
                          <a:latin typeface="+mn-lt"/>
                        </a:rPr>
                        <a:t> 2022</a:t>
                      </a:r>
                      <a:endParaRPr lang="cs-CZ" sz="1400" dirty="0">
                        <a:latin typeface="+mn-lt"/>
                      </a:endParaRPr>
                    </a:p>
                  </a:txBody>
                  <a:tcPr/>
                </a:tc>
                <a:tc>
                  <a:txBody>
                    <a:bodyPr/>
                    <a:lstStyle/>
                    <a:p>
                      <a:r>
                        <a:rPr lang="cs-CZ" sz="1400" dirty="0" smtClean="0">
                          <a:latin typeface="+mn-lt"/>
                        </a:rPr>
                        <a:t>0</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pPr marL="0" indent="0">
                        <a:buFont typeface="Wingdings" panose="05000000000000000000" pitchFamily="2" charset="2"/>
                        <a:buNone/>
                      </a:pPr>
                      <a:r>
                        <a:rPr lang="cs-CZ" sz="1400" dirty="0" smtClean="0">
                          <a:latin typeface="+mn-lt"/>
                        </a:rPr>
                        <a:t>ANO</a:t>
                      </a:r>
                      <a:endParaRPr lang="cs-CZ" sz="1400" dirty="0">
                        <a:latin typeface="+mn-lt"/>
                      </a:endParaRPr>
                    </a:p>
                  </a:txBody>
                  <a:tcPr/>
                </a:tc>
              </a:tr>
              <a:tr h="329253">
                <a:tc>
                  <a:txBody>
                    <a:bodyPr/>
                    <a:lstStyle/>
                    <a:p>
                      <a:r>
                        <a:rPr lang="cs-CZ" sz="1400" dirty="0" smtClean="0">
                          <a:latin typeface="+mn-lt"/>
                        </a:rPr>
                        <a:t>6</a:t>
                      </a:r>
                      <a:endParaRPr lang="cs-CZ" sz="1400" dirty="0">
                        <a:latin typeface="+mn-lt"/>
                      </a:endParaRPr>
                    </a:p>
                  </a:txBody>
                  <a:tcPr/>
                </a:tc>
                <a:tc>
                  <a:txBody>
                    <a:bodyPr/>
                    <a:lstStyle/>
                    <a:p>
                      <a:endParaRPr lang="cs-CZ" sz="1400" dirty="0">
                        <a:latin typeface="+mn-lt"/>
                      </a:endParaRPr>
                    </a:p>
                  </a:txBody>
                  <a:tcPr/>
                </a:tc>
                <a:tc>
                  <a:txBody>
                    <a:bodyPr/>
                    <a:lstStyle/>
                    <a:p>
                      <a:r>
                        <a:rPr lang="cs-CZ" sz="1400" dirty="0" smtClean="0">
                          <a:latin typeface="+mn-lt"/>
                        </a:rPr>
                        <a:t>9 000 000</a:t>
                      </a:r>
                      <a:endParaRPr lang="cs-CZ" sz="1400" dirty="0">
                        <a:latin typeface="+mn-lt"/>
                      </a:endParaRPr>
                    </a:p>
                  </a:txBody>
                  <a:tcPr/>
                </a:tc>
                <a:tc>
                  <a:txBody>
                    <a:bodyPr/>
                    <a:lstStyle/>
                    <a:p>
                      <a:r>
                        <a:rPr lang="cs-CZ" sz="1400" dirty="0" smtClean="0">
                          <a:latin typeface="+mn-lt"/>
                        </a:rPr>
                        <a:t>9 000 000</a:t>
                      </a:r>
                      <a:endParaRPr lang="cs-CZ" sz="1400" dirty="0">
                        <a:latin typeface="+mn-lt"/>
                      </a:endParaRPr>
                    </a:p>
                  </a:txBody>
                  <a:tcPr/>
                </a:tc>
                <a:tc>
                  <a:txBody>
                    <a:bodyPr/>
                    <a:lstStyle/>
                    <a:p>
                      <a:endParaRPr lang="cs-CZ" sz="1400" dirty="0">
                        <a:latin typeface="+mn-lt"/>
                      </a:endParaRPr>
                    </a:p>
                  </a:txBody>
                  <a:tcPr/>
                </a:tc>
              </a:tr>
            </a:tbl>
          </a:graphicData>
        </a:graphic>
      </p:graphicFrame>
    </p:spTree>
    <p:extLst>
      <p:ext uri="{BB962C8B-B14F-4D97-AF65-F5344CB8AC3E}">
        <p14:creationId xmlns:p14="http://schemas.microsoft.com/office/powerpoint/2010/main" val="37850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Způsobilost výdajů</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graphicFrame>
        <p:nvGraphicFramePr>
          <p:cNvPr id="6" name="Tabulka 5"/>
          <p:cNvGraphicFramePr>
            <a:graphicFrameLocks noGrp="1"/>
          </p:cNvGraphicFramePr>
          <p:nvPr>
            <p:extLst/>
          </p:nvPr>
        </p:nvGraphicFramePr>
        <p:xfrm>
          <a:off x="1343884" y="1794179"/>
          <a:ext cx="6783572" cy="3387826"/>
        </p:xfrm>
        <a:graphic>
          <a:graphicData uri="http://schemas.openxmlformats.org/drawingml/2006/table">
            <a:tbl>
              <a:tblPr/>
              <a:tblGrid>
                <a:gridCol w="3391786"/>
                <a:gridCol w="3391786"/>
              </a:tblGrid>
              <a:tr h="278380">
                <a:tc>
                  <a:txBody>
                    <a:bodyPr/>
                    <a:lstStyle/>
                    <a:p>
                      <a:pPr>
                        <a:lnSpc>
                          <a:spcPct val="115000"/>
                        </a:lnSpc>
                        <a:spcAft>
                          <a:spcPts val="0"/>
                        </a:spcAft>
                      </a:pPr>
                      <a:r>
                        <a:rPr lang="cs-CZ" sz="1400" b="1" dirty="0">
                          <a:solidFill>
                            <a:srgbClr val="000000"/>
                          </a:solidFill>
                          <a:effectLst/>
                          <a:latin typeface="Arial"/>
                          <a:ea typeface="Calibri"/>
                          <a:cs typeface="Times New Roman"/>
                        </a:rPr>
                        <a:t>Hledisko způsobilosti výdaje: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dirty="0">
                          <a:solidFill>
                            <a:srgbClr val="000000"/>
                          </a:solidFill>
                          <a:effectLst/>
                          <a:latin typeface="Arial"/>
                          <a:ea typeface="Calibri"/>
                          <a:cs typeface="Times New Roman"/>
                        </a:rPr>
                        <a:t>Podmínky způsobilosti výdaje: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59">
                <a:tc>
                  <a:txBody>
                    <a:bodyPr/>
                    <a:lstStyle/>
                    <a:p>
                      <a:pPr>
                        <a:lnSpc>
                          <a:spcPct val="115000"/>
                        </a:lnSpc>
                        <a:spcAft>
                          <a:spcPts val="0"/>
                        </a:spcAft>
                      </a:pPr>
                      <a:r>
                        <a:rPr lang="cs-CZ" sz="1400" b="1" dirty="0">
                          <a:solidFill>
                            <a:srgbClr val="000000"/>
                          </a:solidFill>
                          <a:effectLst/>
                          <a:latin typeface="Arial"/>
                          <a:ea typeface="Calibri"/>
                          <a:cs typeface="Times New Roman"/>
                        </a:rPr>
                        <a:t>Věcná způsobilost výdaje</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Soulad s právními předpisy, pravidly programu a podmínkami podpory.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59">
                <a:tc>
                  <a:txBody>
                    <a:bodyPr/>
                    <a:lstStyle/>
                    <a:p>
                      <a:pPr>
                        <a:lnSpc>
                          <a:spcPct val="115000"/>
                        </a:lnSpc>
                        <a:spcAft>
                          <a:spcPts val="0"/>
                        </a:spcAft>
                      </a:pPr>
                      <a:r>
                        <a:rPr lang="cs-CZ" sz="1400" b="1" dirty="0">
                          <a:solidFill>
                            <a:srgbClr val="000000"/>
                          </a:solidFill>
                          <a:effectLst/>
                          <a:latin typeface="Arial"/>
                          <a:ea typeface="Calibri"/>
                          <a:cs typeface="Times New Roman"/>
                        </a:rPr>
                        <a:t>Přiměřenost výdaje</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Jeho výše je výsledkem optimálního vztahu mezi její hospodárností, účelností a efektivností.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140">
                <a:tc>
                  <a:txBody>
                    <a:bodyPr/>
                    <a:lstStyle/>
                    <a:p>
                      <a:pPr>
                        <a:lnSpc>
                          <a:spcPct val="115000"/>
                        </a:lnSpc>
                        <a:spcAft>
                          <a:spcPts val="0"/>
                        </a:spcAft>
                      </a:pPr>
                      <a:r>
                        <a:rPr lang="cs-CZ" sz="1400" b="1">
                          <a:solidFill>
                            <a:srgbClr val="000000"/>
                          </a:solidFill>
                          <a:effectLst/>
                          <a:latin typeface="Arial"/>
                          <a:ea typeface="Calibri"/>
                          <a:cs typeface="Times New Roman"/>
                        </a:rPr>
                        <a:t>Časová způsobilost výdaje</a:t>
                      </a:r>
                      <a:endParaRPr lang="cs-CZ"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cs-CZ" sz="1400" kern="1200" dirty="0" smtClean="0">
                          <a:solidFill>
                            <a:srgbClr val="000000"/>
                          </a:solidFill>
                          <a:effectLst/>
                          <a:latin typeface="+mn-lt"/>
                          <a:ea typeface="Calibri"/>
                          <a:cs typeface="Times New Roman"/>
                        </a:rPr>
                        <a:t>Vznik v době realizace projektu a byl skutečně uhrazen od zahájení</a:t>
                      </a:r>
                      <a:r>
                        <a:rPr lang="cs-CZ" sz="1400" kern="1200" baseline="0" dirty="0" smtClean="0">
                          <a:solidFill>
                            <a:srgbClr val="000000"/>
                          </a:solidFill>
                          <a:effectLst/>
                          <a:latin typeface="+mn-lt"/>
                          <a:ea typeface="Calibri"/>
                          <a:cs typeface="Times New Roman"/>
                        </a:rPr>
                        <a:t> realizace projektu </a:t>
                      </a:r>
                      <a:r>
                        <a:rPr lang="cs-CZ" sz="1400" kern="1200" dirty="0" smtClean="0">
                          <a:solidFill>
                            <a:srgbClr val="000000"/>
                          </a:solidFill>
                          <a:effectLst/>
                          <a:latin typeface="+mn-lt"/>
                          <a:ea typeface="Calibri"/>
                          <a:cs typeface="Times New Roman"/>
                        </a:rPr>
                        <a:t>a dnem předložení závěrečné </a:t>
                      </a:r>
                      <a:r>
                        <a:rPr lang="cs-CZ" sz="1400" kern="1200" dirty="0" err="1" smtClean="0">
                          <a:solidFill>
                            <a:srgbClr val="000000"/>
                          </a:solidFill>
                          <a:effectLst/>
                          <a:latin typeface="+mn-lt"/>
                          <a:ea typeface="Calibri"/>
                          <a:cs typeface="Times New Roman"/>
                        </a:rPr>
                        <a:t>ZoR</a:t>
                      </a:r>
                      <a:endParaRPr lang="cs-CZ" sz="1400" kern="1200" dirty="0" smtClean="0">
                        <a:solidFill>
                          <a:srgbClr val="000000"/>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80">
                <a:tc>
                  <a:txBody>
                    <a:bodyPr/>
                    <a:lstStyle/>
                    <a:p>
                      <a:pPr>
                        <a:lnSpc>
                          <a:spcPct val="115000"/>
                        </a:lnSpc>
                        <a:spcAft>
                          <a:spcPts val="0"/>
                        </a:spcAft>
                      </a:pPr>
                      <a:r>
                        <a:rPr lang="cs-CZ" sz="1400" b="1">
                          <a:solidFill>
                            <a:srgbClr val="000000"/>
                          </a:solidFill>
                          <a:effectLst/>
                          <a:latin typeface="Arial"/>
                          <a:ea typeface="Calibri"/>
                          <a:cs typeface="Times New Roman"/>
                        </a:rPr>
                        <a:t>Místní způsobilost výdaje</a:t>
                      </a:r>
                      <a:endParaRPr lang="cs-CZ"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Vazba na území hl. m. Prahy.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59">
                <a:tc>
                  <a:txBody>
                    <a:bodyPr/>
                    <a:lstStyle/>
                    <a:p>
                      <a:pPr>
                        <a:lnSpc>
                          <a:spcPct val="115000"/>
                        </a:lnSpc>
                        <a:spcAft>
                          <a:spcPts val="0"/>
                        </a:spcAft>
                      </a:pPr>
                      <a:r>
                        <a:rPr lang="cs-CZ" sz="1400" b="1" dirty="0">
                          <a:solidFill>
                            <a:srgbClr val="000000"/>
                          </a:solidFill>
                          <a:effectLst/>
                          <a:latin typeface="Arial"/>
                          <a:ea typeface="Calibri"/>
                          <a:cs typeface="Times New Roman"/>
                        </a:rPr>
                        <a:t>Vykázání výdaje</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Identifikovatelný, prokazatelný a doložitelný výdaj.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960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struktura rozpočtu ESF projektu</a:t>
            </a:r>
            <a:endParaRPr lang="cs-CZ" dirty="0"/>
          </a:p>
        </p:txBody>
      </p:sp>
      <p:sp>
        <p:nvSpPr>
          <p:cNvPr id="3" name="Obdélník 2"/>
          <p:cNvSpPr/>
          <p:nvPr/>
        </p:nvSpPr>
        <p:spPr>
          <a:xfrm>
            <a:off x="946673" y="1302850"/>
            <a:ext cx="7667990" cy="5355312"/>
          </a:xfrm>
          <a:prstGeom prst="rect">
            <a:avLst/>
          </a:prstGeom>
        </p:spPr>
        <p:txBody>
          <a:bodyPr wrap="square">
            <a:spAutoFit/>
          </a:bodyPr>
          <a:lstStyle/>
          <a:p>
            <a:pPr fontAlgn="t"/>
            <a:r>
              <a:rPr lang="cs-CZ" sz="1600" dirty="0"/>
              <a:t>1. </a:t>
            </a:r>
            <a:r>
              <a:rPr lang="cs-CZ" sz="1600" b="1" dirty="0"/>
              <a:t>NEINVESTIČNÍ ZPŮSOBILÉ VÝDAJE CELKEM</a:t>
            </a:r>
            <a:endParaRPr lang="cs-CZ" sz="1600" dirty="0"/>
          </a:p>
          <a:p>
            <a:pPr fontAlgn="t"/>
            <a:r>
              <a:rPr lang="cs-CZ" sz="1600" dirty="0"/>
              <a:t>1.1 Osobní náklady</a:t>
            </a:r>
          </a:p>
          <a:p>
            <a:pPr fontAlgn="t"/>
            <a:r>
              <a:rPr lang="cs-CZ" sz="1600" dirty="0"/>
              <a:t>1.2 Cestovné</a:t>
            </a:r>
          </a:p>
          <a:p>
            <a:pPr fontAlgn="t"/>
            <a:r>
              <a:rPr lang="cs-CZ" sz="1600" dirty="0"/>
              <a:t>1.3 Drobný neodpisovaný hmotný a nehmotný majetek</a:t>
            </a:r>
          </a:p>
          <a:p>
            <a:pPr fontAlgn="t"/>
            <a:r>
              <a:rPr lang="cs-CZ" sz="1600" dirty="0"/>
              <a:t>     1.3.1 Neodpisovaný hmotný majetek</a:t>
            </a:r>
          </a:p>
          <a:p>
            <a:pPr fontAlgn="t"/>
            <a:r>
              <a:rPr lang="cs-CZ" sz="1600" dirty="0"/>
              <a:t>     1.3.2 Neodpisovaný nehmotný majetek</a:t>
            </a:r>
          </a:p>
          <a:p>
            <a:pPr fontAlgn="t"/>
            <a:r>
              <a:rPr lang="cs-CZ" sz="1600" dirty="0"/>
              <a:t>1.4 Služby</a:t>
            </a:r>
          </a:p>
          <a:p>
            <a:pPr fontAlgn="t"/>
            <a:r>
              <a:rPr lang="cs-CZ" sz="1600" dirty="0"/>
              <a:t>1.5 Přímá podpora</a:t>
            </a:r>
          </a:p>
          <a:p>
            <a:pPr fontAlgn="t"/>
            <a:r>
              <a:rPr lang="cs-CZ" sz="1600" dirty="0"/>
              <a:t>2. </a:t>
            </a:r>
            <a:r>
              <a:rPr lang="cs-CZ" sz="1600" b="1" dirty="0"/>
              <a:t>INVESTIČNÍ ZPŮSOBILÉ VÝDAJE CELKEM</a:t>
            </a:r>
            <a:endParaRPr lang="cs-CZ" sz="1600" dirty="0"/>
          </a:p>
          <a:p>
            <a:pPr fontAlgn="t"/>
            <a:r>
              <a:rPr lang="cs-CZ" sz="1600" dirty="0"/>
              <a:t>2.1. Křížové financování</a:t>
            </a:r>
          </a:p>
          <a:p>
            <a:pPr fontAlgn="t"/>
            <a:r>
              <a:rPr lang="cs-CZ" sz="1600" dirty="0"/>
              <a:t>       2.1.1 Stavební úpravy</a:t>
            </a:r>
          </a:p>
          <a:p>
            <a:pPr fontAlgn="t"/>
            <a:r>
              <a:rPr lang="cs-CZ" sz="1600" dirty="0"/>
              <a:t>       2.1.2 Odpisovaný hmotný majetek</a:t>
            </a:r>
          </a:p>
          <a:p>
            <a:pPr fontAlgn="t"/>
            <a:r>
              <a:rPr lang="cs-CZ" sz="1600" dirty="0"/>
              <a:t>2.2 Odpisovaný nehmotný majetek</a:t>
            </a:r>
          </a:p>
          <a:p>
            <a:pPr fontAlgn="t"/>
            <a:r>
              <a:rPr lang="cs-CZ" sz="1600" dirty="0"/>
              <a:t>3. </a:t>
            </a:r>
            <a:r>
              <a:rPr lang="cs-CZ" sz="1600" b="1" dirty="0"/>
              <a:t>PŘÍMÉ NÁKLADY VČETNĚ KŘÍŽOVÉHO FINANCOVÁNÍ</a:t>
            </a:r>
            <a:endParaRPr lang="cs-CZ" sz="1600" dirty="0"/>
          </a:p>
          <a:p>
            <a:pPr fontAlgn="t"/>
            <a:r>
              <a:rPr lang="cs-CZ" sz="1600" dirty="0"/>
              <a:t>4. </a:t>
            </a:r>
            <a:r>
              <a:rPr lang="cs-CZ" sz="1600" b="1" dirty="0"/>
              <a:t>NEPŘÍMÉ NÁKLADY</a:t>
            </a:r>
            <a:endParaRPr lang="cs-CZ" sz="1600" dirty="0"/>
          </a:p>
          <a:p>
            <a:pPr fontAlgn="t"/>
            <a:r>
              <a:rPr lang="cs-CZ" sz="1600" dirty="0"/>
              <a:t>5. </a:t>
            </a:r>
            <a:r>
              <a:rPr lang="cs-CZ" sz="1600" b="1" dirty="0"/>
              <a:t>ZPŮSOBILÉ VÝDAJE</a:t>
            </a:r>
            <a:endParaRPr lang="cs-CZ" sz="1600" dirty="0"/>
          </a:p>
          <a:p>
            <a:pPr fontAlgn="t"/>
            <a:r>
              <a:rPr lang="cs-CZ" sz="1600" dirty="0"/>
              <a:t>6. </a:t>
            </a:r>
            <a:r>
              <a:rPr lang="cs-CZ" sz="1600" b="1" dirty="0"/>
              <a:t>NEZPŮSOBILÉ VÝDAJE</a:t>
            </a:r>
            <a:endParaRPr lang="cs-CZ" sz="1600" dirty="0"/>
          </a:p>
          <a:p>
            <a:pPr fontAlgn="t"/>
            <a:r>
              <a:rPr lang="cs-CZ" sz="1600" dirty="0"/>
              <a:t>7. </a:t>
            </a:r>
            <a:r>
              <a:rPr lang="cs-CZ" sz="1600" b="1" dirty="0"/>
              <a:t>CELKOVÉ VÝDAJE PROJEKTU</a:t>
            </a:r>
            <a:endParaRPr lang="cs-CZ" sz="1600"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8634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Příprava a sestavení rozpočtu</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000461" y="1304963"/>
            <a:ext cx="7758766" cy="3693319"/>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latin typeface="Arial" panose="020B0604020202020204" pitchFamily="34" charset="0"/>
                <a:cs typeface="Arial" panose="020B0604020202020204" pitchFamily="34" charset="0"/>
              </a:rPr>
              <a:t>Určení </a:t>
            </a:r>
            <a:r>
              <a:rPr lang="cs-CZ" dirty="0">
                <a:latin typeface="Arial" panose="020B0604020202020204" pitchFamily="34" charset="0"/>
                <a:cs typeface="Arial" panose="020B0604020202020204" pitchFamily="34" charset="0"/>
              </a:rPr>
              <a:t>typu a částek způsobilých výdajů</a:t>
            </a:r>
          </a:p>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Rozčlenění do kapitol/položek</a:t>
            </a:r>
          </a:p>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Součtem se zjistí objem  rozpočtu způsobilých nákladů</a:t>
            </a:r>
          </a:p>
          <a:p>
            <a:pPr marL="285750" indent="-285750">
              <a:buClr>
                <a:srgbClr val="A59253"/>
              </a:buClr>
              <a:buFont typeface="Wingdings" panose="05000000000000000000" pitchFamily="2" charset="2"/>
              <a:buChar char="Ø"/>
            </a:pPr>
            <a:endParaRPr lang="cs-CZ" b="1"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→CELKOVÝ OBJEM ROZPOČTU </a:t>
            </a:r>
            <a:r>
              <a:rPr lang="cs-CZ" dirty="0">
                <a:latin typeface="Arial" panose="020B0604020202020204" pitchFamily="34" charset="0"/>
                <a:cs typeface="Arial" panose="020B0604020202020204" pitchFamily="34" charset="0"/>
              </a:rPr>
              <a:t>(dodržení limitu stanoveného ve výzvě</a:t>
            </a:r>
            <a:r>
              <a:rPr lang="cs-CZ" dirty="0" smtClean="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9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Chyby při sestavování rozpočtu</a:t>
            </a:r>
            <a:endParaRPr lang="cs-CZ" dirty="0"/>
          </a:p>
        </p:txBody>
      </p:sp>
      <p:sp>
        <p:nvSpPr>
          <p:cNvPr id="3" name="Obdélník 2"/>
          <p:cNvSpPr/>
          <p:nvPr/>
        </p:nvSpPr>
        <p:spPr>
          <a:xfrm>
            <a:off x="892885" y="1678770"/>
            <a:ext cx="7793916" cy="3970318"/>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smtClean="0">
                <a:cs typeface="Arial" panose="020B0604020202020204" pitchFamily="34" charset="0"/>
              </a:rPr>
              <a:t>Rozpočet </a:t>
            </a:r>
            <a:r>
              <a:rPr lang="cs-CZ" dirty="0">
                <a:cs typeface="Arial" panose="020B0604020202020204" pitchFamily="34" charset="0"/>
              </a:rPr>
              <a:t>není dostatečně podrobný, aby bylo zřejmé jaké výdaje jsou v projektu plánovány (kalkulace na kus</a:t>
            </a:r>
            <a:r>
              <a:rPr lang="cs-CZ" dirty="0" smtClean="0">
                <a:cs typeface="Arial" panose="020B0604020202020204" pitchFamily="34" charset="0"/>
              </a:rPr>
              <a:t>…)</a:t>
            </a:r>
          </a:p>
          <a:p>
            <a:pPr>
              <a:buClr>
                <a:srgbClr val="A59253"/>
              </a:buClr>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Zařazení položek, které neodpovídají charakteru projektu – nejasný popis </a:t>
            </a:r>
            <a:r>
              <a:rPr lang="cs-CZ" dirty="0" smtClean="0">
                <a:cs typeface="Arial" panose="020B0604020202020204" pitchFamily="34" charset="0"/>
              </a:rPr>
              <a:t>činností</a:t>
            </a: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Opomenutí některých nákladů (zákonné odvody placené zaměstnavatelem, DPH</a:t>
            </a:r>
            <a:r>
              <a:rPr lang="cs-CZ" dirty="0" smtClean="0">
                <a:cs typeface="Arial" panose="020B0604020202020204" pitchFamily="34" charset="0"/>
              </a:rPr>
              <a:t>…)</a:t>
            </a: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Chybné zařazení majetku – např. odepisovaný majetek</a:t>
            </a:r>
          </a:p>
          <a:p>
            <a:pPr marL="285750" indent="-285750">
              <a:buClr>
                <a:srgbClr val="A59253"/>
              </a:buClr>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2422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4.1.1.1. Tvorba příručky školy pro začleňování dětí a žáků s odlišným mateřským jazykem (dále jen OMJ) </a:t>
            </a:r>
          </a:p>
        </p:txBody>
      </p:sp>
      <p:sp>
        <p:nvSpPr>
          <p:cNvPr id="4" name="Zástupný symbol pro obsah 3"/>
          <p:cNvSpPr>
            <a:spLocks noGrp="1"/>
          </p:cNvSpPr>
          <p:nvPr>
            <p:ph idx="1"/>
          </p:nvPr>
        </p:nvSpPr>
        <p:spPr>
          <a:xfrm>
            <a:off x="658368" y="1297109"/>
            <a:ext cx="8028432" cy="2874633"/>
          </a:xfrm>
          <a:prstGeom prst="rect">
            <a:avLst/>
          </a:prstGeom>
          <a:noFill/>
        </p:spPr>
        <p:txBody>
          <a:bodyPr wrap="square">
            <a:spAutoFit/>
          </a:bodyPr>
          <a:lstStyle/>
          <a:p>
            <a:pPr>
              <a:buClr>
                <a:srgbClr val="A59253"/>
              </a:buClr>
              <a:buFont typeface="Wingdings" panose="05000000000000000000" pitchFamily="2" charset="2"/>
              <a:buChar char="Ø"/>
            </a:pPr>
            <a:r>
              <a:rPr lang="cs-CZ" sz="2000" dirty="0" smtClean="0">
                <a:solidFill>
                  <a:schemeClr val="tx1"/>
                </a:solidFill>
                <a:cs typeface="Arial" panose="020B0604020202020204" pitchFamily="34" charset="0"/>
              </a:rPr>
              <a:t>V </a:t>
            </a:r>
            <a:r>
              <a:rPr lang="cs-CZ" sz="2000" dirty="0">
                <a:solidFill>
                  <a:schemeClr val="tx1"/>
                </a:solidFill>
                <a:cs typeface="Arial" panose="020B0604020202020204" pitchFamily="34" charset="0"/>
              </a:rPr>
              <a:t>rámci aktivity </a:t>
            </a:r>
            <a:r>
              <a:rPr lang="cs-CZ" sz="2000" u="sng" dirty="0">
                <a:solidFill>
                  <a:schemeClr val="tx1"/>
                </a:solidFill>
                <a:cs typeface="Arial" panose="020B0604020202020204" pitchFamily="34" charset="0"/>
              </a:rPr>
              <a:t>je možné</a:t>
            </a:r>
            <a:r>
              <a:rPr lang="cs-CZ" sz="2000" dirty="0">
                <a:solidFill>
                  <a:schemeClr val="tx1"/>
                </a:solidFill>
                <a:cs typeface="Arial" panose="020B0604020202020204" pitchFamily="34" charset="0"/>
              </a:rPr>
              <a:t> zařadit</a:t>
            </a:r>
            <a:r>
              <a:rPr lang="cs-CZ" sz="2000" dirty="0" smtClean="0">
                <a:solidFill>
                  <a:schemeClr val="tx1"/>
                </a:solidFill>
                <a:cs typeface="Arial" panose="020B0604020202020204" pitchFamily="34" charset="0"/>
              </a:rPr>
              <a:t>:</a:t>
            </a:r>
          </a:p>
          <a:p>
            <a:pPr>
              <a:buClr>
                <a:srgbClr val="A59253"/>
              </a:buClr>
              <a:buFont typeface="Wingdings" panose="05000000000000000000" pitchFamily="2" charset="2"/>
              <a:buChar char="Ø"/>
            </a:pPr>
            <a:endParaRPr lang="cs-CZ" sz="2000" dirty="0">
              <a:solidFill>
                <a:schemeClr val="tx1"/>
              </a:solidFill>
              <a:cs typeface="Arial" panose="020B0604020202020204" pitchFamily="34" charset="0"/>
            </a:endParaRPr>
          </a:p>
          <a:p>
            <a:pPr lvl="1">
              <a:buClr>
                <a:srgbClr val="A59253"/>
              </a:buClr>
              <a:buFont typeface="Wingdings" panose="05000000000000000000" pitchFamily="2" charset="2"/>
              <a:buChar char="§"/>
            </a:pPr>
            <a:r>
              <a:rPr lang="cs-CZ" sz="1800" dirty="0" smtClean="0">
                <a:solidFill>
                  <a:schemeClr val="tx1"/>
                </a:solidFill>
                <a:cs typeface="Arial" panose="020B0604020202020204" pitchFamily="34" charset="0"/>
              </a:rPr>
              <a:t>Ověření </a:t>
            </a:r>
            <a:r>
              <a:rPr lang="cs-CZ" sz="1800" dirty="0">
                <a:solidFill>
                  <a:schemeClr val="tx1"/>
                </a:solidFill>
                <a:cs typeface="Arial" panose="020B0604020202020204" pitchFamily="34" charset="0"/>
              </a:rPr>
              <a:t>platnosti vytvořené příručky v praxi po dobu min. jednoho pololetí školního roku (v rámci ověření nejsou uznatelné náklady na aktivity podporované ve výzvách č. 28, 49 a plánované výzvě č. 54 OP PPR). Způsobilými náklady budou také pomůcky pro cílovou skupinu, odborná literatura a nezbytné zařízení a vybavení</a:t>
            </a:r>
            <a:r>
              <a:rPr lang="cs-CZ" sz="1800" dirty="0" smtClean="0">
                <a:solidFill>
                  <a:schemeClr val="tx1"/>
                </a:solidFill>
                <a:cs typeface="Arial" panose="020B0604020202020204" pitchFamily="34" charset="0"/>
              </a:rPr>
              <a:t>.</a:t>
            </a:r>
          </a:p>
          <a:p>
            <a:pPr lvl="1">
              <a:buClr>
                <a:srgbClr val="A59253"/>
              </a:buClr>
              <a:buFont typeface="Wingdings" panose="05000000000000000000" pitchFamily="2" charset="2"/>
              <a:buChar char="§"/>
            </a:pPr>
            <a:endParaRPr lang="cs-CZ" sz="1800" dirty="0">
              <a:solidFill>
                <a:schemeClr val="tx1"/>
              </a:solidFill>
              <a:cs typeface="Arial" panose="020B0604020202020204" pitchFamily="34" charset="0"/>
            </a:endParaRPr>
          </a:p>
          <a:p>
            <a:pPr lvl="1">
              <a:buClr>
                <a:srgbClr val="A59253"/>
              </a:buClr>
              <a:buFont typeface="Wingdings" panose="05000000000000000000" pitchFamily="2" charset="2"/>
              <a:buChar char="§"/>
            </a:pPr>
            <a:r>
              <a:rPr lang="cs-CZ" sz="1800" dirty="0" smtClean="0">
                <a:solidFill>
                  <a:schemeClr val="tx1"/>
                </a:solidFill>
                <a:cs typeface="Arial" panose="020B0604020202020204" pitchFamily="34" charset="0"/>
              </a:rPr>
              <a:t>Vyhodnocení </a:t>
            </a:r>
            <a:r>
              <a:rPr lang="cs-CZ" sz="1800" dirty="0">
                <a:solidFill>
                  <a:schemeClr val="tx1"/>
                </a:solidFill>
                <a:cs typeface="Arial" panose="020B0604020202020204" pitchFamily="34" charset="0"/>
              </a:rPr>
              <a:t>ověření příručky v praxi a její případnou aktualizaci.</a:t>
            </a:r>
          </a:p>
        </p:txBody>
      </p:sp>
    </p:spTree>
    <p:extLst>
      <p:ext uri="{BB962C8B-B14F-4D97-AF65-F5344CB8AC3E}">
        <p14:creationId xmlns:p14="http://schemas.microsoft.com/office/powerpoint/2010/main" val="1594861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422658" y="1066800"/>
            <a:ext cx="8211311" cy="7909858"/>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smtClean="0">
                <a:cs typeface="Arial" panose="020B0604020202020204" pitchFamily="34" charset="0"/>
              </a:rPr>
              <a:t>1.1 </a:t>
            </a:r>
            <a:r>
              <a:rPr lang="cs-CZ" dirty="0">
                <a:cs typeface="Arial" panose="020B0604020202020204" pitchFamily="34" charset="0"/>
              </a:rPr>
              <a:t>OSOBNÍ NÁKLADY </a:t>
            </a:r>
            <a:endParaRPr lang="cs-CZ" dirty="0" smtClean="0">
              <a:cs typeface="Arial" panose="020B0604020202020204" pitchFamily="34" charset="0"/>
            </a:endParaRPr>
          </a:p>
          <a:p>
            <a:pPr>
              <a:buClr>
                <a:srgbClr val="A59253"/>
              </a:buClr>
            </a:pP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dirty="0" smtClean="0"/>
              <a:t>Hrubé</a:t>
            </a:r>
            <a:r>
              <a:rPr lang="cs-CZ" dirty="0" smtClean="0">
                <a:cs typeface="Arial" panose="020B0604020202020204" pitchFamily="34" charset="0"/>
              </a:rPr>
              <a:t> </a:t>
            </a:r>
            <a:r>
              <a:rPr lang="cs-CZ" dirty="0">
                <a:cs typeface="Arial" panose="020B0604020202020204" pitchFamily="34" charset="0"/>
              </a:rPr>
              <a:t>mzdy, platy, odměny z dohod a zákonem stanovené povinné výdaje (odvody na soc. a </a:t>
            </a:r>
            <a:r>
              <a:rPr lang="cs-CZ" dirty="0" err="1">
                <a:cs typeface="Arial" panose="020B0604020202020204" pitchFamily="34" charset="0"/>
              </a:rPr>
              <a:t>zdr</a:t>
            </a:r>
            <a:r>
              <a:rPr lang="cs-CZ" dirty="0">
                <a:cs typeface="Arial" panose="020B0604020202020204" pitchFamily="34" charset="0"/>
              </a:rPr>
              <a:t>. pojištění</a:t>
            </a:r>
            <a:r>
              <a:rPr lang="cs-CZ" dirty="0" smtClean="0">
                <a:cs typeface="Arial" panose="020B0604020202020204" pitchFamily="34" charset="0"/>
              </a:rPr>
              <a:t>)</a:t>
            </a:r>
          </a:p>
          <a:p>
            <a:pPr lvl="1">
              <a:buClr>
                <a:srgbClr val="A59253"/>
              </a:buClr>
            </a:pPr>
            <a:endParaRPr lang="cs-CZ" dirty="0" smtClean="0">
              <a:cs typeface="Arial" panose="020B0604020202020204" pitchFamily="34" charset="0"/>
            </a:endParaRPr>
          </a:p>
          <a:p>
            <a:pPr marL="742950" lvl="1" indent="-285750">
              <a:buClr>
                <a:srgbClr val="A59253"/>
              </a:buClr>
              <a:buFont typeface="Arial" panose="020B0604020202020204" pitchFamily="34" charset="0"/>
              <a:buChar char="•"/>
            </a:pPr>
            <a:r>
              <a:rPr lang="cs-CZ" dirty="0" smtClean="0">
                <a:cs typeface="Arial" panose="020B0604020202020204" pitchFamily="34" charset="0"/>
              </a:rPr>
              <a:t>Osobní náklady </a:t>
            </a:r>
            <a:r>
              <a:rPr lang="cs-CZ" altLang="cs-CZ" dirty="0"/>
              <a:t>členů realizačního </a:t>
            </a:r>
            <a:r>
              <a:rPr lang="cs-CZ" altLang="cs-CZ" dirty="0" smtClean="0"/>
              <a:t>týmu.</a:t>
            </a:r>
            <a:endParaRPr lang="cs-CZ" dirty="0" smtClean="0">
              <a:cs typeface="Arial" panose="020B0604020202020204" pitchFamily="34" charset="0"/>
            </a:endParaRPr>
          </a:p>
          <a:p>
            <a:pPr lvl="1">
              <a:buClr>
                <a:srgbClr val="A59253"/>
              </a:buClr>
            </a:pP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altLang="cs-CZ" dirty="0"/>
              <a:t>Zaměstnanci příjemce a partnera </a:t>
            </a:r>
            <a:r>
              <a:rPr lang="cs-CZ" altLang="cs-CZ" dirty="0" smtClean="0"/>
              <a:t>pracující </a:t>
            </a:r>
            <a:r>
              <a:rPr lang="cs-CZ" altLang="cs-CZ" dirty="0"/>
              <a:t>s cílovou skupinu (pracovní smlouvy - plný nebo částečný úvazek, DPČ, DPP) </a:t>
            </a:r>
            <a:endParaRPr lang="cs-CZ" altLang="cs-CZ" dirty="0" smtClean="0"/>
          </a:p>
          <a:p>
            <a:pPr lvl="1">
              <a:buClr>
                <a:srgbClr val="A59253"/>
              </a:buClr>
            </a:pPr>
            <a:endParaRPr lang="cs-CZ" altLang="cs-CZ" dirty="0"/>
          </a:p>
          <a:p>
            <a:pPr marL="742950" lvl="1" indent="-285750">
              <a:buClr>
                <a:srgbClr val="A59253"/>
              </a:buClr>
              <a:buFont typeface="Arial" panose="020B0604020202020204" pitchFamily="34" charset="0"/>
              <a:buChar char="•"/>
            </a:pPr>
            <a:r>
              <a:rPr lang="cs-CZ" altLang="cs-CZ" dirty="0"/>
              <a:t>Pracovník </a:t>
            </a:r>
            <a:r>
              <a:rPr lang="cs-CZ" altLang="cs-CZ" b="1" dirty="0"/>
              <a:t>nemůže být zaměstnán </a:t>
            </a:r>
            <a:r>
              <a:rPr lang="cs-CZ" altLang="cs-CZ" dirty="0"/>
              <a:t>u příjemce a partnera projektu </a:t>
            </a:r>
            <a:r>
              <a:rPr lang="cs-CZ" altLang="cs-CZ" b="1" dirty="0"/>
              <a:t>na více než 1,0 úvazku </a:t>
            </a:r>
            <a:r>
              <a:rPr lang="cs-CZ" altLang="cs-CZ" dirty="0" smtClean="0"/>
              <a:t>celkem. </a:t>
            </a:r>
            <a:r>
              <a:rPr lang="cs-CZ" b="1" dirty="0" smtClean="0"/>
              <a:t>Výjimkou</a:t>
            </a:r>
            <a:r>
              <a:rPr lang="cs-CZ" dirty="0" smtClean="0"/>
              <a:t> </a:t>
            </a:r>
            <a:r>
              <a:rPr lang="cs-CZ" dirty="0"/>
              <a:t>může být v odůvodněném případě výše </a:t>
            </a:r>
            <a:r>
              <a:rPr lang="cs-CZ" b="1" dirty="0"/>
              <a:t>úvazku 1,2</a:t>
            </a:r>
            <a:r>
              <a:rPr lang="cs-CZ" dirty="0"/>
              <a:t> u </a:t>
            </a:r>
            <a:r>
              <a:rPr lang="cs-CZ" b="1" u="sng" dirty="0"/>
              <a:t>vybraných pozic</a:t>
            </a:r>
            <a:r>
              <a:rPr lang="cs-CZ" dirty="0"/>
              <a:t>, u nichž je účast nad rámec standardní pracovní doby nezbytná pro úspěšnou realizaci projektu.</a:t>
            </a:r>
            <a:endParaRPr lang="cs-CZ" altLang="cs-CZ" dirty="0" smtClean="0"/>
          </a:p>
          <a:p>
            <a:pPr lvl="1">
              <a:buClr>
                <a:srgbClr val="A59253"/>
              </a:buClr>
            </a:pPr>
            <a:endParaRPr lang="cs-CZ" b="1" i="1" dirty="0" smtClean="0"/>
          </a:p>
          <a:p>
            <a:pPr marL="742950" lvl="1" indent="-285750">
              <a:buClr>
                <a:srgbClr val="A59253"/>
              </a:buClr>
              <a:buFont typeface="Arial" panose="020B0604020202020204" pitchFamily="34" charset="0"/>
              <a:buChar char="•"/>
            </a:pPr>
            <a:r>
              <a:rPr lang="cs-CZ" altLang="cs-CZ" dirty="0"/>
              <a:t>Mzdy a platy nesmí přesáhnout obvyklou výši v daném oboru, čase a </a:t>
            </a:r>
            <a:r>
              <a:rPr lang="cs-CZ" altLang="cs-CZ" dirty="0" smtClean="0"/>
              <a:t>místě </a:t>
            </a:r>
            <a:r>
              <a:rPr lang="cs-CZ" altLang="cs-CZ" i="1" dirty="0" smtClean="0"/>
              <a:t>=&gt; </a:t>
            </a:r>
            <a:r>
              <a:rPr lang="cs-CZ" i="1" dirty="0"/>
              <a:t>Tabulka obvyklých mezd/platů na webu </a:t>
            </a:r>
          </a:p>
          <a:p>
            <a:pPr>
              <a:buClr>
                <a:srgbClr val="A59253"/>
              </a:buClr>
            </a:pPr>
            <a:endParaRPr lang="cs-CZ" b="1" i="1" dirty="0"/>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1740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934720" y="1066800"/>
            <a:ext cx="7699249" cy="7863691"/>
          </a:xfrm>
          <a:prstGeom prst="rect">
            <a:avLst/>
          </a:prstGeom>
        </p:spPr>
        <p:txBody>
          <a:bodyPr wrap="square">
            <a:spAutoFit/>
          </a:bodyPr>
          <a:lstStyle/>
          <a:p>
            <a:pPr>
              <a:buClr>
                <a:srgbClr val="A59253"/>
              </a:buClr>
            </a:pPr>
            <a:endParaRPr lang="cs-CZ" b="1" i="1" dirty="0"/>
          </a:p>
          <a:p>
            <a:pPr marL="285750" indent="-285750">
              <a:buClr>
                <a:srgbClr val="A59253"/>
              </a:buClr>
              <a:buFont typeface="Wingdings" panose="05000000000000000000" pitchFamily="2" charset="2"/>
              <a:buChar char="Ø"/>
            </a:pPr>
            <a:r>
              <a:rPr lang="cs-CZ" altLang="cs-CZ" dirty="0" smtClean="0"/>
              <a:t>1. 2 CESTOVNÉ</a:t>
            </a:r>
          </a:p>
          <a:p>
            <a:pPr marL="285750" indent="-285750">
              <a:buClr>
                <a:srgbClr val="A59253"/>
              </a:buClr>
              <a:buFont typeface="Wingdings" panose="05000000000000000000" pitchFamily="2" charset="2"/>
              <a:buChar char="Ø"/>
            </a:pPr>
            <a:endParaRPr lang="cs-CZ" altLang="cs-CZ" dirty="0" smtClean="0"/>
          </a:p>
          <a:p>
            <a:pPr marL="742950" lvl="1" indent="-285750">
              <a:spcAft>
                <a:spcPts val="600"/>
              </a:spcAft>
              <a:buClr>
                <a:srgbClr val="A59253"/>
              </a:buClr>
              <a:buFont typeface="Arial" panose="020B0604020202020204" pitchFamily="34" charset="0"/>
              <a:buChar char="•"/>
            </a:pPr>
            <a:r>
              <a:rPr lang="cs-CZ" altLang="cs-CZ" dirty="0"/>
              <a:t>Zahraniční služební cesty (místní personál</a:t>
            </a:r>
            <a:r>
              <a:rPr lang="cs-CZ" altLang="cs-CZ" dirty="0" smtClean="0"/>
              <a:t>)</a:t>
            </a:r>
            <a:endParaRPr lang="cs-CZ" altLang="cs-CZ" dirty="0"/>
          </a:p>
          <a:p>
            <a:pPr marL="742950" lvl="1" indent="-285750">
              <a:spcAft>
                <a:spcPts val="600"/>
              </a:spcAft>
              <a:buClr>
                <a:srgbClr val="A59253"/>
              </a:buClr>
              <a:buFont typeface="Arial" panose="020B0604020202020204" pitchFamily="34" charset="0"/>
              <a:buChar char="•"/>
            </a:pPr>
            <a:r>
              <a:rPr lang="cs-CZ" altLang="cs-CZ" dirty="0"/>
              <a:t>Zahraniční zaměstnanci/ </a:t>
            </a:r>
            <a:r>
              <a:rPr lang="cs-CZ" altLang="cs-CZ" dirty="0" smtClean="0"/>
              <a:t>experti – Per </a:t>
            </a:r>
            <a:r>
              <a:rPr lang="cs-CZ" altLang="cs-CZ" dirty="0" err="1" smtClean="0"/>
              <a:t>diems</a:t>
            </a:r>
            <a:endParaRPr lang="cs-CZ" altLang="cs-CZ" dirty="0"/>
          </a:p>
          <a:p>
            <a:pPr marL="742950" lvl="1" indent="-285750">
              <a:spcAft>
                <a:spcPts val="600"/>
              </a:spcAft>
              <a:buClr>
                <a:srgbClr val="A59253"/>
              </a:buClr>
              <a:buFont typeface="Arial" panose="020B0604020202020204" pitchFamily="34" charset="0"/>
              <a:buChar char="•"/>
            </a:pPr>
            <a:r>
              <a:rPr lang="cs-CZ" altLang="cs-CZ" i="1" dirty="0" smtClean="0"/>
              <a:t>Stanovení </a:t>
            </a:r>
            <a:r>
              <a:rPr lang="cs-CZ" altLang="cs-CZ" i="1" dirty="0"/>
              <a:t>náhrad v souladu se zákonem č. 262/2006 Sb., zákoníkem práce a vyhláškou Ministerstva práce a sociál. v</a:t>
            </a:r>
            <a:r>
              <a:rPr lang="cs-CZ" altLang="cs-CZ" i="1" dirty="0" smtClean="0"/>
              <a:t>ěcí</a:t>
            </a:r>
          </a:p>
          <a:p>
            <a:pPr>
              <a:buClr>
                <a:srgbClr val="A59253"/>
              </a:buClr>
            </a:pPr>
            <a:endParaRPr lang="cs-CZ" altLang="cs-CZ" i="1" dirty="0" smtClean="0"/>
          </a:p>
          <a:p>
            <a:pPr marL="285750" indent="-285750">
              <a:buClr>
                <a:srgbClr val="A59253"/>
              </a:buClr>
              <a:buFont typeface="Wingdings" panose="05000000000000000000" pitchFamily="2" charset="2"/>
              <a:buChar char="Ø"/>
            </a:pPr>
            <a:r>
              <a:rPr lang="cs-CZ" dirty="0">
                <a:cs typeface="Arial" panose="020B0604020202020204" pitchFamily="34" charset="0"/>
              </a:rPr>
              <a:t>1.3 DROBNÝ NEODPISOVANÝ HMOTNÝ A NEHMOTNÝ MAJETEK </a:t>
            </a:r>
          </a:p>
          <a:p>
            <a:pPr marL="285750" indent="-285750">
              <a:buClr>
                <a:srgbClr val="A59253"/>
              </a:buClr>
              <a:buFont typeface="Arial" panose="020B0604020202020204" pitchFamily="34" charset="0"/>
              <a:buChar char="•"/>
            </a:pPr>
            <a:endParaRPr lang="cs-CZ" dirty="0"/>
          </a:p>
          <a:p>
            <a:pPr marL="742950" lvl="1" indent="-285750">
              <a:buClr>
                <a:srgbClr val="A59253"/>
              </a:buClr>
              <a:buFont typeface="Arial" panose="020B0604020202020204" pitchFamily="34" charset="0"/>
              <a:buChar char="•"/>
            </a:pPr>
            <a:r>
              <a:rPr lang="cs-CZ" dirty="0" smtClean="0"/>
              <a:t>Nákup jednotlivé položky zařízení nebo vybavení v rámci této kapitoly rozpočtu </a:t>
            </a:r>
            <a:r>
              <a:rPr lang="cs-CZ" b="1" dirty="0" smtClean="0"/>
              <a:t>nesmí u položky hmotného majetku přesáhnout hodnotu 40 000 Kč</a:t>
            </a:r>
            <a:r>
              <a:rPr lang="cs-CZ" dirty="0" smtClean="0"/>
              <a:t>. Neodepisované technické zhodnocení nesmí přesáhnout částku 40 000 Kč za jednotku majetku a zdaňovací období. </a:t>
            </a:r>
            <a:r>
              <a:rPr lang="cs-CZ" b="1" dirty="0" smtClean="0"/>
              <a:t>Výdaje nesmí překročit 30 % celkových přímých nákladů projektu. </a:t>
            </a:r>
          </a:p>
          <a:p>
            <a:pPr>
              <a:buClr>
                <a:srgbClr val="A59253"/>
              </a:buClr>
            </a:pPr>
            <a:endParaRPr lang="cs-CZ" b="1" i="1" dirty="0" smtClean="0"/>
          </a:p>
          <a:p>
            <a:pPr>
              <a:buClr>
                <a:srgbClr val="A59253"/>
              </a:buClr>
            </a:pPr>
            <a:endParaRPr lang="cs-CZ" i="1" dirty="0">
              <a:cs typeface="Arial" panose="020B0604020202020204" pitchFamily="34" charset="0"/>
            </a:endParaRPr>
          </a:p>
          <a:p>
            <a:pPr marL="285750" indent="-285750">
              <a:buClr>
                <a:srgbClr val="A59253"/>
              </a:buClr>
              <a:buFont typeface="Arial" panose="020B0604020202020204" pitchFamily="34" charset="0"/>
              <a:buChar cha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8395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1097280" y="1066800"/>
            <a:ext cx="7536689" cy="7078861"/>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1.4 SLUŽBY</a:t>
            </a:r>
          </a:p>
          <a:p>
            <a:pPr>
              <a:buClr>
                <a:srgbClr val="A59253"/>
              </a:buClr>
            </a:pPr>
            <a:endParaRPr lang="cs-CZ" altLang="cs-CZ" dirty="0" smtClean="0"/>
          </a:p>
          <a:p>
            <a:pPr marL="742950" lvl="1" indent="-285750">
              <a:buClr>
                <a:srgbClr val="A59253"/>
              </a:buClr>
              <a:buFont typeface="Arial" panose="020B0604020202020204" pitchFamily="34" charset="0"/>
              <a:buChar char="•"/>
            </a:pPr>
            <a:r>
              <a:rPr lang="cs-CZ" altLang="cs-CZ" dirty="0"/>
              <a:t>Podrobné rozčlenění je úkolem žadatele při sestavování </a:t>
            </a:r>
            <a:r>
              <a:rPr lang="cs-CZ" altLang="cs-CZ" dirty="0" smtClean="0"/>
              <a:t>rozpočtu</a:t>
            </a:r>
          </a:p>
          <a:p>
            <a:pPr lvl="1">
              <a:buClr>
                <a:srgbClr val="A59253"/>
              </a:buClr>
            </a:pPr>
            <a:endParaRPr lang="cs-CZ" altLang="cs-CZ" dirty="0"/>
          </a:p>
          <a:p>
            <a:pPr marL="742950" lvl="1" indent="-285750">
              <a:buClr>
                <a:srgbClr val="A59253"/>
              </a:buClr>
              <a:buFont typeface="Arial" panose="020B0604020202020204" pitchFamily="34" charset="0"/>
              <a:buChar char="•"/>
            </a:pPr>
            <a:r>
              <a:rPr lang="cs-CZ" dirty="0"/>
              <a:t>Dodání služby musí být nezbytné k realizaci projektu.                   </a:t>
            </a:r>
            <a:r>
              <a:rPr lang="cs-CZ" dirty="0" smtClean="0"/>
              <a:t>                          </a:t>
            </a:r>
            <a:r>
              <a:rPr lang="cs-CZ" dirty="0"/>
              <a:t>Při uzavírání smlouvy s dodavatelem služeb v ní musí být uvedena přesná specifikace a rozsah služeb. </a:t>
            </a:r>
            <a:endParaRPr lang="cs-CZ" dirty="0" smtClean="0"/>
          </a:p>
          <a:p>
            <a:pPr marL="742950" lvl="1" indent="-285750">
              <a:buClr>
                <a:srgbClr val="A59253"/>
              </a:buClr>
              <a:buFont typeface="Arial" panose="020B0604020202020204" pitchFamily="34" charset="0"/>
              <a:buChar char="•"/>
            </a:pPr>
            <a:endParaRPr lang="cs-CZ" dirty="0"/>
          </a:p>
          <a:p>
            <a:pPr marL="742950" lvl="1" indent="-285750">
              <a:buClr>
                <a:srgbClr val="A59253"/>
              </a:buClr>
              <a:buFont typeface="Arial" panose="020B0604020202020204" pitchFamily="34" charset="0"/>
              <a:buChar char="•"/>
            </a:pPr>
            <a:r>
              <a:rPr lang="cs-CZ" dirty="0"/>
              <a:t>Mohou zahrnovat nejrůznější položky dle typu projektu, ke kterému se váží např. zpracování analýz, průzkumů, školení a kurzy, lektorské služby apod.</a:t>
            </a:r>
          </a:p>
          <a:p>
            <a:pPr lvl="1">
              <a:buClr>
                <a:srgbClr val="A59253"/>
              </a:buClr>
            </a:pPr>
            <a:endParaRPr lang="cs-CZ" i="1" dirty="0" smtClean="0"/>
          </a:p>
          <a:p>
            <a:pPr lvl="1">
              <a:buClr>
                <a:srgbClr val="A59253"/>
              </a:buClr>
            </a:pPr>
            <a:r>
              <a:rPr lang="cs-CZ" i="1" dirty="0" smtClean="0"/>
              <a:t>Výdaje </a:t>
            </a:r>
            <a:r>
              <a:rPr lang="cs-CZ" i="1" dirty="0"/>
              <a:t>za zpracování žádosti o podporu nejsou u ESF projektů ZV.</a:t>
            </a:r>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28090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955040" y="1066800"/>
            <a:ext cx="8188960" cy="7355860"/>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1.5 PŘÍMÁ </a:t>
            </a:r>
            <a:r>
              <a:rPr lang="cs-CZ" dirty="0">
                <a:cs typeface="Arial" panose="020B0604020202020204" pitchFamily="34" charset="0"/>
              </a:rPr>
              <a:t>PODPORA</a:t>
            </a:r>
            <a:r>
              <a:rPr lang="cs-CZ" dirty="0" smtClean="0">
                <a:cs typeface="Arial" panose="020B0604020202020204" pitchFamily="34" charset="0"/>
              </a:rPr>
              <a:t> </a:t>
            </a: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dirty="0"/>
              <a:t>výdaje spojené zejména se zaměstnáváním a vzděláváním cílové skupiny do </a:t>
            </a:r>
            <a:r>
              <a:rPr lang="cs-CZ" dirty="0" smtClean="0"/>
              <a:t>projektu</a:t>
            </a:r>
          </a:p>
          <a:p>
            <a:pPr marL="742950" lvl="1" indent="-285750">
              <a:buClr>
                <a:srgbClr val="A59253"/>
              </a:buClr>
              <a:buFont typeface="Arial" panose="020B0604020202020204" pitchFamily="34" charset="0"/>
              <a:buChar char="•"/>
            </a:pPr>
            <a:endParaRPr lang="cs-CZ" dirty="0"/>
          </a:p>
          <a:p>
            <a:pPr marL="742950" lvl="1" indent="-285750">
              <a:buClr>
                <a:srgbClr val="A59253"/>
              </a:buClr>
              <a:buFont typeface="Arial" panose="020B0604020202020204" pitchFamily="34" charset="0"/>
              <a:buChar char="•"/>
            </a:pPr>
            <a:r>
              <a:rPr lang="cs-CZ" dirty="0"/>
              <a:t>mzdové příspěvky </a:t>
            </a:r>
            <a:r>
              <a:rPr lang="cs-CZ" b="1" dirty="0"/>
              <a:t>cílové </a:t>
            </a:r>
            <a:r>
              <a:rPr lang="cs-CZ" b="1" dirty="0" smtClean="0"/>
              <a:t>skupině</a:t>
            </a:r>
          </a:p>
          <a:p>
            <a:pPr marL="742950" lvl="1" indent="-285750">
              <a:buClr>
                <a:srgbClr val="A59253"/>
              </a:buClr>
              <a:buFont typeface="Arial" panose="020B0604020202020204" pitchFamily="34" charset="0"/>
              <a:buChar char="•"/>
            </a:pPr>
            <a:endParaRPr lang="cs-CZ" b="1" dirty="0" smtClean="0"/>
          </a:p>
          <a:p>
            <a:pPr marL="742950" lvl="1" indent="-285750">
              <a:buClr>
                <a:srgbClr val="A59253"/>
              </a:buClr>
              <a:buFont typeface="Arial" panose="020B0604020202020204" pitchFamily="34" charset="0"/>
              <a:buChar char="•"/>
            </a:pPr>
            <a:r>
              <a:rPr lang="cs-CZ" dirty="0"/>
              <a:t>jízdné (cestovné), ubytování pro </a:t>
            </a:r>
            <a:r>
              <a:rPr lang="cs-CZ" b="1" dirty="0"/>
              <a:t>cílovou </a:t>
            </a:r>
            <a:r>
              <a:rPr lang="cs-CZ" b="1" dirty="0" smtClean="0"/>
              <a:t>skupinu</a:t>
            </a:r>
          </a:p>
          <a:p>
            <a:pPr marL="742950" lvl="1" indent="-285750">
              <a:buClr>
                <a:srgbClr val="A59253"/>
              </a:buClr>
              <a:buFont typeface="Arial" panose="020B0604020202020204" pitchFamily="34" charset="0"/>
              <a:buChar char="•"/>
            </a:pPr>
            <a:endParaRPr lang="cs-CZ" b="1" dirty="0" smtClean="0"/>
          </a:p>
          <a:p>
            <a:pPr marL="742950" lvl="1" indent="-285750">
              <a:buClr>
                <a:srgbClr val="A59253"/>
              </a:buClr>
              <a:buFont typeface="Arial" panose="020B0604020202020204" pitchFamily="34" charset="0"/>
              <a:buChar char="•"/>
            </a:pPr>
            <a:r>
              <a:rPr lang="cs-CZ" dirty="0"/>
              <a:t>příp. další příspěvky </a:t>
            </a:r>
            <a:r>
              <a:rPr lang="cs-CZ" b="1" dirty="0"/>
              <a:t>cílové skupině </a:t>
            </a:r>
            <a:r>
              <a:rPr lang="cs-CZ" dirty="0"/>
              <a:t>spojené se zpřístupněním asistentských, pečovatelských a jiných podpůrných služeb pro děti předškolního věku, seniory a osoby vyžadující zvláštní péči tak, aby se osoba jinak pečující o tohoto závislého člena rodiny mohla jakožto klient zapojit do aktivit projektu</a:t>
            </a:r>
          </a:p>
          <a:p>
            <a:pPr marL="285750" indent="-285750">
              <a:buClr>
                <a:srgbClr val="A59253"/>
              </a:buClr>
              <a:buFont typeface="Arial" panose="020B0604020202020204" pitchFamily="34" charset="0"/>
              <a:buChar char="•"/>
            </a:pPr>
            <a:endParaRPr lang="cs-CZ" b="1" i="1" dirty="0"/>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28321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914400" y="1066800"/>
            <a:ext cx="8229600" cy="7971413"/>
          </a:xfrm>
          <a:prstGeom prst="rect">
            <a:avLst/>
          </a:prstGeom>
        </p:spPr>
        <p:txBody>
          <a:bodyPr wrap="square">
            <a:spAutoFit/>
          </a:bodyPr>
          <a:lstStyle/>
          <a:p>
            <a:pPr>
              <a:buClr>
                <a:srgbClr val="A59253"/>
              </a:buClr>
            </a:pPr>
            <a:endParaRPr lang="cs-CZ" b="1" i="1" dirty="0"/>
          </a:p>
          <a:p>
            <a:pPr marL="285750" indent="-285750">
              <a:buClr>
                <a:srgbClr val="A59253"/>
              </a:buClr>
              <a:buFont typeface="Wingdings" panose="05000000000000000000" pitchFamily="2" charset="2"/>
              <a:buChar char="Ø"/>
            </a:pPr>
            <a:r>
              <a:rPr lang="cs-CZ" dirty="0">
                <a:cs typeface="Arial" panose="020B0604020202020204" pitchFamily="34" charset="0"/>
              </a:rPr>
              <a:t>2.1 KŘÍŽOVÉ </a:t>
            </a:r>
            <a:r>
              <a:rPr lang="cs-CZ" dirty="0" smtClean="0">
                <a:cs typeface="Arial" panose="020B0604020202020204" pitchFamily="34" charset="0"/>
              </a:rPr>
              <a:t>FINANCOVÁNÍ</a:t>
            </a:r>
          </a:p>
          <a:p>
            <a:pPr>
              <a:buClr>
                <a:srgbClr val="A59253"/>
              </a:buClr>
            </a:pPr>
            <a:endParaRPr lang="cs-CZ" dirty="0" smtClean="0">
              <a:cs typeface="Arial" panose="020B0604020202020204" pitchFamily="34" charset="0"/>
            </a:endParaRPr>
          </a:p>
          <a:p>
            <a:pPr marL="742950" lvl="1" indent="-285750">
              <a:spcAft>
                <a:spcPts val="600"/>
              </a:spcAft>
              <a:buClr>
                <a:srgbClr val="A59253"/>
              </a:buClr>
              <a:buFont typeface="Arial" panose="020B0604020202020204" pitchFamily="34" charset="0"/>
              <a:buChar char="•"/>
            </a:pPr>
            <a:r>
              <a:rPr lang="cs-CZ" dirty="0" smtClean="0">
                <a:cs typeface="Arial" panose="020B0604020202020204" pitchFamily="34" charset="0"/>
              </a:rPr>
              <a:t>2.1.1 Stavební úpravy</a:t>
            </a:r>
          </a:p>
          <a:p>
            <a:pPr marL="742950" lvl="1" indent="-285750">
              <a:spcAft>
                <a:spcPts val="600"/>
              </a:spcAft>
              <a:buClr>
                <a:srgbClr val="A59253"/>
              </a:buClr>
              <a:buFont typeface="Arial" panose="020B0604020202020204" pitchFamily="34" charset="0"/>
              <a:buChar char="•"/>
            </a:pPr>
            <a:r>
              <a:rPr lang="cs-CZ" dirty="0" smtClean="0">
                <a:cs typeface="Arial" panose="020B0604020202020204" pitchFamily="34" charset="0"/>
              </a:rPr>
              <a:t>2.1.2 Odpisovaný hmotný majetek</a:t>
            </a:r>
          </a:p>
          <a:p>
            <a:pPr lvl="1">
              <a:spcAft>
                <a:spcPts val="600"/>
              </a:spcAft>
              <a:buClr>
                <a:srgbClr val="A59253"/>
              </a:buClr>
            </a:pPr>
            <a:r>
              <a:rPr lang="cs-CZ" dirty="0" smtClean="0">
                <a:cs typeface="Arial" panose="020B0604020202020204" pitchFamily="34" charset="0"/>
              </a:rPr>
              <a:t>→  </a:t>
            </a:r>
            <a:r>
              <a:rPr lang="cs-CZ" b="1" dirty="0" smtClean="0">
                <a:cs typeface="Arial" panose="020B0604020202020204" pitchFamily="34" charset="0"/>
              </a:rPr>
              <a:t>KF není v 51. výzvě aplikováno. </a:t>
            </a:r>
            <a:endParaRPr lang="cs-CZ" b="1" dirty="0">
              <a:cs typeface="Arial" panose="020B0604020202020204" pitchFamily="34" charset="0"/>
            </a:endParaRP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2.2 </a:t>
            </a:r>
            <a:r>
              <a:rPr lang="cs-CZ" dirty="0">
                <a:cs typeface="Arial" panose="020B0604020202020204" pitchFamily="34" charset="0"/>
              </a:rPr>
              <a:t>ODPISOVANÝ NEHMOTNÝ MAJETEK </a:t>
            </a: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742950" lvl="1" indent="-285750">
              <a:spcAft>
                <a:spcPts val="600"/>
              </a:spcAft>
              <a:buClr>
                <a:srgbClr val="A59253"/>
              </a:buClr>
              <a:buFont typeface="Arial" panose="020B0604020202020204" pitchFamily="34" charset="0"/>
              <a:buChar char="•"/>
            </a:pPr>
            <a:r>
              <a:rPr lang="cs-CZ" dirty="0"/>
              <a:t>Nehmotný majetek </a:t>
            </a:r>
            <a:r>
              <a:rPr lang="cs-CZ" b="1" dirty="0"/>
              <a:t>s dobou použitelnosti delší než 1 rok</a:t>
            </a:r>
            <a:r>
              <a:rPr lang="cs-CZ" dirty="0"/>
              <a:t>, u kterého ocenění </a:t>
            </a:r>
            <a:r>
              <a:rPr lang="cs-CZ" b="1" dirty="0"/>
              <a:t>převyšuje částku 60 000 Kč </a:t>
            </a:r>
          </a:p>
          <a:p>
            <a:pPr marL="742950" lvl="1" indent="-285750">
              <a:spcAft>
                <a:spcPts val="600"/>
              </a:spcAft>
              <a:buClr>
                <a:srgbClr val="A59253"/>
              </a:buClr>
              <a:buFont typeface="Arial" panose="020B0604020202020204" pitchFamily="34" charset="0"/>
              <a:buChar char="•"/>
            </a:pPr>
            <a:r>
              <a:rPr lang="cs-CZ" dirty="0"/>
              <a:t>Např. pořízení know-how, patenty, licence apod.  Způsobilým výdajem je i technické zhodnocení dle limitu podle zákona o dani z </a:t>
            </a:r>
            <a:r>
              <a:rPr lang="cs-CZ" dirty="0" smtClean="0"/>
              <a:t>příjmu.</a:t>
            </a:r>
          </a:p>
          <a:p>
            <a:pPr lvl="1">
              <a:spcAft>
                <a:spcPts val="600"/>
              </a:spcAft>
              <a:buClr>
                <a:srgbClr val="A59253"/>
              </a:buClr>
            </a:pPr>
            <a:r>
              <a:rPr lang="cs-CZ" dirty="0" smtClean="0"/>
              <a:t>→ </a:t>
            </a:r>
            <a:r>
              <a:rPr lang="cs-CZ" b="1" dirty="0" smtClean="0"/>
              <a:t>Investice nejsou v 51. výzvě podporovány.</a:t>
            </a:r>
            <a:r>
              <a:rPr lang="cs-CZ" b="1" dirty="0"/>
              <a:t> </a:t>
            </a:r>
            <a:endParaRPr lang="cs-CZ" b="1" dirty="0" smtClean="0"/>
          </a:p>
          <a:p>
            <a:pPr lvl="1">
              <a:spcAft>
                <a:spcPts val="600"/>
              </a:spcAft>
              <a:buClr>
                <a:srgbClr val="A59253"/>
              </a:buClr>
            </a:pPr>
            <a:endParaRPr lang="cs-CZ" b="1" dirty="0" smtClean="0"/>
          </a:p>
          <a:p>
            <a:pPr lvl="1">
              <a:spcAft>
                <a:spcPts val="600"/>
              </a:spcAft>
              <a:buClr>
                <a:srgbClr val="A59253"/>
              </a:buClr>
            </a:pPr>
            <a:r>
              <a:rPr lang="cs-CZ" b="1" dirty="0"/>
              <a:t> </a:t>
            </a:r>
            <a:r>
              <a:rPr lang="cs-CZ" b="1" dirty="0" smtClean="0"/>
              <a:t> Výzvou </a:t>
            </a:r>
            <a:r>
              <a:rPr lang="cs-CZ" b="1" dirty="0"/>
              <a:t>jsou podporovány neinvestiční projekty.</a:t>
            </a:r>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511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Vykazování nepřímých nákladů</a:t>
            </a:r>
            <a:endParaRPr lang="cs-CZ" dirty="0"/>
          </a:p>
        </p:txBody>
      </p:sp>
      <p:sp>
        <p:nvSpPr>
          <p:cNvPr id="3" name="Obdélník 2"/>
          <p:cNvSpPr/>
          <p:nvPr/>
        </p:nvSpPr>
        <p:spPr>
          <a:xfrm>
            <a:off x="924560" y="1158240"/>
            <a:ext cx="7884160" cy="455509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smtClean="0">
                <a:cs typeface="Arial" panose="020B0604020202020204" pitchFamily="34" charset="0"/>
              </a:rPr>
              <a:t>Neprokazují </a:t>
            </a:r>
            <a:r>
              <a:rPr lang="cs-CZ" dirty="0">
                <a:cs typeface="Arial" panose="020B0604020202020204" pitchFamily="34" charset="0"/>
              </a:rPr>
              <a:t>se, jejich výše se odvozuje od přímých </a:t>
            </a:r>
            <a:r>
              <a:rPr lang="cs-CZ" dirty="0" smtClean="0">
                <a:cs typeface="Arial" panose="020B0604020202020204" pitchFamily="34" charset="0"/>
              </a:rPr>
              <a:t>nákladů</a:t>
            </a: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Vyjadřují se v % vzhledem k celkovým způsobilým přímým nákladů </a:t>
            </a:r>
            <a:r>
              <a:rPr lang="cs-CZ" b="1" dirty="0">
                <a:cs typeface="Arial" panose="020B0604020202020204" pitchFamily="34" charset="0"/>
              </a:rPr>
              <a:t>včetně</a:t>
            </a:r>
            <a:r>
              <a:rPr lang="cs-CZ" dirty="0">
                <a:cs typeface="Arial" panose="020B0604020202020204" pitchFamily="34" charset="0"/>
              </a:rPr>
              <a:t> </a:t>
            </a:r>
            <a:r>
              <a:rPr lang="cs-CZ" b="1" dirty="0">
                <a:cs typeface="Arial" panose="020B0604020202020204" pitchFamily="34" charset="0"/>
              </a:rPr>
              <a:t>nákladů na křížové </a:t>
            </a:r>
            <a:r>
              <a:rPr lang="cs-CZ" b="1" dirty="0" smtClean="0">
                <a:cs typeface="Arial" panose="020B0604020202020204" pitchFamily="34" charset="0"/>
              </a:rPr>
              <a:t>financování</a:t>
            </a:r>
          </a:p>
          <a:p>
            <a:pPr marL="285750" indent="-285750">
              <a:buClr>
                <a:srgbClr val="A59253"/>
              </a:buClr>
              <a:buFont typeface="Wingdings" panose="05000000000000000000" pitchFamily="2" charset="2"/>
              <a:buChar char="Ø"/>
            </a:pPr>
            <a:endParaRPr lang="cs-CZ" b="1"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Stanoveny fixně ve Smlouvě o </a:t>
            </a:r>
            <a:r>
              <a:rPr lang="cs-CZ" dirty="0" smtClean="0">
                <a:cs typeface="Arial" panose="020B0604020202020204" pitchFamily="34" charset="0"/>
              </a:rPr>
              <a:t>financování</a:t>
            </a: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b="1" dirty="0">
                <a:cs typeface="Arial" panose="020B0604020202020204" pitchFamily="34" charset="0"/>
              </a:rPr>
              <a:t>Max. 25 % </a:t>
            </a:r>
            <a:r>
              <a:rPr lang="cs-CZ" dirty="0">
                <a:cs typeface="Arial" panose="020B0604020202020204" pitchFamily="34" charset="0"/>
              </a:rPr>
              <a:t>přímých způsobilých nákladů včetně </a:t>
            </a:r>
            <a:r>
              <a:rPr lang="cs-CZ" dirty="0" smtClean="0">
                <a:cs typeface="Arial" panose="020B0604020202020204" pitchFamily="34" charset="0"/>
              </a:rPr>
              <a:t>KF</a:t>
            </a:r>
          </a:p>
          <a:p>
            <a:pPr algn="ctr">
              <a:buClr>
                <a:srgbClr val="A59253"/>
              </a:buClr>
            </a:pPr>
            <a:endParaRPr lang="cs-CZ" u="sng" dirty="0" smtClean="0"/>
          </a:p>
          <a:p>
            <a:pPr algn="ctr">
              <a:buClr>
                <a:srgbClr val="A59253"/>
              </a:buClr>
            </a:pPr>
            <a:r>
              <a:rPr lang="cs-CZ" u="sng" dirty="0" smtClean="0"/>
              <a:t>Dopad </a:t>
            </a:r>
            <a:r>
              <a:rPr lang="cs-CZ" u="sng" dirty="0"/>
              <a:t>výše podílu nákupu služeb na celkových přímých způsobilých nákladech projektu na výši NN</a:t>
            </a:r>
            <a:endParaRPr lang="cs-CZ" u="sng" dirty="0">
              <a:cs typeface="Arial" panose="020B0604020202020204" pitchFamily="34" charset="0"/>
            </a:endParaRPr>
          </a:p>
          <a:p>
            <a:pPr marL="285750" indent="-285750" algn="ctr">
              <a:buClr>
                <a:srgbClr val="A59253"/>
              </a:buClr>
              <a:buFont typeface="Wingdings" panose="05000000000000000000" pitchFamily="2" charset="2"/>
              <a:buChar char="Ø"/>
            </a:pPr>
            <a:endParaRPr lang="cs-CZ" dirty="0" smtClean="0">
              <a:cs typeface="Arial" panose="020B0604020202020204" pitchFamily="34" charset="0"/>
            </a:endParaRPr>
          </a:p>
          <a:p>
            <a:pPr>
              <a:buClr>
                <a:srgbClr val="A59253"/>
              </a:buClr>
            </a:pPr>
            <a:endParaRPr lang="cs-CZ" dirty="0" smtClean="0">
              <a:cs typeface="Arial" panose="020B0604020202020204" pitchFamily="34" charset="0"/>
            </a:endParaRPr>
          </a:p>
          <a:p>
            <a:pPr marL="0" lvl="1">
              <a:buClr>
                <a:srgbClr val="C00000"/>
              </a:buClr>
              <a:buSzPct val="100000"/>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7" name="Obrázek 6"/>
          <p:cNvPicPr>
            <a:picLocks noChangeAspect="1"/>
          </p:cNvPicPr>
          <p:nvPr/>
        </p:nvPicPr>
        <p:blipFill>
          <a:blip r:embed="rId3"/>
          <a:stretch>
            <a:fillRect/>
          </a:stretch>
        </p:blipFill>
        <p:spPr>
          <a:xfrm>
            <a:off x="1212850" y="4318957"/>
            <a:ext cx="6939280" cy="1708939"/>
          </a:xfrm>
          <a:prstGeom prst="rect">
            <a:avLst/>
          </a:prstGeom>
        </p:spPr>
      </p:pic>
    </p:spTree>
    <p:extLst>
      <p:ext uri="{BB962C8B-B14F-4D97-AF65-F5344CB8AC3E}">
        <p14:creationId xmlns:p14="http://schemas.microsoft.com/office/powerpoint/2010/main" val="158616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Výběr dodavatele – základní zásady</a:t>
            </a:r>
            <a:endParaRPr lang="cs-CZ" dirty="0"/>
          </a:p>
        </p:txBody>
      </p:sp>
      <p:sp>
        <p:nvSpPr>
          <p:cNvPr id="3" name="Obdélník 2"/>
          <p:cNvSpPr/>
          <p:nvPr/>
        </p:nvSpPr>
        <p:spPr>
          <a:xfrm>
            <a:off x="924560" y="1066800"/>
            <a:ext cx="7884160"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cs typeface="Arial" panose="020B0604020202020204" pitchFamily="34" charset="0"/>
              </a:rPr>
              <a:t>Zásada </a:t>
            </a:r>
            <a:r>
              <a:rPr lang="cs-CZ" b="1" dirty="0" smtClean="0">
                <a:cs typeface="Arial" panose="020B0604020202020204" pitchFamily="34" charset="0"/>
              </a:rPr>
              <a:t>transparentnosti</a:t>
            </a: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dirty="0"/>
              <a:t>veškeré kroky, které vedou k uzavření smlouvy činit jasným, průhledným a srozumitelným způsobem</a:t>
            </a:r>
            <a:endParaRPr lang="cs-CZ" b="1" dirty="0">
              <a:cs typeface="Arial" panose="020B0604020202020204" pitchFamily="34" charset="0"/>
            </a:endParaRPr>
          </a:p>
          <a:p>
            <a:pPr marL="285750" indent="-285750">
              <a:buClr>
                <a:srgbClr val="A59253"/>
              </a:buClr>
              <a:buFont typeface="Wingdings" panose="05000000000000000000" pitchFamily="2" charset="2"/>
              <a:buChar char="Ø"/>
            </a:pPr>
            <a:endParaRPr lang="cs-CZ" u="sng" dirty="0" smtClean="0"/>
          </a:p>
          <a:p>
            <a:pPr marL="285750" indent="-285750">
              <a:buClr>
                <a:srgbClr val="A59253"/>
              </a:buClr>
              <a:buFont typeface="Wingdings" panose="05000000000000000000" pitchFamily="2" charset="2"/>
              <a:buChar char="Ø"/>
            </a:pPr>
            <a:r>
              <a:rPr lang="cs-CZ" b="1" dirty="0">
                <a:cs typeface="Arial" panose="020B0604020202020204" pitchFamily="34" charset="0"/>
              </a:rPr>
              <a:t>Zásada rovného zacházení</a:t>
            </a:r>
          </a:p>
          <a:p>
            <a:pPr marL="742950" lvl="1" indent="-285750">
              <a:buClr>
                <a:srgbClr val="A59253"/>
              </a:buClr>
              <a:buFont typeface="Arial" panose="020B0604020202020204" pitchFamily="34" charset="0"/>
              <a:buChar char="•"/>
            </a:pPr>
            <a:r>
              <a:rPr lang="cs-CZ" dirty="0"/>
              <a:t>povinnost přistupovat stejným způsobem ke všem uchazečům, kteří mohou podat či podávají nabídky </a:t>
            </a:r>
            <a:endParaRPr lang="cs-CZ" b="1" dirty="0">
              <a:cs typeface="Arial" panose="020B0604020202020204" pitchFamily="34" charset="0"/>
            </a:endParaRPr>
          </a:p>
          <a:p>
            <a:pPr>
              <a:buClr>
                <a:srgbClr val="A59253"/>
              </a:buClr>
            </a:pPr>
            <a:endParaRPr lang="cs-CZ" u="sng" dirty="0" smtClean="0"/>
          </a:p>
          <a:p>
            <a:pPr marL="285750" indent="-285750">
              <a:buClr>
                <a:srgbClr val="A59253"/>
              </a:buClr>
              <a:buFont typeface="Wingdings" panose="05000000000000000000" pitchFamily="2" charset="2"/>
              <a:buChar char="Ø"/>
            </a:pPr>
            <a:r>
              <a:rPr lang="cs-CZ" b="1" dirty="0">
                <a:cs typeface="Arial" panose="020B0604020202020204" pitchFamily="34" charset="0"/>
              </a:rPr>
              <a:t>Zásada zákazu diskriminace</a:t>
            </a:r>
          </a:p>
          <a:p>
            <a:pPr marL="742950" lvl="1" indent="-285750">
              <a:buClr>
                <a:srgbClr val="A59253"/>
              </a:buClr>
              <a:buFont typeface="Arial" panose="020B0604020202020204" pitchFamily="34" charset="0"/>
              <a:buChar char="•"/>
            </a:pPr>
            <a:r>
              <a:rPr lang="cs-CZ" dirty="0"/>
              <a:t>podmínky pro zadání zakázky musí být zadavatelem stanoveny tak, aby zároveň umožňovaly výběr nejvhodnějšího dodavatele, ale na druhé straně neuzavíraly přístup jinému uchazeči do řízení</a:t>
            </a:r>
            <a:endParaRPr lang="cs-CZ" b="1" dirty="0">
              <a:cs typeface="Arial" panose="020B0604020202020204" pitchFamily="34" charset="0"/>
            </a:endParaRPr>
          </a:p>
          <a:p>
            <a:pPr>
              <a:buClr>
                <a:srgbClr val="A59253"/>
              </a:buClr>
            </a:pPr>
            <a:endParaRPr lang="cs-CZ" u="sng" dirty="0" smtClean="0"/>
          </a:p>
          <a:p>
            <a:pPr marL="285750" indent="-285750">
              <a:buClr>
                <a:srgbClr val="A59253"/>
              </a:buClr>
              <a:buFont typeface="Wingdings" panose="05000000000000000000" pitchFamily="2" charset="2"/>
              <a:buChar char="Ø"/>
            </a:pPr>
            <a:r>
              <a:rPr lang="cs-CZ" b="1" dirty="0">
                <a:cs typeface="Arial" panose="020B0604020202020204" pitchFamily="34" charset="0"/>
              </a:rPr>
              <a:t>Zásada přiměřenosti</a:t>
            </a:r>
          </a:p>
          <a:p>
            <a:pPr marL="742950" lvl="1" indent="-285750">
              <a:buClr>
                <a:srgbClr val="A59253"/>
              </a:buClr>
              <a:buFont typeface="Arial" panose="020B0604020202020204" pitchFamily="34" charset="0"/>
              <a:buChar char="•"/>
            </a:pPr>
            <a:r>
              <a:rPr lang="cs-CZ" dirty="0"/>
              <a:t>zajištění odpovídajícího stupně zveřejnění zadávacího řízení, a to s dostatečným předstihem, a dále odpovídajícího stupně formalizace zadávacího </a:t>
            </a:r>
            <a:r>
              <a:rPr lang="cs-CZ" dirty="0" smtClean="0"/>
              <a:t>řízení</a:t>
            </a:r>
            <a:endParaRPr lang="cs-CZ" b="1" dirty="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1789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21976" y="1495890"/>
            <a:ext cx="8003690"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Zakázky</a:t>
            </a:r>
            <a:r>
              <a:rPr lang="cs-CZ" dirty="0" smtClean="0"/>
              <a:t>:</a:t>
            </a:r>
          </a:p>
          <a:p>
            <a:pPr marL="285750" indent="-285750">
              <a:buClr>
                <a:srgbClr val="A59253"/>
              </a:buClr>
              <a:buFont typeface="Wingdings" panose="05000000000000000000" pitchFamily="2" charset="2"/>
              <a:buChar char="Ø"/>
            </a:pPr>
            <a:endParaRPr lang="cs-CZ" dirty="0"/>
          </a:p>
          <a:p>
            <a:pPr marL="742950" lvl="1" indent="-285750">
              <a:buClr>
                <a:srgbClr val="A59253"/>
              </a:buClr>
              <a:buFont typeface="Wingdings" panose="05000000000000000000" pitchFamily="2" charset="2"/>
              <a:buChar char="§"/>
            </a:pPr>
            <a:r>
              <a:rPr lang="cs-CZ" i="1" dirty="0" smtClean="0"/>
              <a:t>Předpokládaná hodnota</a:t>
            </a:r>
          </a:p>
          <a:p>
            <a:pPr lvl="1">
              <a:buClr>
                <a:srgbClr val="A59253"/>
              </a:buClr>
            </a:pPr>
            <a:endParaRPr lang="cs-CZ" i="1" dirty="0"/>
          </a:p>
          <a:p>
            <a:pPr marL="1200150" lvl="2" indent="-285750">
              <a:buClr>
                <a:srgbClr val="A59253"/>
              </a:buClr>
              <a:buFont typeface="Wingdings" panose="05000000000000000000" pitchFamily="2" charset="2"/>
              <a:buChar char="ü"/>
            </a:pPr>
            <a:r>
              <a:rPr lang="cs-CZ" b="1" dirty="0"/>
              <a:t>PH &lt; 400.000 Kč bez DPH </a:t>
            </a:r>
            <a:r>
              <a:rPr lang="cs-CZ" dirty="0"/>
              <a:t>v případě </a:t>
            </a:r>
            <a:r>
              <a:rPr lang="cs-CZ" dirty="0" smtClean="0"/>
              <a:t>zadavatelů dle ZZVZ § 4 (odst. 1 – 3)</a:t>
            </a:r>
          </a:p>
          <a:p>
            <a:pPr lvl="2">
              <a:buClr>
                <a:srgbClr val="A59253"/>
              </a:buClr>
            </a:pPr>
            <a:endParaRPr lang="cs-CZ" dirty="0"/>
          </a:p>
          <a:p>
            <a:pPr marL="1200150" lvl="2" indent="-285750">
              <a:buClr>
                <a:srgbClr val="A59253"/>
              </a:buClr>
              <a:buFont typeface="Wingdings" panose="05000000000000000000" pitchFamily="2" charset="2"/>
              <a:buChar char="ü"/>
            </a:pPr>
            <a:r>
              <a:rPr lang="cs-CZ" sz="1400" b="1" dirty="0"/>
              <a:t>PH &lt; 500.000 Kč bez DPH </a:t>
            </a:r>
            <a:r>
              <a:rPr lang="cs-CZ" sz="1400" dirty="0"/>
              <a:t>v případě ostatních </a:t>
            </a:r>
            <a:r>
              <a:rPr lang="cs-CZ" sz="1400" dirty="0" smtClean="0"/>
              <a:t>zadavatelů (mimo ZZVZ) </a:t>
            </a:r>
          </a:p>
          <a:p>
            <a:pPr lvl="2">
              <a:buClr>
                <a:srgbClr val="A59253"/>
              </a:buClr>
            </a:pPr>
            <a:endParaRPr lang="cs-CZ" sz="1400" dirty="0" smtClean="0"/>
          </a:p>
          <a:p>
            <a:pPr lvl="2">
              <a:buClr>
                <a:srgbClr val="A59253"/>
              </a:buClr>
            </a:pPr>
            <a:endParaRPr lang="cs-CZ" sz="1400" dirty="0"/>
          </a:p>
          <a:p>
            <a:pPr marL="742950" lvl="1" indent="-285750">
              <a:buClr>
                <a:srgbClr val="A59253"/>
              </a:buClr>
              <a:buFont typeface="Wingdings" panose="05000000000000000000" pitchFamily="2" charset="2"/>
              <a:buChar char="§"/>
            </a:pPr>
            <a:r>
              <a:rPr lang="cs-CZ" sz="1400" dirty="0"/>
              <a:t>m</a:t>
            </a:r>
            <a:r>
              <a:rPr lang="cs-CZ" sz="1400" dirty="0" smtClean="0"/>
              <a:t>ožnost využít přímý nákup/doložení účetních dokladů</a:t>
            </a:r>
          </a:p>
          <a:p>
            <a:pPr marL="742950" lvl="1" indent="-285750">
              <a:buClr>
                <a:srgbClr val="A59253"/>
              </a:buClr>
              <a:buFont typeface="Wingdings" panose="05000000000000000000" pitchFamily="2" charset="2"/>
              <a:buChar char="§"/>
            </a:pPr>
            <a:r>
              <a:rPr lang="cs-CZ" sz="1400" dirty="0"/>
              <a:t>z</a:t>
            </a:r>
            <a:r>
              <a:rPr lang="cs-CZ" sz="1400" dirty="0" smtClean="0"/>
              <a:t>řejmý předmět zakázky, množství dodaného plnění a cena plnění</a:t>
            </a:r>
          </a:p>
          <a:p>
            <a:pPr marL="742950" lvl="1" indent="-285750">
              <a:buClr>
                <a:srgbClr val="A59253"/>
              </a:buClr>
              <a:buFont typeface="Wingdings" panose="05000000000000000000" pitchFamily="2" charset="2"/>
              <a:buChar char="§"/>
            </a:pPr>
            <a:r>
              <a:rPr lang="cs-CZ" sz="1400" b="1" dirty="0" smtClean="0"/>
              <a:t>i zde platí základní zásady výběru </a:t>
            </a:r>
            <a:endParaRPr lang="cs-CZ" sz="1400" b="1" dirty="0"/>
          </a:p>
          <a:p>
            <a:pPr lvl="1">
              <a:buClr>
                <a:srgbClr val="A59253"/>
              </a:buClr>
            </a:pPr>
            <a:endParaRPr lang="cs-CZ" sz="1400" dirty="0" smtClean="0"/>
          </a:p>
          <a:p>
            <a:pPr lvl="2">
              <a:buClr>
                <a:srgbClr val="A59253"/>
              </a:buClr>
            </a:pPr>
            <a:endParaRPr lang="cs-CZ" sz="1400" dirty="0" smtClean="0"/>
          </a:p>
          <a:p>
            <a:pPr lvl="2">
              <a:buClr>
                <a:srgbClr val="A59253"/>
              </a:buClr>
            </a:pPr>
            <a:endParaRPr lang="cs-CZ" sz="1400" dirty="0"/>
          </a:p>
          <a:p>
            <a:pPr>
              <a:buClr>
                <a:srgbClr val="A59253"/>
              </a:buClr>
            </a:pPr>
            <a:endParaRPr lang="cs-CZ" dirty="0" smtClean="0"/>
          </a:p>
          <a:p>
            <a:pPr>
              <a:buClr>
                <a:srgbClr val="A59253"/>
              </a:buClr>
            </a:pPr>
            <a:endParaRPr lang="cs-CZ" dirty="0"/>
          </a:p>
          <a:p>
            <a:pPr>
              <a:buClr>
                <a:srgbClr val="A59253"/>
              </a:buClr>
            </a:pPr>
            <a:endParaRPr lang="cs-CZ" dirty="0" smtClean="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Výběr dodavatele v rámci OP PPR </a:t>
            </a:r>
            <a:r>
              <a:rPr lang="cs-CZ" b="1" dirty="0" smtClean="0"/>
              <a:t> </a:t>
            </a:r>
            <a:endParaRPr lang="cs-CZ" b="1" dirty="0"/>
          </a:p>
        </p:txBody>
      </p:sp>
    </p:spTree>
    <p:extLst>
      <p:ext uri="{BB962C8B-B14F-4D97-AF65-F5344CB8AC3E}">
        <p14:creationId xmlns:p14="http://schemas.microsoft.com/office/powerpoint/2010/main" val="259625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Výběr dodavatele v rámci OP PPR </a:t>
            </a:r>
            <a:r>
              <a:rPr lang="cs-CZ" b="1" dirty="0" smtClean="0"/>
              <a:t>- </a:t>
            </a:r>
            <a:r>
              <a:rPr lang="cs-CZ" b="1" dirty="0"/>
              <a:t>zakázky malého rozsahu</a:t>
            </a:r>
            <a:endParaRPr lang="cs-CZ" dirty="0"/>
          </a:p>
        </p:txBody>
      </p:sp>
      <p:sp>
        <p:nvSpPr>
          <p:cNvPr id="3" name="Zástupný symbol pro obsah 2"/>
          <p:cNvSpPr>
            <a:spLocks noGrp="1"/>
          </p:cNvSpPr>
          <p:nvPr>
            <p:ph idx="1"/>
          </p:nvPr>
        </p:nvSpPr>
        <p:spPr/>
        <p:txBody>
          <a:bodyPr/>
          <a:lstStyle/>
          <a:p>
            <a:pPr marL="0" lvl="0" indent="0">
              <a:buClr>
                <a:schemeClr val="bg2"/>
              </a:buClr>
              <a:buNone/>
            </a:pPr>
            <a:r>
              <a:rPr lang="cs-CZ" sz="1800" b="1" dirty="0">
                <a:solidFill>
                  <a:schemeClr val="tx1"/>
                </a:solidFill>
              </a:rPr>
              <a:t>Předpokládaná hodnota</a:t>
            </a:r>
          </a:p>
          <a:p>
            <a:pPr marL="0" lvl="0" indent="0">
              <a:buClr>
                <a:schemeClr val="bg2"/>
              </a:buClr>
              <a:buNone/>
            </a:pPr>
            <a:r>
              <a:rPr lang="cs-CZ" sz="1800" b="1" dirty="0">
                <a:solidFill>
                  <a:schemeClr val="tx1"/>
                </a:solidFill>
              </a:rPr>
              <a:t>      &gt; 400 tis. Kč </a:t>
            </a:r>
            <a:r>
              <a:rPr lang="cs-CZ" sz="1800" dirty="0">
                <a:solidFill>
                  <a:schemeClr val="tx1"/>
                </a:solidFill>
              </a:rPr>
              <a:t>bez DPH</a:t>
            </a:r>
            <a:r>
              <a:rPr lang="cs-CZ" sz="1800" b="1" dirty="0">
                <a:solidFill>
                  <a:schemeClr val="tx1"/>
                </a:solidFill>
              </a:rPr>
              <a:t>/ </a:t>
            </a:r>
            <a:r>
              <a:rPr lang="cs-CZ" sz="1600" dirty="0">
                <a:solidFill>
                  <a:schemeClr val="tx1"/>
                </a:solidFill>
              </a:rPr>
              <a:t>500 tis</a:t>
            </a:r>
            <a:r>
              <a:rPr lang="cs-CZ" sz="1600" b="1" dirty="0">
                <a:solidFill>
                  <a:schemeClr val="tx1"/>
                </a:solidFill>
              </a:rPr>
              <a:t>. </a:t>
            </a:r>
            <a:r>
              <a:rPr lang="cs-CZ" sz="1600" dirty="0">
                <a:solidFill>
                  <a:schemeClr val="tx1"/>
                </a:solidFill>
              </a:rPr>
              <a:t>Kč bez DPH </a:t>
            </a:r>
            <a:r>
              <a:rPr lang="cs-CZ" sz="1600" b="1" dirty="0">
                <a:solidFill>
                  <a:schemeClr val="tx1"/>
                </a:solidFill>
              </a:rPr>
              <a:t> </a:t>
            </a:r>
          </a:p>
          <a:p>
            <a:pPr marL="0" lvl="0" indent="0">
              <a:buClr>
                <a:schemeClr val="bg2"/>
              </a:buClr>
              <a:buNone/>
            </a:pPr>
            <a:r>
              <a:rPr lang="cs-CZ" sz="1800" b="1" dirty="0">
                <a:solidFill>
                  <a:schemeClr val="tx1"/>
                </a:solidFill>
              </a:rPr>
              <a:t>     &lt;</a:t>
            </a:r>
            <a:r>
              <a:rPr lang="cs-CZ" sz="1800" dirty="0">
                <a:solidFill>
                  <a:schemeClr val="tx1"/>
                </a:solidFill>
              </a:rPr>
              <a:t> </a:t>
            </a:r>
            <a:r>
              <a:rPr lang="cs-CZ" sz="1800" b="1" dirty="0">
                <a:solidFill>
                  <a:schemeClr val="tx1"/>
                </a:solidFill>
              </a:rPr>
              <a:t>2. mil. Kč bez DPH </a:t>
            </a:r>
            <a:r>
              <a:rPr lang="cs-CZ" sz="1800" dirty="0">
                <a:solidFill>
                  <a:schemeClr val="tx1"/>
                </a:solidFill>
              </a:rPr>
              <a:t>(služby a dodávky) </a:t>
            </a:r>
            <a:r>
              <a:rPr lang="cs-CZ" sz="1800" b="1" dirty="0">
                <a:solidFill>
                  <a:schemeClr val="tx1"/>
                </a:solidFill>
              </a:rPr>
              <a:t>&lt;6. mil. Kč </a:t>
            </a:r>
            <a:r>
              <a:rPr lang="cs-CZ" sz="1800" dirty="0">
                <a:solidFill>
                  <a:schemeClr val="tx1"/>
                </a:solidFill>
              </a:rPr>
              <a:t>bez DPH (stav. práce) </a:t>
            </a:r>
          </a:p>
          <a:p>
            <a:pPr marL="0" lvl="0" indent="0">
              <a:buClr>
                <a:schemeClr val="bg2"/>
              </a:buClr>
              <a:buNone/>
            </a:pPr>
            <a:endParaRPr lang="cs-CZ" sz="1800" dirty="0">
              <a:solidFill>
                <a:schemeClr val="tx1"/>
              </a:solidFill>
            </a:endParaRP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Uzavřená výzva min. 3 zájemcům </a:t>
            </a: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Okruh vyzvaných zájemců - způsobilý zakázku poskytnout</a:t>
            </a: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Lhůta min. 10 kalendářních dní</a:t>
            </a: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Podrobné zadávací podmínky vč. dalších pokynů uvedeny v Pravidlech </a:t>
            </a:r>
          </a:p>
          <a:p>
            <a:pPr marL="0" lvl="1" indent="0">
              <a:spcBef>
                <a:spcPct val="0"/>
              </a:spcBef>
              <a:buClr>
                <a:schemeClr val="bg2"/>
              </a:buClr>
              <a:buSzPct val="100000"/>
              <a:buNone/>
            </a:pPr>
            <a:endParaRPr lang="cs-CZ" sz="1800" dirty="0">
              <a:cs typeface="Arial" panose="020B0604020202020204" pitchFamily="34" charset="0"/>
            </a:endParaRPr>
          </a:p>
          <a:p>
            <a:pPr marL="0" lvl="1" indent="0">
              <a:spcBef>
                <a:spcPct val="0"/>
              </a:spcBef>
              <a:buClr>
                <a:schemeClr val="bg2"/>
              </a:buClr>
              <a:buSzPct val="100000"/>
              <a:buNone/>
            </a:pPr>
            <a:endParaRPr lang="cs-CZ" sz="1800" dirty="0">
              <a:cs typeface="Arial" panose="020B0604020202020204" pitchFamily="34" charset="0"/>
            </a:endParaRPr>
          </a:p>
          <a:p>
            <a:pPr marL="0" lvl="1" indent="0">
              <a:spcBef>
                <a:spcPct val="0"/>
              </a:spcBef>
              <a:buClr>
                <a:schemeClr val="bg2"/>
              </a:buClr>
              <a:buSzPct val="100000"/>
              <a:buNone/>
            </a:pPr>
            <a:r>
              <a:rPr lang="cs-CZ" sz="1600" i="1" dirty="0" err="1">
                <a:cs typeface="Arial" panose="020B0604020202020204" pitchFamily="34" charset="0"/>
              </a:rPr>
              <a:t>Pozn</a:t>
            </a:r>
            <a:r>
              <a:rPr lang="cs-CZ" sz="1600" i="1" dirty="0">
                <a:cs typeface="Arial" panose="020B0604020202020204" pitchFamily="34" charset="0"/>
              </a:rPr>
              <a:t>: </a:t>
            </a:r>
            <a:r>
              <a:rPr lang="cs-CZ" sz="1600" i="1" dirty="0"/>
              <a:t>pro zadavatele mimo působnost ZZVZ a zároveň dotace poskytovaná na danou zakázku nepřesahuje 50 % předpokládané hodnoty zakázky) zadat rovněž zakázku na stavební práce v tomto režimu, jejíž předpokládaná hodnota nepřesahuje částku 10.000.000 Kč bez DPH. </a:t>
            </a:r>
            <a:endParaRPr lang="cs-CZ" sz="1600" i="1" dirty="0">
              <a:cs typeface="Arial" panose="020B0604020202020204" pitchFamily="34" charset="0"/>
            </a:endParaRPr>
          </a:p>
          <a:p>
            <a:pPr marL="0" indent="0">
              <a:buClr>
                <a:srgbClr val="C00000"/>
              </a:buClr>
              <a:buNone/>
            </a:pPr>
            <a:endParaRPr lang="cs-CZ" sz="1800" b="1" i="1" dirty="0">
              <a:solidFill>
                <a:schemeClr val="tx1"/>
              </a:solidFill>
            </a:endParaRPr>
          </a:p>
          <a:p>
            <a:pPr marL="0" indent="0">
              <a:buNone/>
            </a:pPr>
            <a:endParaRPr lang="cs-CZ" dirty="0"/>
          </a:p>
        </p:txBody>
      </p:sp>
    </p:spTree>
    <p:extLst>
      <p:ext uri="{BB962C8B-B14F-4D97-AF65-F5344CB8AC3E}">
        <p14:creationId xmlns:p14="http://schemas.microsoft.com/office/powerpoint/2010/main" val="72779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sz="1950" b="1" dirty="0"/>
              <a:t>Výběr dodavatele v rámci OP PPR </a:t>
            </a:r>
            <a:r>
              <a:rPr lang="cs-CZ" sz="1950" b="1" dirty="0" smtClean="0"/>
              <a:t>-</a:t>
            </a:r>
            <a:r>
              <a:rPr lang="cs-CZ" sz="1950" b="1" dirty="0"/>
              <a:t> </a:t>
            </a:r>
            <a:r>
              <a:rPr lang="cs-CZ" sz="1950" b="1" dirty="0" smtClean="0"/>
              <a:t>zakázky vyššího rozsahu</a:t>
            </a:r>
            <a:endParaRPr lang="cs-CZ" sz="1950" dirty="0"/>
          </a:p>
        </p:txBody>
      </p:sp>
      <p:sp>
        <p:nvSpPr>
          <p:cNvPr id="7" name="Zástupný symbol pro obsah 3"/>
          <p:cNvSpPr>
            <a:spLocks noGrp="1"/>
          </p:cNvSpPr>
          <p:nvPr>
            <p:ph sz="half" idx="1"/>
          </p:nvPr>
        </p:nvSpPr>
        <p:spPr>
          <a:xfrm>
            <a:off x="934720" y="1312523"/>
            <a:ext cx="7956360" cy="4713051"/>
          </a:xfrm>
        </p:spPr>
        <p:txBody>
          <a:bodyPr/>
          <a:lstStyle/>
          <a:p>
            <a:pPr marL="0" lvl="0" indent="0">
              <a:buClr>
                <a:srgbClr val="C00000"/>
              </a:buClr>
              <a:buNone/>
            </a:pPr>
            <a:r>
              <a:rPr lang="cs-CZ" sz="1800" b="1" dirty="0" smtClean="0">
                <a:solidFill>
                  <a:schemeClr val="tx1"/>
                </a:solidFill>
              </a:rPr>
              <a:t>Předpokládaná hodnota</a:t>
            </a:r>
          </a:p>
          <a:p>
            <a:pPr marL="0" lvl="0" indent="0">
              <a:buClr>
                <a:srgbClr val="C00000"/>
              </a:buClr>
              <a:buNone/>
            </a:pPr>
            <a:r>
              <a:rPr lang="cs-CZ" sz="1800" b="1" dirty="0" smtClean="0">
                <a:solidFill>
                  <a:schemeClr val="tx1"/>
                </a:solidFill>
              </a:rPr>
              <a:t>Pouze pro zadavatele mimo ZZVZ</a:t>
            </a:r>
          </a:p>
          <a:p>
            <a:pPr marL="0" lvl="0" indent="0">
              <a:buClr>
                <a:srgbClr val="C00000"/>
              </a:buClr>
              <a:buNone/>
            </a:pPr>
            <a:r>
              <a:rPr lang="cs-CZ" sz="1800" b="1" dirty="0" smtClean="0">
                <a:solidFill>
                  <a:schemeClr val="tx1"/>
                </a:solidFill>
              </a:rPr>
              <a:t>          &gt; 2. mil. </a:t>
            </a:r>
            <a:r>
              <a:rPr lang="cs-CZ" sz="1800" b="1" dirty="0">
                <a:solidFill>
                  <a:schemeClr val="tx1"/>
                </a:solidFill>
              </a:rPr>
              <a:t>Kč bez DPH </a:t>
            </a:r>
            <a:r>
              <a:rPr lang="cs-CZ" sz="1800" dirty="0">
                <a:solidFill>
                  <a:schemeClr val="tx1"/>
                </a:solidFill>
              </a:rPr>
              <a:t>(služby a </a:t>
            </a:r>
            <a:r>
              <a:rPr lang="cs-CZ" sz="1800" dirty="0" smtClean="0">
                <a:solidFill>
                  <a:schemeClr val="tx1"/>
                </a:solidFill>
              </a:rPr>
              <a:t>dodávky) </a:t>
            </a:r>
          </a:p>
          <a:p>
            <a:pPr marL="0" lvl="0" indent="0">
              <a:buClr>
                <a:srgbClr val="C00000"/>
              </a:buClr>
              <a:buNone/>
            </a:pPr>
            <a:r>
              <a:rPr lang="cs-CZ" sz="1800" b="1" dirty="0" smtClean="0">
                <a:solidFill>
                  <a:schemeClr val="tx1"/>
                </a:solidFill>
              </a:rPr>
              <a:t>          &gt; 6. mil. Kč </a:t>
            </a:r>
            <a:r>
              <a:rPr lang="cs-CZ" sz="1800" b="1" dirty="0">
                <a:solidFill>
                  <a:schemeClr val="tx1"/>
                </a:solidFill>
              </a:rPr>
              <a:t>bez DPH </a:t>
            </a:r>
            <a:r>
              <a:rPr lang="cs-CZ" sz="1800" dirty="0">
                <a:solidFill>
                  <a:schemeClr val="tx1"/>
                </a:solidFill>
              </a:rPr>
              <a:t>(</a:t>
            </a:r>
            <a:r>
              <a:rPr lang="cs-CZ" sz="1800" dirty="0" smtClean="0">
                <a:solidFill>
                  <a:schemeClr val="tx1"/>
                </a:solidFill>
              </a:rPr>
              <a:t>stavební </a:t>
            </a:r>
            <a:r>
              <a:rPr lang="cs-CZ" sz="1800" dirty="0">
                <a:solidFill>
                  <a:schemeClr val="tx1"/>
                </a:solidFill>
              </a:rPr>
              <a:t>práce) </a:t>
            </a:r>
          </a:p>
          <a:p>
            <a:pPr marL="0" lvl="0" indent="0">
              <a:buClr>
                <a:srgbClr val="C00000"/>
              </a:buClr>
              <a:buNone/>
            </a:pPr>
            <a:endParaRPr lang="cs-CZ" sz="1800" dirty="0">
              <a:solidFill>
                <a:schemeClr val="tx1"/>
              </a:solidFill>
            </a:endParaRPr>
          </a:p>
          <a:p>
            <a:pPr marL="342900" lvl="1" indent="-342900">
              <a:spcBef>
                <a:spcPct val="0"/>
              </a:spcBef>
              <a:buClr>
                <a:schemeClr val="bg2"/>
              </a:buClr>
              <a:buSzPct val="100000"/>
              <a:buFont typeface="Wingdings" panose="05000000000000000000" pitchFamily="2" charset="2"/>
              <a:buChar char="Ø"/>
            </a:pPr>
            <a:r>
              <a:rPr lang="cs-CZ" sz="2000" dirty="0">
                <a:cs typeface="Arial" panose="020B0604020202020204" pitchFamily="34" charset="0"/>
              </a:rPr>
              <a:t>Otevřená výzva:</a:t>
            </a:r>
          </a:p>
          <a:p>
            <a:pPr lvl="1">
              <a:spcBef>
                <a:spcPct val="0"/>
              </a:spcBef>
              <a:buClr>
                <a:srgbClr val="A59253"/>
              </a:buClr>
              <a:buSzPct val="100000"/>
              <a:buFont typeface="Wingdings" panose="05000000000000000000" pitchFamily="2" charset="2"/>
              <a:buChar char="§"/>
            </a:pPr>
            <a:r>
              <a:rPr lang="cs-CZ" sz="1800" dirty="0">
                <a:latin typeface="Arial" panose="020B0604020202020204" pitchFamily="34" charset="0"/>
                <a:ea typeface="+mn-ea"/>
                <a:cs typeface="Arial" panose="020B0604020202020204" pitchFamily="34" charset="0"/>
              </a:rPr>
              <a:t>Profil zadavatele, nebo</a:t>
            </a:r>
          </a:p>
          <a:p>
            <a:pPr lvl="1">
              <a:spcBef>
                <a:spcPct val="0"/>
              </a:spcBef>
              <a:buClr>
                <a:srgbClr val="A59253"/>
              </a:buClr>
              <a:buSzPct val="100000"/>
              <a:buFont typeface="Wingdings" panose="05000000000000000000" pitchFamily="2" charset="2"/>
              <a:buChar char="§"/>
            </a:pPr>
            <a:r>
              <a:rPr lang="cs-CZ" sz="1800" dirty="0">
                <a:latin typeface="Arial" panose="020B0604020202020204" pitchFamily="34" charset="0"/>
                <a:ea typeface="+mn-ea"/>
                <a:cs typeface="Arial" panose="020B0604020202020204" pitchFamily="34" charset="0"/>
              </a:rPr>
              <a:t>Věstník VZ, nebo</a:t>
            </a:r>
          </a:p>
          <a:p>
            <a:pPr lvl="1">
              <a:spcBef>
                <a:spcPct val="0"/>
              </a:spcBef>
              <a:buClr>
                <a:srgbClr val="A59253"/>
              </a:buClr>
              <a:buSzPct val="100000"/>
              <a:buFont typeface="Wingdings" panose="05000000000000000000" pitchFamily="2" charset="2"/>
              <a:buChar char="§"/>
            </a:pPr>
            <a:r>
              <a:rPr lang="cs-CZ" sz="1800" dirty="0">
                <a:latin typeface="Arial" panose="020B0604020202020204" pitchFamily="34" charset="0"/>
                <a:ea typeface="+mn-ea"/>
                <a:cs typeface="Arial" panose="020B0604020202020204" pitchFamily="34" charset="0"/>
              </a:rPr>
              <a:t>Webových stránkách OP PPR </a:t>
            </a:r>
          </a:p>
          <a:p>
            <a:pPr marL="457200" lvl="2" indent="0">
              <a:spcBef>
                <a:spcPct val="0"/>
              </a:spcBef>
              <a:buClr>
                <a:srgbClr val="C00000"/>
              </a:buClr>
              <a:buSzPct val="100000"/>
              <a:buNone/>
            </a:pPr>
            <a:endParaRPr lang="cs-CZ" sz="1400" dirty="0" smtClean="0">
              <a:cs typeface="Arial" panose="020B0604020202020204" pitchFamily="34" charset="0"/>
            </a:endParaRPr>
          </a:p>
          <a:p>
            <a:pPr marL="342900" lvl="1" indent="-342900">
              <a:spcBef>
                <a:spcPct val="0"/>
              </a:spcBef>
              <a:buClr>
                <a:schemeClr val="bg2"/>
              </a:buClr>
              <a:buSzPct val="100000"/>
              <a:buFont typeface="Wingdings" panose="05000000000000000000" pitchFamily="2" charset="2"/>
              <a:buChar char="Ø"/>
            </a:pPr>
            <a:r>
              <a:rPr lang="cs-CZ" sz="2000" dirty="0">
                <a:cs typeface="Arial" panose="020B0604020202020204" pitchFamily="34" charset="0"/>
              </a:rPr>
              <a:t>Lhůta min. 15 kalendářních dní</a:t>
            </a:r>
          </a:p>
          <a:p>
            <a:pPr marL="285750" lvl="1">
              <a:spcBef>
                <a:spcPct val="0"/>
              </a:spcBef>
              <a:buClr>
                <a:srgbClr val="C00000"/>
              </a:buClr>
              <a:buSzPct val="100000"/>
              <a:buFont typeface="Wingdings" panose="05000000000000000000" pitchFamily="2" charset="2"/>
              <a:buChar char="Ø"/>
            </a:pPr>
            <a:endParaRPr lang="cs-CZ" sz="2000" dirty="0">
              <a:cs typeface="Arial" panose="020B0604020202020204" pitchFamily="34" charset="0"/>
            </a:endParaRPr>
          </a:p>
          <a:p>
            <a:pPr marL="342900" lvl="1" indent="-342900">
              <a:spcBef>
                <a:spcPct val="0"/>
              </a:spcBef>
              <a:buClr>
                <a:schemeClr val="bg2"/>
              </a:buClr>
              <a:buSzPct val="100000"/>
              <a:buFont typeface="Wingdings" panose="05000000000000000000" pitchFamily="2" charset="2"/>
              <a:buChar char="Ø"/>
            </a:pPr>
            <a:r>
              <a:rPr lang="cs-CZ" sz="2000" dirty="0">
                <a:cs typeface="Arial" panose="020B0604020202020204" pitchFamily="34" charset="0"/>
              </a:rPr>
              <a:t>Podrobné zadávací </a:t>
            </a:r>
            <a:r>
              <a:rPr lang="cs-CZ" sz="2000" dirty="0" smtClean="0">
                <a:cs typeface="Arial" panose="020B0604020202020204" pitchFamily="34" charset="0"/>
              </a:rPr>
              <a:t>podmínky </a:t>
            </a:r>
            <a:r>
              <a:rPr lang="cs-CZ" sz="2000" dirty="0">
                <a:cs typeface="Arial" panose="020B0604020202020204" pitchFamily="34" charset="0"/>
              </a:rPr>
              <a:t>vč. dalších pokynů uvedeny v Pravidlech </a:t>
            </a:r>
          </a:p>
          <a:p>
            <a:pPr marL="0" lvl="1" indent="0">
              <a:spcBef>
                <a:spcPct val="0"/>
              </a:spcBef>
              <a:buClr>
                <a:srgbClr val="C00000"/>
              </a:buClr>
              <a:buSzPct val="100000"/>
              <a:buNone/>
            </a:pPr>
            <a:endParaRPr lang="cs-CZ" sz="1800" i="1"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smtClean="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418518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4100" y="368300"/>
            <a:ext cx="8089900" cy="317500"/>
          </a:xfrm>
        </p:spPr>
        <p:txBody>
          <a:bodyPr/>
          <a:lstStyle/>
          <a:p>
            <a:r>
              <a:rPr lang="cs-CZ" b="1" dirty="0"/>
              <a:t>4.1.1.2. Komunitní aktivity a integrace dětí a žáků s </a:t>
            </a:r>
            <a:r>
              <a:rPr lang="cs-CZ" b="1" dirty="0" smtClean="0"/>
              <a:t>OMJ v </a:t>
            </a:r>
            <a:r>
              <a:rPr lang="cs-CZ" b="1" dirty="0"/>
              <a:t>rámci volnočasových a neformálních aktivit na základě spolupráce škol s dalšími organizacemi a jejich zapojení do vzdělávacího procesu</a:t>
            </a:r>
          </a:p>
        </p:txBody>
      </p:sp>
      <p:sp>
        <p:nvSpPr>
          <p:cNvPr id="3" name="Zástupný symbol pro obsah 2"/>
          <p:cNvSpPr>
            <a:spLocks noGrp="1"/>
          </p:cNvSpPr>
          <p:nvPr>
            <p:ph idx="1"/>
          </p:nvPr>
        </p:nvSpPr>
        <p:spPr>
          <a:xfrm>
            <a:off x="250371" y="1077352"/>
            <a:ext cx="8795658" cy="4820212"/>
          </a:xfrm>
          <a:noFill/>
        </p:spPr>
        <p:txBody>
          <a:bodyPr/>
          <a:lstStyle/>
          <a:p>
            <a:pPr marL="0" indent="0">
              <a:buClr>
                <a:srgbClr val="A59253"/>
              </a:buClr>
              <a:buNone/>
            </a:pPr>
            <a:r>
              <a:rPr lang="cs-CZ" sz="1800" dirty="0" smtClean="0">
                <a:solidFill>
                  <a:schemeClr val="tx1"/>
                </a:solidFill>
              </a:rPr>
              <a:t>V </a:t>
            </a:r>
            <a:r>
              <a:rPr lang="cs-CZ" sz="1800" dirty="0">
                <a:solidFill>
                  <a:schemeClr val="tx1"/>
                </a:solidFill>
              </a:rPr>
              <a:t>rámci aktivity je možné zařadit:</a:t>
            </a:r>
          </a:p>
          <a:p>
            <a:pPr>
              <a:buClr>
                <a:srgbClr val="A59253"/>
              </a:buClr>
              <a:buFont typeface="Wingdings" panose="05000000000000000000" pitchFamily="2" charset="2"/>
              <a:buChar char="Ø"/>
            </a:pPr>
            <a:r>
              <a:rPr lang="cs-CZ" sz="1800" dirty="0" smtClean="0">
                <a:solidFill>
                  <a:schemeClr val="tx1"/>
                </a:solidFill>
              </a:rPr>
              <a:t>Aktivity </a:t>
            </a:r>
            <a:r>
              <a:rPr lang="cs-CZ" sz="1800" dirty="0">
                <a:solidFill>
                  <a:schemeClr val="tx1"/>
                </a:solidFill>
              </a:rPr>
              <a:t>komunitního charakteru se zapojením škol zaměřené na podporu integrace dětí cizinců, jejich rodinných příslušníků a podpory jejich začleňování do většinové společnosti, přijímání odlišných kultur.</a:t>
            </a:r>
          </a:p>
          <a:p>
            <a:pPr>
              <a:buClr>
                <a:srgbClr val="A59253"/>
              </a:buClr>
              <a:buFont typeface="Wingdings" panose="05000000000000000000" pitchFamily="2" charset="2"/>
              <a:buChar char="Ø"/>
            </a:pPr>
            <a:r>
              <a:rPr lang="cs-CZ" sz="1800" dirty="0" smtClean="0">
                <a:solidFill>
                  <a:schemeClr val="tx1"/>
                </a:solidFill>
              </a:rPr>
              <a:t>Realizace </a:t>
            </a:r>
            <a:r>
              <a:rPr lang="cs-CZ" sz="1800" dirty="0">
                <a:solidFill>
                  <a:schemeClr val="tx1"/>
                </a:solidFill>
              </a:rPr>
              <a:t>multikulturních výchovných a vzdělávacích programů primárně zaměřených na posilování soudržnosti místní komunity se zapojením dětí s odlišným mateřským jazykem. </a:t>
            </a:r>
          </a:p>
          <a:p>
            <a:pPr>
              <a:buClr>
                <a:srgbClr val="A59253"/>
              </a:buClr>
              <a:buFont typeface="Wingdings" panose="05000000000000000000" pitchFamily="2" charset="2"/>
              <a:buChar char="Ø"/>
            </a:pPr>
            <a:r>
              <a:rPr lang="cs-CZ" sz="1800" dirty="0" smtClean="0">
                <a:solidFill>
                  <a:schemeClr val="tx1"/>
                </a:solidFill>
              </a:rPr>
              <a:t>Realizace </a:t>
            </a:r>
            <a:r>
              <a:rPr lang="cs-CZ" sz="1800" dirty="0">
                <a:solidFill>
                  <a:schemeClr val="tx1"/>
                </a:solidFill>
              </a:rPr>
              <a:t>hudebních, divadelních či jiných uměleckých aktivit, sportovně - multikulturních aktivit, besed apod. s akcentem na interkulturní dialog, podpory osobnostního a sociálního rozvoje dětí. </a:t>
            </a:r>
          </a:p>
          <a:p>
            <a:pPr>
              <a:buClr>
                <a:srgbClr val="A59253"/>
              </a:buClr>
              <a:buFont typeface="Wingdings" panose="05000000000000000000" pitchFamily="2" charset="2"/>
              <a:buChar char="Ø"/>
            </a:pPr>
            <a:r>
              <a:rPr lang="cs-CZ" sz="1800" dirty="0" smtClean="0">
                <a:solidFill>
                  <a:schemeClr val="tx1"/>
                </a:solidFill>
              </a:rPr>
              <a:t>Aktivity </a:t>
            </a:r>
            <a:r>
              <a:rPr lang="cs-CZ" sz="1800" dirty="0">
                <a:solidFill>
                  <a:schemeClr val="tx1"/>
                </a:solidFill>
              </a:rPr>
              <a:t>na podporu posilování vztahu k místu – lokalitě, kde děti bydlí, podpora rozvoje aktivního občanství. </a:t>
            </a:r>
          </a:p>
          <a:p>
            <a:pPr>
              <a:buClr>
                <a:srgbClr val="A59253"/>
              </a:buClr>
              <a:buFont typeface="Wingdings" panose="05000000000000000000" pitchFamily="2" charset="2"/>
              <a:buChar char="Ø"/>
            </a:pPr>
            <a:r>
              <a:rPr lang="cs-CZ" sz="1800" dirty="0" smtClean="0">
                <a:solidFill>
                  <a:schemeClr val="tx1"/>
                </a:solidFill>
              </a:rPr>
              <a:t>Rozvíjení </a:t>
            </a:r>
            <a:r>
              <a:rPr lang="cs-CZ" sz="1800" dirty="0">
                <a:solidFill>
                  <a:schemeClr val="tx1"/>
                </a:solidFill>
              </a:rPr>
              <a:t>partnerství a spolupráce vzdělávacích zařízení s relevantními partnery z oblasti neziskových organizací, místních iniciativ a veřejné správy za účelem realizace a hodnocení výše uvedených aktivit. </a:t>
            </a:r>
          </a:p>
          <a:p>
            <a:pPr>
              <a:buClr>
                <a:srgbClr val="A59253"/>
              </a:buClr>
              <a:buFont typeface="Wingdings" panose="05000000000000000000" pitchFamily="2" charset="2"/>
              <a:buChar char="Ø"/>
            </a:pPr>
            <a:r>
              <a:rPr lang="cs-CZ" sz="1800" dirty="0" smtClean="0">
                <a:solidFill>
                  <a:schemeClr val="tx1"/>
                </a:solidFill>
              </a:rPr>
              <a:t>Realizace </a:t>
            </a:r>
            <a:r>
              <a:rPr lang="cs-CZ" sz="1800" dirty="0">
                <a:solidFill>
                  <a:schemeClr val="tx1"/>
                </a:solidFill>
              </a:rPr>
              <a:t>aktivit je možná i v průběhu školních prázdnin s ohledem na aktivní trávení volného času dětí s odlišným mateřským jazykem. </a:t>
            </a:r>
          </a:p>
          <a:p>
            <a:pPr>
              <a:buClr>
                <a:srgbClr val="A59253"/>
              </a:buClr>
              <a:buFont typeface="Wingdings" panose="05000000000000000000" pitchFamily="2" charset="2"/>
              <a:buChar char="Ø"/>
            </a:pPr>
            <a:endParaRPr lang="cs-CZ" sz="1800" b="1" u="sng" dirty="0">
              <a:solidFill>
                <a:schemeClr val="tx1"/>
              </a:solidFill>
            </a:endParaRPr>
          </a:p>
          <a:p>
            <a:endParaRPr lang="cs-CZ" sz="1800" dirty="0"/>
          </a:p>
        </p:txBody>
      </p:sp>
    </p:spTree>
    <p:extLst>
      <p:ext uri="{BB962C8B-B14F-4D97-AF65-F5344CB8AC3E}">
        <p14:creationId xmlns:p14="http://schemas.microsoft.com/office/powerpoint/2010/main" val="34191249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876261" y="3313502"/>
            <a:ext cx="4572000" cy="3170099"/>
          </a:xfrm>
          <a:prstGeom prst="rect">
            <a:avLst/>
          </a:prstGeom>
        </p:spPr>
        <p:txBody>
          <a:bodyPr>
            <a:spAutoFit/>
          </a:bodyPr>
          <a:lstStyle/>
          <a:p>
            <a:pPr fontAlgn="auto">
              <a:spcBef>
                <a:spcPts val="24"/>
              </a:spcBef>
              <a:spcAft>
                <a:spcPts val="0"/>
              </a:spcAft>
            </a:pPr>
            <a:r>
              <a:rPr lang="cs-CZ" altLang="cs-CZ" sz="2000" b="1" dirty="0" smtClean="0">
                <a:solidFill>
                  <a:prstClr val="black"/>
                </a:solidFill>
                <a:latin typeface="Arial"/>
              </a:rPr>
              <a:t>Marie Borecká</a:t>
            </a:r>
            <a:endParaRPr lang="cs-CZ" altLang="cs-CZ" sz="2000" b="1" dirty="0">
              <a:solidFill>
                <a:prstClr val="black"/>
              </a:solidFill>
              <a:latin typeface="Arial"/>
            </a:endParaRPr>
          </a:p>
          <a:p>
            <a:pPr fontAlgn="auto">
              <a:spcBef>
                <a:spcPts val="24"/>
              </a:spcBef>
              <a:spcAft>
                <a:spcPts val="0"/>
              </a:spcAft>
            </a:pPr>
            <a:r>
              <a:rPr lang="cs-CZ" altLang="cs-CZ" sz="2000" b="1" dirty="0">
                <a:solidFill>
                  <a:prstClr val="black"/>
                </a:solidFill>
                <a:latin typeface="Arial"/>
              </a:rPr>
              <a:t>	</a:t>
            </a:r>
          </a:p>
          <a:p>
            <a:pPr fontAlgn="auto">
              <a:spcBef>
                <a:spcPts val="24"/>
              </a:spcBef>
              <a:spcAft>
                <a:spcPts val="0"/>
              </a:spcAft>
            </a:pPr>
            <a:r>
              <a:rPr lang="en-GB" altLang="cs-CZ" sz="2000" b="1" dirty="0">
                <a:solidFill>
                  <a:prstClr val="black"/>
                </a:solidFill>
                <a:latin typeface="Arial"/>
              </a:rPr>
              <a:t>ODBOR </a:t>
            </a:r>
            <a:r>
              <a:rPr lang="cs-CZ" altLang="cs-CZ" sz="2000" b="1" dirty="0">
                <a:solidFill>
                  <a:prstClr val="black"/>
                </a:solidFill>
                <a:latin typeface="Arial"/>
              </a:rPr>
              <a:t>EVROPSKÝCH </a:t>
            </a:r>
            <a:r>
              <a:rPr lang="en-GB" altLang="cs-CZ" sz="2000" b="1" dirty="0">
                <a:solidFill>
                  <a:prstClr val="black"/>
                </a:solidFill>
                <a:latin typeface="Arial"/>
              </a:rPr>
              <a:t>FONDŮ</a:t>
            </a:r>
            <a:br>
              <a:rPr lang="en-GB" altLang="cs-CZ" sz="2000" b="1" dirty="0">
                <a:solidFill>
                  <a:prstClr val="black"/>
                </a:solidFill>
                <a:latin typeface="Arial"/>
              </a:rPr>
            </a:br>
            <a:r>
              <a:rPr lang="en-GB" altLang="cs-CZ" sz="2000" b="1" dirty="0">
                <a:solidFill>
                  <a:prstClr val="black"/>
                </a:solidFill>
                <a:latin typeface="Arial"/>
              </a:rPr>
              <a:t>MAGISTRÁT HL. M. PRAHY</a:t>
            </a:r>
            <a:br>
              <a:rPr lang="en-GB" altLang="cs-CZ" sz="2000" b="1" dirty="0">
                <a:solidFill>
                  <a:prstClr val="black"/>
                </a:solidFill>
                <a:latin typeface="Arial"/>
              </a:rPr>
            </a:br>
            <a:r>
              <a:rPr lang="cs-CZ" altLang="cs-CZ" sz="2000" b="1" dirty="0">
                <a:solidFill>
                  <a:prstClr val="black"/>
                </a:solidFill>
                <a:latin typeface="Arial"/>
              </a:rPr>
              <a:t>Rytířská 10</a:t>
            </a:r>
            <a:r>
              <a:rPr lang="en-GB" altLang="cs-CZ" sz="2000" b="1" dirty="0">
                <a:solidFill>
                  <a:prstClr val="black"/>
                </a:solidFill>
                <a:latin typeface="Arial"/>
              </a:rPr>
              <a:t/>
            </a:r>
            <a:br>
              <a:rPr lang="en-GB" altLang="cs-CZ" sz="2000" b="1" dirty="0">
                <a:solidFill>
                  <a:prstClr val="black"/>
                </a:solidFill>
                <a:latin typeface="Arial"/>
              </a:rPr>
            </a:br>
            <a:r>
              <a:rPr lang="en-GB" altLang="cs-CZ" sz="2000" b="1" dirty="0">
                <a:solidFill>
                  <a:prstClr val="black"/>
                </a:solidFill>
                <a:latin typeface="Arial"/>
              </a:rPr>
              <a:t>PRAHA </a:t>
            </a:r>
            <a:r>
              <a:rPr lang="en-GB" altLang="cs-CZ" sz="2000" b="1" dirty="0" smtClean="0">
                <a:solidFill>
                  <a:prstClr val="black"/>
                </a:solidFill>
                <a:latin typeface="Arial"/>
              </a:rPr>
              <a:t>1</a:t>
            </a:r>
            <a:endParaRPr lang="cs-CZ" altLang="cs-CZ" sz="2000" b="1" dirty="0" smtClean="0">
              <a:solidFill>
                <a:prstClr val="black"/>
              </a:solidFill>
              <a:latin typeface="Arial"/>
            </a:endParaRPr>
          </a:p>
          <a:p>
            <a:pPr fontAlgn="auto">
              <a:spcBef>
                <a:spcPts val="24"/>
              </a:spcBef>
              <a:spcAft>
                <a:spcPts val="0"/>
              </a:spcAft>
            </a:pPr>
            <a:endParaRPr lang="cs-CZ" altLang="cs-CZ" sz="2000" b="1" dirty="0">
              <a:solidFill>
                <a:prstClr val="black"/>
              </a:solidFill>
              <a:latin typeface="Arial"/>
            </a:endParaRPr>
          </a:p>
          <a:p>
            <a:pPr marL="0" indent="0">
              <a:lnSpc>
                <a:spcPct val="150000"/>
              </a:lnSpc>
              <a:spcBef>
                <a:spcPts val="24"/>
              </a:spcBef>
              <a:buNone/>
            </a:pPr>
            <a:r>
              <a:rPr lang="cs-CZ" sz="2000" u="sng" dirty="0">
                <a:solidFill>
                  <a:srgbClr val="0070C0"/>
                </a:solidFill>
                <a:latin typeface="Arial" panose="020B0604020202020204" pitchFamily="34" charset="0"/>
                <a:cs typeface="Arial" panose="020B0604020202020204" pitchFamily="34" charset="0"/>
              </a:rPr>
              <a:t>m</a:t>
            </a:r>
            <a:r>
              <a:rPr lang="cs-CZ" sz="2000" u="sng" dirty="0" smtClean="0">
                <a:solidFill>
                  <a:srgbClr val="0070C0"/>
                </a:solidFill>
                <a:latin typeface="Arial" panose="020B0604020202020204" pitchFamily="34" charset="0"/>
                <a:cs typeface="Arial" panose="020B0604020202020204" pitchFamily="34" charset="0"/>
              </a:rPr>
              <a:t>arie.borecka@praha.eu</a:t>
            </a:r>
            <a:endParaRPr lang="cs-CZ" sz="2000" u="sng" dirty="0">
              <a:solidFill>
                <a:srgbClr val="0070C0"/>
              </a:solidFill>
              <a:latin typeface="Arial" panose="020B0604020202020204" pitchFamily="34" charset="0"/>
              <a:cs typeface="Arial" panose="020B0604020202020204" pitchFamily="34" charset="0"/>
            </a:endParaRPr>
          </a:p>
          <a:p>
            <a:pPr marL="0" indent="0">
              <a:lnSpc>
                <a:spcPct val="150000"/>
              </a:lnSpc>
              <a:spcBef>
                <a:spcPts val="24"/>
              </a:spcBef>
              <a:buNone/>
            </a:pPr>
            <a:r>
              <a:rPr lang="cs-CZ" sz="2000" b="1" dirty="0"/>
              <a:t>Tel: 236 003 </a:t>
            </a:r>
            <a:r>
              <a:rPr lang="cs-CZ" sz="2000" b="1" dirty="0" smtClean="0"/>
              <a:t>938</a:t>
            </a:r>
            <a:endParaRPr lang="cs-CZ" sz="2000" b="1" dirty="0"/>
          </a:p>
        </p:txBody>
      </p:sp>
    </p:spTree>
    <p:extLst>
      <p:ext uri="{BB962C8B-B14F-4D97-AF65-F5344CB8AC3E}">
        <p14:creationId xmlns:p14="http://schemas.microsoft.com/office/powerpoint/2010/main" val="360319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4100" y="368300"/>
            <a:ext cx="8089900" cy="317500"/>
          </a:xfrm>
        </p:spPr>
        <p:txBody>
          <a:bodyPr/>
          <a:lstStyle/>
          <a:p>
            <a:r>
              <a:rPr lang="cs-CZ" b="1" dirty="0"/>
              <a:t>4.1.1.2. Komunitní aktivity a integrace dětí a žáků s </a:t>
            </a:r>
            <a:r>
              <a:rPr lang="cs-CZ" b="1" dirty="0" smtClean="0"/>
              <a:t>OMJ v </a:t>
            </a:r>
            <a:r>
              <a:rPr lang="cs-CZ" b="1" dirty="0"/>
              <a:t>rámci volnočasových a neformálních aktivit na základě spolupráce škol s dalšími organizacemi a jejich zapojení do vzdělávacího procesu</a:t>
            </a:r>
          </a:p>
        </p:txBody>
      </p:sp>
      <p:sp>
        <p:nvSpPr>
          <p:cNvPr id="3" name="Zástupný symbol pro obsah 2"/>
          <p:cNvSpPr>
            <a:spLocks noGrp="1"/>
          </p:cNvSpPr>
          <p:nvPr>
            <p:ph idx="1"/>
          </p:nvPr>
        </p:nvSpPr>
        <p:spPr>
          <a:xfrm>
            <a:off x="618978" y="1153552"/>
            <a:ext cx="8067822" cy="4820212"/>
          </a:xfrm>
          <a:noFill/>
        </p:spPr>
        <p:txBody>
          <a:bodyPr/>
          <a:lstStyle/>
          <a:p>
            <a:pPr>
              <a:spcBef>
                <a:spcPts val="900"/>
              </a:spcBef>
              <a:buClr>
                <a:srgbClr val="A59253"/>
              </a:buClr>
              <a:buFont typeface="Wingdings" panose="05000000000000000000" pitchFamily="2" charset="2"/>
              <a:buChar char="Ø"/>
            </a:pPr>
            <a:r>
              <a:rPr lang="cs-CZ" sz="1800" dirty="0" smtClean="0">
                <a:solidFill>
                  <a:schemeClr val="tx1"/>
                </a:solidFill>
              </a:rPr>
              <a:t>Do </a:t>
            </a:r>
            <a:r>
              <a:rPr lang="cs-CZ" sz="1800" dirty="0">
                <a:solidFill>
                  <a:schemeClr val="tx1"/>
                </a:solidFill>
              </a:rPr>
              <a:t>aktivit v 4.1.1.2 musí být zapojena cílová skupina děti, žáci s odlišným mateřským jazykem i majoritní populace dětí, žáků. </a:t>
            </a:r>
            <a:endParaRPr lang="cs-CZ" sz="1800" dirty="0" smtClean="0">
              <a:solidFill>
                <a:schemeClr val="tx1"/>
              </a:solidFill>
            </a:endParaRPr>
          </a:p>
          <a:p>
            <a:pPr>
              <a:spcBef>
                <a:spcPts val="900"/>
              </a:spcBef>
              <a:buClr>
                <a:srgbClr val="A59253"/>
              </a:buClr>
              <a:buFont typeface="Wingdings" panose="05000000000000000000" pitchFamily="2" charset="2"/>
              <a:buChar char="Ø"/>
            </a:pPr>
            <a:r>
              <a:rPr lang="cs-CZ" sz="1800" dirty="0" smtClean="0">
                <a:solidFill>
                  <a:schemeClr val="tx1"/>
                </a:solidFill>
              </a:rPr>
              <a:t>Cílová </a:t>
            </a:r>
            <a:r>
              <a:rPr lang="cs-CZ" sz="1800" dirty="0">
                <a:solidFill>
                  <a:schemeClr val="tx1"/>
                </a:solidFill>
              </a:rPr>
              <a:t>skupina dětí, žáků s odlišným mateřským jazykem musí představovat minimálně 20 % a maximálně 60% z celkového počtu zapojených dětí. </a:t>
            </a:r>
            <a:endParaRPr lang="cs-CZ" sz="1800" dirty="0" smtClean="0">
              <a:solidFill>
                <a:schemeClr val="tx1"/>
              </a:solidFill>
            </a:endParaRPr>
          </a:p>
          <a:p>
            <a:pPr>
              <a:spcBef>
                <a:spcPts val="900"/>
              </a:spcBef>
              <a:buClr>
                <a:srgbClr val="A59253"/>
              </a:buClr>
              <a:buFont typeface="Wingdings" panose="05000000000000000000" pitchFamily="2" charset="2"/>
              <a:buChar char="Ø"/>
            </a:pPr>
            <a:r>
              <a:rPr lang="cs-CZ" sz="1800" dirty="0" smtClean="0">
                <a:solidFill>
                  <a:schemeClr val="tx1"/>
                </a:solidFill>
              </a:rPr>
              <a:t>Jednorázové </a:t>
            </a:r>
            <a:r>
              <a:rPr lang="cs-CZ" sz="1800" dirty="0">
                <a:solidFill>
                  <a:schemeClr val="tx1"/>
                </a:solidFill>
              </a:rPr>
              <a:t>aktivity (např. besedy, výstavy či jiné kulturní aktivity) mohou probíhat se zapojením širší veřejnosti a s účastí obyvatel dané lokality</a:t>
            </a:r>
            <a:r>
              <a:rPr lang="cs-CZ" sz="1800" dirty="0" smtClean="0">
                <a:solidFill>
                  <a:schemeClr val="tx1"/>
                </a:solidFill>
              </a:rPr>
              <a:t>.</a:t>
            </a:r>
          </a:p>
          <a:p>
            <a:pPr>
              <a:buClr>
                <a:srgbClr val="A59253"/>
              </a:buClr>
              <a:buFont typeface="Wingdings" panose="05000000000000000000" pitchFamily="2" charset="2"/>
              <a:buChar char="Ø"/>
            </a:pPr>
            <a:endParaRPr lang="cs-CZ" sz="1800" dirty="0">
              <a:solidFill>
                <a:schemeClr val="tx1"/>
              </a:solidFill>
            </a:endParaRPr>
          </a:p>
          <a:p>
            <a:pPr>
              <a:buClr>
                <a:srgbClr val="A59253"/>
              </a:buClr>
              <a:buFont typeface="Wingdings" panose="05000000000000000000" pitchFamily="2" charset="2"/>
              <a:buChar char="Ø"/>
            </a:pPr>
            <a:r>
              <a:rPr lang="cs-CZ" sz="1800" dirty="0">
                <a:solidFill>
                  <a:schemeClr val="tx1"/>
                </a:solidFill>
              </a:rPr>
              <a:t>Jedná se o skupinové aktivity. Nejsou podporovány běžné kroužky a individuální aktivity.</a:t>
            </a:r>
          </a:p>
          <a:p>
            <a:pPr>
              <a:buClr>
                <a:srgbClr val="A59253"/>
              </a:buClr>
              <a:buFont typeface="Wingdings" panose="05000000000000000000" pitchFamily="2" charset="2"/>
              <a:buChar char="Ø"/>
            </a:pPr>
            <a:endParaRPr lang="cs-CZ" b="1" u="sng" dirty="0" smtClean="0">
              <a:solidFill>
                <a:schemeClr val="tx1"/>
              </a:solidFill>
            </a:endParaRPr>
          </a:p>
          <a:p>
            <a:endParaRPr lang="cs-CZ" dirty="0"/>
          </a:p>
        </p:txBody>
      </p:sp>
    </p:spTree>
    <p:extLst>
      <p:ext uri="{BB962C8B-B14F-4D97-AF65-F5344CB8AC3E}">
        <p14:creationId xmlns:p14="http://schemas.microsoft.com/office/powerpoint/2010/main" val="423250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Custom 1">
      <a:dk1>
        <a:srgbClr val="000000"/>
      </a:dk1>
      <a:lt1>
        <a:sysClr val="window" lastClr="FFFFFF"/>
      </a:lt1>
      <a:dk2>
        <a:srgbClr val="263B86"/>
      </a:dk2>
      <a:lt2>
        <a:srgbClr val="A98513"/>
      </a:lt2>
      <a:accent1>
        <a:srgbClr val="D52322"/>
      </a:accent1>
      <a:accent2>
        <a:srgbClr val="2A0AC2"/>
      </a:accent2>
      <a:accent3>
        <a:srgbClr val="000000"/>
      </a:accent3>
      <a:accent4>
        <a:srgbClr val="FFF5E5"/>
      </a:accent4>
      <a:accent5>
        <a:srgbClr val="B2A9E3"/>
      </a:accent5>
      <a:accent6>
        <a:srgbClr val="E396C6"/>
      </a:accent6>
      <a:hlink>
        <a:srgbClr val="B5E857"/>
      </a:hlink>
      <a:folHlink>
        <a:srgbClr val="81C9F8"/>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MV3_prezentace mp</Template>
  <TotalTime>7599</TotalTime>
  <Words>8258</Words>
  <Application>Microsoft Office PowerPoint</Application>
  <PresentationFormat>Předvádění na obrazovce (4:3)</PresentationFormat>
  <Paragraphs>1307</Paragraphs>
  <Slides>80</Slides>
  <Notes>80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80</vt:i4>
      </vt:variant>
    </vt:vector>
  </HeadingPairs>
  <TitlesOfParts>
    <vt:vector size="89" baseType="lpstr">
      <vt:lpstr>ＭＳ Ｐゴシック</vt:lpstr>
      <vt:lpstr>Arial</vt:lpstr>
      <vt:lpstr>Arial</vt:lpstr>
      <vt:lpstr>Calibri</vt:lpstr>
      <vt:lpstr>Courier New</vt:lpstr>
      <vt:lpstr>Symbol</vt:lpstr>
      <vt:lpstr>Times New Roman</vt:lpstr>
      <vt:lpstr>Wingdings</vt:lpstr>
      <vt:lpstr>11</vt:lpstr>
      <vt:lpstr>Prezentace aplikace PowerPoint</vt:lpstr>
      <vt:lpstr>Výzva č. 51 Rozvoj vzdělávání v Praze</vt:lpstr>
      <vt:lpstr>Prezentace aplikace PowerPoint</vt:lpstr>
      <vt:lpstr>Prezentace aplikace PowerPoint</vt:lpstr>
      <vt:lpstr>4.1.1.1. Tvorba příručky školy pro začleňování dětí a žáků s odlišným mateřským jazykem (dále jen OMJ) </vt:lpstr>
      <vt:lpstr>4.1.1.1. Tvorba příručky školy pro začleňování dětí a žáků s odlišným mateřským jazykem (dále jen OMJ) </vt:lpstr>
      <vt:lpstr>4.1.1.1. Tvorba příručky školy pro začleňování dětí a žáků s odlišným mateřským jazykem (dále jen OMJ) </vt:lpstr>
      <vt:lpstr>4.1.1.2. Komunitní aktivity a integrace dětí a žáků s OMJ v rámci volnočasových a neformálních aktivit na základě spolupráce škol s dalšími organizacemi a jejich zapojení do vzdělávacího procesu</vt:lpstr>
      <vt:lpstr>4.1.1.2. Komunitní aktivity a integrace dětí a žáků s OMJ v rámci volnočasových a neformálních aktivit na základě spolupráce škol s dalšími organizacemi a jejich zapojení do vzdělávacího procesu</vt:lpstr>
      <vt:lpstr>4.1.2.1. Vytvoření školního plánu multikulturní výchovy </vt:lpstr>
      <vt:lpstr>4.1.2.1. Vytvoření školního plánu multikulturní výchovy </vt:lpstr>
      <vt:lpstr>4.1.2.2. Rozvoj demokratické kultury ve škole</vt:lpstr>
      <vt:lpstr>4.1.2.2. Rozvoj demokratické kultury ve škole</vt:lpstr>
      <vt:lpstr>Výzva č. 51 Rozvoj vzdělávání v Praze Příloha výzvy č. 1 - Vymezení podporovaných aktivit 4.1.2.2</vt:lpstr>
      <vt:lpstr>Výzva č. 51 Rozvoj vzdělávání v Praze Příloha výzvy č. 1 - Vymezení podporovaných aktivit 4.1.2.2 </vt:lpstr>
      <vt:lpstr>4.1.3.1. Vytvoření a realizace programů na rozvoj kompetencí k udržitelnému rozvoji ve vztahu k sociálnímu pilíři udržitelného rozvoje </vt:lpstr>
      <vt:lpstr>Spolufinancování</vt:lpstr>
      <vt:lpstr>Spolufinancování</vt:lpstr>
      <vt:lpstr>Děkuji za pozornost</vt:lpstr>
      <vt:lpstr>Prezentace aplikace PowerPoint</vt:lpstr>
      <vt:lpstr>Časový plán výběrového procesu V 51</vt:lpstr>
      <vt:lpstr>Informace o způsobu podání žádosti o podporu </vt:lpstr>
      <vt:lpstr>MS2014+ / ISKP14+</vt:lpstr>
      <vt:lpstr>MS2014+ / ISKP14+</vt:lpstr>
      <vt:lpstr>Postup zpracování žádosti</vt:lpstr>
      <vt:lpstr>IDENTIFIKACE OPERACE</vt:lpstr>
      <vt:lpstr>PROJEKT</vt:lpstr>
      <vt:lpstr>SUBJEKTY PROJEKTU, ADRESY SUBJEKTU</vt:lpstr>
      <vt:lpstr>OSOBY SUBJEKTU</vt:lpstr>
      <vt:lpstr>KLÍČOVÉ AKTIVITY</vt:lpstr>
      <vt:lpstr>INDIKÁTORY</vt:lpstr>
      <vt:lpstr>CÍLOVÉ SKUPINY</vt:lpstr>
      <vt:lpstr>DOKUMENTY</vt:lpstr>
      <vt:lpstr>Přílohy žádosti o podporu  </vt:lpstr>
      <vt:lpstr>Příprava žádosti o podporu I. </vt:lpstr>
      <vt:lpstr>Sada hodnotících kritérií pro PO 4, specifický cíl 4.2 Věcné hodnocení</vt:lpstr>
      <vt:lpstr>Sada hodnotících kritérií pro PO 4, specifický cíl 4.2 Věcné hodnocení</vt:lpstr>
      <vt:lpstr>Příprava žádosti o podporu II.  </vt:lpstr>
      <vt:lpstr>Příprava žádosti o podporu III. </vt:lpstr>
      <vt:lpstr>Příprava žádosti o podporu IV. </vt:lpstr>
      <vt:lpstr>Časté chyby</vt:lpstr>
      <vt:lpstr>Konzultace projektových záměrů</vt:lpstr>
      <vt:lpstr>Děkuji za pozornost</vt:lpstr>
      <vt:lpstr>Prezentace aplikace PowerPoint</vt:lpstr>
      <vt:lpstr>Pravidla pro realizaci projektů </vt:lpstr>
      <vt:lpstr>Pravidla pro zapojení partnerů</vt:lpstr>
      <vt:lpstr> Obecné podmínky – způsobilost výdajů </vt:lpstr>
      <vt:lpstr> Obecné podmínky – způsobilost výdajů </vt:lpstr>
      <vt:lpstr>Obecné podmínky - územní způsobilost cílové skupiny</vt:lpstr>
      <vt:lpstr>Řízení projektu</vt:lpstr>
      <vt:lpstr>Řízení projektu - zprávy o realizaci </vt:lpstr>
      <vt:lpstr>Řízení projektu – změny projektu</vt:lpstr>
      <vt:lpstr>Pravidla pro publicitu projektů</vt:lpstr>
      <vt:lpstr>Pravidla pro publicitu projektů</vt:lpstr>
      <vt:lpstr>Horizontální principy</vt:lpstr>
      <vt:lpstr>Veřejná podpora </vt:lpstr>
      <vt:lpstr>Indikátory</vt:lpstr>
      <vt:lpstr>Indikátory definované ve výzvě č. 51</vt:lpstr>
      <vt:lpstr>Indikátory definované ve výzvě č. 51</vt:lpstr>
      <vt:lpstr>Děkuji za pozornost</vt:lpstr>
      <vt:lpstr>Prezentace aplikace PowerPoint</vt:lpstr>
      <vt:lpstr>Finanční řízení projektu</vt:lpstr>
      <vt:lpstr>Hlavní zásady financování</vt:lpstr>
      <vt:lpstr>Finanční řízení</vt:lpstr>
      <vt:lpstr>Finanční plán</vt:lpstr>
      <vt:lpstr>Způsobilost výdajů</vt:lpstr>
      <vt:lpstr>Základní struktura rozpočtu ESF projektu</vt:lpstr>
      <vt:lpstr>Příprava a sestavení rozpočtu</vt:lpstr>
      <vt:lpstr>Chyby při sestavování rozpočtu</vt:lpstr>
      <vt:lpstr>Způsobilé výdaje - jednotlivé kapitoly rozpočtu</vt:lpstr>
      <vt:lpstr>Způsobilé výdaje - jednotlivé kapitoly rozpočtu</vt:lpstr>
      <vt:lpstr>Způsobilé výdaje - jednotlivé kapitoly rozpočtu</vt:lpstr>
      <vt:lpstr>Způsobilé výdaje - jednotlivé kapitoly rozpočtu</vt:lpstr>
      <vt:lpstr>Způsobilé výdaje - jednotlivé kapitoly rozpočtu</vt:lpstr>
      <vt:lpstr>Vykazování nepřímých nákladů</vt:lpstr>
      <vt:lpstr>Výběr dodavatele – základní zásady</vt:lpstr>
      <vt:lpstr>Výběr dodavatele v rámci OP PPR  </vt:lpstr>
      <vt:lpstr>Výběr dodavatele v rámci OP PPR - zakázky malého rozsahu</vt:lpstr>
      <vt:lpstr>Výběr dodavatele v rámci OP PPR - zakázky vyššího rozsahu</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Sanjin Nesimi</dc:creator>
  <cp:lastModifiedBy>Olíková Jana (MHMP, FON)</cp:lastModifiedBy>
  <cp:revision>551</cp:revision>
  <cp:lastPrinted>2019-05-13T05:35:24Z</cp:lastPrinted>
  <dcterms:created xsi:type="dcterms:W3CDTF">2015-08-07T17:40:25Z</dcterms:created>
  <dcterms:modified xsi:type="dcterms:W3CDTF">2019-05-21T06:03:26Z</dcterms:modified>
</cp:coreProperties>
</file>