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handoutMasterIdLst>
    <p:handoutMasterId r:id="rId84"/>
  </p:handoutMasterIdLst>
  <p:sldIdLst>
    <p:sldId id="268" r:id="rId2"/>
    <p:sldId id="278" r:id="rId3"/>
    <p:sldId id="279" r:id="rId4"/>
    <p:sldId id="280" r:id="rId5"/>
    <p:sldId id="285" r:id="rId6"/>
    <p:sldId id="281" r:id="rId7"/>
    <p:sldId id="282" r:id="rId8"/>
    <p:sldId id="283" r:id="rId9"/>
    <p:sldId id="284" r:id="rId10"/>
    <p:sldId id="286" r:id="rId11"/>
    <p:sldId id="287" r:id="rId12"/>
    <p:sldId id="288" r:id="rId13"/>
    <p:sldId id="289" r:id="rId14"/>
    <p:sldId id="292" r:id="rId15"/>
    <p:sldId id="290" r:id="rId16"/>
    <p:sldId id="293" r:id="rId17"/>
    <p:sldId id="294" r:id="rId18"/>
    <p:sldId id="295" r:id="rId19"/>
    <p:sldId id="296" r:id="rId20"/>
    <p:sldId id="297" r:id="rId21"/>
    <p:sldId id="298" r:id="rId22"/>
    <p:sldId id="299" r:id="rId23"/>
    <p:sldId id="300" r:id="rId24"/>
    <p:sldId id="301" r:id="rId25"/>
    <p:sldId id="302" r:id="rId26"/>
    <p:sldId id="306" r:id="rId27"/>
    <p:sldId id="368" r:id="rId28"/>
    <p:sldId id="308" r:id="rId29"/>
    <p:sldId id="309" r:id="rId30"/>
    <p:sldId id="310" r:id="rId31"/>
    <p:sldId id="311" r:id="rId32"/>
    <p:sldId id="312" r:id="rId33"/>
    <p:sldId id="313" r:id="rId34"/>
    <p:sldId id="314" r:id="rId35"/>
    <p:sldId id="315" r:id="rId36"/>
    <p:sldId id="317" r:id="rId37"/>
    <p:sldId id="318" r:id="rId38"/>
    <p:sldId id="319" r:id="rId39"/>
    <p:sldId id="320" r:id="rId40"/>
    <p:sldId id="322" r:id="rId41"/>
    <p:sldId id="323" r:id="rId42"/>
    <p:sldId id="324" r:id="rId43"/>
    <p:sldId id="325" r:id="rId44"/>
    <p:sldId id="326" r:id="rId45"/>
    <p:sldId id="327" r:id="rId46"/>
    <p:sldId id="329" r:id="rId47"/>
    <p:sldId id="333" r:id="rId48"/>
    <p:sldId id="331" r:id="rId49"/>
    <p:sldId id="332" r:id="rId50"/>
    <p:sldId id="334" r:id="rId51"/>
    <p:sldId id="335" r:id="rId52"/>
    <p:sldId id="336" r:id="rId53"/>
    <p:sldId id="337" r:id="rId54"/>
    <p:sldId id="338" r:id="rId55"/>
    <p:sldId id="363" r:id="rId56"/>
    <p:sldId id="365" r:id="rId57"/>
    <p:sldId id="367" r:id="rId58"/>
    <p:sldId id="366" r:id="rId59"/>
    <p:sldId id="361" r:id="rId60"/>
    <p:sldId id="339" r:id="rId61"/>
    <p:sldId id="340" r:id="rId62"/>
    <p:sldId id="341" r:id="rId63"/>
    <p:sldId id="342" r:id="rId64"/>
    <p:sldId id="343" r:id="rId65"/>
    <p:sldId id="344" r:id="rId66"/>
    <p:sldId id="345" r:id="rId67"/>
    <p:sldId id="346" r:id="rId68"/>
    <p:sldId id="347" r:id="rId69"/>
    <p:sldId id="348" r:id="rId70"/>
    <p:sldId id="349" r:id="rId71"/>
    <p:sldId id="350" r:id="rId72"/>
    <p:sldId id="351" r:id="rId73"/>
    <p:sldId id="352" r:id="rId74"/>
    <p:sldId id="353" r:id="rId75"/>
    <p:sldId id="354" r:id="rId76"/>
    <p:sldId id="355" r:id="rId77"/>
    <p:sldId id="356" r:id="rId78"/>
    <p:sldId id="358" r:id="rId79"/>
    <p:sldId id="359" r:id="rId80"/>
    <p:sldId id="360" r:id="rId81"/>
    <p:sldId id="271"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úvod" id="{82FD86B2-C060-4F4F-81E9-D3705CF65C43}">
          <p14:sldIdLst>
            <p14:sldId id="268"/>
          </p14:sldIdLst>
        </p14:section>
        <p14:section name="obsah - vložte snímek ze  šablony" id="{235AC8B0-8BD2-4E59-81B3-FB0BB9360AFB}">
          <p14:sldIdLst>
            <p14:sldId id="278"/>
            <p14:sldId id="279"/>
            <p14:sldId id="280"/>
            <p14:sldId id="285"/>
            <p14:sldId id="281"/>
            <p14:sldId id="282"/>
            <p14:sldId id="283"/>
            <p14:sldId id="284"/>
            <p14:sldId id="286"/>
            <p14:sldId id="287"/>
            <p14:sldId id="288"/>
            <p14:sldId id="289"/>
            <p14:sldId id="292"/>
            <p14:sldId id="290"/>
            <p14:sldId id="293"/>
            <p14:sldId id="294"/>
            <p14:sldId id="295"/>
            <p14:sldId id="296"/>
            <p14:sldId id="297"/>
            <p14:sldId id="298"/>
            <p14:sldId id="299"/>
            <p14:sldId id="300"/>
            <p14:sldId id="301"/>
            <p14:sldId id="302"/>
            <p14:sldId id="306"/>
            <p14:sldId id="368"/>
            <p14:sldId id="308"/>
            <p14:sldId id="309"/>
            <p14:sldId id="310"/>
            <p14:sldId id="311"/>
            <p14:sldId id="312"/>
            <p14:sldId id="313"/>
            <p14:sldId id="314"/>
            <p14:sldId id="315"/>
            <p14:sldId id="317"/>
            <p14:sldId id="318"/>
            <p14:sldId id="319"/>
            <p14:sldId id="320"/>
            <p14:sldId id="322"/>
            <p14:sldId id="323"/>
            <p14:sldId id="324"/>
            <p14:sldId id="325"/>
            <p14:sldId id="326"/>
            <p14:sldId id="327"/>
            <p14:sldId id="329"/>
            <p14:sldId id="333"/>
            <p14:sldId id="331"/>
            <p14:sldId id="332"/>
            <p14:sldId id="334"/>
            <p14:sldId id="335"/>
            <p14:sldId id="336"/>
            <p14:sldId id="337"/>
            <p14:sldId id="338"/>
            <p14:sldId id="363"/>
            <p14:sldId id="365"/>
            <p14:sldId id="367"/>
            <p14:sldId id="366"/>
            <p14:sldId id="361"/>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8"/>
            <p14:sldId id="359"/>
            <p14:sldId id="360"/>
          </p14:sldIdLst>
        </p14:section>
        <p14:section name="závěr" id="{49A95331-DA14-4E69-9218-0E2450B1C304}">
          <p14:sldIdLst>
            <p14:sldId id="27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6FF"/>
    <a:srgbClr val="F2CDE0"/>
    <a:srgbClr val="D3DF89"/>
    <a:srgbClr val="B0D2F0"/>
    <a:srgbClr val="B0D2FE"/>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9" autoAdjust="0"/>
    <p:restoredTop sz="75151" autoAdjust="0"/>
  </p:normalViewPr>
  <p:slideViewPr>
    <p:cSldViewPr snapToGrid="0">
      <p:cViewPr varScale="1">
        <p:scale>
          <a:sx n="91" d="100"/>
          <a:sy n="91" d="100"/>
        </p:scale>
        <p:origin x="22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49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o Lukš" userId="bae45fc6-8636-485e-8e1f-4482e6274464" providerId="ADAL" clId="{E1F19F5C-D975-4CFE-8898-89C5D0683A04}"/>
    <pc:docChg chg="custSel addSld delSld modSld sldOrd modSection">
      <pc:chgData name="Ivo Lukš" userId="bae45fc6-8636-485e-8e1f-4482e6274464" providerId="ADAL" clId="{E1F19F5C-D975-4CFE-8898-89C5D0683A04}" dt="2019-05-14T11:26:21.290" v="82" actId="2711"/>
      <pc:docMkLst>
        <pc:docMk/>
      </pc:docMkLst>
      <pc:sldChg chg="modSp">
        <pc:chgData name="Ivo Lukš" userId="bae45fc6-8636-485e-8e1f-4482e6274464" providerId="ADAL" clId="{E1F19F5C-D975-4CFE-8898-89C5D0683A04}" dt="2019-05-14T11:25:59.270" v="80" actId="2711"/>
        <pc:sldMkLst>
          <pc:docMk/>
          <pc:sldMk cId="2484415882" sldId="278"/>
        </pc:sldMkLst>
        <pc:spChg chg="mod">
          <ac:chgData name="Ivo Lukš" userId="bae45fc6-8636-485e-8e1f-4482e6274464" providerId="ADAL" clId="{E1F19F5C-D975-4CFE-8898-89C5D0683A04}" dt="2019-05-14T11:25:59.270" v="80" actId="2711"/>
          <ac:spMkLst>
            <pc:docMk/>
            <pc:sldMk cId="2484415882" sldId="278"/>
            <ac:spMk id="4" creationId="{E9DBE2BC-F08C-4A07-8DA8-A1D25B418876}"/>
          </ac:spMkLst>
        </pc:spChg>
      </pc:sldChg>
      <pc:sldChg chg="modSp">
        <pc:chgData name="Ivo Lukš" userId="bae45fc6-8636-485e-8e1f-4482e6274464" providerId="ADAL" clId="{E1F19F5C-D975-4CFE-8898-89C5D0683A04}" dt="2019-05-14T11:26:06.356" v="81" actId="2711"/>
        <pc:sldMkLst>
          <pc:docMk/>
          <pc:sldMk cId="2051139887" sldId="280"/>
        </pc:sldMkLst>
        <pc:spChg chg="mod">
          <ac:chgData name="Ivo Lukš" userId="bae45fc6-8636-485e-8e1f-4482e6274464" providerId="ADAL" clId="{E1F19F5C-D975-4CFE-8898-89C5D0683A04}" dt="2019-05-14T11:26:06.356" v="81" actId="2711"/>
          <ac:spMkLst>
            <pc:docMk/>
            <pc:sldMk cId="2051139887" sldId="280"/>
            <ac:spMk id="4" creationId="{E9DBE2BC-F08C-4A07-8DA8-A1D25B418876}"/>
          </ac:spMkLst>
        </pc:spChg>
      </pc:sldChg>
      <pc:sldChg chg="modSp">
        <pc:chgData name="Ivo Lukš" userId="bae45fc6-8636-485e-8e1f-4482e6274464" providerId="ADAL" clId="{E1F19F5C-D975-4CFE-8898-89C5D0683A04}" dt="2019-05-14T11:00:55.871" v="1" actId="6549"/>
        <pc:sldMkLst>
          <pc:docMk/>
          <pc:sldMk cId="2241994377" sldId="282"/>
        </pc:sldMkLst>
        <pc:spChg chg="mod">
          <ac:chgData name="Ivo Lukš" userId="bae45fc6-8636-485e-8e1f-4482e6274464" providerId="ADAL" clId="{E1F19F5C-D975-4CFE-8898-89C5D0683A04}" dt="2019-05-14T11:00:55.871" v="1" actId="6549"/>
          <ac:spMkLst>
            <pc:docMk/>
            <pc:sldMk cId="2241994377" sldId="282"/>
            <ac:spMk id="4" creationId="{E9DBE2BC-F08C-4A07-8DA8-A1D25B418876}"/>
          </ac:spMkLst>
        </pc:spChg>
      </pc:sldChg>
      <pc:sldChg chg="ord">
        <pc:chgData name="Ivo Lukš" userId="bae45fc6-8636-485e-8e1f-4482e6274464" providerId="ADAL" clId="{E1F19F5C-D975-4CFE-8898-89C5D0683A04}" dt="2019-05-14T11:00:35.831" v="0"/>
        <pc:sldMkLst>
          <pc:docMk/>
          <pc:sldMk cId="4139999594" sldId="285"/>
        </pc:sldMkLst>
      </pc:sldChg>
      <pc:sldChg chg="ord">
        <pc:chgData name="Ivo Lukš" userId="bae45fc6-8636-485e-8e1f-4482e6274464" providerId="ADAL" clId="{E1F19F5C-D975-4CFE-8898-89C5D0683A04}" dt="2019-05-14T11:07:00.010" v="24"/>
        <pc:sldMkLst>
          <pc:docMk/>
          <pc:sldMk cId="1230550983" sldId="292"/>
        </pc:sldMkLst>
      </pc:sldChg>
      <pc:sldChg chg="modSp ord">
        <pc:chgData name="Ivo Lukš" userId="bae45fc6-8636-485e-8e1f-4482e6274464" providerId="ADAL" clId="{E1F19F5C-D975-4CFE-8898-89C5D0683A04}" dt="2019-05-14T11:04:58.768" v="21"/>
        <pc:sldMkLst>
          <pc:docMk/>
          <pc:sldMk cId="3514552026" sldId="293"/>
        </pc:sldMkLst>
        <pc:spChg chg="mod">
          <ac:chgData name="Ivo Lukš" userId="bae45fc6-8636-485e-8e1f-4482e6274464" providerId="ADAL" clId="{E1F19F5C-D975-4CFE-8898-89C5D0683A04}" dt="2019-05-14T11:03:07.082" v="15" actId="20577"/>
          <ac:spMkLst>
            <pc:docMk/>
            <pc:sldMk cId="3514552026" sldId="293"/>
            <ac:spMk id="4" creationId="{E9DBE2BC-F08C-4A07-8DA8-A1D25B418876}"/>
          </ac:spMkLst>
        </pc:spChg>
      </pc:sldChg>
      <pc:sldChg chg="ord">
        <pc:chgData name="Ivo Lukš" userId="bae45fc6-8636-485e-8e1f-4482e6274464" providerId="ADAL" clId="{E1F19F5C-D975-4CFE-8898-89C5D0683A04}" dt="2019-05-14T11:07:57.858" v="25"/>
        <pc:sldMkLst>
          <pc:docMk/>
          <pc:sldMk cId="2619722342" sldId="294"/>
        </pc:sldMkLst>
      </pc:sldChg>
      <pc:sldChg chg="ord">
        <pc:chgData name="Ivo Lukš" userId="bae45fc6-8636-485e-8e1f-4482e6274464" providerId="ADAL" clId="{E1F19F5C-D975-4CFE-8898-89C5D0683A04}" dt="2019-05-14T11:05:10.141" v="22"/>
        <pc:sldMkLst>
          <pc:docMk/>
          <pc:sldMk cId="1087350815" sldId="295"/>
        </pc:sldMkLst>
      </pc:sldChg>
      <pc:sldChg chg="ord">
        <pc:chgData name="Ivo Lukš" userId="bae45fc6-8636-485e-8e1f-4482e6274464" providerId="ADAL" clId="{E1F19F5C-D975-4CFE-8898-89C5D0683A04}" dt="2019-05-14T11:04:33.806" v="20"/>
        <pc:sldMkLst>
          <pc:docMk/>
          <pc:sldMk cId="1467959752" sldId="296"/>
        </pc:sldMkLst>
      </pc:sldChg>
      <pc:sldChg chg="del">
        <pc:chgData name="Ivo Lukš" userId="bae45fc6-8636-485e-8e1f-4482e6274464" providerId="ADAL" clId="{E1F19F5C-D975-4CFE-8898-89C5D0683A04}" dt="2019-05-14T11:08:51.533" v="26" actId="2696"/>
        <pc:sldMkLst>
          <pc:docMk/>
          <pc:sldMk cId="803428789" sldId="303"/>
        </pc:sldMkLst>
      </pc:sldChg>
      <pc:sldChg chg="del">
        <pc:chgData name="Ivo Lukš" userId="bae45fc6-8636-485e-8e1f-4482e6274464" providerId="ADAL" clId="{E1F19F5C-D975-4CFE-8898-89C5D0683A04}" dt="2019-05-14T11:09:29.663" v="27" actId="2696"/>
        <pc:sldMkLst>
          <pc:docMk/>
          <pc:sldMk cId="3117621224" sldId="305"/>
        </pc:sldMkLst>
      </pc:sldChg>
      <pc:sldChg chg="del">
        <pc:chgData name="Ivo Lukš" userId="bae45fc6-8636-485e-8e1f-4482e6274464" providerId="ADAL" clId="{E1F19F5C-D975-4CFE-8898-89C5D0683A04}" dt="2019-05-14T11:14:00.179" v="32" actId="2696"/>
        <pc:sldMkLst>
          <pc:docMk/>
          <pc:sldMk cId="3314149399" sldId="307"/>
        </pc:sldMkLst>
      </pc:sldChg>
      <pc:sldChg chg="modSp">
        <pc:chgData name="Ivo Lukš" userId="bae45fc6-8636-485e-8e1f-4482e6274464" providerId="ADAL" clId="{E1F19F5C-D975-4CFE-8898-89C5D0683A04}" dt="2019-05-14T11:15:21.455" v="33" actId="6549"/>
        <pc:sldMkLst>
          <pc:docMk/>
          <pc:sldMk cId="3688064097" sldId="319"/>
        </pc:sldMkLst>
        <pc:spChg chg="mod">
          <ac:chgData name="Ivo Lukš" userId="bae45fc6-8636-485e-8e1f-4482e6274464" providerId="ADAL" clId="{E1F19F5C-D975-4CFE-8898-89C5D0683A04}" dt="2019-05-14T11:15:21.455" v="33" actId="6549"/>
          <ac:spMkLst>
            <pc:docMk/>
            <pc:sldMk cId="3688064097" sldId="319"/>
            <ac:spMk id="2" creationId="{3974DDC6-8432-4A16-A927-592CFE1D327E}"/>
          </ac:spMkLst>
        </pc:spChg>
      </pc:sldChg>
      <pc:sldChg chg="modSp">
        <pc:chgData name="Ivo Lukš" userId="bae45fc6-8636-485e-8e1f-4482e6274464" providerId="ADAL" clId="{E1F19F5C-D975-4CFE-8898-89C5D0683A04}" dt="2019-05-14T11:26:21.290" v="82" actId="2711"/>
        <pc:sldMkLst>
          <pc:docMk/>
          <pc:sldMk cId="2261333564" sldId="323"/>
        </pc:sldMkLst>
        <pc:spChg chg="mod">
          <ac:chgData name="Ivo Lukš" userId="bae45fc6-8636-485e-8e1f-4482e6274464" providerId="ADAL" clId="{E1F19F5C-D975-4CFE-8898-89C5D0683A04}" dt="2019-05-14T11:26:21.290" v="82" actId="2711"/>
          <ac:spMkLst>
            <pc:docMk/>
            <pc:sldMk cId="2261333564" sldId="323"/>
            <ac:spMk id="16" creationId="{299B0DA3-433F-4C49-8B4E-237D91D5C59F}"/>
          </ac:spMkLst>
        </pc:spChg>
      </pc:sldChg>
      <pc:sldChg chg="modSp">
        <pc:chgData name="Ivo Lukš" userId="bae45fc6-8636-485e-8e1f-4482e6274464" providerId="ADAL" clId="{E1F19F5C-D975-4CFE-8898-89C5D0683A04}" dt="2019-05-14T11:17:43.297" v="56" actId="20577"/>
        <pc:sldMkLst>
          <pc:docMk/>
          <pc:sldMk cId="2421033712" sldId="327"/>
        </pc:sldMkLst>
        <pc:spChg chg="mod">
          <ac:chgData name="Ivo Lukš" userId="bae45fc6-8636-485e-8e1f-4482e6274464" providerId="ADAL" clId="{E1F19F5C-D975-4CFE-8898-89C5D0683A04}" dt="2019-05-14T11:17:43.297" v="56" actId="20577"/>
          <ac:spMkLst>
            <pc:docMk/>
            <pc:sldMk cId="2421033712" sldId="327"/>
            <ac:spMk id="18" creationId="{CE7DEE54-4CB4-4430-A3F7-90F17120AF11}"/>
          </ac:spMkLst>
        </pc:spChg>
      </pc:sldChg>
      <pc:sldChg chg="del">
        <pc:chgData name="Ivo Lukš" userId="bae45fc6-8636-485e-8e1f-4482e6274464" providerId="ADAL" clId="{E1F19F5C-D975-4CFE-8898-89C5D0683A04}" dt="2019-05-14T11:17:35.579" v="55" actId="2696"/>
        <pc:sldMkLst>
          <pc:docMk/>
          <pc:sldMk cId="4175766710" sldId="328"/>
        </pc:sldMkLst>
      </pc:sldChg>
      <pc:sldChg chg="modSp">
        <pc:chgData name="Ivo Lukš" userId="bae45fc6-8636-485e-8e1f-4482e6274464" providerId="ADAL" clId="{E1F19F5C-D975-4CFE-8898-89C5D0683A04}" dt="2019-05-14T11:19:05.912" v="57" actId="6549"/>
        <pc:sldMkLst>
          <pc:docMk/>
          <pc:sldMk cId="688033203" sldId="337"/>
        </pc:sldMkLst>
        <pc:spChg chg="mod">
          <ac:chgData name="Ivo Lukš" userId="bae45fc6-8636-485e-8e1f-4482e6274464" providerId="ADAL" clId="{E1F19F5C-D975-4CFE-8898-89C5D0683A04}" dt="2019-05-14T11:19:05.912" v="57" actId="6549"/>
          <ac:spMkLst>
            <pc:docMk/>
            <pc:sldMk cId="688033203" sldId="337"/>
            <ac:spMk id="20" creationId="{4218DC6A-2EE8-46C9-89F5-37F949F2BA60}"/>
          </ac:spMkLst>
        </pc:spChg>
      </pc:sldChg>
      <pc:sldChg chg="modSp">
        <pc:chgData name="Ivo Lukš" userId="bae45fc6-8636-485e-8e1f-4482e6274464" providerId="ADAL" clId="{E1F19F5C-D975-4CFE-8898-89C5D0683A04}" dt="2019-05-14T11:20:56.352" v="59" actId="114"/>
        <pc:sldMkLst>
          <pc:docMk/>
          <pc:sldMk cId="864434941" sldId="339"/>
        </pc:sldMkLst>
        <pc:spChg chg="mod">
          <ac:chgData name="Ivo Lukš" userId="bae45fc6-8636-485e-8e1f-4482e6274464" providerId="ADAL" clId="{E1F19F5C-D975-4CFE-8898-89C5D0683A04}" dt="2019-05-14T11:20:56.352" v="59" actId="114"/>
          <ac:spMkLst>
            <pc:docMk/>
            <pc:sldMk cId="864434941" sldId="339"/>
            <ac:spMk id="20" creationId="{4218DC6A-2EE8-46C9-89F5-37F949F2BA60}"/>
          </ac:spMkLst>
        </pc:spChg>
      </pc:sldChg>
      <pc:sldChg chg="modSp">
        <pc:chgData name="Ivo Lukš" userId="bae45fc6-8636-485e-8e1f-4482e6274464" providerId="ADAL" clId="{E1F19F5C-D975-4CFE-8898-89C5D0683A04}" dt="2019-05-14T11:21:27.671" v="60" actId="11"/>
        <pc:sldMkLst>
          <pc:docMk/>
          <pc:sldMk cId="3311009758" sldId="340"/>
        </pc:sldMkLst>
        <pc:spChg chg="mod">
          <ac:chgData name="Ivo Lukš" userId="bae45fc6-8636-485e-8e1f-4482e6274464" providerId="ADAL" clId="{E1F19F5C-D975-4CFE-8898-89C5D0683A04}" dt="2019-05-14T11:21:27.671" v="60" actId="11"/>
          <ac:spMkLst>
            <pc:docMk/>
            <pc:sldMk cId="3311009758" sldId="340"/>
            <ac:spMk id="2" creationId="{3974DDC6-8432-4A16-A927-592CFE1D327E}"/>
          </ac:spMkLst>
        </pc:spChg>
      </pc:sldChg>
      <pc:sldChg chg="modSp">
        <pc:chgData name="Ivo Lukš" userId="bae45fc6-8636-485e-8e1f-4482e6274464" providerId="ADAL" clId="{E1F19F5C-D975-4CFE-8898-89C5D0683A04}" dt="2019-05-14T11:23:34.100" v="68" actId="255"/>
        <pc:sldMkLst>
          <pc:docMk/>
          <pc:sldMk cId="1613500521" sldId="348"/>
        </pc:sldMkLst>
        <pc:spChg chg="mod">
          <ac:chgData name="Ivo Lukš" userId="bae45fc6-8636-485e-8e1f-4482e6274464" providerId="ADAL" clId="{E1F19F5C-D975-4CFE-8898-89C5D0683A04}" dt="2019-05-14T11:23:34.100" v="68" actId="255"/>
          <ac:spMkLst>
            <pc:docMk/>
            <pc:sldMk cId="1613500521" sldId="348"/>
            <ac:spMk id="2" creationId="{3974DDC6-8432-4A16-A927-592CFE1D327E}"/>
          </ac:spMkLst>
        </pc:spChg>
      </pc:sldChg>
      <pc:sldChg chg="modSp">
        <pc:chgData name="Ivo Lukš" userId="bae45fc6-8636-485e-8e1f-4482e6274464" providerId="ADAL" clId="{E1F19F5C-D975-4CFE-8898-89C5D0683A04}" dt="2019-05-14T11:25:11.271" v="78" actId="20577"/>
        <pc:sldMkLst>
          <pc:docMk/>
          <pc:sldMk cId="1404153583" sldId="356"/>
        </pc:sldMkLst>
        <pc:spChg chg="mod">
          <ac:chgData name="Ivo Lukš" userId="bae45fc6-8636-485e-8e1f-4482e6274464" providerId="ADAL" clId="{E1F19F5C-D975-4CFE-8898-89C5D0683A04}" dt="2019-05-14T11:25:11.271" v="78" actId="20577"/>
          <ac:spMkLst>
            <pc:docMk/>
            <pc:sldMk cId="1404153583" sldId="356"/>
            <ac:spMk id="6" creationId="{6FDA33A9-30E3-4148-B1B0-FFFBE14700BE}"/>
          </ac:spMkLst>
        </pc:spChg>
      </pc:sldChg>
      <pc:sldChg chg="del">
        <pc:chgData name="Ivo Lukš" userId="bae45fc6-8636-485e-8e1f-4482e6274464" providerId="ADAL" clId="{E1F19F5C-D975-4CFE-8898-89C5D0683A04}" dt="2019-05-14T11:25:23.206" v="79" actId="2696"/>
        <pc:sldMkLst>
          <pc:docMk/>
          <pc:sldMk cId="1103996916" sldId="357"/>
        </pc:sldMkLst>
      </pc:sldChg>
      <pc:sldChg chg="modSp">
        <pc:chgData name="Ivo Lukš" userId="bae45fc6-8636-485e-8e1f-4482e6274464" providerId="ADAL" clId="{E1F19F5C-D975-4CFE-8898-89C5D0683A04}" dt="2019-05-14T11:20:47.281" v="58" actId="113"/>
        <pc:sldMkLst>
          <pc:docMk/>
          <pc:sldMk cId="2298964358" sldId="361"/>
        </pc:sldMkLst>
        <pc:spChg chg="mod">
          <ac:chgData name="Ivo Lukš" userId="bae45fc6-8636-485e-8e1f-4482e6274464" providerId="ADAL" clId="{E1F19F5C-D975-4CFE-8898-89C5D0683A04}" dt="2019-05-14T11:20:47.281" v="58" actId="113"/>
          <ac:spMkLst>
            <pc:docMk/>
            <pc:sldMk cId="2298964358" sldId="361"/>
            <ac:spMk id="20" creationId="{4218DC6A-2EE8-46C9-89F5-37F949F2BA60}"/>
          </ac:spMkLst>
        </pc:spChg>
      </pc:sldChg>
      <pc:sldChg chg="modSp add">
        <pc:chgData name="Ivo Lukš" userId="bae45fc6-8636-485e-8e1f-4482e6274464" providerId="ADAL" clId="{E1F19F5C-D975-4CFE-8898-89C5D0683A04}" dt="2019-05-14T11:13:52.165" v="31" actId="255"/>
        <pc:sldMkLst>
          <pc:docMk/>
          <pc:sldMk cId="1779136421" sldId="368"/>
        </pc:sldMkLst>
        <pc:spChg chg="mod">
          <ac:chgData name="Ivo Lukš" userId="bae45fc6-8636-485e-8e1f-4482e6274464" providerId="ADAL" clId="{E1F19F5C-D975-4CFE-8898-89C5D0683A04}" dt="2019-05-14T11:13:52.165" v="31" actId="255"/>
          <ac:spMkLst>
            <pc:docMk/>
            <pc:sldMk cId="1779136421" sldId="368"/>
            <ac:spMk id="15" creationId="{9FB7B85A-D7CB-459E-A1DE-F1A76E9C8268}"/>
          </ac:spMkLst>
        </pc:spChg>
      </pc:sldChg>
    </pc:docChg>
  </pc:docChgLst>
  <pc:docChgLst>
    <pc:chgData name="Ivo Lukš" userId="bae45fc6-8636-485e-8e1f-4482e6274464" providerId="ADAL" clId="{5F189B5F-8015-47BC-9B3A-78BFDB3F9622}"/>
    <pc:docChg chg="custSel modSld">
      <pc:chgData name="Ivo Lukš" userId="bae45fc6-8636-485e-8e1f-4482e6274464" providerId="ADAL" clId="{5F189B5F-8015-47BC-9B3A-78BFDB3F9622}" dt="2019-03-13T21:02:33.704" v="42" actId="6549"/>
      <pc:docMkLst>
        <pc:docMk/>
      </pc:docMkLst>
      <pc:sldChg chg="modSp">
        <pc:chgData name="Ivo Lukš" userId="bae45fc6-8636-485e-8e1f-4482e6274464" providerId="ADAL" clId="{5F189B5F-8015-47BC-9B3A-78BFDB3F9622}" dt="2019-03-13T21:02:33.704" v="42" actId="6549"/>
        <pc:sldMkLst>
          <pc:docMk/>
          <pc:sldMk cId="2532564108" sldId="271"/>
        </pc:sldMkLst>
        <pc:spChg chg="mod">
          <ac:chgData name="Ivo Lukš" userId="bae45fc6-8636-485e-8e1f-4482e6274464" providerId="ADAL" clId="{5F189B5F-8015-47BC-9B3A-78BFDB3F9622}" dt="2019-03-13T21:02:33.704" v="42" actId="6549"/>
          <ac:spMkLst>
            <pc:docMk/>
            <pc:sldMk cId="2532564108" sldId="271"/>
            <ac:spMk id="4" creationId="{E8846BF1-8224-4931-9421-8DAA24BD4D1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2EE624-0ED7-44FA-B8CE-8462E7E52DEA}" type="datetimeFigureOut">
              <a:rPr lang="cs-CZ" smtClean="0"/>
              <a:t>18.6.2019</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3A0D5-85A6-4E19-B96A-73C5366D7152}" type="slidenum">
              <a:rPr lang="cs-CZ" smtClean="0"/>
              <a:t>‹#›</a:t>
            </a:fld>
            <a:endParaRPr lang="cs-CZ"/>
          </a:p>
        </p:txBody>
      </p:sp>
    </p:spTree>
    <p:extLst>
      <p:ext uri="{BB962C8B-B14F-4D97-AF65-F5344CB8AC3E}">
        <p14:creationId xmlns:p14="http://schemas.microsoft.com/office/powerpoint/2010/main" val="3601576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F9959-0DE2-4543-993C-40C884C671A4}" type="datetimeFigureOut">
              <a:rPr lang="cs-CZ" smtClean="0"/>
              <a:t>18.6.2019</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539C5-E278-4B09-9422-FBC3C38122A2}" type="slidenum">
              <a:rPr lang="cs-CZ" smtClean="0"/>
              <a:t>‹#›</a:t>
            </a:fld>
            <a:endParaRPr lang="cs-CZ"/>
          </a:p>
        </p:txBody>
      </p:sp>
    </p:spTree>
    <p:extLst>
      <p:ext uri="{BB962C8B-B14F-4D97-AF65-F5344CB8AC3E}">
        <p14:creationId xmlns:p14="http://schemas.microsoft.com/office/powerpoint/2010/main" val="188153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a:t>
            </a:fld>
            <a:endParaRPr lang="cs-CZ" altLang="cs-CZ" dirty="0">
              <a:latin typeface="Calibri" panose="020F0502020204030204" pitchFamily="34" charset="0"/>
            </a:endParaRPr>
          </a:p>
        </p:txBody>
      </p:sp>
    </p:spTree>
    <p:extLst>
      <p:ext uri="{BB962C8B-B14F-4D97-AF65-F5344CB8AC3E}">
        <p14:creationId xmlns:p14="http://schemas.microsoft.com/office/powerpoint/2010/main" val="3131899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11</a:t>
            </a:fld>
            <a:endParaRPr lang="cs-CZ" altLang="cs-CZ" dirty="0">
              <a:latin typeface="Calibri" panose="020F0502020204030204" pitchFamily="34" charset="0"/>
            </a:endParaRPr>
          </a:p>
        </p:txBody>
      </p:sp>
    </p:spTree>
    <p:extLst>
      <p:ext uri="{BB962C8B-B14F-4D97-AF65-F5344CB8AC3E}">
        <p14:creationId xmlns:p14="http://schemas.microsoft.com/office/powerpoint/2010/main" val="3200434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12</a:t>
            </a:fld>
            <a:endParaRPr lang="cs-CZ" altLang="cs-CZ" dirty="0">
              <a:latin typeface="Calibri" panose="020F0502020204030204" pitchFamily="34" charset="0"/>
            </a:endParaRPr>
          </a:p>
        </p:txBody>
      </p:sp>
    </p:spTree>
    <p:extLst>
      <p:ext uri="{BB962C8B-B14F-4D97-AF65-F5344CB8AC3E}">
        <p14:creationId xmlns:p14="http://schemas.microsoft.com/office/powerpoint/2010/main" val="1059315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13</a:t>
            </a:fld>
            <a:endParaRPr lang="cs-CZ" altLang="cs-CZ" dirty="0">
              <a:latin typeface="Calibri" panose="020F0502020204030204" pitchFamily="34" charset="0"/>
            </a:endParaRPr>
          </a:p>
        </p:txBody>
      </p:sp>
    </p:spTree>
    <p:extLst>
      <p:ext uri="{BB962C8B-B14F-4D97-AF65-F5344CB8AC3E}">
        <p14:creationId xmlns:p14="http://schemas.microsoft.com/office/powerpoint/2010/main" val="1950081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14</a:t>
            </a:fld>
            <a:endParaRPr lang="cs-CZ" altLang="cs-CZ" dirty="0">
              <a:latin typeface="Calibri" panose="020F0502020204030204" pitchFamily="34" charset="0"/>
            </a:endParaRPr>
          </a:p>
        </p:txBody>
      </p:sp>
    </p:spTree>
    <p:extLst>
      <p:ext uri="{BB962C8B-B14F-4D97-AF65-F5344CB8AC3E}">
        <p14:creationId xmlns:p14="http://schemas.microsoft.com/office/powerpoint/2010/main" val="3568071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15</a:t>
            </a:fld>
            <a:endParaRPr lang="cs-CZ" altLang="cs-CZ">
              <a:latin typeface="Calibri" panose="020F0502020204030204" pitchFamily="34" charset="0"/>
            </a:endParaRPr>
          </a:p>
        </p:txBody>
      </p:sp>
    </p:spTree>
    <p:extLst>
      <p:ext uri="{BB962C8B-B14F-4D97-AF65-F5344CB8AC3E}">
        <p14:creationId xmlns:p14="http://schemas.microsoft.com/office/powerpoint/2010/main" val="3752655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16</a:t>
            </a:fld>
            <a:endParaRPr lang="cs-CZ" altLang="cs-CZ" dirty="0">
              <a:latin typeface="Calibri" panose="020F0502020204030204" pitchFamily="34" charset="0"/>
            </a:endParaRPr>
          </a:p>
        </p:txBody>
      </p:sp>
    </p:spTree>
    <p:extLst>
      <p:ext uri="{BB962C8B-B14F-4D97-AF65-F5344CB8AC3E}">
        <p14:creationId xmlns:p14="http://schemas.microsoft.com/office/powerpoint/2010/main" val="3117532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17</a:t>
            </a:fld>
            <a:endParaRPr lang="cs-CZ" altLang="cs-CZ" dirty="0">
              <a:latin typeface="Calibri" panose="020F0502020204030204" pitchFamily="34" charset="0"/>
            </a:endParaRPr>
          </a:p>
        </p:txBody>
      </p:sp>
    </p:spTree>
    <p:extLst>
      <p:ext uri="{BB962C8B-B14F-4D97-AF65-F5344CB8AC3E}">
        <p14:creationId xmlns:p14="http://schemas.microsoft.com/office/powerpoint/2010/main" val="2103146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18</a:t>
            </a:fld>
            <a:endParaRPr lang="cs-CZ" altLang="cs-CZ" dirty="0">
              <a:latin typeface="Calibri" panose="020F0502020204030204" pitchFamily="34" charset="0"/>
            </a:endParaRPr>
          </a:p>
        </p:txBody>
      </p:sp>
    </p:spTree>
    <p:extLst>
      <p:ext uri="{BB962C8B-B14F-4D97-AF65-F5344CB8AC3E}">
        <p14:creationId xmlns:p14="http://schemas.microsoft.com/office/powerpoint/2010/main" val="2221414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19</a:t>
            </a:fld>
            <a:endParaRPr lang="cs-CZ" altLang="cs-CZ" dirty="0">
              <a:latin typeface="Calibri" panose="020F0502020204030204" pitchFamily="34" charset="0"/>
            </a:endParaRPr>
          </a:p>
        </p:txBody>
      </p:sp>
    </p:spTree>
    <p:extLst>
      <p:ext uri="{BB962C8B-B14F-4D97-AF65-F5344CB8AC3E}">
        <p14:creationId xmlns:p14="http://schemas.microsoft.com/office/powerpoint/2010/main" val="473303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20</a:t>
            </a:fld>
            <a:endParaRPr lang="cs-CZ" altLang="cs-CZ">
              <a:latin typeface="Calibri" panose="020F0502020204030204" pitchFamily="34" charset="0"/>
            </a:endParaRPr>
          </a:p>
        </p:txBody>
      </p:sp>
    </p:spTree>
    <p:extLst>
      <p:ext uri="{BB962C8B-B14F-4D97-AF65-F5344CB8AC3E}">
        <p14:creationId xmlns:p14="http://schemas.microsoft.com/office/powerpoint/2010/main" val="14327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a:t>
            </a:fld>
            <a:endParaRPr lang="cs-CZ" altLang="cs-CZ" dirty="0">
              <a:latin typeface="Calibri" panose="020F0502020204030204" pitchFamily="34" charset="0"/>
            </a:endParaRPr>
          </a:p>
        </p:txBody>
      </p:sp>
    </p:spTree>
    <p:extLst>
      <p:ext uri="{BB962C8B-B14F-4D97-AF65-F5344CB8AC3E}">
        <p14:creationId xmlns:p14="http://schemas.microsoft.com/office/powerpoint/2010/main" val="1361154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21</a:t>
            </a:fld>
            <a:endParaRPr lang="cs-CZ" altLang="cs-CZ">
              <a:latin typeface="Calibri" panose="020F0502020204030204" pitchFamily="34" charset="0"/>
            </a:endParaRPr>
          </a:p>
        </p:txBody>
      </p:sp>
    </p:spTree>
    <p:extLst>
      <p:ext uri="{BB962C8B-B14F-4D97-AF65-F5344CB8AC3E}">
        <p14:creationId xmlns:p14="http://schemas.microsoft.com/office/powerpoint/2010/main" val="2282576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22</a:t>
            </a:fld>
            <a:endParaRPr lang="cs-CZ" altLang="cs-CZ">
              <a:latin typeface="Calibri" panose="020F0502020204030204" pitchFamily="34" charset="0"/>
            </a:endParaRPr>
          </a:p>
        </p:txBody>
      </p:sp>
    </p:spTree>
    <p:extLst>
      <p:ext uri="{BB962C8B-B14F-4D97-AF65-F5344CB8AC3E}">
        <p14:creationId xmlns:p14="http://schemas.microsoft.com/office/powerpoint/2010/main" val="1847160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23</a:t>
            </a:fld>
            <a:endParaRPr lang="cs-CZ" altLang="cs-CZ">
              <a:latin typeface="Calibri" panose="020F0502020204030204" pitchFamily="34" charset="0"/>
            </a:endParaRPr>
          </a:p>
        </p:txBody>
      </p:sp>
    </p:spTree>
    <p:extLst>
      <p:ext uri="{BB962C8B-B14F-4D97-AF65-F5344CB8AC3E}">
        <p14:creationId xmlns:p14="http://schemas.microsoft.com/office/powerpoint/2010/main" val="2022059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24</a:t>
            </a:fld>
            <a:endParaRPr lang="cs-CZ" altLang="cs-CZ">
              <a:latin typeface="Calibri" panose="020F0502020204030204" pitchFamily="34" charset="0"/>
            </a:endParaRPr>
          </a:p>
        </p:txBody>
      </p:sp>
    </p:spTree>
    <p:extLst>
      <p:ext uri="{BB962C8B-B14F-4D97-AF65-F5344CB8AC3E}">
        <p14:creationId xmlns:p14="http://schemas.microsoft.com/office/powerpoint/2010/main" val="2796584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25</a:t>
            </a:fld>
            <a:endParaRPr lang="cs-CZ" altLang="cs-CZ">
              <a:latin typeface="Calibri" panose="020F0502020204030204" pitchFamily="34" charset="0"/>
            </a:endParaRPr>
          </a:p>
        </p:txBody>
      </p:sp>
    </p:spTree>
    <p:extLst>
      <p:ext uri="{BB962C8B-B14F-4D97-AF65-F5344CB8AC3E}">
        <p14:creationId xmlns:p14="http://schemas.microsoft.com/office/powerpoint/2010/main" val="3941789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26</a:t>
            </a:fld>
            <a:endParaRPr lang="cs-CZ" altLang="cs-CZ">
              <a:latin typeface="Calibri" panose="020F0502020204030204" pitchFamily="34" charset="0"/>
            </a:endParaRPr>
          </a:p>
        </p:txBody>
      </p:sp>
    </p:spTree>
    <p:extLst>
      <p:ext uri="{BB962C8B-B14F-4D97-AF65-F5344CB8AC3E}">
        <p14:creationId xmlns:p14="http://schemas.microsoft.com/office/powerpoint/2010/main" val="2606672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27</a:t>
            </a:fld>
            <a:endParaRPr lang="cs-CZ" altLang="cs-CZ">
              <a:latin typeface="Calibri" panose="020F0502020204030204" pitchFamily="34" charset="0"/>
            </a:endParaRPr>
          </a:p>
        </p:txBody>
      </p:sp>
    </p:spTree>
    <p:extLst>
      <p:ext uri="{BB962C8B-B14F-4D97-AF65-F5344CB8AC3E}">
        <p14:creationId xmlns:p14="http://schemas.microsoft.com/office/powerpoint/2010/main" val="1891010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28</a:t>
            </a:fld>
            <a:endParaRPr lang="cs-CZ" altLang="cs-CZ">
              <a:latin typeface="Calibri" panose="020F0502020204030204" pitchFamily="34" charset="0"/>
            </a:endParaRPr>
          </a:p>
        </p:txBody>
      </p:sp>
    </p:spTree>
    <p:extLst>
      <p:ext uri="{BB962C8B-B14F-4D97-AF65-F5344CB8AC3E}">
        <p14:creationId xmlns:p14="http://schemas.microsoft.com/office/powerpoint/2010/main" val="2112480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29</a:t>
            </a:fld>
            <a:endParaRPr lang="cs-CZ" altLang="cs-CZ">
              <a:latin typeface="Calibri" panose="020F0502020204030204" pitchFamily="34" charset="0"/>
            </a:endParaRPr>
          </a:p>
        </p:txBody>
      </p:sp>
    </p:spTree>
    <p:extLst>
      <p:ext uri="{BB962C8B-B14F-4D97-AF65-F5344CB8AC3E}">
        <p14:creationId xmlns:p14="http://schemas.microsoft.com/office/powerpoint/2010/main" val="1041330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30</a:t>
            </a:fld>
            <a:endParaRPr lang="cs-CZ" altLang="cs-CZ">
              <a:latin typeface="Calibri" panose="020F0502020204030204" pitchFamily="34" charset="0"/>
            </a:endParaRPr>
          </a:p>
        </p:txBody>
      </p:sp>
    </p:spTree>
    <p:extLst>
      <p:ext uri="{BB962C8B-B14F-4D97-AF65-F5344CB8AC3E}">
        <p14:creationId xmlns:p14="http://schemas.microsoft.com/office/powerpoint/2010/main" val="248331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a:t>
            </a:fld>
            <a:endParaRPr lang="cs-CZ" altLang="cs-CZ" dirty="0">
              <a:latin typeface="Calibri" panose="020F0502020204030204" pitchFamily="34" charset="0"/>
            </a:endParaRPr>
          </a:p>
        </p:txBody>
      </p:sp>
    </p:spTree>
    <p:extLst>
      <p:ext uri="{BB962C8B-B14F-4D97-AF65-F5344CB8AC3E}">
        <p14:creationId xmlns:p14="http://schemas.microsoft.com/office/powerpoint/2010/main" val="268262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31</a:t>
            </a:fld>
            <a:endParaRPr lang="cs-CZ" altLang="cs-CZ">
              <a:latin typeface="Calibri" panose="020F0502020204030204" pitchFamily="34" charset="0"/>
            </a:endParaRPr>
          </a:p>
        </p:txBody>
      </p:sp>
    </p:spTree>
    <p:extLst>
      <p:ext uri="{BB962C8B-B14F-4D97-AF65-F5344CB8AC3E}">
        <p14:creationId xmlns:p14="http://schemas.microsoft.com/office/powerpoint/2010/main" val="4243645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32</a:t>
            </a:fld>
            <a:endParaRPr lang="cs-CZ" altLang="cs-CZ">
              <a:latin typeface="Calibri" panose="020F0502020204030204" pitchFamily="34" charset="0"/>
            </a:endParaRPr>
          </a:p>
        </p:txBody>
      </p:sp>
    </p:spTree>
    <p:extLst>
      <p:ext uri="{BB962C8B-B14F-4D97-AF65-F5344CB8AC3E}">
        <p14:creationId xmlns:p14="http://schemas.microsoft.com/office/powerpoint/2010/main" val="1903616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33</a:t>
            </a:fld>
            <a:endParaRPr lang="cs-CZ" altLang="cs-CZ">
              <a:latin typeface="Calibri" panose="020F0502020204030204" pitchFamily="34" charset="0"/>
            </a:endParaRPr>
          </a:p>
        </p:txBody>
      </p:sp>
    </p:spTree>
    <p:extLst>
      <p:ext uri="{BB962C8B-B14F-4D97-AF65-F5344CB8AC3E}">
        <p14:creationId xmlns:p14="http://schemas.microsoft.com/office/powerpoint/2010/main" val="1701564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34</a:t>
            </a:fld>
            <a:endParaRPr lang="cs-CZ" altLang="cs-CZ">
              <a:latin typeface="Calibri" panose="020F0502020204030204" pitchFamily="34" charset="0"/>
            </a:endParaRPr>
          </a:p>
        </p:txBody>
      </p:sp>
    </p:spTree>
    <p:extLst>
      <p:ext uri="{BB962C8B-B14F-4D97-AF65-F5344CB8AC3E}">
        <p14:creationId xmlns:p14="http://schemas.microsoft.com/office/powerpoint/2010/main" val="3541591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35</a:t>
            </a:fld>
            <a:endParaRPr lang="cs-CZ" altLang="cs-CZ">
              <a:latin typeface="Calibri" panose="020F0502020204030204" pitchFamily="34" charset="0"/>
            </a:endParaRPr>
          </a:p>
        </p:txBody>
      </p:sp>
    </p:spTree>
    <p:extLst>
      <p:ext uri="{BB962C8B-B14F-4D97-AF65-F5344CB8AC3E}">
        <p14:creationId xmlns:p14="http://schemas.microsoft.com/office/powerpoint/2010/main" val="2834803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36</a:t>
            </a:fld>
            <a:endParaRPr lang="cs-CZ" altLang="cs-CZ">
              <a:latin typeface="Calibri" panose="020F0502020204030204" pitchFamily="34" charset="0"/>
            </a:endParaRPr>
          </a:p>
        </p:txBody>
      </p:sp>
    </p:spTree>
    <p:extLst>
      <p:ext uri="{BB962C8B-B14F-4D97-AF65-F5344CB8AC3E}">
        <p14:creationId xmlns:p14="http://schemas.microsoft.com/office/powerpoint/2010/main" val="3712659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37</a:t>
            </a:fld>
            <a:endParaRPr lang="cs-CZ" altLang="cs-CZ">
              <a:latin typeface="Calibri" panose="020F0502020204030204" pitchFamily="34" charset="0"/>
            </a:endParaRPr>
          </a:p>
        </p:txBody>
      </p:sp>
    </p:spTree>
    <p:extLst>
      <p:ext uri="{BB962C8B-B14F-4D97-AF65-F5344CB8AC3E}">
        <p14:creationId xmlns:p14="http://schemas.microsoft.com/office/powerpoint/2010/main" val="83519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38</a:t>
            </a:fld>
            <a:endParaRPr lang="cs-CZ" altLang="cs-CZ">
              <a:latin typeface="Calibri" panose="020F0502020204030204" pitchFamily="34" charset="0"/>
            </a:endParaRPr>
          </a:p>
        </p:txBody>
      </p:sp>
    </p:spTree>
    <p:extLst>
      <p:ext uri="{BB962C8B-B14F-4D97-AF65-F5344CB8AC3E}">
        <p14:creationId xmlns:p14="http://schemas.microsoft.com/office/powerpoint/2010/main" val="1682544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39</a:t>
            </a:fld>
            <a:endParaRPr lang="cs-CZ" altLang="cs-CZ">
              <a:latin typeface="Calibri" panose="020F0502020204030204" pitchFamily="34" charset="0"/>
            </a:endParaRPr>
          </a:p>
        </p:txBody>
      </p:sp>
    </p:spTree>
    <p:extLst>
      <p:ext uri="{BB962C8B-B14F-4D97-AF65-F5344CB8AC3E}">
        <p14:creationId xmlns:p14="http://schemas.microsoft.com/office/powerpoint/2010/main" val="603722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40</a:t>
            </a:fld>
            <a:endParaRPr lang="cs-CZ" altLang="cs-CZ">
              <a:latin typeface="Calibri" panose="020F0502020204030204" pitchFamily="34" charset="0"/>
            </a:endParaRPr>
          </a:p>
        </p:txBody>
      </p:sp>
    </p:spTree>
    <p:extLst>
      <p:ext uri="{BB962C8B-B14F-4D97-AF65-F5344CB8AC3E}">
        <p14:creationId xmlns:p14="http://schemas.microsoft.com/office/powerpoint/2010/main" val="186522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a:t>
            </a:fld>
            <a:endParaRPr lang="cs-CZ" altLang="cs-CZ" dirty="0">
              <a:latin typeface="Calibri" panose="020F0502020204030204" pitchFamily="34" charset="0"/>
            </a:endParaRPr>
          </a:p>
        </p:txBody>
      </p:sp>
    </p:spTree>
    <p:extLst>
      <p:ext uri="{BB962C8B-B14F-4D97-AF65-F5344CB8AC3E}">
        <p14:creationId xmlns:p14="http://schemas.microsoft.com/office/powerpoint/2010/main" val="41418590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41</a:t>
            </a:fld>
            <a:endParaRPr lang="cs-CZ" altLang="cs-CZ">
              <a:latin typeface="Calibri" panose="020F0502020204030204" pitchFamily="34" charset="0"/>
            </a:endParaRPr>
          </a:p>
        </p:txBody>
      </p:sp>
    </p:spTree>
    <p:extLst>
      <p:ext uri="{BB962C8B-B14F-4D97-AF65-F5344CB8AC3E}">
        <p14:creationId xmlns:p14="http://schemas.microsoft.com/office/powerpoint/2010/main" val="1419753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42</a:t>
            </a:fld>
            <a:endParaRPr lang="cs-CZ" altLang="cs-CZ">
              <a:latin typeface="Calibri" panose="020F0502020204030204" pitchFamily="34" charset="0"/>
            </a:endParaRPr>
          </a:p>
        </p:txBody>
      </p:sp>
    </p:spTree>
    <p:extLst>
      <p:ext uri="{BB962C8B-B14F-4D97-AF65-F5344CB8AC3E}">
        <p14:creationId xmlns:p14="http://schemas.microsoft.com/office/powerpoint/2010/main" val="616410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43</a:t>
            </a:fld>
            <a:endParaRPr lang="cs-CZ" altLang="cs-CZ">
              <a:latin typeface="Calibri" panose="020F0502020204030204" pitchFamily="34" charset="0"/>
            </a:endParaRPr>
          </a:p>
        </p:txBody>
      </p:sp>
    </p:spTree>
    <p:extLst>
      <p:ext uri="{BB962C8B-B14F-4D97-AF65-F5344CB8AC3E}">
        <p14:creationId xmlns:p14="http://schemas.microsoft.com/office/powerpoint/2010/main" val="4063563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44</a:t>
            </a:fld>
            <a:endParaRPr lang="cs-CZ" altLang="cs-CZ">
              <a:latin typeface="Calibri" panose="020F0502020204030204" pitchFamily="34" charset="0"/>
            </a:endParaRPr>
          </a:p>
        </p:txBody>
      </p:sp>
    </p:spTree>
    <p:extLst>
      <p:ext uri="{BB962C8B-B14F-4D97-AF65-F5344CB8AC3E}">
        <p14:creationId xmlns:p14="http://schemas.microsoft.com/office/powerpoint/2010/main" val="2107549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45</a:t>
            </a:fld>
            <a:endParaRPr lang="cs-CZ" altLang="cs-CZ">
              <a:latin typeface="Calibri" panose="020F0502020204030204" pitchFamily="34" charset="0"/>
            </a:endParaRPr>
          </a:p>
        </p:txBody>
      </p:sp>
    </p:spTree>
    <p:extLst>
      <p:ext uri="{BB962C8B-B14F-4D97-AF65-F5344CB8AC3E}">
        <p14:creationId xmlns:p14="http://schemas.microsoft.com/office/powerpoint/2010/main" val="8300605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46</a:t>
            </a:fld>
            <a:endParaRPr lang="cs-CZ" altLang="cs-CZ">
              <a:latin typeface="Calibri" panose="020F0502020204030204" pitchFamily="34" charset="0"/>
            </a:endParaRPr>
          </a:p>
        </p:txBody>
      </p:sp>
    </p:spTree>
    <p:extLst>
      <p:ext uri="{BB962C8B-B14F-4D97-AF65-F5344CB8AC3E}">
        <p14:creationId xmlns:p14="http://schemas.microsoft.com/office/powerpoint/2010/main" val="2007115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47</a:t>
            </a:fld>
            <a:endParaRPr lang="cs-CZ" altLang="cs-CZ">
              <a:latin typeface="Calibri" panose="020F0502020204030204" pitchFamily="34" charset="0"/>
            </a:endParaRPr>
          </a:p>
        </p:txBody>
      </p:sp>
    </p:spTree>
    <p:extLst>
      <p:ext uri="{BB962C8B-B14F-4D97-AF65-F5344CB8AC3E}">
        <p14:creationId xmlns:p14="http://schemas.microsoft.com/office/powerpoint/2010/main" val="2903390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48</a:t>
            </a:fld>
            <a:endParaRPr lang="cs-CZ" altLang="cs-CZ">
              <a:latin typeface="Calibri" panose="020F0502020204030204" pitchFamily="34" charset="0"/>
            </a:endParaRPr>
          </a:p>
        </p:txBody>
      </p:sp>
    </p:spTree>
    <p:extLst>
      <p:ext uri="{BB962C8B-B14F-4D97-AF65-F5344CB8AC3E}">
        <p14:creationId xmlns:p14="http://schemas.microsoft.com/office/powerpoint/2010/main" val="39016690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49</a:t>
            </a:fld>
            <a:endParaRPr lang="cs-CZ" altLang="cs-CZ">
              <a:latin typeface="Calibri" panose="020F0502020204030204" pitchFamily="34" charset="0"/>
            </a:endParaRPr>
          </a:p>
        </p:txBody>
      </p:sp>
    </p:spTree>
    <p:extLst>
      <p:ext uri="{BB962C8B-B14F-4D97-AF65-F5344CB8AC3E}">
        <p14:creationId xmlns:p14="http://schemas.microsoft.com/office/powerpoint/2010/main" val="35705042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50</a:t>
            </a:fld>
            <a:endParaRPr lang="cs-CZ" altLang="cs-CZ">
              <a:latin typeface="Calibri" panose="020F0502020204030204" pitchFamily="34" charset="0"/>
            </a:endParaRPr>
          </a:p>
        </p:txBody>
      </p:sp>
    </p:spTree>
    <p:extLst>
      <p:ext uri="{BB962C8B-B14F-4D97-AF65-F5344CB8AC3E}">
        <p14:creationId xmlns:p14="http://schemas.microsoft.com/office/powerpoint/2010/main" val="381046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6</a:t>
            </a:fld>
            <a:endParaRPr lang="cs-CZ" altLang="cs-CZ" dirty="0">
              <a:latin typeface="Calibri" panose="020F0502020204030204" pitchFamily="34" charset="0"/>
            </a:endParaRPr>
          </a:p>
        </p:txBody>
      </p:sp>
    </p:spTree>
    <p:extLst>
      <p:ext uri="{BB962C8B-B14F-4D97-AF65-F5344CB8AC3E}">
        <p14:creationId xmlns:p14="http://schemas.microsoft.com/office/powerpoint/2010/main" val="4924067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51</a:t>
            </a:fld>
            <a:endParaRPr lang="cs-CZ" altLang="cs-CZ">
              <a:latin typeface="Calibri" panose="020F0502020204030204" pitchFamily="34" charset="0"/>
            </a:endParaRPr>
          </a:p>
        </p:txBody>
      </p:sp>
    </p:spTree>
    <p:extLst>
      <p:ext uri="{BB962C8B-B14F-4D97-AF65-F5344CB8AC3E}">
        <p14:creationId xmlns:p14="http://schemas.microsoft.com/office/powerpoint/2010/main" val="41400539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52</a:t>
            </a:fld>
            <a:endParaRPr lang="cs-CZ" altLang="cs-CZ">
              <a:latin typeface="Calibri" panose="020F0502020204030204" pitchFamily="34" charset="0"/>
            </a:endParaRPr>
          </a:p>
        </p:txBody>
      </p:sp>
    </p:spTree>
    <p:extLst>
      <p:ext uri="{BB962C8B-B14F-4D97-AF65-F5344CB8AC3E}">
        <p14:creationId xmlns:p14="http://schemas.microsoft.com/office/powerpoint/2010/main" val="2898597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53</a:t>
            </a:fld>
            <a:endParaRPr lang="cs-CZ" altLang="cs-CZ">
              <a:latin typeface="Calibri" panose="020F0502020204030204" pitchFamily="34" charset="0"/>
            </a:endParaRPr>
          </a:p>
        </p:txBody>
      </p:sp>
    </p:spTree>
    <p:extLst>
      <p:ext uri="{BB962C8B-B14F-4D97-AF65-F5344CB8AC3E}">
        <p14:creationId xmlns:p14="http://schemas.microsoft.com/office/powerpoint/2010/main" val="2149326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54</a:t>
            </a:fld>
            <a:endParaRPr lang="cs-CZ" altLang="cs-CZ">
              <a:latin typeface="Calibri" panose="020F0502020204030204" pitchFamily="34" charset="0"/>
            </a:endParaRPr>
          </a:p>
        </p:txBody>
      </p:sp>
    </p:spTree>
    <p:extLst>
      <p:ext uri="{BB962C8B-B14F-4D97-AF65-F5344CB8AC3E}">
        <p14:creationId xmlns:p14="http://schemas.microsoft.com/office/powerpoint/2010/main" val="13815612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55</a:t>
            </a:fld>
            <a:endParaRPr lang="cs-CZ" altLang="cs-CZ">
              <a:latin typeface="Calibri" panose="020F0502020204030204" pitchFamily="34" charset="0"/>
            </a:endParaRPr>
          </a:p>
        </p:txBody>
      </p:sp>
    </p:spTree>
    <p:extLst>
      <p:ext uri="{BB962C8B-B14F-4D97-AF65-F5344CB8AC3E}">
        <p14:creationId xmlns:p14="http://schemas.microsoft.com/office/powerpoint/2010/main" val="15598109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56</a:t>
            </a:fld>
            <a:endParaRPr lang="cs-CZ" altLang="cs-CZ">
              <a:latin typeface="Calibri" panose="020F0502020204030204" pitchFamily="34" charset="0"/>
            </a:endParaRPr>
          </a:p>
        </p:txBody>
      </p:sp>
    </p:spTree>
    <p:extLst>
      <p:ext uri="{BB962C8B-B14F-4D97-AF65-F5344CB8AC3E}">
        <p14:creationId xmlns:p14="http://schemas.microsoft.com/office/powerpoint/2010/main" val="27894136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57</a:t>
            </a:fld>
            <a:endParaRPr lang="cs-CZ" altLang="cs-CZ">
              <a:latin typeface="Calibri" panose="020F0502020204030204" pitchFamily="34" charset="0"/>
            </a:endParaRPr>
          </a:p>
        </p:txBody>
      </p:sp>
    </p:spTree>
    <p:extLst>
      <p:ext uri="{BB962C8B-B14F-4D97-AF65-F5344CB8AC3E}">
        <p14:creationId xmlns:p14="http://schemas.microsoft.com/office/powerpoint/2010/main" val="18782499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58</a:t>
            </a:fld>
            <a:endParaRPr lang="cs-CZ" altLang="cs-CZ">
              <a:latin typeface="Calibri" panose="020F0502020204030204" pitchFamily="34" charset="0"/>
            </a:endParaRPr>
          </a:p>
        </p:txBody>
      </p:sp>
    </p:spTree>
    <p:extLst>
      <p:ext uri="{BB962C8B-B14F-4D97-AF65-F5344CB8AC3E}">
        <p14:creationId xmlns:p14="http://schemas.microsoft.com/office/powerpoint/2010/main" val="2472037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59</a:t>
            </a:fld>
            <a:endParaRPr lang="cs-CZ" altLang="cs-CZ">
              <a:latin typeface="Calibri" panose="020F0502020204030204" pitchFamily="34" charset="0"/>
            </a:endParaRPr>
          </a:p>
        </p:txBody>
      </p:sp>
    </p:spTree>
    <p:extLst>
      <p:ext uri="{BB962C8B-B14F-4D97-AF65-F5344CB8AC3E}">
        <p14:creationId xmlns:p14="http://schemas.microsoft.com/office/powerpoint/2010/main" val="21883076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60</a:t>
            </a:fld>
            <a:endParaRPr lang="cs-CZ" altLang="cs-CZ">
              <a:latin typeface="Calibri" panose="020F0502020204030204" pitchFamily="34" charset="0"/>
            </a:endParaRPr>
          </a:p>
        </p:txBody>
      </p:sp>
    </p:spTree>
    <p:extLst>
      <p:ext uri="{BB962C8B-B14F-4D97-AF65-F5344CB8AC3E}">
        <p14:creationId xmlns:p14="http://schemas.microsoft.com/office/powerpoint/2010/main" val="236760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a:t>
            </a:fld>
            <a:endParaRPr lang="cs-CZ" altLang="cs-CZ" dirty="0">
              <a:latin typeface="Calibri" panose="020F0502020204030204" pitchFamily="34" charset="0"/>
            </a:endParaRPr>
          </a:p>
        </p:txBody>
      </p:sp>
    </p:spTree>
    <p:extLst>
      <p:ext uri="{BB962C8B-B14F-4D97-AF65-F5344CB8AC3E}">
        <p14:creationId xmlns:p14="http://schemas.microsoft.com/office/powerpoint/2010/main" val="2919569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61</a:t>
            </a:fld>
            <a:endParaRPr lang="cs-CZ" altLang="cs-CZ">
              <a:latin typeface="Calibri" panose="020F0502020204030204" pitchFamily="34" charset="0"/>
            </a:endParaRPr>
          </a:p>
        </p:txBody>
      </p:sp>
    </p:spTree>
    <p:extLst>
      <p:ext uri="{BB962C8B-B14F-4D97-AF65-F5344CB8AC3E}">
        <p14:creationId xmlns:p14="http://schemas.microsoft.com/office/powerpoint/2010/main" val="3312525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62</a:t>
            </a:fld>
            <a:endParaRPr lang="cs-CZ" altLang="cs-CZ">
              <a:latin typeface="Calibri" panose="020F0502020204030204" pitchFamily="34" charset="0"/>
            </a:endParaRPr>
          </a:p>
        </p:txBody>
      </p:sp>
    </p:spTree>
    <p:extLst>
      <p:ext uri="{BB962C8B-B14F-4D97-AF65-F5344CB8AC3E}">
        <p14:creationId xmlns:p14="http://schemas.microsoft.com/office/powerpoint/2010/main" val="34648322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63</a:t>
            </a:fld>
            <a:endParaRPr lang="cs-CZ" altLang="cs-CZ">
              <a:latin typeface="Calibri" panose="020F0502020204030204" pitchFamily="34" charset="0"/>
            </a:endParaRPr>
          </a:p>
        </p:txBody>
      </p:sp>
    </p:spTree>
    <p:extLst>
      <p:ext uri="{BB962C8B-B14F-4D97-AF65-F5344CB8AC3E}">
        <p14:creationId xmlns:p14="http://schemas.microsoft.com/office/powerpoint/2010/main" val="39103887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64</a:t>
            </a:fld>
            <a:endParaRPr lang="cs-CZ" altLang="cs-CZ">
              <a:latin typeface="Calibri" panose="020F0502020204030204" pitchFamily="34" charset="0"/>
            </a:endParaRPr>
          </a:p>
        </p:txBody>
      </p:sp>
    </p:spTree>
    <p:extLst>
      <p:ext uri="{BB962C8B-B14F-4D97-AF65-F5344CB8AC3E}">
        <p14:creationId xmlns:p14="http://schemas.microsoft.com/office/powerpoint/2010/main" val="26873964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65</a:t>
            </a:fld>
            <a:endParaRPr lang="cs-CZ" altLang="cs-CZ">
              <a:latin typeface="Calibri" panose="020F0502020204030204" pitchFamily="34" charset="0"/>
            </a:endParaRPr>
          </a:p>
        </p:txBody>
      </p:sp>
    </p:spTree>
    <p:extLst>
      <p:ext uri="{BB962C8B-B14F-4D97-AF65-F5344CB8AC3E}">
        <p14:creationId xmlns:p14="http://schemas.microsoft.com/office/powerpoint/2010/main" val="15504958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66</a:t>
            </a:fld>
            <a:endParaRPr lang="cs-CZ" altLang="cs-CZ">
              <a:latin typeface="Calibri" panose="020F0502020204030204" pitchFamily="34" charset="0"/>
            </a:endParaRPr>
          </a:p>
        </p:txBody>
      </p:sp>
    </p:spTree>
    <p:extLst>
      <p:ext uri="{BB962C8B-B14F-4D97-AF65-F5344CB8AC3E}">
        <p14:creationId xmlns:p14="http://schemas.microsoft.com/office/powerpoint/2010/main" val="18572777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67</a:t>
            </a:fld>
            <a:endParaRPr lang="cs-CZ" altLang="cs-CZ">
              <a:latin typeface="Calibri" panose="020F0502020204030204" pitchFamily="34" charset="0"/>
            </a:endParaRPr>
          </a:p>
        </p:txBody>
      </p:sp>
    </p:spTree>
    <p:extLst>
      <p:ext uri="{BB962C8B-B14F-4D97-AF65-F5344CB8AC3E}">
        <p14:creationId xmlns:p14="http://schemas.microsoft.com/office/powerpoint/2010/main" val="3740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68</a:t>
            </a:fld>
            <a:endParaRPr lang="cs-CZ" altLang="cs-CZ">
              <a:latin typeface="Calibri" panose="020F0502020204030204" pitchFamily="34" charset="0"/>
            </a:endParaRPr>
          </a:p>
        </p:txBody>
      </p:sp>
    </p:spTree>
    <p:extLst>
      <p:ext uri="{BB962C8B-B14F-4D97-AF65-F5344CB8AC3E}">
        <p14:creationId xmlns:p14="http://schemas.microsoft.com/office/powerpoint/2010/main" val="18296548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69</a:t>
            </a:fld>
            <a:endParaRPr lang="cs-CZ" altLang="cs-CZ">
              <a:latin typeface="Calibri" panose="020F0502020204030204" pitchFamily="34" charset="0"/>
            </a:endParaRPr>
          </a:p>
        </p:txBody>
      </p:sp>
    </p:spTree>
    <p:extLst>
      <p:ext uri="{BB962C8B-B14F-4D97-AF65-F5344CB8AC3E}">
        <p14:creationId xmlns:p14="http://schemas.microsoft.com/office/powerpoint/2010/main" val="8084417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70</a:t>
            </a:fld>
            <a:endParaRPr lang="cs-CZ" altLang="cs-CZ">
              <a:latin typeface="Calibri" panose="020F0502020204030204" pitchFamily="34" charset="0"/>
            </a:endParaRPr>
          </a:p>
        </p:txBody>
      </p:sp>
    </p:spTree>
    <p:extLst>
      <p:ext uri="{BB962C8B-B14F-4D97-AF65-F5344CB8AC3E}">
        <p14:creationId xmlns:p14="http://schemas.microsoft.com/office/powerpoint/2010/main" val="2140956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8</a:t>
            </a:fld>
            <a:endParaRPr lang="cs-CZ" altLang="cs-CZ" dirty="0">
              <a:latin typeface="Calibri" panose="020F0502020204030204" pitchFamily="34" charset="0"/>
            </a:endParaRPr>
          </a:p>
        </p:txBody>
      </p:sp>
    </p:spTree>
    <p:extLst>
      <p:ext uri="{BB962C8B-B14F-4D97-AF65-F5344CB8AC3E}">
        <p14:creationId xmlns:p14="http://schemas.microsoft.com/office/powerpoint/2010/main" val="32361289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71</a:t>
            </a:fld>
            <a:endParaRPr lang="cs-CZ" altLang="cs-CZ">
              <a:latin typeface="Calibri" panose="020F0502020204030204" pitchFamily="34" charset="0"/>
            </a:endParaRPr>
          </a:p>
        </p:txBody>
      </p:sp>
    </p:spTree>
    <p:extLst>
      <p:ext uri="{BB962C8B-B14F-4D97-AF65-F5344CB8AC3E}">
        <p14:creationId xmlns:p14="http://schemas.microsoft.com/office/powerpoint/2010/main" val="20294401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72</a:t>
            </a:fld>
            <a:endParaRPr lang="cs-CZ" altLang="cs-CZ">
              <a:latin typeface="Calibri" panose="020F0502020204030204" pitchFamily="34" charset="0"/>
            </a:endParaRPr>
          </a:p>
        </p:txBody>
      </p:sp>
    </p:spTree>
    <p:extLst>
      <p:ext uri="{BB962C8B-B14F-4D97-AF65-F5344CB8AC3E}">
        <p14:creationId xmlns:p14="http://schemas.microsoft.com/office/powerpoint/2010/main" val="11534344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73</a:t>
            </a:fld>
            <a:endParaRPr lang="cs-CZ" altLang="cs-CZ">
              <a:latin typeface="Calibri" panose="020F0502020204030204" pitchFamily="34" charset="0"/>
            </a:endParaRPr>
          </a:p>
        </p:txBody>
      </p:sp>
    </p:spTree>
    <p:extLst>
      <p:ext uri="{BB962C8B-B14F-4D97-AF65-F5344CB8AC3E}">
        <p14:creationId xmlns:p14="http://schemas.microsoft.com/office/powerpoint/2010/main" val="29380920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74</a:t>
            </a:fld>
            <a:endParaRPr lang="cs-CZ" altLang="cs-CZ">
              <a:latin typeface="Calibri" panose="020F0502020204030204" pitchFamily="34" charset="0"/>
            </a:endParaRPr>
          </a:p>
        </p:txBody>
      </p:sp>
    </p:spTree>
    <p:extLst>
      <p:ext uri="{BB962C8B-B14F-4D97-AF65-F5344CB8AC3E}">
        <p14:creationId xmlns:p14="http://schemas.microsoft.com/office/powerpoint/2010/main" val="41317586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75</a:t>
            </a:fld>
            <a:endParaRPr lang="cs-CZ" altLang="cs-CZ">
              <a:latin typeface="Calibri" panose="020F0502020204030204" pitchFamily="34" charset="0"/>
            </a:endParaRPr>
          </a:p>
        </p:txBody>
      </p:sp>
    </p:spTree>
    <p:extLst>
      <p:ext uri="{BB962C8B-B14F-4D97-AF65-F5344CB8AC3E}">
        <p14:creationId xmlns:p14="http://schemas.microsoft.com/office/powerpoint/2010/main" val="14747066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76</a:t>
            </a:fld>
            <a:endParaRPr lang="cs-CZ" altLang="cs-CZ">
              <a:latin typeface="Calibri" panose="020F0502020204030204" pitchFamily="34" charset="0"/>
            </a:endParaRPr>
          </a:p>
        </p:txBody>
      </p:sp>
    </p:spTree>
    <p:extLst>
      <p:ext uri="{BB962C8B-B14F-4D97-AF65-F5344CB8AC3E}">
        <p14:creationId xmlns:p14="http://schemas.microsoft.com/office/powerpoint/2010/main" val="9148561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77</a:t>
            </a:fld>
            <a:endParaRPr lang="cs-CZ" altLang="cs-CZ">
              <a:latin typeface="Calibri" panose="020F0502020204030204" pitchFamily="34" charset="0"/>
            </a:endParaRPr>
          </a:p>
        </p:txBody>
      </p:sp>
    </p:spTree>
    <p:extLst>
      <p:ext uri="{BB962C8B-B14F-4D97-AF65-F5344CB8AC3E}">
        <p14:creationId xmlns:p14="http://schemas.microsoft.com/office/powerpoint/2010/main" val="24596283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78</a:t>
            </a:fld>
            <a:endParaRPr lang="cs-CZ" altLang="cs-CZ">
              <a:latin typeface="Calibri" panose="020F0502020204030204" pitchFamily="34" charset="0"/>
            </a:endParaRPr>
          </a:p>
        </p:txBody>
      </p:sp>
    </p:spTree>
    <p:extLst>
      <p:ext uri="{BB962C8B-B14F-4D97-AF65-F5344CB8AC3E}">
        <p14:creationId xmlns:p14="http://schemas.microsoft.com/office/powerpoint/2010/main" val="11338437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79</a:t>
            </a:fld>
            <a:endParaRPr lang="cs-CZ" altLang="cs-CZ">
              <a:latin typeface="Calibri" panose="020F0502020204030204" pitchFamily="34" charset="0"/>
            </a:endParaRPr>
          </a:p>
        </p:txBody>
      </p:sp>
    </p:spTree>
    <p:extLst>
      <p:ext uri="{BB962C8B-B14F-4D97-AF65-F5344CB8AC3E}">
        <p14:creationId xmlns:p14="http://schemas.microsoft.com/office/powerpoint/2010/main" val="21218142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80</a:t>
            </a:fld>
            <a:endParaRPr lang="cs-CZ" altLang="cs-CZ">
              <a:latin typeface="Calibri" panose="020F0502020204030204" pitchFamily="34" charset="0"/>
            </a:endParaRPr>
          </a:p>
        </p:txBody>
      </p:sp>
    </p:spTree>
    <p:extLst>
      <p:ext uri="{BB962C8B-B14F-4D97-AF65-F5344CB8AC3E}">
        <p14:creationId xmlns:p14="http://schemas.microsoft.com/office/powerpoint/2010/main" val="267444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9</a:t>
            </a:fld>
            <a:endParaRPr lang="cs-CZ" altLang="cs-CZ" dirty="0">
              <a:latin typeface="Calibri" panose="020F0502020204030204" pitchFamily="34" charset="0"/>
            </a:endParaRPr>
          </a:p>
        </p:txBody>
      </p:sp>
    </p:spTree>
    <p:extLst>
      <p:ext uri="{BB962C8B-B14F-4D97-AF65-F5344CB8AC3E}">
        <p14:creationId xmlns:p14="http://schemas.microsoft.com/office/powerpoint/2010/main" val="2694476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10</a:t>
            </a:fld>
            <a:endParaRPr lang="cs-CZ" altLang="cs-CZ" dirty="0">
              <a:latin typeface="Calibri" panose="020F0502020204030204" pitchFamily="34" charset="0"/>
            </a:endParaRPr>
          </a:p>
        </p:txBody>
      </p:sp>
    </p:spTree>
    <p:extLst>
      <p:ext uri="{BB962C8B-B14F-4D97-AF65-F5344CB8AC3E}">
        <p14:creationId xmlns:p14="http://schemas.microsoft.com/office/powerpoint/2010/main" val="4144570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 name="Picture 5" descr="magne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776538" y="1912938"/>
            <a:ext cx="2909887" cy="374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20"/>
          <p:cNvSpPr>
            <a:spLocks noGrp="1"/>
          </p:cNvSpPr>
          <p:nvPr>
            <p:ph type="body" sz="quarter" idx="10" hasCustomPrompt="1"/>
          </p:nvPr>
        </p:nvSpPr>
        <p:spPr>
          <a:xfrm>
            <a:off x="250232" y="165100"/>
            <a:ext cx="4483100" cy="704850"/>
          </a:xfrm>
        </p:spPr>
        <p:txBody>
          <a:bodyPr anchor="ctr">
            <a:normAutofit/>
          </a:bodyPr>
          <a:lstStyle>
            <a:lvl1pPr marL="0" indent="0">
              <a:buNone/>
              <a:defRPr sz="2000">
                <a:solidFill>
                  <a:schemeClr val="bg1"/>
                </a:solidFill>
              </a:defRPr>
            </a:lvl1pPr>
          </a:lstStyle>
          <a:p>
            <a:pPr lvl="0"/>
            <a:r>
              <a:rPr lang="cs-CZ" dirty="0"/>
              <a:t>Název prezentace</a:t>
            </a:r>
          </a:p>
        </p:txBody>
      </p:sp>
      <p:sp>
        <p:nvSpPr>
          <p:cNvPr id="10" name="Text Placeholder 23"/>
          <p:cNvSpPr>
            <a:spLocks noGrp="1"/>
          </p:cNvSpPr>
          <p:nvPr>
            <p:ph type="body" sz="quarter" idx="11" hasCustomPrompt="1"/>
          </p:nvPr>
        </p:nvSpPr>
        <p:spPr>
          <a:xfrm>
            <a:off x="5226050" y="165100"/>
            <a:ext cx="3670300" cy="704850"/>
          </a:xfrm>
        </p:spPr>
        <p:txBody>
          <a:bodyPr anchor="ctr">
            <a:normAutofit/>
          </a:bodyPr>
          <a:lstStyle>
            <a:lvl1pPr marL="0" indent="0" algn="r">
              <a:buNone/>
              <a:defRPr sz="1200" baseline="0">
                <a:solidFill>
                  <a:srgbClr val="FFFFFF"/>
                </a:solidFill>
              </a:defRPr>
            </a:lvl1pPr>
          </a:lstStyle>
          <a:p>
            <a:pPr lvl="0"/>
            <a:r>
              <a:rPr lang="cs-CZ" dirty="0"/>
              <a:t>Jméno zhotovitele</a:t>
            </a:r>
          </a:p>
        </p:txBody>
      </p:sp>
    </p:spTree>
    <p:extLst>
      <p:ext uri="{BB962C8B-B14F-4D97-AF65-F5344CB8AC3E}">
        <p14:creationId xmlns:p14="http://schemas.microsoft.com/office/powerpoint/2010/main" val="10405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Tree>
    <p:extLst>
      <p:ext uri="{BB962C8B-B14F-4D97-AF65-F5344CB8AC3E}">
        <p14:creationId xmlns:p14="http://schemas.microsoft.com/office/powerpoint/2010/main" val="59465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Nadpis a obsah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Tree>
    <p:extLst>
      <p:ext uri="{BB962C8B-B14F-4D97-AF65-F5344CB8AC3E}">
        <p14:creationId xmlns:p14="http://schemas.microsoft.com/office/powerpoint/2010/main" val="235777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O3">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 name="Picture 9"/>
          <p:cNvPicPr>
            <a:picLocks noChangeAspect="1"/>
          </p:cNvPicPr>
          <p:nvPr userDrawn="1"/>
        </p:nvPicPr>
        <p:blipFill>
          <a:blip r:embed="rId2"/>
          <a:stretch>
            <a:fillRect/>
          </a:stretch>
        </p:blipFill>
        <p:spPr>
          <a:xfrm rot="20378379">
            <a:off x="192324" y="156147"/>
            <a:ext cx="668152" cy="778101"/>
          </a:xfrm>
          <a:prstGeom prst="rect">
            <a:avLst/>
          </a:prstGeom>
        </p:spPr>
      </p:pic>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17173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dpis a obrázek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
        <p:nvSpPr>
          <p:cNvPr id="5" name="Zástupný symbol obrázku 3"/>
          <p:cNvSpPr>
            <a:spLocks noGrp="1"/>
          </p:cNvSpPr>
          <p:nvPr>
            <p:ph type="pic" sz="quarter" idx="10"/>
          </p:nvPr>
        </p:nvSpPr>
        <p:spPr>
          <a:xfrm>
            <a:off x="958850" y="996950"/>
            <a:ext cx="8185150" cy="4992688"/>
          </a:xfrm>
        </p:spPr>
        <p:txBody>
          <a:bodyPr/>
          <a:lstStyle/>
          <a:p>
            <a:endParaRPr lang="cs-CZ" dirty="0"/>
          </a:p>
        </p:txBody>
      </p:sp>
    </p:spTree>
    <p:extLst>
      <p:ext uri="{BB962C8B-B14F-4D97-AF65-F5344CB8AC3E}">
        <p14:creationId xmlns:p14="http://schemas.microsoft.com/office/powerpoint/2010/main" val="12561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dpis PO4">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958850" y="0"/>
            <a:ext cx="8185150" cy="996950"/>
          </a:xfrm>
          <a:prstGeom prst="rect">
            <a:avLst/>
          </a:prstGeom>
          <a:solidFill>
            <a:srgbClr val="CDB6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460461">
            <a:off x="176277" y="152633"/>
            <a:ext cx="679003" cy="790738"/>
          </a:xfrm>
          <a:prstGeom prst="rect">
            <a:avLst/>
          </a:prstGeom>
        </p:spPr>
      </p:pic>
    </p:spTree>
    <p:extLst>
      <p:ext uri="{BB962C8B-B14F-4D97-AF65-F5344CB8AC3E}">
        <p14:creationId xmlns:p14="http://schemas.microsoft.com/office/powerpoint/2010/main" val="389035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O4">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958850" y="0"/>
            <a:ext cx="8185150" cy="996950"/>
          </a:xfrm>
          <a:prstGeom prst="rect">
            <a:avLst/>
          </a:prstGeom>
          <a:solidFill>
            <a:srgbClr val="CDB6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460461">
            <a:off x="176277" y="152633"/>
            <a:ext cx="679003" cy="790738"/>
          </a:xfrm>
          <a:prstGeom prst="rect">
            <a:avLst/>
          </a:prstGeom>
        </p:spPr>
      </p:pic>
    </p:spTree>
    <p:extLst>
      <p:ext uri="{BB962C8B-B14F-4D97-AF65-F5344CB8AC3E}">
        <p14:creationId xmlns:p14="http://schemas.microsoft.com/office/powerpoint/2010/main" val="10914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O4">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8850" y="0"/>
            <a:ext cx="8185150" cy="996950"/>
          </a:xfrm>
          <a:prstGeom prst="rect">
            <a:avLst/>
          </a:prstGeom>
          <a:solidFill>
            <a:srgbClr val="CDB6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 name="Picture 9"/>
          <p:cNvPicPr>
            <a:picLocks noChangeAspect="1"/>
          </p:cNvPicPr>
          <p:nvPr userDrawn="1"/>
        </p:nvPicPr>
        <p:blipFill>
          <a:blip r:embed="rId2"/>
          <a:stretch>
            <a:fillRect/>
          </a:stretch>
        </p:blipFill>
        <p:spPr>
          <a:xfrm rot="20460461">
            <a:off x="176277" y="152633"/>
            <a:ext cx="679003" cy="790738"/>
          </a:xfrm>
          <a:prstGeom prst="rect">
            <a:avLst/>
          </a:prstGeom>
        </p:spPr>
      </p:pic>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69402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dpis a obrázek PO4">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958850" y="0"/>
            <a:ext cx="8185150" cy="996950"/>
          </a:xfrm>
          <a:prstGeom prst="rect">
            <a:avLst/>
          </a:prstGeom>
          <a:solidFill>
            <a:srgbClr val="CDB6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460461">
            <a:off x="176277" y="152633"/>
            <a:ext cx="679003" cy="790738"/>
          </a:xfrm>
          <a:prstGeom prst="rect">
            <a:avLst/>
          </a:prstGeom>
        </p:spPr>
      </p:pic>
      <p:sp>
        <p:nvSpPr>
          <p:cNvPr id="4" name="Zástupný symbol obrázku 3"/>
          <p:cNvSpPr>
            <a:spLocks noGrp="1"/>
          </p:cNvSpPr>
          <p:nvPr>
            <p:ph type="pic" sz="quarter" idx="10"/>
          </p:nvPr>
        </p:nvSpPr>
        <p:spPr>
          <a:xfrm>
            <a:off x="958850" y="996950"/>
            <a:ext cx="8185150" cy="4992688"/>
          </a:xfrm>
        </p:spPr>
        <p:txBody>
          <a:bodyPr/>
          <a:lstStyle/>
          <a:p>
            <a:endParaRPr lang="cs-CZ"/>
          </a:p>
        </p:txBody>
      </p:sp>
    </p:spTree>
    <p:extLst>
      <p:ext uri="{BB962C8B-B14F-4D97-AF65-F5344CB8AC3E}">
        <p14:creationId xmlns:p14="http://schemas.microsoft.com/office/powerpoint/2010/main" val="39367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Záhlaví části univerzální">
    <p:spTree>
      <p:nvGrpSpPr>
        <p:cNvPr id="1" name=""/>
        <p:cNvGrpSpPr/>
        <p:nvPr/>
      </p:nvGrpSpPr>
      <p:grpSpPr>
        <a:xfrm>
          <a:off x="0" y="0"/>
          <a:ext cx="0" cy="0"/>
          <a:chOff x="0" y="0"/>
          <a:chExt cx="0" cy="0"/>
        </a:xfrm>
      </p:grpSpPr>
      <p:sp>
        <p:nvSpPr>
          <p:cNvPr id="2" name="Title 1"/>
          <p:cNvSpPr>
            <a:spLocks noGrp="1"/>
          </p:cNvSpPr>
          <p:nvPr>
            <p:ph type="title"/>
          </p:nvPr>
        </p:nvSpPr>
        <p:spPr>
          <a:xfrm>
            <a:off x="832104" y="1709739"/>
            <a:ext cx="7678484" cy="2852737"/>
          </a:xfrm>
        </p:spPr>
        <p:txBody>
          <a:bodyPr anchor="b"/>
          <a:lstStyle>
            <a:lvl1pPr>
              <a:defRPr sz="6000">
                <a:solidFill>
                  <a:srgbClr val="002060"/>
                </a:solidFill>
              </a:defRPr>
            </a:lvl1pPr>
          </a:lstStyle>
          <a:p>
            <a:r>
              <a:rPr lang="cs-CZ" dirty="0"/>
              <a:t>Kliknutím lze upravit styl.</a:t>
            </a:r>
            <a:endParaRPr lang="en-US" dirty="0"/>
          </a:p>
        </p:txBody>
      </p:sp>
      <p:sp>
        <p:nvSpPr>
          <p:cNvPr id="3" name="Text Placeholder 2"/>
          <p:cNvSpPr>
            <a:spLocks noGrp="1"/>
          </p:cNvSpPr>
          <p:nvPr>
            <p:ph type="body" idx="1"/>
          </p:nvPr>
        </p:nvSpPr>
        <p:spPr>
          <a:xfrm>
            <a:off x="832104" y="4589464"/>
            <a:ext cx="7678484" cy="1500187"/>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Upravte styly předlohy textu.</a:t>
            </a:r>
          </a:p>
        </p:txBody>
      </p:sp>
      <p:sp>
        <p:nvSpPr>
          <p:cNvPr id="7" name="Rectangle 4"/>
          <p:cNvSpPr>
            <a:spLocks noChangeArrowheads="1"/>
          </p:cNvSpPr>
          <p:nvPr userDrawn="1"/>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Tree>
    <p:extLst>
      <p:ext uri="{BB962C8B-B14F-4D97-AF65-F5344CB8AC3E}">
        <p14:creationId xmlns:p14="http://schemas.microsoft.com/office/powerpoint/2010/main" val="23173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71015" y="365127"/>
            <a:ext cx="7245525" cy="558417"/>
          </a:xfrm>
        </p:spPr>
        <p:txBody>
          <a:bodyPr/>
          <a:lstStyle>
            <a:lvl1pPr>
              <a:defRPr>
                <a:solidFill>
                  <a:srgbClr val="002060"/>
                </a:solidFill>
              </a:defRPr>
            </a:lvl1pPr>
          </a:lstStyle>
          <a:p>
            <a:r>
              <a:rPr lang="cs-CZ" dirty="0"/>
              <a:t>Kliknutím lze upravit styl.</a:t>
            </a:r>
            <a:endParaRPr lang="en-US" dirty="0"/>
          </a:p>
        </p:txBody>
      </p:sp>
      <p:sp>
        <p:nvSpPr>
          <p:cNvPr id="3" name="Text Placeholder 2"/>
          <p:cNvSpPr>
            <a:spLocks noGrp="1"/>
          </p:cNvSpPr>
          <p:nvPr>
            <p:ph type="body" idx="1"/>
          </p:nvPr>
        </p:nvSpPr>
        <p:spPr>
          <a:xfrm>
            <a:off x="629842" y="1477566"/>
            <a:ext cx="3868340"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629842" y="2505075"/>
            <a:ext cx="3868340" cy="3511677"/>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4629150" y="1477566"/>
            <a:ext cx="3887391"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511677"/>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10" name="Picture 5" descr="magne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169" y="200284"/>
            <a:ext cx="835342" cy="1073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09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PO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8" name="Rectangle 5"/>
          <p:cNvSpPr>
            <a:spLocks noChangeArrowheads="1"/>
          </p:cNvSpPr>
          <p:nvPr userDrawn="1"/>
        </p:nvSpPr>
        <p:spPr bwMode="auto">
          <a:xfrm>
            <a:off x="958850" y="0"/>
            <a:ext cx="8185150" cy="996950"/>
          </a:xfrm>
          <a:prstGeom prst="rect">
            <a:avLst/>
          </a:prstGeom>
          <a:solidFill>
            <a:srgbClr val="B0D2F0"/>
          </a:solidFill>
          <a:ln>
            <a:solidFill>
              <a:srgbClr val="B0D2FE"/>
            </a:solid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spTree>
    <p:extLst>
      <p:ext uri="{BB962C8B-B14F-4D97-AF65-F5344CB8AC3E}">
        <p14:creationId xmlns:p14="http://schemas.microsoft.com/office/powerpoint/2010/main" val="396055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brázek">
    <p:spTree>
      <p:nvGrpSpPr>
        <p:cNvPr id="1" name=""/>
        <p:cNvGrpSpPr/>
        <p:nvPr/>
      </p:nvGrpSpPr>
      <p:grpSpPr>
        <a:xfrm>
          <a:off x="0" y="0"/>
          <a:ext cx="0" cy="0"/>
          <a:chOff x="0" y="0"/>
          <a:chExt cx="0" cy="0"/>
        </a:xfrm>
      </p:grpSpPr>
      <p:sp>
        <p:nvSpPr>
          <p:cNvPr id="2" name="Title 1"/>
          <p:cNvSpPr>
            <a:spLocks noGrp="1"/>
          </p:cNvSpPr>
          <p:nvPr>
            <p:ph type="title"/>
          </p:nvPr>
        </p:nvSpPr>
        <p:spPr>
          <a:xfrm>
            <a:off x="1271015" y="365127"/>
            <a:ext cx="7245525" cy="558417"/>
          </a:xfrm>
        </p:spPr>
        <p:txBody>
          <a:bodyPr/>
          <a:lstStyle>
            <a:lvl1pPr>
              <a:defRPr>
                <a:solidFill>
                  <a:srgbClr val="002060"/>
                </a:solidFill>
              </a:defRPr>
            </a:lvl1pPr>
          </a:lstStyle>
          <a:p>
            <a:r>
              <a:rPr lang="cs-CZ" dirty="0"/>
              <a:t>Kliknutím lze upravit styl.</a:t>
            </a:r>
            <a:endParaRPr lang="en-US" dirty="0"/>
          </a:p>
        </p:txBody>
      </p:sp>
      <p:pic>
        <p:nvPicPr>
          <p:cNvPr id="10" name="Picture 5" descr="magne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169" y="200284"/>
            <a:ext cx="835342" cy="1073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Zástupný symbol pro obrázek 10"/>
          <p:cNvSpPr>
            <a:spLocks noGrp="1"/>
          </p:cNvSpPr>
          <p:nvPr>
            <p:ph type="pic" sz="quarter" idx="10"/>
          </p:nvPr>
        </p:nvSpPr>
        <p:spPr>
          <a:xfrm>
            <a:off x="1271588" y="1119188"/>
            <a:ext cx="7245350" cy="5011737"/>
          </a:xfrm>
        </p:spPr>
        <p:txBody>
          <a:bodyPr/>
          <a:lstStyle/>
          <a:p>
            <a:endParaRPr lang="cs-CZ"/>
          </a:p>
        </p:txBody>
      </p:sp>
    </p:spTree>
    <p:extLst>
      <p:ext uri="{BB962C8B-B14F-4D97-AF65-F5344CB8AC3E}">
        <p14:creationId xmlns:p14="http://schemas.microsoft.com/office/powerpoint/2010/main" val="4266823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Jenom nadpis univerzální">
    <p:spTree>
      <p:nvGrpSpPr>
        <p:cNvPr id="1" name=""/>
        <p:cNvGrpSpPr/>
        <p:nvPr/>
      </p:nvGrpSpPr>
      <p:grpSpPr>
        <a:xfrm>
          <a:off x="0" y="0"/>
          <a:ext cx="0" cy="0"/>
          <a:chOff x="0" y="0"/>
          <a:chExt cx="0" cy="0"/>
        </a:xfrm>
      </p:grpSpPr>
      <p:sp>
        <p:nvSpPr>
          <p:cNvPr id="2" name="Title 1"/>
          <p:cNvSpPr>
            <a:spLocks noGrp="1"/>
          </p:cNvSpPr>
          <p:nvPr>
            <p:ph type="title"/>
          </p:nvPr>
        </p:nvSpPr>
        <p:spPr>
          <a:xfrm>
            <a:off x="256032" y="365127"/>
            <a:ext cx="8259318" cy="905890"/>
          </a:xfrm>
        </p:spPr>
        <p:txBody>
          <a:bodyPr>
            <a:normAutofit/>
          </a:bodyPr>
          <a:lstStyle>
            <a:lvl1pPr>
              <a:defRPr sz="4000">
                <a:solidFill>
                  <a:srgbClr val="002060"/>
                </a:solidFill>
              </a:defRPr>
            </a:lvl1pPr>
          </a:lstStyle>
          <a:p>
            <a:r>
              <a:rPr lang="cs-CZ" dirty="0"/>
              <a:t>Kliknutím lze upravit styl.</a:t>
            </a:r>
            <a:endParaRPr lang="en-US" dirty="0"/>
          </a:p>
        </p:txBody>
      </p:sp>
    </p:spTree>
    <p:extLst>
      <p:ext uri="{BB962C8B-B14F-4D97-AF65-F5344CB8AC3E}">
        <p14:creationId xmlns:p14="http://schemas.microsoft.com/office/powerpoint/2010/main" val="1689111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ázdný univerzální">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294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1.psd"/>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20063" y="5762625"/>
            <a:ext cx="788987"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p:txBody>
      </p:sp>
    </p:spTree>
    <p:extLst>
      <p:ext uri="{BB962C8B-B14F-4D97-AF65-F5344CB8AC3E}">
        <p14:creationId xmlns:p14="http://schemas.microsoft.com/office/powerpoint/2010/main" val="14864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2.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15300" y="5786438"/>
            <a:ext cx="79375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339991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3.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32763" y="5864225"/>
            <a:ext cx="776287"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50222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4.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67688" y="5911850"/>
            <a:ext cx="741362"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18623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4" descr="pozadi_300.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90183" y="4331335"/>
            <a:ext cx="2433637" cy="235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40995" y="4102735"/>
            <a:ext cx="790575" cy="85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871220" y="3501073"/>
            <a:ext cx="795338"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52270" y="3578860"/>
            <a:ext cx="776288"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2057083" y="4174173"/>
            <a:ext cx="741362"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190183" y="4625023"/>
            <a:ext cx="2936875" cy="184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0" y="0"/>
            <a:ext cx="9144000" cy="996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Click to edit Master title style</a:t>
            </a:r>
            <a:endParaRPr lang="en-US" dirty="0"/>
          </a:p>
        </p:txBody>
      </p:sp>
    </p:spTree>
    <p:extLst>
      <p:ext uri="{BB962C8B-B14F-4D97-AF65-F5344CB8AC3E}">
        <p14:creationId xmlns:p14="http://schemas.microsoft.com/office/powerpoint/2010/main" val="276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O1">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7"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8" name="Rectangle 5"/>
          <p:cNvSpPr>
            <a:spLocks noChangeArrowheads="1"/>
          </p:cNvSpPr>
          <p:nvPr userDrawn="1"/>
        </p:nvSpPr>
        <p:spPr bwMode="auto">
          <a:xfrm>
            <a:off x="958850" y="0"/>
            <a:ext cx="8185150" cy="996950"/>
          </a:xfrm>
          <a:prstGeom prst="rect">
            <a:avLst/>
          </a:prstGeom>
          <a:solidFill>
            <a:srgbClr val="B0D2F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spTree>
    <p:extLst>
      <p:ext uri="{BB962C8B-B14F-4D97-AF65-F5344CB8AC3E}">
        <p14:creationId xmlns:p14="http://schemas.microsoft.com/office/powerpoint/2010/main" val="337324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O1">
    <p:spTree>
      <p:nvGrpSpPr>
        <p:cNvPr id="1" name=""/>
        <p:cNvGrpSpPr/>
        <p:nvPr/>
      </p:nvGrpSpPr>
      <p:grpSpPr>
        <a:xfrm>
          <a:off x="0" y="0"/>
          <a:ext cx="0" cy="0"/>
          <a:chOff x="0" y="0"/>
          <a:chExt cx="0" cy="0"/>
        </a:xfrm>
      </p:grpSpPr>
      <p:pic>
        <p:nvPicPr>
          <p:cNvPr id="8"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9" name="Rectangle 5"/>
          <p:cNvSpPr>
            <a:spLocks noChangeArrowheads="1"/>
          </p:cNvSpPr>
          <p:nvPr userDrawn="1"/>
        </p:nvSpPr>
        <p:spPr bwMode="auto">
          <a:xfrm>
            <a:off x="958850" y="0"/>
            <a:ext cx="8185150" cy="996950"/>
          </a:xfrm>
          <a:prstGeom prst="rect">
            <a:avLst/>
          </a:prstGeom>
          <a:solidFill>
            <a:srgbClr val="B0D2F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401490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obrázek PO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8" name="Rectangle 5"/>
          <p:cNvSpPr>
            <a:spLocks noChangeArrowheads="1"/>
          </p:cNvSpPr>
          <p:nvPr userDrawn="1"/>
        </p:nvSpPr>
        <p:spPr bwMode="auto">
          <a:xfrm>
            <a:off x="958850" y="0"/>
            <a:ext cx="8185150" cy="996950"/>
          </a:xfrm>
          <a:prstGeom prst="rect">
            <a:avLst/>
          </a:prstGeom>
          <a:solidFill>
            <a:srgbClr val="B0D2F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sp>
        <p:nvSpPr>
          <p:cNvPr id="5" name="Zástupný symbol obrázku 3"/>
          <p:cNvSpPr>
            <a:spLocks noGrp="1"/>
          </p:cNvSpPr>
          <p:nvPr>
            <p:ph type="pic" sz="quarter" idx="10"/>
          </p:nvPr>
        </p:nvSpPr>
        <p:spPr>
          <a:xfrm>
            <a:off x="958850" y="996950"/>
            <a:ext cx="8185150" cy="4992688"/>
          </a:xfrm>
        </p:spPr>
        <p:txBody>
          <a:bodyPr/>
          <a:lstStyle/>
          <a:p>
            <a:endParaRPr lang="cs-CZ" dirty="0"/>
          </a:p>
        </p:txBody>
      </p:sp>
    </p:spTree>
    <p:extLst>
      <p:ext uri="{BB962C8B-B14F-4D97-AF65-F5344CB8AC3E}">
        <p14:creationId xmlns:p14="http://schemas.microsoft.com/office/powerpoint/2010/main" val="23587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PO2">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958850" y="0"/>
            <a:ext cx="8185150" cy="996950"/>
          </a:xfrm>
          <a:prstGeom prst="rect">
            <a:avLst/>
          </a:prstGeom>
          <a:solidFill>
            <a:srgbClr val="D3DF89"/>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9" name="Picture 3"/>
          <p:cNvPicPr>
            <a:picLocks noChangeAspect="1"/>
          </p:cNvPicPr>
          <p:nvPr userDrawn="1"/>
        </p:nvPicPr>
        <p:blipFill>
          <a:blip r:embed="rId2"/>
          <a:stretch>
            <a:fillRect/>
          </a:stretch>
        </p:blipFill>
        <p:spPr>
          <a:xfrm rot="20645444">
            <a:off x="171138" y="157427"/>
            <a:ext cx="664255" cy="773563"/>
          </a:xfrm>
          <a:prstGeom prst="rect">
            <a:avLst/>
          </a:prstGeom>
        </p:spPr>
      </p:pic>
    </p:spTree>
    <p:extLst>
      <p:ext uri="{BB962C8B-B14F-4D97-AF65-F5344CB8AC3E}">
        <p14:creationId xmlns:p14="http://schemas.microsoft.com/office/powerpoint/2010/main" val="40557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adpis a obsah PO2">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958850" y="0"/>
            <a:ext cx="8185150" cy="996950"/>
          </a:xfrm>
          <a:prstGeom prst="rect">
            <a:avLst/>
          </a:prstGeom>
          <a:solidFill>
            <a:srgbClr val="D3DF89"/>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9" name="Picture 3"/>
          <p:cNvPicPr>
            <a:picLocks noChangeAspect="1"/>
          </p:cNvPicPr>
          <p:nvPr userDrawn="1"/>
        </p:nvPicPr>
        <p:blipFill>
          <a:blip r:embed="rId2"/>
          <a:stretch>
            <a:fillRect/>
          </a:stretch>
        </p:blipFill>
        <p:spPr>
          <a:xfrm rot="20645444">
            <a:off x="171138" y="157427"/>
            <a:ext cx="664255" cy="773563"/>
          </a:xfrm>
          <a:prstGeom prst="rect">
            <a:avLst/>
          </a:prstGeom>
        </p:spPr>
      </p:pic>
    </p:spTree>
    <p:extLst>
      <p:ext uri="{BB962C8B-B14F-4D97-AF65-F5344CB8AC3E}">
        <p14:creationId xmlns:p14="http://schemas.microsoft.com/office/powerpoint/2010/main" val="188879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va obsahy PO2">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8850" y="0"/>
            <a:ext cx="8185150" cy="996950"/>
          </a:xfrm>
          <a:prstGeom prst="rect">
            <a:avLst/>
          </a:prstGeom>
          <a:solidFill>
            <a:srgbClr val="D3DF89"/>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 name="Picture 3"/>
          <p:cNvPicPr>
            <a:picLocks noChangeAspect="1"/>
          </p:cNvPicPr>
          <p:nvPr userDrawn="1"/>
        </p:nvPicPr>
        <p:blipFill>
          <a:blip r:embed="rId2"/>
          <a:stretch>
            <a:fillRect/>
          </a:stretch>
        </p:blipFill>
        <p:spPr>
          <a:xfrm rot="20645444">
            <a:off x="171138" y="157427"/>
            <a:ext cx="664255" cy="773563"/>
          </a:xfrm>
          <a:prstGeom prst="rect">
            <a:avLst/>
          </a:prstGeom>
        </p:spPr>
      </p:pic>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398745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dpis a obrázek PO2">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958850" y="0"/>
            <a:ext cx="8185150" cy="996950"/>
          </a:xfrm>
          <a:prstGeom prst="rect">
            <a:avLst/>
          </a:prstGeom>
          <a:solidFill>
            <a:srgbClr val="D3DF89"/>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9" name="Picture 3"/>
          <p:cNvPicPr>
            <a:picLocks noChangeAspect="1"/>
          </p:cNvPicPr>
          <p:nvPr userDrawn="1"/>
        </p:nvPicPr>
        <p:blipFill>
          <a:blip r:embed="rId2"/>
          <a:stretch>
            <a:fillRect/>
          </a:stretch>
        </p:blipFill>
        <p:spPr>
          <a:xfrm rot="20645444">
            <a:off x="171138" y="157427"/>
            <a:ext cx="664255" cy="773563"/>
          </a:xfrm>
          <a:prstGeom prst="rect">
            <a:avLst/>
          </a:prstGeom>
        </p:spPr>
      </p:pic>
      <p:sp>
        <p:nvSpPr>
          <p:cNvPr id="5" name="Zástupný symbol obrázku 3"/>
          <p:cNvSpPr>
            <a:spLocks noGrp="1"/>
          </p:cNvSpPr>
          <p:nvPr>
            <p:ph type="pic" sz="quarter" idx="10"/>
          </p:nvPr>
        </p:nvSpPr>
        <p:spPr>
          <a:xfrm>
            <a:off x="958850" y="996950"/>
            <a:ext cx="8185150" cy="4992688"/>
          </a:xfrm>
        </p:spPr>
        <p:txBody>
          <a:bodyPr/>
          <a:lstStyle/>
          <a:p>
            <a:endParaRPr lang="cs-CZ" dirty="0"/>
          </a:p>
        </p:txBody>
      </p:sp>
    </p:spTree>
    <p:extLst>
      <p:ext uri="{BB962C8B-B14F-4D97-AF65-F5344CB8AC3E}">
        <p14:creationId xmlns:p14="http://schemas.microsoft.com/office/powerpoint/2010/main" val="398182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628650" y="1825625"/>
            <a:ext cx="7886700" cy="4145407"/>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7" name="Picture 7"/>
          <p:cNvPicPr>
            <a:picLocks noChangeAspect="1"/>
          </p:cNvPicPr>
          <p:nvPr userDrawn="1"/>
        </p:nvPicPr>
        <p:blipFill>
          <a:blip r:embed="rId29">
            <a:extLst>
              <a:ext uri="{28A0092B-C50C-407E-A947-70E740481C1C}">
                <a14:useLocalDpi xmlns:a14="http://schemas.microsoft.com/office/drawing/2010/main"/>
              </a:ext>
            </a:extLst>
          </a:blip>
          <a:srcRect/>
          <a:stretch>
            <a:fillRect/>
          </a:stretch>
        </p:blipFill>
        <p:spPr bwMode="auto">
          <a:xfrm>
            <a:off x="188913" y="6210300"/>
            <a:ext cx="2351087"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0">
            <a:extLst>
              <a:ext uri="{28A0092B-C50C-407E-A947-70E740481C1C}">
                <a14:useLocalDpi xmlns:a14="http://schemas.microsoft.com/office/drawing/2010/main"/>
              </a:ext>
            </a:extLst>
          </a:blip>
          <a:srcRect/>
          <a:stretch>
            <a:fillRect/>
          </a:stretch>
        </p:blipFill>
        <p:spPr bwMode="auto">
          <a:xfrm>
            <a:off x="8450263" y="6210300"/>
            <a:ext cx="477837"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411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64" r:id="rId4"/>
    <p:sldLayoutId id="2147483685" r:id="rId5"/>
    <p:sldLayoutId id="2147483672" r:id="rId6"/>
    <p:sldLayoutId id="2147483679" r:id="rId7"/>
    <p:sldLayoutId id="2147483675" r:id="rId8"/>
    <p:sldLayoutId id="2147483684" r:id="rId9"/>
    <p:sldLayoutId id="2147483673" r:id="rId10"/>
    <p:sldLayoutId id="2147483680" r:id="rId11"/>
    <p:sldLayoutId id="2147483676" r:id="rId12"/>
    <p:sldLayoutId id="2147483683" r:id="rId13"/>
    <p:sldLayoutId id="2147483674" r:id="rId14"/>
    <p:sldLayoutId id="2147483681" r:id="rId15"/>
    <p:sldLayoutId id="2147483677" r:id="rId16"/>
    <p:sldLayoutId id="2147483682" r:id="rId17"/>
    <p:sldLayoutId id="2147483663" r:id="rId18"/>
    <p:sldLayoutId id="2147483665" r:id="rId19"/>
    <p:sldLayoutId id="2147483691" r:id="rId20"/>
    <p:sldLayoutId id="2147483666" r:id="rId21"/>
    <p:sldLayoutId id="2147483667" r:id="rId22"/>
    <p:sldLayoutId id="2147483686" r:id="rId23"/>
    <p:sldLayoutId id="2147483687" r:id="rId24"/>
    <p:sldLayoutId id="2147483688" r:id="rId25"/>
    <p:sldLayoutId id="2147483689" r:id="rId26"/>
    <p:sldLayoutId id="2147483690" r:id="rId27"/>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smlouvy.gov.cz/"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www.portal-vz.cz/cs/Jak-na-zadavani-verejnych-zakazek/Metodiky-stanoviska/Metodiky-k-zakonu-c-134-2016-Sb-,-o-zadavani-verejnych-zakazek/Metodiky-specialni-k-zadavacim-rizenim" TargetMode="External"/><Relationship Id="rId2" Type="http://schemas.openxmlformats.org/officeDocument/2006/relationships/notesSlide" Target="../notesSlides/notesSlide5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www.portal-vz.cz/cs/Jak-na-zadavani-verejnych-zakazek/Metodiky-stanoviska/Metodiky-k-zakonu-c-134-2016-Sb-,-o-zadavani-verejnych-zakazek/Metodiky-specialni-k-zadavacim-rizenim" TargetMode="External"/><Relationship Id="rId2" Type="http://schemas.openxmlformats.org/officeDocument/2006/relationships/notesSlide" Target="../notesSlides/notesSlide7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a:xfrm>
            <a:off x="250231" y="165100"/>
            <a:ext cx="5245793" cy="704850"/>
          </a:xfrm>
        </p:spPr>
        <p:txBody>
          <a:bodyPr/>
          <a:lstStyle/>
          <a:p>
            <a:r>
              <a:rPr lang="cs-CZ" dirty="0"/>
              <a:t>Veřejné zakázky VZMR dle pravidel OP PPR</a:t>
            </a:r>
          </a:p>
        </p:txBody>
      </p:sp>
      <p:sp>
        <p:nvSpPr>
          <p:cNvPr id="3" name="Zástupný symbol pro text 2"/>
          <p:cNvSpPr>
            <a:spLocks noGrp="1"/>
          </p:cNvSpPr>
          <p:nvPr>
            <p:ph type="body" sz="quarter" idx="11"/>
          </p:nvPr>
        </p:nvSpPr>
        <p:spPr/>
        <p:txBody>
          <a:bodyPr/>
          <a:lstStyle/>
          <a:p>
            <a:r>
              <a:rPr lang="cs-CZ" dirty="0"/>
              <a:t>Ing. Ivo Lukš</a:t>
            </a:r>
          </a:p>
        </p:txBody>
      </p:sp>
    </p:spTree>
    <p:extLst>
      <p:ext uri="{BB962C8B-B14F-4D97-AF65-F5344CB8AC3E}">
        <p14:creationId xmlns:p14="http://schemas.microsoft.com/office/powerpoint/2010/main" val="32788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10</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3816350"/>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eaLnBrk="1" hangingPunct="1">
              <a:spcAft>
                <a:spcPts val="1800"/>
              </a:spcAft>
              <a:buSzTx/>
              <a:buNone/>
              <a:defRPr/>
            </a:pPr>
            <a:r>
              <a:rPr lang="cs-CZ" altLang="cs-CZ" b="0" i="0" dirty="0">
                <a:latin typeface="+mn-lt"/>
              </a:rPr>
              <a:t>Shodné jako v ZZVZ:</a:t>
            </a:r>
          </a:p>
          <a:p>
            <a:pPr marL="342900" indent="-342900" eaLnBrk="1" hangingPunct="1">
              <a:spcAft>
                <a:spcPts val="1800"/>
              </a:spcAft>
              <a:buSzTx/>
              <a:buFont typeface="Wingdings" panose="05000000000000000000" pitchFamily="2" charset="2"/>
              <a:buChar char="Ø"/>
              <a:defRPr/>
            </a:pPr>
            <a:r>
              <a:rPr lang="cs-CZ" altLang="cs-CZ" b="0" i="0" dirty="0">
                <a:latin typeface="+mn-lt"/>
              </a:rPr>
              <a:t>zakázky na dodávky </a:t>
            </a:r>
          </a:p>
          <a:p>
            <a:pPr marL="342900" indent="-342900" eaLnBrk="1" hangingPunct="1">
              <a:spcAft>
                <a:spcPts val="1800"/>
              </a:spcAft>
              <a:buSzTx/>
              <a:buFont typeface="Wingdings" panose="05000000000000000000" pitchFamily="2" charset="2"/>
              <a:buChar char="Ø"/>
              <a:defRPr/>
            </a:pPr>
            <a:r>
              <a:rPr lang="cs-CZ" altLang="cs-CZ" b="0" i="0" dirty="0">
                <a:latin typeface="+mn-lt"/>
              </a:rPr>
              <a:t>zakázky na služby </a:t>
            </a:r>
          </a:p>
          <a:p>
            <a:pPr marL="342900" indent="-342900" eaLnBrk="1" hangingPunct="1">
              <a:spcAft>
                <a:spcPts val="1800"/>
              </a:spcAft>
              <a:buSzTx/>
              <a:buFont typeface="Wingdings" panose="05000000000000000000" pitchFamily="2" charset="2"/>
              <a:buChar char="Ø"/>
              <a:defRPr/>
            </a:pPr>
            <a:r>
              <a:rPr lang="cs-CZ" altLang="cs-CZ" b="0" i="0" dirty="0">
                <a:latin typeface="+mn-lt"/>
              </a:rPr>
              <a:t>zakázky na stavební práce</a:t>
            </a: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Druhy zakázek dle Pravidel OP PPR</a:t>
            </a:r>
          </a:p>
        </p:txBody>
      </p:sp>
    </p:spTree>
    <p:extLst>
      <p:ext uri="{BB962C8B-B14F-4D97-AF65-F5344CB8AC3E}">
        <p14:creationId xmlns:p14="http://schemas.microsoft.com/office/powerpoint/2010/main" val="414986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11</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248472"/>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Ø"/>
              <a:defRPr/>
            </a:pPr>
            <a:r>
              <a:rPr lang="cs-CZ" altLang="cs-CZ" b="0" i="0" dirty="0">
                <a:latin typeface="+mn-lt"/>
              </a:rPr>
              <a:t>Přímý nákup/přímá objednávka plnění</a:t>
            </a:r>
          </a:p>
          <a:p>
            <a:pPr eaLnBrk="1" hangingPunct="1">
              <a:spcAft>
                <a:spcPts val="1800"/>
              </a:spcAft>
              <a:buSzTx/>
              <a:buNone/>
              <a:defRPr/>
            </a:pPr>
            <a:r>
              <a:rPr lang="cs-CZ" altLang="cs-CZ" sz="2000" b="0" i="0" dirty="0">
                <a:latin typeface="+mn-lt"/>
              </a:rPr>
              <a:t>Předpokládaná hodnota nedosahuje limit 400.000,- bez DPH resp. 500.000,- bez DPH pro zadavatele který nespadá pod režim ZZVZ </a:t>
            </a:r>
          </a:p>
          <a:p>
            <a:pPr marL="342900" indent="-342900" eaLnBrk="1" hangingPunct="1">
              <a:spcAft>
                <a:spcPts val="1800"/>
              </a:spcAft>
              <a:buSzTx/>
              <a:buFont typeface="Wingdings" panose="05000000000000000000" pitchFamily="2" charset="2"/>
              <a:buChar char="Ø"/>
              <a:defRPr/>
            </a:pPr>
            <a:r>
              <a:rPr lang="cs-CZ" altLang="cs-CZ" b="0" i="0" dirty="0">
                <a:latin typeface="+mn-lt"/>
              </a:rPr>
              <a:t>Zakázka malého rozsahu (ZMR)</a:t>
            </a:r>
          </a:p>
          <a:p>
            <a:pPr eaLnBrk="1" hangingPunct="1">
              <a:spcAft>
                <a:spcPts val="1800"/>
              </a:spcAft>
              <a:buSzTx/>
              <a:buNone/>
              <a:defRPr/>
            </a:pPr>
            <a:r>
              <a:rPr lang="cs-CZ" altLang="cs-CZ" sz="2000" b="0" i="0" dirty="0">
                <a:latin typeface="+mn-lt"/>
              </a:rPr>
              <a:t>předpokládaná hodnota  je rovna nebo nižší než 2.000.000,- Kč bez DPH v případě zakázky na dodávky a/nebo služby a 6.000.000,- Kč bez DPH v případě stavebních prací</a:t>
            </a:r>
          </a:p>
          <a:p>
            <a:pPr marL="342900" indent="-342900" eaLnBrk="1" hangingPunct="1">
              <a:spcAft>
                <a:spcPts val="600"/>
              </a:spcAft>
              <a:buSzTx/>
              <a:buFont typeface="Wingdings" panose="05000000000000000000" pitchFamily="2" charset="2"/>
              <a:buChar char="Ø"/>
              <a:defRPr/>
            </a:pPr>
            <a:r>
              <a:rPr lang="cs-CZ" altLang="cs-CZ" b="0" i="0" dirty="0">
                <a:latin typeface="+mn-lt"/>
              </a:rPr>
              <a:t>Zakázka vyšší hodnoty (ZVH) </a:t>
            </a:r>
          </a:p>
          <a:p>
            <a:pPr eaLnBrk="1" hangingPunct="1">
              <a:spcAft>
                <a:spcPts val="1800"/>
              </a:spcAft>
              <a:buSzTx/>
              <a:buNone/>
              <a:defRPr/>
            </a:pPr>
            <a:r>
              <a:rPr lang="cs-CZ" altLang="cs-CZ" sz="2000" b="0" i="0" dirty="0">
                <a:latin typeface="+mn-lt"/>
              </a:rPr>
              <a:t>předpokládaná hodnota činí více než 2.000.000,- Kč bez DPH a 6.000.000,- Kč bez DPH v případě stavebních prací</a:t>
            </a: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Režim zakázky podle předpokládané hodnoty</a:t>
            </a:r>
          </a:p>
        </p:txBody>
      </p:sp>
    </p:spTree>
    <p:extLst>
      <p:ext uri="{BB962C8B-B14F-4D97-AF65-F5344CB8AC3E}">
        <p14:creationId xmlns:p14="http://schemas.microsoft.com/office/powerpoint/2010/main" val="35468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12</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lgn="ctr" eaLnBrk="1" hangingPunct="1">
              <a:spcAft>
                <a:spcPts val="600"/>
              </a:spcAft>
              <a:buSzTx/>
              <a:buNone/>
              <a:defRPr/>
            </a:pPr>
            <a:endParaRPr lang="cs-CZ" altLang="cs-CZ" i="0" dirty="0">
              <a:latin typeface="+mn-lt"/>
            </a:endParaRPr>
          </a:p>
          <a:p>
            <a:pPr algn="ctr" eaLnBrk="1" hangingPunct="1">
              <a:spcAft>
                <a:spcPts val="600"/>
              </a:spcAft>
              <a:buSzTx/>
              <a:buNone/>
              <a:defRPr/>
            </a:pPr>
            <a:endParaRPr lang="cs-CZ" altLang="cs-CZ" i="0" dirty="0">
              <a:latin typeface="+mn-lt"/>
            </a:endParaRPr>
          </a:p>
          <a:p>
            <a:pPr algn="ctr" eaLnBrk="1" hangingPunct="1">
              <a:spcAft>
                <a:spcPts val="600"/>
              </a:spcAft>
              <a:buSzTx/>
              <a:buNone/>
              <a:defRPr/>
            </a:pPr>
            <a:endParaRPr lang="cs-CZ" altLang="cs-CZ" sz="2800" i="0" dirty="0">
              <a:latin typeface="+mn-lt"/>
            </a:endParaRPr>
          </a:p>
          <a:p>
            <a:pPr algn="ctr" eaLnBrk="1" hangingPunct="1">
              <a:spcAft>
                <a:spcPts val="600"/>
              </a:spcAft>
              <a:buSzTx/>
              <a:buNone/>
              <a:defRPr/>
            </a:pPr>
            <a:r>
              <a:rPr lang="cs-CZ" altLang="cs-CZ" sz="2800" i="0" dirty="0">
                <a:latin typeface="+mn-lt"/>
              </a:rPr>
              <a:t>Pravidla pro stanovení předpokládané hodnoty</a:t>
            </a:r>
          </a:p>
          <a:p>
            <a:pPr algn="ctr" eaLnBrk="1" hangingPunct="1">
              <a:spcAft>
                <a:spcPts val="600"/>
              </a:spcAft>
              <a:buSzTx/>
              <a:buNone/>
              <a:defRPr/>
            </a:pPr>
            <a:r>
              <a:rPr lang="cs-CZ" altLang="cs-CZ" sz="2800" i="0" dirty="0">
                <a:latin typeface="+mn-lt"/>
              </a:rPr>
              <a:t>zakázky dle Pravidel OP PPR jsou </a:t>
            </a:r>
          </a:p>
          <a:p>
            <a:pPr algn="ctr" eaLnBrk="1" hangingPunct="1">
              <a:spcAft>
                <a:spcPts val="600"/>
              </a:spcAft>
              <a:buSzTx/>
              <a:buNone/>
              <a:defRPr/>
            </a:pPr>
            <a:r>
              <a:rPr lang="cs-CZ" altLang="cs-CZ" sz="2800" i="0" dirty="0">
                <a:latin typeface="+mn-lt"/>
              </a:rPr>
              <a:t>ZCELA shodná jako v ZZVZ (§ 16 - 23 ZZVZ) </a:t>
            </a:r>
          </a:p>
          <a:p>
            <a:pPr eaLnBrk="1" hangingPunct="1">
              <a:spcAft>
                <a:spcPts val="600"/>
              </a:spcAft>
              <a:buSzTx/>
              <a:buNone/>
              <a:defRPr/>
            </a:pPr>
            <a:endParaRPr lang="cs-CZ" altLang="cs-CZ" i="0" dirty="0">
              <a:latin typeface="+mn-lt"/>
            </a:endParaRPr>
          </a:p>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Tree>
    <p:extLst>
      <p:ext uri="{BB962C8B-B14F-4D97-AF65-F5344CB8AC3E}">
        <p14:creationId xmlns:p14="http://schemas.microsoft.com/office/powerpoint/2010/main" val="2433839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13</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6" name="Zástupný symbol pro obsah 1">
            <a:extLst>
              <a:ext uri="{FF2B5EF4-FFF2-40B4-BE49-F238E27FC236}">
                <a16:creationId xmlns:a16="http://schemas.microsoft.com/office/drawing/2014/main" xmlns="" id="{B6F0128E-2515-44C5-A280-376716C4A063}"/>
              </a:ext>
            </a:extLst>
          </p:cNvPr>
          <p:cNvSpPr txBox="1">
            <a:spLocks/>
          </p:cNvSpPr>
          <p:nvPr/>
        </p:nvSpPr>
        <p:spPr>
          <a:xfrm>
            <a:off x="822325" y="1196975"/>
            <a:ext cx="7543800" cy="4672014"/>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7866" lvl="1" indent="0" eaLnBrk="1" hangingPunct="1">
              <a:buNone/>
            </a:pPr>
            <a:r>
              <a:rPr lang="cs-CZ" sz="2400" b="1" i="0" dirty="0"/>
              <a:t>Způsob stanovení předpokládané hodnoty</a:t>
            </a:r>
          </a:p>
          <a:p>
            <a:pPr marL="355600" lvl="1" indent="-355600" eaLnBrk="1" hangingPunct="1">
              <a:spcBef>
                <a:spcPts val="0"/>
              </a:spcBef>
              <a:buClrTx/>
              <a:buFont typeface="Wingdings" panose="05000000000000000000" pitchFamily="2" charset="2"/>
              <a:buChar char="Ø"/>
            </a:pPr>
            <a:r>
              <a:rPr lang="cs-CZ" sz="2400" i="0" dirty="0">
                <a:solidFill>
                  <a:schemeClr val="tx1"/>
                </a:solidFill>
              </a:rPr>
              <a:t>předpokládaná hodnota zakázky se stanoví na základě údajů a informací o zakázkách stejného či podobného předmětu plnění; </a:t>
            </a:r>
          </a:p>
          <a:p>
            <a:pPr marL="355600" lvl="1" indent="-355600" eaLnBrk="1" hangingPunct="1">
              <a:spcBef>
                <a:spcPts val="0"/>
              </a:spcBef>
              <a:buClrTx/>
              <a:buFont typeface="Wingdings" panose="05000000000000000000" pitchFamily="2" charset="2"/>
              <a:buChar char="Ø"/>
            </a:pPr>
            <a:r>
              <a:rPr lang="cs-CZ" sz="2400" i="0" dirty="0">
                <a:solidFill>
                  <a:schemeClr val="tx1"/>
                </a:solidFill>
              </a:rPr>
              <a:t>nemá-li zadavatel k dispozici takové údaje nebo informace, vychází z informací získaných průzkumem trhu, předběžnými tržními konzultacemi nebo jiným vhodným způsobem.</a:t>
            </a:r>
          </a:p>
          <a:p>
            <a:pPr marL="355600" lvl="1" indent="-355600" eaLnBrk="1" hangingPunct="1">
              <a:spcBef>
                <a:spcPts val="0"/>
              </a:spcBef>
              <a:buClrTx/>
              <a:buFont typeface="Wingdings" panose="05000000000000000000" pitchFamily="2" charset="2"/>
              <a:buChar char="Ø"/>
            </a:pPr>
            <a:r>
              <a:rPr lang="cs-CZ" sz="2400" i="0" dirty="0">
                <a:solidFill>
                  <a:schemeClr val="tx1"/>
                </a:solidFill>
              </a:rPr>
              <a:t>rozhodná vždy cena bez DPH</a:t>
            </a:r>
          </a:p>
          <a:p>
            <a:pPr marL="355600" lvl="1" indent="-355600" eaLnBrk="1" hangingPunct="1">
              <a:buClrTx/>
              <a:buFont typeface="Wingdings" panose="05000000000000000000" pitchFamily="2" charset="2"/>
              <a:buChar char="Ø"/>
            </a:pPr>
            <a:r>
              <a:rPr lang="cs-CZ" sz="2400" i="0" dirty="0">
                <a:solidFill>
                  <a:schemeClr val="tx1"/>
                </a:solidFill>
              </a:rPr>
              <a:t>možnost využití veřejných zdrojů, jako velice vhodný nástroj se ukazuje registr smluv </a:t>
            </a:r>
            <a:r>
              <a:rPr lang="cs-CZ" sz="2400" i="0" dirty="0">
                <a:solidFill>
                  <a:schemeClr val="tx1"/>
                </a:solidFill>
                <a:hlinkClick r:id="rId7">
                  <a:extLst>
                    <a:ext uri="{A12FA001-AC4F-418D-AE19-62706E023703}">
                      <ahyp:hlinkClr xmlns:ahyp="http://schemas.microsoft.com/office/drawing/2018/hyperlinkcolor" xmlns="" val="tx"/>
                    </a:ext>
                  </a:extLst>
                </a:hlinkClick>
              </a:rPr>
              <a:t>https://smlouvy.gov.cz/</a:t>
            </a:r>
            <a:r>
              <a:rPr lang="cs-CZ" sz="2400" i="0" dirty="0">
                <a:solidFill>
                  <a:schemeClr val="tx1"/>
                </a:solidFill>
              </a:rPr>
              <a:t>) </a:t>
            </a:r>
          </a:p>
        </p:txBody>
      </p:sp>
    </p:spTree>
    <p:extLst>
      <p:ext uri="{BB962C8B-B14F-4D97-AF65-F5344CB8AC3E}">
        <p14:creationId xmlns:p14="http://schemas.microsoft.com/office/powerpoint/2010/main" val="3488819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14</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lgn="ctr" eaLnBrk="1" hangingPunct="1">
              <a:spcAft>
                <a:spcPts val="600"/>
              </a:spcAft>
              <a:buSzTx/>
              <a:buNone/>
              <a:defRPr/>
            </a:pPr>
            <a:endParaRPr lang="cs-CZ" altLang="cs-CZ" i="0" dirty="0">
              <a:latin typeface="+mn-lt"/>
            </a:endParaRPr>
          </a:p>
          <a:p>
            <a:pPr eaLnBrk="1" hangingPunct="1">
              <a:spcAft>
                <a:spcPts val="600"/>
              </a:spcAft>
              <a:buSzTx/>
              <a:buNone/>
              <a:defRPr/>
            </a:pPr>
            <a:r>
              <a:rPr lang="cs-CZ" altLang="cs-CZ" b="0" i="0" dirty="0">
                <a:latin typeface="+mn-lt"/>
              </a:rPr>
              <a:t>Pozor:</a:t>
            </a:r>
          </a:p>
          <a:p>
            <a:pPr eaLnBrk="1" hangingPunct="1">
              <a:spcAft>
                <a:spcPts val="600"/>
              </a:spcAft>
              <a:buSzTx/>
              <a:buNone/>
              <a:defRPr/>
            </a:pPr>
            <a:r>
              <a:rPr lang="cs-CZ" altLang="cs-CZ" i="0" dirty="0">
                <a:latin typeface="+mn-lt"/>
              </a:rPr>
              <a:t>U zakázek mimo ZŘ dle ZZVZ platí, že předpokládaná hodnota se stanoví k okamžiku zadání VZ (§ 16 odst. 5)</a:t>
            </a:r>
          </a:p>
          <a:p>
            <a:pPr eaLnBrk="1" hangingPunct="1">
              <a:spcAft>
                <a:spcPts val="600"/>
              </a:spcAft>
              <a:buSzTx/>
              <a:buNone/>
              <a:defRPr/>
            </a:pPr>
            <a:endParaRPr lang="cs-CZ" altLang="cs-CZ" i="0" dirty="0">
              <a:latin typeface="+mn-lt"/>
            </a:endParaRPr>
          </a:p>
          <a:p>
            <a:pPr marL="0" indent="0">
              <a:buNone/>
            </a:pPr>
            <a:r>
              <a:rPr lang="cs-CZ" sz="2000" i="0" dirty="0"/>
              <a:t>Překročení limitu pro VZMR – </a:t>
            </a:r>
            <a:r>
              <a:rPr lang="cs-CZ" sz="2000" b="0" i="0" dirty="0"/>
              <a:t>zakázka na dodávky, kdy zadavatel provedl výběrové řízení v režimu VZMR, ale i nejnižší vysoutěžená cena překročila limit pro podlimitní VZ = nelze uzavřít smlouvu…</a:t>
            </a:r>
          </a:p>
          <a:p>
            <a:pPr eaLnBrk="1" hangingPunct="1">
              <a:spcAft>
                <a:spcPts val="600"/>
              </a:spcAft>
              <a:buSzTx/>
              <a:buNone/>
              <a:defRPr/>
            </a:pPr>
            <a:r>
              <a:rPr lang="cs-CZ" altLang="cs-CZ" i="0" dirty="0">
                <a:latin typeface="+mn-lt"/>
              </a:rPr>
              <a:t> </a:t>
            </a:r>
          </a:p>
          <a:p>
            <a:pPr marL="342900" indent="-342900" eaLnBrk="1" hangingPunct="1">
              <a:spcAft>
                <a:spcPts val="600"/>
              </a:spcAft>
              <a:buSzTx/>
              <a:buFont typeface="Wingdings" panose="05000000000000000000" pitchFamily="2" charset="2"/>
              <a:buChar char="Ø"/>
              <a:defRPr/>
            </a:pPr>
            <a:endParaRPr lang="cs-CZ" altLang="cs-CZ" b="0" i="0" dirty="0">
              <a:latin typeface="+mn-lt"/>
            </a:endParaRPr>
          </a:p>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Tree>
    <p:extLst>
      <p:ext uri="{BB962C8B-B14F-4D97-AF65-F5344CB8AC3E}">
        <p14:creationId xmlns:p14="http://schemas.microsoft.com/office/powerpoint/2010/main" val="123055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15</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cs-CZ" sz="2400" b="1" i="0" dirty="0"/>
              <a:t>Pravidlo hlavního předmětu VZ dle § 15 ZZVZ </a:t>
            </a:r>
          </a:p>
          <a:p>
            <a:pPr marL="0" indent="0">
              <a:spcAft>
                <a:spcPts val="1200"/>
              </a:spcAft>
              <a:buNone/>
            </a:pPr>
            <a:r>
              <a:rPr lang="cs-CZ" sz="2400" i="0" dirty="0"/>
              <a:t>§ 15 odst. 1: VZ zahrnující více druhů veřejných zakázek, se zadávají v souladu s pravidly platnými pro druh VZ odpovídající hlavnímu předmětu</a:t>
            </a:r>
          </a:p>
          <a:p>
            <a:pPr marL="0" indent="0">
              <a:spcAft>
                <a:spcPts val="1200"/>
              </a:spcAft>
              <a:buNone/>
            </a:pPr>
            <a:r>
              <a:rPr lang="cs-CZ" sz="2400" i="0" dirty="0"/>
              <a:t>§ 15 odst. 2: princip „těžiště“ (dodávky + služby)</a:t>
            </a:r>
          </a:p>
          <a:p>
            <a:pPr marL="0" indent="0">
              <a:spcAft>
                <a:spcPts val="1200"/>
              </a:spcAft>
              <a:buNone/>
            </a:pPr>
            <a:r>
              <a:rPr lang="cs-CZ" sz="2400" i="0" dirty="0"/>
              <a:t>§ 15 odst. 3: pravidlo základního účelu VZ (stavební práce)</a:t>
            </a:r>
          </a:p>
          <a:p>
            <a:pPr marL="0" indent="0">
              <a:spcAft>
                <a:spcPts val="1200"/>
              </a:spcAft>
              <a:buNone/>
            </a:pPr>
            <a:r>
              <a:rPr lang="cs-CZ" sz="2400" b="1" i="0" dirty="0"/>
              <a:t>Shodně se uplatní i v případě postupu dle Pravidel OP PPR</a:t>
            </a:r>
          </a:p>
          <a:p>
            <a:pPr marL="0" indent="0">
              <a:spcAft>
                <a:spcPts val="1200"/>
              </a:spcAft>
              <a:buNone/>
            </a:pPr>
            <a:endParaRPr lang="cs-CZ" sz="2400" i="0" dirty="0"/>
          </a:p>
          <a:p>
            <a:pPr marL="607219" lvl="1" indent="-270272" eaLnBrk="1" hangingPunct="1">
              <a:buFont typeface="Wingdings" panose="05000000000000000000" pitchFamily="2" charset="2"/>
              <a:buChar char="Ø"/>
            </a:pPr>
            <a:endParaRPr lang="cs-CZ" sz="2400" i="0" dirty="0"/>
          </a:p>
        </p:txBody>
      </p:sp>
    </p:spTree>
    <p:extLst>
      <p:ext uri="{BB962C8B-B14F-4D97-AF65-F5344CB8AC3E}">
        <p14:creationId xmlns:p14="http://schemas.microsoft.com/office/powerpoint/2010/main" val="2726838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16</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eaLnBrk="1" hangingPunct="1">
              <a:spcAft>
                <a:spcPts val="600"/>
              </a:spcAft>
              <a:buSzTx/>
              <a:buNone/>
              <a:defRPr/>
            </a:pPr>
            <a:r>
              <a:rPr lang="cs-CZ" altLang="cs-CZ" b="0" i="0" dirty="0">
                <a:latin typeface="+mn-lt"/>
              </a:rPr>
              <a:t>Základní pravidla: </a:t>
            </a:r>
            <a:endParaRPr lang="cs-CZ" altLang="cs-CZ" b="0" dirty="0">
              <a:latin typeface="+mn-lt"/>
            </a:endParaRPr>
          </a:p>
          <a:p>
            <a:pPr eaLnBrk="1" hangingPunct="1">
              <a:spcAft>
                <a:spcPts val="600"/>
              </a:spcAft>
              <a:buSzTx/>
              <a:buNone/>
              <a:defRPr/>
            </a:pPr>
            <a:endParaRPr lang="cs-CZ" b="0" dirty="0">
              <a:latin typeface="+mn-lt"/>
            </a:endParaRPr>
          </a:p>
          <a:p>
            <a:pPr eaLnBrk="1" hangingPunct="1">
              <a:spcAft>
                <a:spcPts val="600"/>
              </a:spcAft>
              <a:buSzTx/>
              <a:buNone/>
              <a:defRPr/>
            </a:pPr>
            <a:r>
              <a:rPr lang="cs-CZ" dirty="0"/>
              <a:t>Do předpokládané hodnoty se zahrne hodnota všech plnění, která mohou vyplývat ze smlouvy na zakázku</a:t>
            </a:r>
            <a:endParaRPr lang="cs-CZ" altLang="cs-CZ" b="0" dirty="0">
              <a:latin typeface="+mn-lt"/>
            </a:endParaRPr>
          </a:p>
          <a:p>
            <a:pPr algn="ctr" eaLnBrk="1" hangingPunct="1">
              <a:spcAft>
                <a:spcPts val="600"/>
              </a:spcAft>
              <a:buSzTx/>
              <a:buNone/>
              <a:defRPr/>
            </a:pPr>
            <a:endParaRPr lang="cs-CZ" altLang="cs-CZ" dirty="0">
              <a:latin typeface="+mn-lt"/>
            </a:endParaRPr>
          </a:p>
          <a:p>
            <a:pPr eaLnBrk="1" hangingPunct="1">
              <a:spcAft>
                <a:spcPts val="600"/>
              </a:spcAft>
              <a:buSzTx/>
              <a:buNone/>
              <a:defRPr/>
            </a:pPr>
            <a:r>
              <a:rPr lang="cs-CZ" altLang="cs-CZ" i="0" dirty="0">
                <a:latin typeface="+mn-lt"/>
              </a:rPr>
              <a:t>Předpokládaná hodnota VZ se vždy rovná součtu předpokládaných hodnot všech částí VZ</a:t>
            </a:r>
          </a:p>
          <a:p>
            <a:pPr eaLnBrk="1" hangingPunct="1">
              <a:spcAft>
                <a:spcPts val="600"/>
              </a:spcAft>
              <a:buSzTx/>
              <a:buNone/>
              <a:defRPr/>
            </a:pPr>
            <a:r>
              <a:rPr lang="cs-CZ" altLang="cs-CZ" b="0" i="0" dirty="0">
                <a:latin typeface="+mn-lt"/>
              </a:rPr>
              <a:t>(pozn. zakázku </a:t>
            </a:r>
            <a:r>
              <a:rPr lang="cs-CZ" altLang="cs-CZ" b="0" i="0" u="sng" dirty="0">
                <a:latin typeface="+mn-lt"/>
              </a:rPr>
              <a:t>lze rozdělit na části </a:t>
            </a:r>
            <a:r>
              <a:rPr lang="cs-CZ" altLang="cs-CZ" b="0" i="0" dirty="0">
                <a:latin typeface="+mn-lt"/>
              </a:rPr>
              <a:t>a tyto části zadat buď jako samostatné zakázky v „součtovém“ režimu, nebo jako zakázku rozdělenou na části) </a:t>
            </a:r>
          </a:p>
          <a:p>
            <a:pPr eaLnBrk="1" hangingPunct="1">
              <a:spcAft>
                <a:spcPts val="600"/>
              </a:spcAft>
              <a:buSzTx/>
              <a:buNone/>
              <a:defRPr/>
            </a:pPr>
            <a:endParaRPr lang="cs-CZ" altLang="cs-CZ" b="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Tree>
    <p:extLst>
      <p:ext uri="{BB962C8B-B14F-4D97-AF65-F5344CB8AC3E}">
        <p14:creationId xmlns:p14="http://schemas.microsoft.com/office/powerpoint/2010/main" val="3514552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17</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r>
              <a:rPr lang="cs-CZ" sz="2400" b="1" i="0" dirty="0"/>
              <a:t>Výjimka z pravidla „součtového“ režimu VZ</a:t>
            </a:r>
          </a:p>
          <a:p>
            <a:pPr marL="0" lvl="1" indent="0" eaLnBrk="1" hangingPunct="1">
              <a:buNone/>
            </a:pPr>
            <a:endParaRPr lang="cs-CZ" sz="2400" b="1" i="0" dirty="0"/>
          </a:p>
          <a:p>
            <a:pPr marL="342900" lvl="1" indent="-342900" eaLnBrk="1" hangingPunct="1">
              <a:buClrTx/>
              <a:buFont typeface="Wingdings" panose="05000000000000000000" pitchFamily="2" charset="2"/>
              <a:buChar char="Ø"/>
            </a:pPr>
            <a:r>
              <a:rPr lang="cs-CZ" sz="2400" i="0" dirty="0"/>
              <a:t>Výjimku tvoří § 18 odst. 3 ZZVZ (20 %, dodávky / služby max. 2,151 mil. Kč, stavební práce max. 26,897 mil. Kč) – </a:t>
            </a:r>
            <a:r>
              <a:rPr lang="cs-CZ" sz="2400" b="1" i="0" dirty="0"/>
              <a:t>pak postupy odpovídající PH každé části </a:t>
            </a:r>
            <a:r>
              <a:rPr lang="cs-CZ" sz="2400" i="0" dirty="0"/>
              <a:t>(pozn. vztahuje se i na § 19 ZZVZ)</a:t>
            </a:r>
          </a:p>
          <a:p>
            <a:pPr marL="342900" lvl="1" indent="-342900" eaLnBrk="1" hangingPunct="1">
              <a:buClrTx/>
              <a:buFont typeface="Wingdings" panose="05000000000000000000" pitchFamily="2" charset="2"/>
              <a:buChar char="Ø"/>
            </a:pPr>
            <a:r>
              <a:rPr lang="cs-CZ" sz="2400" i="0" dirty="0"/>
              <a:t>V případě Pravidel OP PPR platí shodné pravidlo, je však stanoven pouze procentuální  limit 20 %</a:t>
            </a:r>
          </a:p>
        </p:txBody>
      </p:sp>
    </p:spTree>
    <p:extLst>
      <p:ext uri="{BB962C8B-B14F-4D97-AF65-F5344CB8AC3E}">
        <p14:creationId xmlns:p14="http://schemas.microsoft.com/office/powerpoint/2010/main" val="2619722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18</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lnSpcReduction="10000"/>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r>
              <a:rPr lang="cs-CZ" sz="2400" b="1" i="0" dirty="0"/>
              <a:t>Problematika jedné veřejné zakázky je na jedné straně klíčová, na druhé ale i jedna z nejsložitějších. </a:t>
            </a:r>
          </a:p>
          <a:p>
            <a:pPr marL="0" lvl="1" indent="0" eaLnBrk="1" hangingPunct="1">
              <a:buNone/>
            </a:pPr>
            <a:endParaRPr lang="cs-CZ" sz="2400" i="0" u="sng" dirty="0"/>
          </a:p>
          <a:p>
            <a:pPr marL="0" lvl="1" indent="0" eaLnBrk="1" hangingPunct="1">
              <a:buNone/>
            </a:pPr>
            <a:r>
              <a:rPr lang="cs-CZ" sz="2400" i="0" u="sng" dirty="0"/>
              <a:t>Výchozí určení jedné VZ dle ZZVZ</a:t>
            </a:r>
            <a:r>
              <a:rPr lang="cs-CZ" sz="2400" b="1" i="0" dirty="0"/>
              <a:t>:</a:t>
            </a:r>
          </a:p>
          <a:p>
            <a:pPr marL="0" lvl="1" indent="0" eaLnBrk="1" hangingPunct="1">
              <a:buNone/>
            </a:pPr>
            <a:r>
              <a:rPr lang="cs-CZ" sz="2400" b="1" i="0" dirty="0"/>
              <a:t>§ 18 odst. 2</a:t>
            </a:r>
          </a:p>
          <a:p>
            <a:pPr marL="0" lvl="1" indent="0" eaLnBrk="1" hangingPunct="1">
              <a:buNone/>
            </a:pPr>
            <a:r>
              <a:rPr lang="cs-CZ" sz="2400" i="0" dirty="0"/>
              <a:t>plnění, která tvoří jeden funkční celek a jsou zadávána v časové souvislosti</a:t>
            </a:r>
          </a:p>
          <a:p>
            <a:pPr marL="0" lvl="1" indent="0" eaLnBrk="1" hangingPunct="1">
              <a:buNone/>
            </a:pPr>
            <a:endParaRPr lang="cs-CZ" sz="2400" b="1" i="0" dirty="0"/>
          </a:p>
          <a:p>
            <a:pPr marL="0" lvl="1" indent="0" eaLnBrk="1" hangingPunct="1">
              <a:buNone/>
            </a:pPr>
            <a:r>
              <a:rPr lang="cs-CZ" sz="2400" b="1" i="0" dirty="0"/>
              <a:t>§19</a:t>
            </a:r>
          </a:p>
          <a:p>
            <a:pPr marL="0" indent="0" eaLnBrk="1" hangingPunct="1">
              <a:buNone/>
            </a:pPr>
            <a:r>
              <a:rPr lang="cs-CZ" sz="2400" i="0" dirty="0"/>
              <a:t>pravidelně pořizované nebo trvající dodávky nebo služby </a:t>
            </a:r>
          </a:p>
          <a:p>
            <a:pPr marL="0" lvl="1" indent="0" eaLnBrk="1" hangingPunct="1">
              <a:buNone/>
            </a:pPr>
            <a:endParaRPr lang="cs-CZ" sz="1800" b="1" i="0" dirty="0"/>
          </a:p>
        </p:txBody>
      </p:sp>
    </p:spTree>
    <p:extLst>
      <p:ext uri="{BB962C8B-B14F-4D97-AF65-F5344CB8AC3E}">
        <p14:creationId xmlns:p14="http://schemas.microsoft.com/office/powerpoint/2010/main" val="1087350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19</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r>
              <a:rPr lang="cs-CZ" sz="2400" b="1" i="0" dirty="0"/>
              <a:t>Určení jedné veřejné zakázky</a:t>
            </a:r>
          </a:p>
          <a:p>
            <a:pPr marL="0" lvl="1" indent="0" eaLnBrk="1" hangingPunct="1">
              <a:buNone/>
            </a:pPr>
            <a:r>
              <a:rPr lang="cs-CZ" sz="2400" i="0" dirty="0"/>
              <a:t>Podle důvodové zprávy k ZZVZ se při určení jednoho funkčního celku (dle § 18 odst. 2 ZZVZ) využije dosavadní judikatura vymezující koncept jedné VZ z hlediska souvislosti: </a:t>
            </a:r>
          </a:p>
          <a:p>
            <a:pPr marL="342900" lvl="1" indent="-342900" eaLnBrk="1" hangingPunct="1">
              <a:buClrTx/>
              <a:buFont typeface="Wingdings" panose="05000000000000000000" pitchFamily="2" charset="2"/>
              <a:buChar char="Ø"/>
            </a:pPr>
            <a:r>
              <a:rPr lang="cs-CZ" sz="2400" b="1" i="0" dirty="0"/>
              <a:t>věcné</a:t>
            </a:r>
          </a:p>
          <a:p>
            <a:pPr marL="342900" lvl="1" indent="-342900" eaLnBrk="1" hangingPunct="1">
              <a:buClrTx/>
              <a:buFont typeface="Wingdings" panose="05000000000000000000" pitchFamily="2" charset="2"/>
              <a:buChar char="Ø"/>
            </a:pPr>
            <a:r>
              <a:rPr lang="cs-CZ" sz="2400" b="1" i="0" dirty="0"/>
              <a:t>místní </a:t>
            </a:r>
          </a:p>
          <a:p>
            <a:pPr marL="342900" lvl="1" indent="-342900" eaLnBrk="1" hangingPunct="1">
              <a:buClrTx/>
              <a:buFont typeface="Wingdings" panose="05000000000000000000" pitchFamily="2" charset="2"/>
              <a:buChar char="Ø"/>
            </a:pPr>
            <a:r>
              <a:rPr lang="cs-CZ" sz="2400" b="1" i="0" dirty="0"/>
              <a:t>časové </a:t>
            </a:r>
          </a:p>
          <a:p>
            <a:pPr marL="0" lvl="1" indent="0" eaLnBrk="1" hangingPunct="1">
              <a:buNone/>
            </a:pPr>
            <a:r>
              <a:rPr lang="cs-CZ" sz="2400" i="0" dirty="0"/>
              <a:t>Čerstvě potvrzeno např. rozhodnutím ÚOHS R0174/2018</a:t>
            </a:r>
          </a:p>
        </p:txBody>
      </p:sp>
    </p:spTree>
    <p:extLst>
      <p:ext uri="{BB962C8B-B14F-4D97-AF65-F5344CB8AC3E}">
        <p14:creationId xmlns:p14="http://schemas.microsoft.com/office/powerpoint/2010/main" val="146795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68313" y="1916113"/>
            <a:ext cx="8229600" cy="3816350"/>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1800"/>
              </a:spcAft>
              <a:buSzTx/>
              <a:buFont typeface="Wingdings" panose="05000000000000000000" pitchFamily="2" charset="2"/>
              <a:buChar char="Ø"/>
              <a:defRPr/>
            </a:pPr>
            <a:r>
              <a:rPr lang="cs-CZ" altLang="cs-CZ" b="0" i="0" dirty="0">
                <a:latin typeface="+mn-lt"/>
              </a:rPr>
              <a:t>Upravuje zadávání veřejných zakázek malého rozsahu (VZMR) a zakázek zadávaných zadavateli jež vůbec nepodléhají ZVZ</a:t>
            </a:r>
          </a:p>
          <a:p>
            <a:pPr marL="342900" indent="-342900" eaLnBrk="1" hangingPunct="1">
              <a:spcAft>
                <a:spcPts val="1800"/>
              </a:spcAft>
              <a:buSzTx/>
              <a:buFont typeface="Wingdings" panose="05000000000000000000" pitchFamily="2" charset="2"/>
              <a:buChar char="Ø"/>
              <a:defRPr/>
            </a:pPr>
            <a:r>
              <a:rPr lang="cs-CZ" altLang="cs-CZ" b="0" i="0" dirty="0">
                <a:latin typeface="+mn-lt"/>
              </a:rPr>
              <a:t>Závaznost pro Řídící orgány – ty však mají povinnost pravidla převzít do svých dokumentů závazných pro příjemce</a:t>
            </a:r>
          </a:p>
          <a:p>
            <a:pPr marL="342900" indent="-342900" eaLnBrk="1" hangingPunct="1">
              <a:spcAft>
                <a:spcPts val="1800"/>
              </a:spcAft>
              <a:buSzTx/>
              <a:buFont typeface="Wingdings" panose="05000000000000000000" pitchFamily="2" charset="2"/>
              <a:buChar char="Ø"/>
              <a:defRPr/>
            </a:pPr>
            <a:r>
              <a:rPr lang="cs-CZ" altLang="cs-CZ" b="0" i="0" dirty="0">
                <a:latin typeface="+mn-lt"/>
              </a:rPr>
              <a:t>Ambice – vytvořit jednotné prostředí pro zadávání VZMR po celé programové období 2014 - 2020</a:t>
            </a:r>
          </a:p>
          <a:p>
            <a:pPr eaLnBrk="1" hangingPunct="1">
              <a:buSzTx/>
              <a:buFontTx/>
              <a:buNone/>
              <a:defRPr/>
            </a:pPr>
            <a:endParaRPr lang="cs-CZ" altLang="cs-CZ" b="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eaLnBrk="1" hangingPunct="1">
              <a:spcAft>
                <a:spcPts val="1800"/>
              </a:spcAft>
              <a:defRPr/>
            </a:pPr>
            <a:r>
              <a:rPr lang="cs-CZ" altLang="cs-CZ" sz="2400" i="0" dirty="0">
                <a:solidFill>
                  <a:schemeClr val="accent2"/>
                </a:solidFill>
                <a:latin typeface="Arial Black" pitchFamily="34" charset="0"/>
              </a:rPr>
              <a:t>Metodický pokyn pro oblast zadávání zakázek pro programové období 2014-2020 (MPZ)</a:t>
            </a:r>
          </a:p>
        </p:txBody>
      </p:sp>
    </p:spTree>
    <p:extLst>
      <p:ext uri="{BB962C8B-B14F-4D97-AF65-F5344CB8AC3E}">
        <p14:creationId xmlns:p14="http://schemas.microsoft.com/office/powerpoint/2010/main" val="2484415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20</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None/>
            </a:pPr>
            <a:r>
              <a:rPr lang="cs-CZ" sz="2400" b="1" i="0" dirty="0"/>
              <a:t>Při určení jedné veřejné zakázky musí být především zohledňován: </a:t>
            </a:r>
          </a:p>
          <a:p>
            <a:pPr marL="342900" lvl="1" indent="-342900">
              <a:buClrTx/>
              <a:buFont typeface="Wingdings" panose="05000000000000000000" pitchFamily="2" charset="2"/>
              <a:buChar char="Ø"/>
            </a:pPr>
            <a:r>
              <a:rPr lang="cs-CZ" sz="2400" i="0" u="sng" dirty="0"/>
              <a:t>účel a smysl </a:t>
            </a:r>
            <a:r>
              <a:rPr lang="cs-CZ" sz="2400" i="0" dirty="0"/>
              <a:t>právní úpravy zadávání veřejných zakázek </a:t>
            </a:r>
          </a:p>
          <a:p>
            <a:pPr marL="342900" lvl="1" indent="-342900">
              <a:buClrTx/>
              <a:buFont typeface="Wingdings" panose="05000000000000000000" pitchFamily="2" charset="2"/>
              <a:buChar char="Ø"/>
            </a:pPr>
            <a:r>
              <a:rPr lang="cs-CZ" sz="2400" i="0" dirty="0"/>
              <a:t>nesmí být atakovány </a:t>
            </a:r>
            <a:r>
              <a:rPr lang="cs-CZ" sz="2400" i="0" u="sng" dirty="0"/>
              <a:t>zásady</a:t>
            </a:r>
            <a:r>
              <a:rPr lang="cs-CZ" sz="2400" i="0" dirty="0"/>
              <a:t>, na nichž je úprava zadávání veřejných zakázek vystavěna </a:t>
            </a:r>
          </a:p>
          <a:p>
            <a:pPr marL="342900" lvl="1" indent="-342900">
              <a:buClrTx/>
              <a:buFont typeface="Wingdings" panose="05000000000000000000" pitchFamily="2" charset="2"/>
              <a:buChar char="Ø"/>
            </a:pPr>
            <a:r>
              <a:rPr lang="cs-CZ" sz="2400" i="0" dirty="0"/>
              <a:t>nesmí docházet k </a:t>
            </a:r>
            <a:r>
              <a:rPr lang="cs-CZ" sz="2400" i="0" u="sng" dirty="0"/>
              <a:t>obcházení</a:t>
            </a:r>
            <a:r>
              <a:rPr lang="cs-CZ" sz="2400" i="0" dirty="0"/>
              <a:t> právní úpravy zadávání veřejných zakázek. </a:t>
            </a:r>
          </a:p>
          <a:p>
            <a:pPr marL="0" lvl="1" indent="0">
              <a:buNone/>
            </a:pPr>
            <a:endParaRPr lang="cs-CZ" sz="2400" dirty="0"/>
          </a:p>
        </p:txBody>
      </p:sp>
    </p:spTree>
    <p:extLst>
      <p:ext uri="{BB962C8B-B14F-4D97-AF65-F5344CB8AC3E}">
        <p14:creationId xmlns:p14="http://schemas.microsoft.com/office/powerpoint/2010/main" val="1864291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21</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r>
              <a:rPr lang="cs-CZ" sz="2400" b="1" i="0" dirty="0"/>
              <a:t>Určení jedné veřejné zakázky</a:t>
            </a:r>
          </a:p>
          <a:p>
            <a:pPr marL="342900" lvl="1" indent="-342900" eaLnBrk="1" hangingPunct="1">
              <a:buClrTx/>
              <a:buFont typeface="Wingdings" panose="05000000000000000000" pitchFamily="2" charset="2"/>
              <a:buChar char="Ø"/>
            </a:pPr>
            <a:r>
              <a:rPr lang="cs-CZ" sz="2400" i="0" dirty="0"/>
              <a:t>plnění </a:t>
            </a:r>
            <a:r>
              <a:rPr lang="cs-CZ" sz="2400" i="0" u="sng" dirty="0"/>
              <a:t>stejného nebo srovnatelného </a:t>
            </a:r>
            <a:r>
              <a:rPr lang="cs-CZ" sz="2400" i="0" dirty="0"/>
              <a:t>druhu </a:t>
            </a:r>
          </a:p>
          <a:p>
            <a:pPr marL="342900" lvl="1" indent="-342900" eaLnBrk="1" hangingPunct="1">
              <a:buClrTx/>
              <a:buFont typeface="Wingdings" panose="05000000000000000000" pitchFamily="2" charset="2"/>
              <a:buChar char="Ø"/>
            </a:pPr>
            <a:r>
              <a:rPr lang="cs-CZ" sz="2400" i="0" u="sng" dirty="0"/>
              <a:t>souhrn jednotlivých zadání určitých relativně samostatných plnění</a:t>
            </a:r>
            <a:r>
              <a:rPr lang="cs-CZ" sz="2400" i="0" dirty="0"/>
              <a:t>, týkají-li se tato zadání plnění spolu úzce souvisejících zejména z hledisek místních, urbanistických, funkčních, časových nebo technologických </a:t>
            </a:r>
          </a:p>
          <a:p>
            <a:pPr marL="342900" lvl="1" indent="-342900" eaLnBrk="1" hangingPunct="1">
              <a:buClrTx/>
              <a:buFont typeface="Wingdings" panose="05000000000000000000" pitchFamily="2" charset="2"/>
              <a:buChar char="Ø"/>
            </a:pPr>
            <a:r>
              <a:rPr lang="cs-CZ" sz="2400" i="0" dirty="0"/>
              <a:t>v případě, kdy funkční hledisko nelze s ohledem na charakter veřejné zakázky aplikovat, přichází namísto něho v úvahu hledisko „věcné“. Právě </a:t>
            </a:r>
            <a:r>
              <a:rPr lang="cs-CZ" sz="2400" i="0" u="sng" dirty="0"/>
              <a:t>věcný charakter plnění je pak zpravidla pro posouzení této otázky rozhodující</a:t>
            </a:r>
            <a:endParaRPr lang="cs-CZ" sz="2400" i="0" dirty="0"/>
          </a:p>
          <a:p>
            <a:pPr marL="342900" lvl="1" indent="-342900" eaLnBrk="1" hangingPunct="1">
              <a:buClrTx/>
              <a:buFont typeface="Wingdings" panose="05000000000000000000" pitchFamily="2" charset="2"/>
              <a:buChar char="Ø"/>
            </a:pPr>
            <a:endParaRPr lang="cs-CZ" sz="2400" i="0" dirty="0"/>
          </a:p>
        </p:txBody>
      </p:sp>
    </p:spTree>
    <p:extLst>
      <p:ext uri="{BB962C8B-B14F-4D97-AF65-F5344CB8AC3E}">
        <p14:creationId xmlns:p14="http://schemas.microsoft.com/office/powerpoint/2010/main" val="2367373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22</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r>
              <a:rPr lang="cs-CZ" sz="2400" b="1" i="0" dirty="0"/>
              <a:t>Určení jedné veřejné zakázky</a:t>
            </a:r>
          </a:p>
          <a:p>
            <a:pPr marL="342900" lvl="1" indent="-342900" eaLnBrk="1" hangingPunct="1">
              <a:buClrTx/>
              <a:buFont typeface="Wingdings" panose="05000000000000000000" pitchFamily="2" charset="2"/>
              <a:buChar char="Ø"/>
            </a:pPr>
            <a:r>
              <a:rPr lang="cs-CZ" sz="2400" i="0" dirty="0"/>
              <a:t>plnění svým charakterem </a:t>
            </a:r>
            <a:r>
              <a:rPr lang="cs-CZ" sz="2400" i="0" u="sng" dirty="0"/>
              <a:t>totožné či obdobné </a:t>
            </a:r>
            <a:r>
              <a:rPr lang="cs-CZ" sz="2400" i="0" dirty="0"/>
              <a:t>(např. plnění stejného nebo srovnatelného druhu uskutečňované pro téhož zadavatele v témže časovém období a za týchž podmínek co do charakteru plnění)</a:t>
            </a:r>
          </a:p>
          <a:p>
            <a:pPr marL="342900" lvl="1" indent="-342900" eaLnBrk="1" hangingPunct="1">
              <a:buClrTx/>
              <a:buFont typeface="Wingdings" panose="05000000000000000000" pitchFamily="2" charset="2"/>
              <a:buChar char="Ø"/>
            </a:pPr>
            <a:r>
              <a:rPr lang="cs-CZ" sz="2400" i="0" dirty="0"/>
              <a:t>pro posouzení zakázky jako jediné </a:t>
            </a:r>
            <a:r>
              <a:rPr lang="cs-CZ" sz="2400" i="0" u="sng" dirty="0"/>
              <a:t>nepostačuje jednotící účel </a:t>
            </a:r>
            <a:r>
              <a:rPr lang="cs-CZ" sz="2400" i="0" dirty="0"/>
              <a:t>a </a:t>
            </a:r>
            <a:r>
              <a:rPr lang="cs-CZ" sz="2400" i="0" u="sng" dirty="0"/>
              <a:t>zařazení pod stejné CPV kódy</a:t>
            </a:r>
          </a:p>
          <a:p>
            <a:pPr marL="342900" lvl="1" indent="-342900" eaLnBrk="1" hangingPunct="1">
              <a:buClrTx/>
              <a:buFont typeface="Wingdings" panose="05000000000000000000" pitchFamily="2" charset="2"/>
              <a:buChar char="Ø"/>
            </a:pPr>
            <a:r>
              <a:rPr lang="cs-CZ" sz="2400" i="0" dirty="0"/>
              <a:t>stránka účelu je jen jeden z prvků věcné souvislosti, ale je třeba se zabývat také </a:t>
            </a:r>
            <a:r>
              <a:rPr lang="cs-CZ" sz="2400" i="0" u="sng" dirty="0"/>
              <a:t>stránkou technologickou a funkční</a:t>
            </a:r>
          </a:p>
          <a:p>
            <a:pPr marL="342900" lvl="1" indent="-342900" eaLnBrk="1" hangingPunct="1">
              <a:buClrTx/>
              <a:buFont typeface="Wingdings" panose="05000000000000000000" pitchFamily="2" charset="2"/>
              <a:buChar char="Ø"/>
            </a:pPr>
            <a:endParaRPr lang="cs-CZ" sz="2400" i="0" dirty="0"/>
          </a:p>
        </p:txBody>
      </p:sp>
    </p:spTree>
    <p:extLst>
      <p:ext uri="{BB962C8B-B14F-4D97-AF65-F5344CB8AC3E}">
        <p14:creationId xmlns:p14="http://schemas.microsoft.com/office/powerpoint/2010/main" val="732010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23</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r>
              <a:rPr lang="cs-CZ" sz="2400" b="1" i="0" dirty="0"/>
              <a:t>Určení jedné veřejné zakázky – místní souvislost</a:t>
            </a:r>
          </a:p>
          <a:p>
            <a:pPr marL="0" lvl="1" indent="0" eaLnBrk="1" hangingPunct="1">
              <a:buNone/>
            </a:pPr>
            <a:r>
              <a:rPr lang="cs-CZ" sz="2400" dirty="0"/>
              <a:t>„[p]</a:t>
            </a:r>
            <a:r>
              <a:rPr lang="cs-CZ" sz="2400" dirty="0" err="1"/>
              <a:t>okud</a:t>
            </a:r>
            <a:r>
              <a:rPr lang="cs-CZ" sz="2400" dirty="0"/>
              <a:t> jde o místní souvislost, tak ta je dána tím, že se jednalo o výměnu oken v domech v témže městě, na téže ulici, které spolu navíc bezprostředně sousedí. </a:t>
            </a:r>
            <a:r>
              <a:rPr lang="cs-CZ" sz="2400" u="sng" dirty="0"/>
              <a:t>Území ulice L. Š. tedy považuje soud za teritoriálně jednotící prvek</a:t>
            </a:r>
            <a:r>
              <a:rPr lang="cs-CZ" sz="2400" dirty="0"/>
              <a:t>, který je umocněn navíc tím, že se jedná o sousední domy.“</a:t>
            </a:r>
          </a:p>
          <a:p>
            <a:pPr marL="0" lvl="1" indent="0" eaLnBrk="1" hangingPunct="1">
              <a:buNone/>
            </a:pPr>
            <a:endParaRPr lang="cs-CZ" sz="2400" i="0" dirty="0"/>
          </a:p>
          <a:p>
            <a:pPr marL="0" lvl="1" indent="0" eaLnBrk="1" hangingPunct="1">
              <a:buNone/>
            </a:pPr>
            <a:r>
              <a:rPr lang="cs-CZ" sz="2400" i="0" dirty="0"/>
              <a:t>(rozsudek Krajského soudu v Brně 62 Ca 44/2009)</a:t>
            </a:r>
            <a:endParaRPr lang="cs-CZ" sz="2400" b="1" i="0" dirty="0"/>
          </a:p>
        </p:txBody>
      </p:sp>
    </p:spTree>
    <p:extLst>
      <p:ext uri="{BB962C8B-B14F-4D97-AF65-F5344CB8AC3E}">
        <p14:creationId xmlns:p14="http://schemas.microsoft.com/office/powerpoint/2010/main" val="1363230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24</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r>
              <a:rPr lang="cs-CZ" sz="2400" b="1" i="0" dirty="0"/>
              <a:t>Určení jedné veřejné zakázky – místní souvislost</a:t>
            </a:r>
          </a:p>
          <a:p>
            <a:pPr marL="0" lvl="1" indent="0" eaLnBrk="1" hangingPunct="1">
              <a:buNone/>
            </a:pPr>
            <a:r>
              <a:rPr lang="cs-CZ" sz="2400" dirty="0"/>
              <a:t>„…S ohledem na charakter plnění (právní služby, které byly tvořeny převážně právními analýzami) je podstatné a z tohoto hlediska v daném případě zcela postačující, že se jednalo o právní služby poskytované </a:t>
            </a:r>
            <a:r>
              <a:rPr lang="cs-CZ" sz="2400" u="sng" dirty="0"/>
              <a:t>na území České republiky</a:t>
            </a:r>
            <a:r>
              <a:rPr lang="cs-CZ" sz="2400" i="0" dirty="0"/>
              <a:t>“.</a:t>
            </a:r>
          </a:p>
          <a:p>
            <a:pPr marL="0" lvl="1" indent="0" eaLnBrk="1" hangingPunct="1">
              <a:buNone/>
            </a:pPr>
            <a:r>
              <a:rPr lang="cs-CZ" sz="2400" i="0" dirty="0"/>
              <a:t>(rozsudek Krajské soudu v Brně 62 Ca 86/2008 )</a:t>
            </a:r>
            <a:endParaRPr lang="cs-CZ" sz="2400" b="1" i="0" dirty="0"/>
          </a:p>
        </p:txBody>
      </p:sp>
    </p:spTree>
    <p:extLst>
      <p:ext uri="{BB962C8B-B14F-4D97-AF65-F5344CB8AC3E}">
        <p14:creationId xmlns:p14="http://schemas.microsoft.com/office/powerpoint/2010/main" val="687515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25</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None/>
            </a:pPr>
            <a:r>
              <a:rPr lang="cs-CZ" sz="2400" b="1" i="0" dirty="0"/>
              <a:t>Příklad:</a:t>
            </a:r>
          </a:p>
          <a:p>
            <a:pPr marL="0" lvl="1" indent="0">
              <a:buNone/>
            </a:pPr>
            <a:r>
              <a:rPr lang="cs-CZ" sz="2400" i="0" dirty="0"/>
              <a:t>Zadavatel podal dotační projekt, jehož předmětem je komplexní rekonstrukce zámeckého areálu. V rámci projektu budou provedeny stavební práce:</a:t>
            </a:r>
          </a:p>
          <a:p>
            <a:pPr marL="457200" lvl="1" indent="-457200">
              <a:buClrTx/>
              <a:buAutoNum type="arabicPeriod"/>
            </a:pPr>
            <a:r>
              <a:rPr lang="cs-CZ" sz="2400" i="0" dirty="0"/>
              <a:t>Rekonstrukce budovy zámku</a:t>
            </a:r>
          </a:p>
          <a:p>
            <a:pPr marL="457200" lvl="1" indent="-457200">
              <a:buClrTx/>
              <a:buAutoNum type="arabicPeriod"/>
            </a:pPr>
            <a:r>
              <a:rPr lang="cs-CZ" sz="2400" i="0" dirty="0"/>
              <a:t>Stavební úpravy kostela </a:t>
            </a:r>
          </a:p>
          <a:p>
            <a:pPr marL="457200" lvl="1" indent="-457200">
              <a:buClrTx/>
              <a:buAutoNum type="arabicPeriod"/>
            </a:pPr>
            <a:r>
              <a:rPr lang="cs-CZ" sz="2400" i="0" dirty="0"/>
              <a:t>Stavební úpravy za účelem obnovy zámeckého parku</a:t>
            </a:r>
          </a:p>
          <a:p>
            <a:pPr marL="457200" lvl="1" indent="-457200">
              <a:buAutoNum type="arabicPeriod"/>
            </a:pPr>
            <a:endParaRPr lang="cs-CZ" sz="2400" i="0" dirty="0"/>
          </a:p>
          <a:p>
            <a:pPr marL="0" lvl="1" indent="0">
              <a:buNone/>
            </a:pPr>
            <a:r>
              <a:rPr lang="cs-CZ" sz="2400" i="0" dirty="0"/>
              <a:t>Zadavatel plánoval zadat všechny tři VZ jako samostatné zakázky = nesprávný postup</a:t>
            </a:r>
          </a:p>
        </p:txBody>
      </p:sp>
    </p:spTree>
    <p:extLst>
      <p:ext uri="{BB962C8B-B14F-4D97-AF65-F5344CB8AC3E}">
        <p14:creationId xmlns:p14="http://schemas.microsoft.com/office/powerpoint/2010/main" val="3929283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26</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6" y="1541761"/>
            <a:ext cx="7710115"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None/>
            </a:pPr>
            <a:r>
              <a:rPr lang="cs-CZ" sz="2400" b="1" i="0" dirty="0"/>
              <a:t>Neoprávněné sloučení nesouvisejících plnění</a:t>
            </a:r>
          </a:p>
          <a:p>
            <a:pPr marL="444500" indent="-444500">
              <a:buClrTx/>
              <a:buFont typeface="Wingdings" panose="05000000000000000000" pitchFamily="2" charset="2"/>
              <a:buChar char="Ø"/>
            </a:pPr>
            <a:r>
              <a:rPr lang="cs-CZ" sz="2400" i="0" dirty="0"/>
              <a:t>za skrytou formu nepřípustné diskriminace v zadávacích řízeních je třeba považovat postup, kterým zadavatel </a:t>
            </a:r>
            <a:r>
              <a:rPr lang="cs-CZ" sz="2400" i="0" u="sng" dirty="0"/>
              <a:t>znemožní některým dodavatelům ucházet se o veřejnou zakázku nesprávně širokým vymezením předmětu veřejné zakázky</a:t>
            </a:r>
            <a:r>
              <a:rPr lang="cs-CZ" sz="2400" i="0" dirty="0"/>
              <a:t>, a to bez možnosti podávání nabídek na části</a:t>
            </a:r>
          </a:p>
          <a:p>
            <a:pPr marL="444500" indent="-444500">
              <a:buClrTx/>
              <a:buFont typeface="Wingdings" panose="05000000000000000000" pitchFamily="2" charset="2"/>
              <a:buChar char="Ø"/>
            </a:pPr>
            <a:r>
              <a:rPr lang="cs-CZ" sz="2400" i="0" dirty="0"/>
              <a:t>pokud se předmět VZ skládá z vícero druhů různých výrobků, které lze poptávat i samostatně a u nichž je pravděpodobné v případě samostatného zadávání podání více nabídek, je namístě takovou veřejnou zakázku rozdělit na části</a:t>
            </a:r>
          </a:p>
        </p:txBody>
      </p:sp>
    </p:spTree>
    <p:extLst>
      <p:ext uri="{BB962C8B-B14F-4D97-AF65-F5344CB8AC3E}">
        <p14:creationId xmlns:p14="http://schemas.microsoft.com/office/powerpoint/2010/main" val="3840457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27</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6" y="1541761"/>
            <a:ext cx="7710115"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None/>
            </a:pPr>
            <a:r>
              <a:rPr lang="cs-CZ" sz="2400" b="1" i="0" dirty="0"/>
              <a:t>Neoprávněné sloučení nesouvisejících plnění</a:t>
            </a:r>
          </a:p>
          <a:p>
            <a:pPr marL="0" indent="0">
              <a:buNone/>
            </a:pPr>
            <a:r>
              <a:rPr lang="cs-CZ" sz="2400" dirty="0"/>
              <a:t>Ale rozhodnutí ÚOHS S0255/2009: </a:t>
            </a:r>
            <a:r>
              <a:rPr lang="cs-CZ" sz="2400" b="1" dirty="0"/>
              <a:t>dovodit porušení zákona z důvodu nerozdělení veřejné zakázky na části lze toliko tehdy, jestliže je rozdělení právě a pouze jedinou možností</a:t>
            </a:r>
            <a:r>
              <a:rPr lang="cs-CZ" sz="2400" dirty="0"/>
              <a:t>, jak bylo možné dosáhnout dodržení zásad v § 6 zákona. </a:t>
            </a:r>
          </a:p>
          <a:p>
            <a:pPr marL="0" indent="0">
              <a:buNone/>
            </a:pPr>
            <a:r>
              <a:rPr lang="cs-CZ" sz="2200" dirty="0"/>
              <a:t>„</a:t>
            </a:r>
            <a:r>
              <a:rPr lang="cs-CZ" sz="2200" i="1" dirty="0"/>
              <a:t>[a]by tedy Úřad mohl dospět k závěru, že nerozdělením veřejné zakázky došlo k porušení zásady zákazu diskriminace, byl povinen v napadeném rozhodnutí nejdříve vyloučit, že se </a:t>
            </a:r>
            <a:r>
              <a:rPr lang="cs-CZ" sz="2200" i="1" u="sng" dirty="0"/>
              <a:t>předmět veřejné zakázky skládá z plnění vzájemně se neodlišujících </a:t>
            </a:r>
            <a:r>
              <a:rPr lang="cs-CZ" sz="2200" i="1" dirty="0"/>
              <a:t>(dále také ,první možnost vylučující rozdělení na části´) anebo </a:t>
            </a:r>
            <a:r>
              <a:rPr lang="cs-CZ" sz="2200" i="1" u="sng" dirty="0"/>
              <a:t>z plnění, která na sebe úzce navazují </a:t>
            </a:r>
            <a:r>
              <a:rPr lang="cs-CZ" sz="2200" i="1" dirty="0"/>
              <a:t>(dále také ,druhá možnost vylučující rozdělení na části´)</a:t>
            </a:r>
            <a:r>
              <a:rPr lang="cs-CZ" sz="2200" dirty="0"/>
              <a:t>“</a:t>
            </a:r>
            <a:endParaRPr lang="cs-CZ" sz="2200" i="1" dirty="0"/>
          </a:p>
        </p:txBody>
      </p:sp>
    </p:spTree>
    <p:extLst>
      <p:ext uri="{BB962C8B-B14F-4D97-AF65-F5344CB8AC3E}">
        <p14:creationId xmlns:p14="http://schemas.microsoft.com/office/powerpoint/2010/main" val="1779136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28</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604047"/>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7865" lvl="1" indent="0" eaLnBrk="1" hangingPunct="1">
              <a:buNone/>
            </a:pPr>
            <a:r>
              <a:rPr lang="cs-CZ" sz="2400" b="1" i="0" dirty="0"/>
              <a:t>SHRNUTÍ - postup zadavatele při určení jedné VZ?</a:t>
            </a:r>
          </a:p>
          <a:p>
            <a:pPr marL="447675" lvl="1" indent="-447675" eaLnBrk="1" hangingPunct="1">
              <a:buClrTx/>
              <a:buFont typeface="Wingdings" panose="05000000000000000000" pitchFamily="2" charset="2"/>
              <a:buChar char="Ø"/>
            </a:pPr>
            <a:r>
              <a:rPr lang="cs-CZ" sz="2400" i="0" dirty="0"/>
              <a:t>vzít v úvahu okruh možných dodavatelů pořizovaného plnění</a:t>
            </a:r>
          </a:p>
          <a:p>
            <a:pPr marL="447675" lvl="1" indent="-447675" eaLnBrk="1" hangingPunct="1">
              <a:buClrTx/>
              <a:buFont typeface="Wingdings" panose="05000000000000000000" pitchFamily="2" charset="2"/>
              <a:buChar char="Ø"/>
            </a:pPr>
            <a:r>
              <a:rPr lang="cs-CZ" sz="2400" i="0" dirty="0"/>
              <a:t>využít zadání VZ na části v „součtovém“ režimu příp. rozděleném na části</a:t>
            </a:r>
          </a:p>
          <a:p>
            <a:pPr marL="447675" lvl="1" indent="-447675" eaLnBrk="1" hangingPunct="1">
              <a:buClrTx/>
              <a:buFont typeface="Wingdings" panose="05000000000000000000" pitchFamily="2" charset="2"/>
              <a:buChar char="Ø"/>
            </a:pPr>
            <a:r>
              <a:rPr lang="cs-CZ" sz="2400" i="0" dirty="0"/>
              <a:t>využít možnosti zadat 20 % celkové předpokládané hodnoty postupy odpovídajícím hodnotě každé jednotlivé části (v režimu ZZVZ dodávky / služby max. 2,151 mil. Kč, stavební práce max. 26,897 mil. Kč)</a:t>
            </a:r>
          </a:p>
        </p:txBody>
      </p:sp>
    </p:spTree>
    <p:extLst>
      <p:ext uri="{BB962C8B-B14F-4D97-AF65-F5344CB8AC3E}">
        <p14:creationId xmlns:p14="http://schemas.microsoft.com/office/powerpoint/2010/main" val="3207725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29</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Střet zájmů</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604047"/>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r>
              <a:rPr lang="cs-CZ" sz="2400" b="1" i="0" dirty="0"/>
              <a:t>Za střet zájmů se považuje situace, kdy zájmy osob, které </a:t>
            </a:r>
          </a:p>
          <a:p>
            <a:pPr marL="200025" lvl="1" indent="0">
              <a:buNone/>
            </a:pPr>
            <a:r>
              <a:rPr lang="cs-CZ" sz="2400" i="0" dirty="0"/>
              <a:t>a) se podílejí na průběhu výběrového řízení, nebo </a:t>
            </a:r>
          </a:p>
          <a:p>
            <a:pPr marL="200025" lvl="1" indent="0">
              <a:buNone/>
            </a:pPr>
            <a:r>
              <a:rPr lang="cs-CZ" sz="2400" i="0" dirty="0"/>
              <a:t>b) mají nebo by mohly mít vliv na výsledek výběrového řízení, </a:t>
            </a:r>
          </a:p>
          <a:p>
            <a:r>
              <a:rPr lang="cs-CZ" sz="2400" b="1" i="0" dirty="0"/>
              <a:t>ohrožují jejich nestrannost nebo nezávislost v souvislosti s výběrovým řízením. </a:t>
            </a:r>
          </a:p>
          <a:p>
            <a:endParaRPr lang="cs-CZ" sz="2400" b="1" i="0" dirty="0"/>
          </a:p>
          <a:p>
            <a:endParaRPr lang="cs-CZ" sz="2400" b="1" i="0" dirty="0"/>
          </a:p>
        </p:txBody>
      </p:sp>
    </p:spTree>
    <p:extLst>
      <p:ext uri="{BB962C8B-B14F-4D97-AF65-F5344CB8AC3E}">
        <p14:creationId xmlns:p14="http://schemas.microsoft.com/office/powerpoint/2010/main" val="103406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68313" y="1916113"/>
            <a:ext cx="8229600" cy="3816350"/>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1800"/>
              </a:spcAft>
              <a:buSzTx/>
              <a:buFont typeface="Wingdings" panose="05000000000000000000" pitchFamily="2" charset="2"/>
              <a:buChar char="Ø"/>
              <a:defRPr/>
            </a:pPr>
            <a:r>
              <a:rPr lang="cs-CZ" altLang="cs-CZ" i="0" dirty="0">
                <a:latin typeface="+mn-lt"/>
              </a:rPr>
              <a:t>MPZ přebírá množství pravidel a postupů ze zákonné úpravy ZZVZ, zejména ZPŘ</a:t>
            </a:r>
          </a:p>
          <a:p>
            <a:pPr marL="342900" indent="-342900" eaLnBrk="1" hangingPunct="1">
              <a:spcAft>
                <a:spcPts val="1800"/>
              </a:spcAft>
              <a:buSzTx/>
              <a:buFont typeface="Wingdings" panose="05000000000000000000" pitchFamily="2" charset="2"/>
              <a:buChar char="Ø"/>
              <a:defRPr/>
            </a:pPr>
            <a:r>
              <a:rPr lang="cs-CZ" altLang="cs-CZ" i="0" dirty="0">
                <a:latin typeface="+mn-lt"/>
              </a:rPr>
              <a:t>Podle gestora MPZ by postupy stanovené MPZ neměly být přísnější než postupy ZPŘ </a:t>
            </a:r>
            <a:r>
              <a:rPr lang="cs-CZ" altLang="cs-CZ" b="0" i="0" dirty="0">
                <a:latin typeface="+mn-lt"/>
              </a:rPr>
              <a:t>(ne vždy se to ale podařilo)</a:t>
            </a:r>
          </a:p>
          <a:p>
            <a:pPr marL="704850" indent="-342900" eaLnBrk="1" hangingPunct="1">
              <a:spcAft>
                <a:spcPts val="1800"/>
              </a:spcAft>
              <a:buSzTx/>
              <a:buFont typeface="Arial" panose="020B0604020202020204" pitchFamily="34" charset="0"/>
              <a:buChar char="•"/>
              <a:defRPr/>
            </a:pPr>
            <a:r>
              <a:rPr lang="cs-CZ" altLang="cs-CZ" b="0" i="0" dirty="0">
                <a:latin typeface="+mn-lt"/>
              </a:rPr>
              <a:t>tomuto pravidlu by měl  být přizpůsoben výklad MPZ!</a:t>
            </a:r>
          </a:p>
          <a:p>
            <a:pPr marL="342900" indent="-342900" eaLnBrk="1" hangingPunct="1">
              <a:spcAft>
                <a:spcPts val="1800"/>
              </a:spcAft>
              <a:buSzTx/>
              <a:buFont typeface="Wingdings" panose="05000000000000000000" pitchFamily="2" charset="2"/>
              <a:buChar char="Ø"/>
              <a:defRPr/>
            </a:pPr>
            <a:endParaRPr lang="cs-CZ" altLang="cs-CZ" b="0" i="0" dirty="0">
              <a:latin typeface="+mn-lt"/>
            </a:endParaRPr>
          </a:p>
          <a:p>
            <a:pPr eaLnBrk="1" hangingPunct="1">
              <a:buSzTx/>
              <a:buFontTx/>
              <a:buNone/>
              <a:defRPr/>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eaLnBrk="1" hangingPunct="1">
              <a:spcAft>
                <a:spcPts val="1800"/>
              </a:spcAft>
              <a:defRPr/>
            </a:pPr>
            <a:r>
              <a:rPr lang="cs-CZ" altLang="cs-CZ" sz="2400" i="0" dirty="0">
                <a:solidFill>
                  <a:schemeClr val="accent2"/>
                </a:solidFill>
                <a:latin typeface="Arial Black" pitchFamily="34" charset="0"/>
              </a:rPr>
              <a:t>Metodický pokyn pro oblast zadávání zakázek pro programové období 2014-2020 (MPZ)</a:t>
            </a:r>
          </a:p>
        </p:txBody>
      </p:sp>
    </p:spTree>
    <p:extLst>
      <p:ext uri="{BB962C8B-B14F-4D97-AF65-F5344CB8AC3E}">
        <p14:creationId xmlns:p14="http://schemas.microsoft.com/office/powerpoint/2010/main" val="2923809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30</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Střet zájmů</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604047"/>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indent="-382588">
              <a:buClrTx/>
              <a:buFont typeface="Wingdings" panose="05000000000000000000" pitchFamily="2" charset="2"/>
              <a:buChar char="Ø"/>
            </a:pPr>
            <a:r>
              <a:rPr lang="cs-CZ" sz="2400" i="0" dirty="0"/>
              <a:t>Je nutné naplnit určitý „kvalifikovaný“ vztah (např. příbuzenský, majetkový…) </a:t>
            </a:r>
          </a:p>
          <a:p>
            <a:pPr lvl="1" indent="-382588">
              <a:buClrTx/>
              <a:buFont typeface="Wingdings" panose="05000000000000000000" pitchFamily="2" charset="2"/>
              <a:buChar char="Ø"/>
            </a:pPr>
            <a:r>
              <a:rPr lang="cs-CZ" sz="2400" i="0" dirty="0"/>
              <a:t>Pro konstatování střetu zájmů nestačí že určité osoby se znají, či jsou např. mezi přáteli na sociálních sítích…</a:t>
            </a:r>
          </a:p>
          <a:p>
            <a:pPr marL="200025" lvl="1" indent="0">
              <a:buNone/>
            </a:pPr>
            <a:endParaRPr lang="cs-CZ" sz="2400" i="0" dirty="0"/>
          </a:p>
          <a:p>
            <a:pPr marL="200025" lvl="1" indent="0">
              <a:buNone/>
            </a:pPr>
            <a:r>
              <a:rPr lang="cs-CZ" sz="2400" i="0" dirty="0"/>
              <a:t>Ale – je to indicie pro hlubší zkoumání! </a:t>
            </a:r>
            <a:endParaRPr lang="cs-CZ" sz="2400" b="1" i="0" dirty="0"/>
          </a:p>
        </p:txBody>
      </p:sp>
    </p:spTree>
    <p:extLst>
      <p:ext uri="{BB962C8B-B14F-4D97-AF65-F5344CB8AC3E}">
        <p14:creationId xmlns:p14="http://schemas.microsoft.com/office/powerpoint/2010/main" val="650973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31</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Základní druhy výběrového řízení (VŘ)</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fontAlgn="auto" hangingPunct="1">
              <a:lnSpc>
                <a:spcPct val="100000"/>
              </a:lnSpc>
              <a:spcBef>
                <a:spcPct val="20000"/>
              </a:spcBef>
              <a:spcAft>
                <a:spcPts val="0"/>
              </a:spcAft>
              <a:buClrTx/>
              <a:buSzTx/>
              <a:buNone/>
            </a:pPr>
            <a:r>
              <a:rPr lang="cs-CZ" sz="2400" b="1" i="0" dirty="0">
                <a:solidFill>
                  <a:prstClr val="black"/>
                </a:solidFill>
                <a:cs typeface="Arial" pitchFamily="34" charset="0"/>
              </a:rPr>
              <a:t>Zadavatel může zadat zakázku:</a:t>
            </a:r>
          </a:p>
          <a:p>
            <a:pPr eaLnBrk="1" fontAlgn="auto" hangingPunct="1">
              <a:lnSpc>
                <a:spcPct val="100000"/>
              </a:lnSpc>
              <a:spcBef>
                <a:spcPct val="20000"/>
              </a:spcBef>
              <a:spcAft>
                <a:spcPts val="0"/>
              </a:spcAft>
              <a:buClrTx/>
              <a:buSzTx/>
              <a:buFont typeface="Wingdings" panose="05000000000000000000" pitchFamily="2" charset="2"/>
              <a:buChar char="Ø"/>
            </a:pPr>
            <a:r>
              <a:rPr lang="cs-CZ" sz="2400" i="0" dirty="0">
                <a:solidFill>
                  <a:prstClr val="black"/>
                </a:solidFill>
                <a:cs typeface="Arial" pitchFamily="34" charset="0"/>
              </a:rPr>
              <a:t>v otevřené výzvě </a:t>
            </a:r>
            <a:r>
              <a:rPr lang="cs-CZ" sz="2400" dirty="0">
                <a:solidFill>
                  <a:prstClr val="black"/>
                </a:solidFill>
                <a:cs typeface="Arial" pitchFamily="34" charset="0"/>
              </a:rPr>
              <a:t>nebo</a:t>
            </a:r>
          </a:p>
          <a:p>
            <a:pPr eaLnBrk="1" fontAlgn="auto" hangingPunct="1">
              <a:lnSpc>
                <a:spcPct val="100000"/>
              </a:lnSpc>
              <a:spcBef>
                <a:spcPct val="20000"/>
              </a:spcBef>
              <a:spcAft>
                <a:spcPts val="0"/>
              </a:spcAft>
              <a:buClrTx/>
              <a:buSzTx/>
              <a:buFont typeface="Wingdings" panose="05000000000000000000" pitchFamily="2" charset="2"/>
              <a:buChar char="Ø"/>
            </a:pPr>
            <a:r>
              <a:rPr lang="cs-CZ" sz="2400" i="0" dirty="0">
                <a:solidFill>
                  <a:prstClr val="black"/>
                </a:solidFill>
                <a:cs typeface="Arial" pitchFamily="34" charset="0"/>
              </a:rPr>
              <a:t>v uzavřené výzvě </a:t>
            </a:r>
            <a:r>
              <a:rPr lang="cs-CZ" sz="2400" b="1" i="0" dirty="0">
                <a:solidFill>
                  <a:prstClr val="black"/>
                </a:solidFill>
                <a:cs typeface="Arial" pitchFamily="34" charset="0"/>
              </a:rPr>
              <a:t>v případě zakázek malého rozsahu</a:t>
            </a:r>
            <a:endParaRPr lang="cs-CZ" sz="2400" i="0" dirty="0">
              <a:solidFill>
                <a:prstClr val="black"/>
              </a:solidFill>
              <a:cs typeface="Arial" pitchFamily="34" charset="0"/>
            </a:endParaRPr>
          </a:p>
          <a:p>
            <a:pPr marL="0" indent="0" eaLnBrk="1" fontAlgn="auto" hangingPunct="1">
              <a:lnSpc>
                <a:spcPct val="100000"/>
              </a:lnSpc>
              <a:spcBef>
                <a:spcPct val="20000"/>
              </a:spcBef>
              <a:spcAft>
                <a:spcPts val="0"/>
              </a:spcAft>
              <a:buClrTx/>
              <a:buSzTx/>
              <a:buNone/>
            </a:pPr>
            <a:r>
              <a:rPr lang="cs-CZ" i="0" dirty="0">
                <a:solidFill>
                  <a:prstClr val="black"/>
                </a:solidFill>
                <a:cs typeface="Arial" pitchFamily="34" charset="0"/>
              </a:rPr>
              <a:t>(+  zadavatel nepodléhající ZZVZ může použít uzavřenou výzvu u zakázky na stavební práce </a:t>
            </a:r>
            <a:r>
              <a:rPr lang="cs-CZ" i="0" dirty="0">
                <a:solidFill>
                  <a:prstClr val="black"/>
                </a:solidFill>
              </a:rPr>
              <a:t>jejíž přepokládaná hodnota je rovna nebo nižší než 10 000 000 Kč bez DPH)</a:t>
            </a:r>
          </a:p>
          <a:p>
            <a:pPr marL="0" indent="0" eaLnBrk="1" fontAlgn="auto" hangingPunct="1">
              <a:lnSpc>
                <a:spcPct val="100000"/>
              </a:lnSpc>
              <a:spcBef>
                <a:spcPct val="20000"/>
              </a:spcBef>
              <a:spcAft>
                <a:spcPts val="0"/>
              </a:spcAft>
              <a:buClrTx/>
              <a:buSzTx/>
              <a:buNone/>
            </a:pPr>
            <a:endParaRPr lang="cs-CZ" i="0" dirty="0">
              <a:solidFill>
                <a:prstClr val="black"/>
              </a:solidFill>
            </a:endParaRPr>
          </a:p>
          <a:p>
            <a:pPr>
              <a:spcAft>
                <a:spcPts val="1200"/>
              </a:spcAft>
            </a:pPr>
            <a:endParaRPr lang="cs-CZ" sz="2400" b="1" i="0" dirty="0"/>
          </a:p>
        </p:txBody>
      </p:sp>
    </p:spTree>
    <p:extLst>
      <p:ext uri="{BB962C8B-B14F-4D97-AF65-F5344CB8AC3E}">
        <p14:creationId xmlns:p14="http://schemas.microsoft.com/office/powerpoint/2010/main" val="3762693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32</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Otevřená výzva</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r>
              <a:rPr lang="cs-CZ" sz="2400" b="1" i="0" dirty="0"/>
              <a:t>Oznámení výběrového řízení uveřejní zadavatel po celou dobu trvání lhůty pro podání nabídek:</a:t>
            </a:r>
          </a:p>
          <a:p>
            <a:pPr>
              <a:spcAft>
                <a:spcPts val="1200"/>
              </a:spcAft>
              <a:buClrTx/>
              <a:buFont typeface="Wingdings" panose="05000000000000000000" pitchFamily="2" charset="2"/>
              <a:buChar char="Ø"/>
            </a:pPr>
            <a:r>
              <a:rPr lang="cs-CZ" sz="2400" i="0" dirty="0"/>
              <a:t>na profilu zadavatele, nebo</a:t>
            </a:r>
          </a:p>
          <a:p>
            <a:pPr>
              <a:spcAft>
                <a:spcPts val="1200"/>
              </a:spcAft>
              <a:buClrTx/>
              <a:buFont typeface="Wingdings" panose="05000000000000000000" pitchFamily="2" charset="2"/>
              <a:buChar char="Ø"/>
            </a:pPr>
            <a:r>
              <a:rPr lang="cs-CZ" sz="2400" i="0" dirty="0"/>
              <a:t>v národním elektronickém nástroji (NEN)</a:t>
            </a:r>
          </a:p>
          <a:p>
            <a:pPr marL="0" indent="0">
              <a:spcAft>
                <a:spcPts val="1200"/>
              </a:spcAft>
              <a:buNone/>
            </a:pPr>
            <a:r>
              <a:rPr lang="cs-CZ" sz="2400" dirty="0"/>
              <a:t>Pozn. Usnesení vlády k povinnému využívání NEN = závazné pouze pro resorty a organizace podřízené vládě (nejedná se o právní předpis)</a:t>
            </a:r>
          </a:p>
        </p:txBody>
      </p:sp>
    </p:spTree>
    <p:extLst>
      <p:ext uri="{BB962C8B-B14F-4D97-AF65-F5344CB8AC3E}">
        <p14:creationId xmlns:p14="http://schemas.microsoft.com/office/powerpoint/2010/main" val="1019839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33</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Uzavřená výzva</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r>
              <a:rPr lang="cs-CZ" sz="2400" b="1" i="0" dirty="0"/>
              <a:t>Pro zakázky malého rozsahu</a:t>
            </a:r>
          </a:p>
          <a:p>
            <a:pPr marL="355600" indent="-355600">
              <a:spcBef>
                <a:spcPts val="600"/>
              </a:spcBef>
              <a:spcAft>
                <a:spcPts val="600"/>
              </a:spcAft>
              <a:buClrTx/>
              <a:buFont typeface="Wingdings" panose="05000000000000000000" pitchFamily="2" charset="2"/>
              <a:buChar char="Ø"/>
            </a:pPr>
            <a:r>
              <a:rPr lang="cs-CZ" sz="2400" i="0" dirty="0"/>
              <a:t>výzva na nejméně 3 dodavatele k podání nabídky </a:t>
            </a:r>
          </a:p>
          <a:p>
            <a:pPr marL="355600" indent="-355600">
              <a:spcBef>
                <a:spcPts val="600"/>
              </a:spcBef>
              <a:spcAft>
                <a:spcPts val="600"/>
              </a:spcAft>
              <a:buClrTx/>
              <a:buFont typeface="Wingdings" panose="05000000000000000000" pitchFamily="2" charset="2"/>
              <a:buChar char="Ø"/>
            </a:pPr>
            <a:r>
              <a:rPr lang="cs-CZ" sz="2400" i="0" dirty="0"/>
              <a:t>jedná se pouze o takové dodavatele, o kterých má zadavatel informace, že jsou způsobilí požadované plnění poskytnout</a:t>
            </a:r>
          </a:p>
          <a:p>
            <a:pPr marL="355600" indent="-355600">
              <a:spcBef>
                <a:spcPts val="600"/>
              </a:spcBef>
              <a:spcAft>
                <a:spcPts val="600"/>
              </a:spcAft>
              <a:buClrTx/>
              <a:buFont typeface="Wingdings" panose="05000000000000000000" pitchFamily="2" charset="2"/>
              <a:buChar char="Ø"/>
            </a:pPr>
            <a:r>
              <a:rPr lang="cs-CZ" sz="2400" i="0" dirty="0"/>
              <a:t>prokazatelný způsob odeslání výzvy</a:t>
            </a:r>
          </a:p>
          <a:p>
            <a:pPr marL="355600" indent="-355600">
              <a:spcBef>
                <a:spcPts val="600"/>
              </a:spcBef>
              <a:spcAft>
                <a:spcPts val="600"/>
              </a:spcAft>
              <a:buClrTx/>
              <a:buFont typeface="Wingdings" panose="05000000000000000000" pitchFamily="2" charset="2"/>
              <a:buChar char="Ø"/>
            </a:pPr>
            <a:r>
              <a:rPr lang="cs-CZ" sz="2400" i="0" dirty="0"/>
              <a:t>zadavatel nesmí vyzývat opakovaně stejný okruh zájemců, není-li to odůvodněno předmětem plnění zakázky či jinými zvláštními okolnostmi, případně zrušením předcházejícího výběrového řízení</a:t>
            </a:r>
          </a:p>
        </p:txBody>
      </p:sp>
    </p:spTree>
    <p:extLst>
      <p:ext uri="{BB962C8B-B14F-4D97-AF65-F5344CB8AC3E}">
        <p14:creationId xmlns:p14="http://schemas.microsoft.com/office/powerpoint/2010/main" val="1484091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34</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Uzavřená výzva</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r>
              <a:rPr lang="cs-CZ" sz="2400" b="1" i="0" dirty="0"/>
              <a:t>Oslovení „způsobilých“ dodavatelů</a:t>
            </a:r>
          </a:p>
          <a:p>
            <a:pPr marL="355600" indent="-355600">
              <a:spcAft>
                <a:spcPts val="1200"/>
              </a:spcAft>
              <a:buClrTx/>
              <a:buFont typeface="Wingdings" panose="05000000000000000000" pitchFamily="2" charset="2"/>
              <a:buChar char="Ø"/>
            </a:pPr>
            <a:r>
              <a:rPr lang="cs-CZ" sz="2400" i="0" dirty="0"/>
              <a:t>Pojem soutěžitel definuje zákon o hospodářské soutěži</a:t>
            </a:r>
          </a:p>
          <a:p>
            <a:pPr marL="355600" indent="-355600">
              <a:spcAft>
                <a:spcPts val="1200"/>
              </a:spcAft>
              <a:buClrTx/>
              <a:buFont typeface="Wingdings" panose="05000000000000000000" pitchFamily="2" charset="2"/>
              <a:buChar char="Ø"/>
            </a:pPr>
            <a:r>
              <a:rPr lang="cs-CZ" sz="2400" i="0" dirty="0"/>
              <a:t>Jeden soutěžitel = majetkové propojení 25 % a více</a:t>
            </a:r>
          </a:p>
          <a:p>
            <a:pPr marL="0" indent="0">
              <a:spcAft>
                <a:spcPts val="1200"/>
              </a:spcAft>
              <a:buNone/>
            </a:pPr>
            <a:r>
              <a:rPr lang="cs-CZ" sz="2400" b="1" i="0" dirty="0"/>
              <a:t>Pokud zadavatel osloví uzavřenou výzvou propojené soutěžitele, je nutné je považovat za jeden oslovený subjekt</a:t>
            </a:r>
          </a:p>
        </p:txBody>
      </p:sp>
    </p:spTree>
    <p:extLst>
      <p:ext uri="{BB962C8B-B14F-4D97-AF65-F5344CB8AC3E}">
        <p14:creationId xmlns:p14="http://schemas.microsoft.com/office/powerpoint/2010/main" val="3364467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35</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Lhůta pro podání nabídek</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453694"/>
            <a:ext cx="7543800" cy="458510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r>
              <a:rPr lang="cs-CZ" sz="2400" i="0" dirty="0"/>
              <a:t>Lhůta stanovená podle </a:t>
            </a:r>
            <a:r>
              <a:rPr lang="cs-CZ" altLang="cs-CZ" sz="2400" i="0" dirty="0">
                <a:cs typeface="Arial" panose="020B0604020202020204" pitchFamily="34" charset="0"/>
              </a:rPr>
              <a:t>Pravidel OP PPR</a:t>
            </a:r>
            <a:r>
              <a:rPr lang="cs-CZ" sz="2400" i="0" dirty="0"/>
              <a:t> počíná dnem uveřejnění oznámení o zahájení VŘ </a:t>
            </a:r>
            <a:r>
              <a:rPr lang="cs-CZ" sz="2400" i="0" u="sng" dirty="0"/>
              <a:t>otevřené výzvy</a:t>
            </a:r>
          </a:p>
          <a:p>
            <a:pPr>
              <a:spcAft>
                <a:spcPts val="1200"/>
              </a:spcAft>
            </a:pPr>
            <a:r>
              <a:rPr lang="cs-CZ" sz="2400" i="0" dirty="0"/>
              <a:t>Počátek běhu lhůty </a:t>
            </a:r>
            <a:r>
              <a:rPr lang="cs-CZ" sz="2400" i="0" u="sng" dirty="0"/>
              <a:t>u uzavřené výzvy </a:t>
            </a:r>
            <a:r>
              <a:rPr lang="cs-CZ" sz="2400" i="0" dirty="0"/>
              <a:t>dnem následujícím po odeslání výzvy</a:t>
            </a:r>
          </a:p>
          <a:p>
            <a:pPr>
              <a:spcAft>
                <a:spcPts val="1200"/>
              </a:spcAft>
            </a:pPr>
            <a:r>
              <a:rPr lang="cs-CZ" sz="2400" i="0" dirty="0"/>
              <a:t>Lhůta pro podání nabídek nesmí být kratší než:</a:t>
            </a:r>
          </a:p>
          <a:p>
            <a:pPr marL="355600" indent="-355600">
              <a:spcBef>
                <a:spcPts val="0"/>
              </a:spcBef>
              <a:spcAft>
                <a:spcPts val="0"/>
              </a:spcAft>
              <a:buClrTx/>
              <a:buFont typeface="Wingdings" panose="05000000000000000000" pitchFamily="2" charset="2"/>
              <a:buChar char="Ø"/>
            </a:pPr>
            <a:r>
              <a:rPr lang="cs-CZ" sz="2400" i="0" dirty="0"/>
              <a:t>10 dnů u zakázek malého rozsahu </a:t>
            </a:r>
          </a:p>
          <a:p>
            <a:pPr marL="355600" indent="-355600">
              <a:spcBef>
                <a:spcPts val="0"/>
              </a:spcBef>
              <a:spcAft>
                <a:spcPts val="0"/>
              </a:spcAft>
              <a:buClrTx/>
              <a:buFont typeface="Wingdings" panose="05000000000000000000" pitchFamily="2" charset="2"/>
              <a:buChar char="Ø"/>
            </a:pPr>
            <a:r>
              <a:rPr lang="cs-CZ" sz="2400" i="0" dirty="0"/>
              <a:t>15 dnů u zakázek vyšší hodnoty </a:t>
            </a:r>
          </a:p>
          <a:p>
            <a:pPr marL="355600" indent="-355600">
              <a:spcBef>
                <a:spcPts val="0"/>
              </a:spcBef>
              <a:spcAft>
                <a:spcPts val="0"/>
              </a:spcAft>
              <a:buClrTx/>
              <a:buFont typeface="Wingdings" panose="05000000000000000000" pitchFamily="2" charset="2"/>
              <a:buChar char="Ø"/>
            </a:pPr>
            <a:r>
              <a:rPr lang="cs-CZ" sz="2400" i="0" dirty="0"/>
              <a:t>30 dnů v případě zakázek, jejichž předpokládaná hodnota dosáhne nejméně hodnoty nadlimitní sektorové veřejné zakázky podle nařízení vlády č.172/2016 Sb. </a:t>
            </a:r>
          </a:p>
          <a:p>
            <a:pPr>
              <a:spcBef>
                <a:spcPts val="0"/>
              </a:spcBef>
              <a:spcAft>
                <a:spcPts val="0"/>
              </a:spcAft>
              <a:buFont typeface="Wingdings" panose="05000000000000000000" pitchFamily="2" charset="2"/>
              <a:buChar char="Ø"/>
            </a:pPr>
            <a:endParaRPr lang="cs-CZ" sz="2400" i="0" dirty="0"/>
          </a:p>
        </p:txBody>
      </p:sp>
    </p:spTree>
    <p:extLst>
      <p:ext uri="{BB962C8B-B14F-4D97-AF65-F5344CB8AC3E}">
        <p14:creationId xmlns:p14="http://schemas.microsoft.com/office/powerpoint/2010/main" val="3401375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36</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Obsah zadávacích podmínek</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96975"/>
            <a:ext cx="7942337" cy="3616375"/>
          </a:xfrm>
          <a:prstGeom prst="rect">
            <a:avLst/>
          </a:prstGeom>
        </p:spPr>
        <p:txBody>
          <a:bodyPr wrap="square">
            <a:spAutoFit/>
          </a:bodyPr>
          <a:lstStyle/>
          <a:p>
            <a:pPr lvl="0">
              <a:spcAft>
                <a:spcPts val="600"/>
              </a:spcAft>
            </a:pPr>
            <a:r>
              <a:rPr lang="cs-CZ" sz="2400" b="1" dirty="0"/>
              <a:t>Zadávací podmínky musí odpovídat základním zásadám a § 36 odst. 1 ZZVZ:</a:t>
            </a:r>
          </a:p>
          <a:p>
            <a:pPr lvl="0">
              <a:spcAft>
                <a:spcPts val="600"/>
              </a:spcAft>
            </a:pPr>
            <a:endParaRPr lang="cs-CZ" b="1" i="0" dirty="0">
              <a:latin typeface="+mn-lt"/>
            </a:endParaRPr>
          </a:p>
          <a:p>
            <a:pPr lvl="0">
              <a:spcAft>
                <a:spcPts val="600"/>
              </a:spcAft>
            </a:pPr>
            <a:r>
              <a:rPr lang="cs-CZ" sz="2400" i="0" dirty="0">
                <a:latin typeface="+mn-lt"/>
              </a:rPr>
              <a:t>Předmět plnění a technické podmínky nesmí být stanoveny tak, aby určitým dodavatelům </a:t>
            </a:r>
            <a:r>
              <a:rPr lang="cs-CZ" sz="2400" i="0" u="sng" dirty="0">
                <a:latin typeface="+mn-lt"/>
              </a:rPr>
              <a:t>bezdůvodně</a:t>
            </a:r>
            <a:r>
              <a:rPr lang="cs-CZ" sz="2400" i="0" dirty="0">
                <a:latin typeface="+mn-lt"/>
              </a:rPr>
              <a:t> </a:t>
            </a:r>
            <a:r>
              <a:rPr lang="cs-CZ" sz="2400" i="0" u="sng" dirty="0">
                <a:latin typeface="+mn-lt"/>
              </a:rPr>
              <a:t>přímo</a:t>
            </a:r>
            <a:r>
              <a:rPr lang="cs-CZ" sz="2400" i="0" dirty="0">
                <a:latin typeface="+mn-lt"/>
              </a:rPr>
              <a:t> nebo </a:t>
            </a:r>
            <a:r>
              <a:rPr lang="cs-CZ" sz="2400" i="0" u="sng" dirty="0">
                <a:latin typeface="+mn-lt"/>
              </a:rPr>
              <a:t>nepřímo</a:t>
            </a:r>
            <a:r>
              <a:rPr lang="cs-CZ" sz="2400" i="0" dirty="0">
                <a:latin typeface="+mn-lt"/>
              </a:rPr>
              <a:t> </a:t>
            </a:r>
          </a:p>
          <a:p>
            <a:pPr marL="342900" lvl="0" indent="-342900">
              <a:spcAft>
                <a:spcPts val="600"/>
              </a:spcAft>
              <a:buFont typeface="Wingdings" panose="05000000000000000000" pitchFamily="2" charset="2"/>
              <a:buChar char="Ø"/>
            </a:pPr>
            <a:r>
              <a:rPr lang="cs-CZ" sz="2400" i="0" dirty="0">
                <a:latin typeface="+mn-lt"/>
              </a:rPr>
              <a:t>zaručovaly konkurenční výhodu nebo </a:t>
            </a:r>
          </a:p>
          <a:p>
            <a:pPr marL="342900" lvl="0" indent="-342900">
              <a:spcAft>
                <a:spcPts val="600"/>
              </a:spcAft>
              <a:buFont typeface="Wingdings" panose="05000000000000000000" pitchFamily="2" charset="2"/>
              <a:buChar char="Ø"/>
            </a:pPr>
            <a:r>
              <a:rPr lang="cs-CZ" sz="2400" i="0" dirty="0">
                <a:latin typeface="+mn-lt"/>
              </a:rPr>
              <a:t>vytvářely bezdůvodné překážky hospodářské soutěže?</a:t>
            </a:r>
          </a:p>
          <a:p>
            <a:endParaRPr lang="cs-CZ" dirty="0"/>
          </a:p>
        </p:txBody>
      </p:sp>
    </p:spTree>
    <p:extLst>
      <p:ext uri="{BB962C8B-B14F-4D97-AF65-F5344CB8AC3E}">
        <p14:creationId xmlns:p14="http://schemas.microsoft.com/office/powerpoint/2010/main" val="3303980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37</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dirty="0">
                <a:solidFill>
                  <a:schemeClr val="accent2"/>
                </a:solidFill>
                <a:latin typeface="Arial Black" pitchFamily="34" charset="0"/>
              </a:rPr>
              <a:t>Obsah zadávacích podmínek</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96975"/>
            <a:ext cx="7942337" cy="5447645"/>
          </a:xfrm>
          <a:prstGeom prst="rect">
            <a:avLst/>
          </a:prstGeom>
        </p:spPr>
        <p:txBody>
          <a:bodyPr wrap="square">
            <a:spAutoFit/>
          </a:bodyPr>
          <a:lstStyle/>
          <a:p>
            <a:pPr lvl="0"/>
            <a:r>
              <a:rPr lang="cs-CZ" sz="2400" b="1" i="0" dirty="0">
                <a:latin typeface="+mn-lt"/>
              </a:rPr>
              <a:t>Příklad: Požadavek v ZD na předložení pojistné smlouvy všemi dodavateli již v nabídce</a:t>
            </a:r>
            <a:endParaRPr lang="cs-CZ" sz="2400" i="0" dirty="0">
              <a:latin typeface="+mn-lt"/>
            </a:endParaRPr>
          </a:p>
          <a:p>
            <a:r>
              <a:rPr lang="cs-CZ" i="0" dirty="0">
                <a:latin typeface="+mn-lt"/>
              </a:rPr>
              <a:t>Požadavek na předložení pojistné smlouvy na určitou odpovědnost a s určitou výši limitu pojistného plnění již v nabídce účastníka může pro některé dodavatelé znamenat, že budou muset pojistnou smlouvu uzavřít již pro pouhé podání nabídky (tedy aniž by měli jistotu, že zadavatelem požadovanou výši pojistného plnění budou reálně potřebovat). Dodavatelům tak mohou vznikat s přípravou nabídky náklady, které nejsou nezbytné, a které samy o sobě mohou založit neodůvodněnou překážku hospodářské soutěže. </a:t>
            </a:r>
          </a:p>
          <a:p>
            <a:endParaRPr lang="cs-CZ" i="0" dirty="0">
              <a:latin typeface="+mn-lt"/>
            </a:endParaRPr>
          </a:p>
          <a:p>
            <a:r>
              <a:rPr lang="cs-CZ" i="0" dirty="0">
                <a:latin typeface="+mn-lt"/>
              </a:rPr>
              <a:t>Požadavek na předložení pojistné smlouvy konkrétních parametrů by měl být kladen pouze na dodavatele, jehož nabídka bude vyhodnocena jako nejvýhodnější, a který bude vybrán k plnění zakázky, tak aby příjemce předešel riziku konstatování porušení zásady přiměřenosti postupů v rámci výběrového řízení. </a:t>
            </a:r>
          </a:p>
          <a:p>
            <a:endParaRPr lang="cs-CZ" dirty="0"/>
          </a:p>
        </p:txBody>
      </p:sp>
    </p:spTree>
    <p:extLst>
      <p:ext uri="{BB962C8B-B14F-4D97-AF65-F5344CB8AC3E}">
        <p14:creationId xmlns:p14="http://schemas.microsoft.com/office/powerpoint/2010/main" val="3005787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38</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Obsah zadávacích podmínek</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96977"/>
            <a:ext cx="7942337" cy="3416320"/>
          </a:xfrm>
          <a:prstGeom prst="rect">
            <a:avLst/>
          </a:prstGeom>
        </p:spPr>
        <p:txBody>
          <a:bodyPr wrap="square">
            <a:spAutoFit/>
          </a:bodyPr>
          <a:lstStyle/>
          <a:p>
            <a:pPr lvl="0"/>
            <a:r>
              <a:rPr lang="cs-CZ" sz="2400" b="1" i="0" dirty="0">
                <a:latin typeface="+mn-lt"/>
              </a:rPr>
              <a:t>Příklad: Stanovení nepřiměřených technických podmínek</a:t>
            </a:r>
          </a:p>
          <a:p>
            <a:pPr lvl="0"/>
            <a:endParaRPr lang="cs-CZ" sz="2400" i="0" dirty="0">
              <a:latin typeface="+mn-lt"/>
            </a:endParaRPr>
          </a:p>
          <a:p>
            <a:pPr marL="342900" indent="-342900">
              <a:spcAft>
                <a:spcPts val="600"/>
              </a:spcAft>
              <a:buFont typeface="Wingdings" panose="05000000000000000000" pitchFamily="2" charset="2"/>
              <a:buChar char="Ø"/>
            </a:pPr>
            <a:r>
              <a:rPr lang="cs-CZ" sz="2400" i="0" dirty="0">
                <a:latin typeface="+mn-lt"/>
              </a:rPr>
              <a:t>Zadavatel stanovil požadavek na předložení certifikátu již v nabídce podané na veřejnou zakázku, ačkoliv tento požadavek mohl splnit pouze jeden konkrétní dodavatel, čímž došlo k faktickému vyloučení hospodářské soutěže a potažmo i k přímému ovlivnění výběru nejvhodnější nabídky</a:t>
            </a:r>
          </a:p>
        </p:txBody>
      </p:sp>
    </p:spTree>
    <p:extLst>
      <p:ext uri="{BB962C8B-B14F-4D97-AF65-F5344CB8AC3E}">
        <p14:creationId xmlns:p14="http://schemas.microsoft.com/office/powerpoint/2010/main" val="3688064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39</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Obsah zadávacích podmínek</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96977"/>
            <a:ext cx="7942337" cy="3046988"/>
          </a:xfrm>
          <a:prstGeom prst="rect">
            <a:avLst/>
          </a:prstGeom>
        </p:spPr>
        <p:txBody>
          <a:bodyPr wrap="square">
            <a:spAutoFit/>
          </a:bodyPr>
          <a:lstStyle/>
          <a:p>
            <a:pPr lvl="0"/>
            <a:r>
              <a:rPr lang="cs-CZ" sz="2400" b="1" i="0" dirty="0">
                <a:latin typeface="+mn-lt"/>
              </a:rPr>
              <a:t>Příklad: Stanovení nepřiměřených technických podmínek</a:t>
            </a:r>
          </a:p>
          <a:p>
            <a:pPr lvl="0"/>
            <a:endParaRPr lang="cs-CZ" sz="2400" i="0" dirty="0">
              <a:latin typeface="+mn-lt"/>
            </a:endParaRPr>
          </a:p>
          <a:p>
            <a:pPr marL="342900" indent="-342900">
              <a:spcAft>
                <a:spcPts val="600"/>
              </a:spcAft>
              <a:buFont typeface="Wingdings" panose="05000000000000000000" pitchFamily="2" charset="2"/>
              <a:buChar char="Ø"/>
            </a:pPr>
            <a:r>
              <a:rPr lang="cs-CZ" sz="2400" i="0" dirty="0">
                <a:latin typeface="+mn-lt"/>
              </a:rPr>
              <a:t>Zadavatel stanovil u VZ na elektronickou úřední desku požadavek na ovládání pěti-tlačítkovým panelem, tento požadavek však standardním „výrobkem“ plnil pouze jeden konkrétní dodavatel, čímž došlo k faktickému vyloučení hospodářské soutěže a potažmo i k přímému ovlivnění výběru nejvhodnější nabídky</a:t>
            </a:r>
          </a:p>
        </p:txBody>
      </p:sp>
    </p:spTree>
    <p:extLst>
      <p:ext uri="{BB962C8B-B14F-4D97-AF65-F5344CB8AC3E}">
        <p14:creationId xmlns:p14="http://schemas.microsoft.com/office/powerpoint/2010/main" val="103258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68313" y="1268760"/>
            <a:ext cx="8229600" cy="4463703"/>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lgn="ctr" eaLnBrk="1" hangingPunct="1">
              <a:buSzTx/>
              <a:buNone/>
              <a:defRPr/>
            </a:pPr>
            <a:endParaRPr lang="cs-CZ" altLang="cs-CZ" b="0" i="0" dirty="0">
              <a:latin typeface="+mn-lt"/>
              <a:cs typeface="Arial" panose="020B0604020202020204" pitchFamily="34" charset="0"/>
            </a:endParaRPr>
          </a:p>
          <a:p>
            <a:pPr marL="342900" indent="-342900" eaLnBrk="1" hangingPunct="1">
              <a:buSzTx/>
              <a:buFont typeface="Wingdings" panose="05000000000000000000" pitchFamily="2" charset="2"/>
              <a:buChar char="Ø"/>
              <a:defRPr/>
            </a:pPr>
            <a:r>
              <a:rPr lang="cs-CZ" altLang="cs-CZ" b="0" i="0" dirty="0">
                <a:latin typeface="+mn-lt"/>
                <a:cs typeface="Arial" panose="020B0604020202020204" pitchFamily="34" charset="0"/>
              </a:rPr>
              <a:t>Řídící orgán OP PPR včlenil pravidla MPZ do Pravidel pro žadatele a příjemce (PPŽP)</a:t>
            </a:r>
          </a:p>
          <a:p>
            <a:pPr eaLnBrk="1" hangingPunct="1">
              <a:buSzTx/>
              <a:buNone/>
              <a:defRPr/>
            </a:pPr>
            <a:endParaRPr lang="cs-CZ" altLang="cs-CZ" b="0" i="0" dirty="0">
              <a:latin typeface="+mn-lt"/>
              <a:cs typeface="Arial" panose="020B0604020202020204" pitchFamily="34" charset="0"/>
            </a:endParaRPr>
          </a:p>
          <a:p>
            <a:pPr marL="342900" indent="-342900" eaLnBrk="1" hangingPunct="1">
              <a:buSzTx/>
              <a:buFont typeface="Wingdings" panose="05000000000000000000" pitchFamily="2" charset="2"/>
              <a:buChar char="Ø"/>
              <a:defRPr/>
            </a:pPr>
            <a:r>
              <a:rPr lang="cs-CZ" altLang="cs-CZ" b="0" i="0" dirty="0">
                <a:latin typeface="+mn-lt"/>
                <a:cs typeface="Arial" panose="020B0604020202020204" pitchFamily="34" charset="0"/>
              </a:rPr>
              <a:t>Pravidla pro zadávání zakázek jsou upravena </a:t>
            </a:r>
            <a:r>
              <a:rPr lang="cs-CZ" altLang="cs-CZ" i="0" dirty="0">
                <a:latin typeface="+mn-lt"/>
                <a:cs typeface="Arial" panose="020B0604020202020204" pitchFamily="34" charset="0"/>
              </a:rPr>
              <a:t>v kap. 19 PPŽP </a:t>
            </a:r>
            <a:r>
              <a:rPr lang="cs-CZ" altLang="cs-CZ" b="0" i="0" dirty="0">
                <a:latin typeface="+mn-lt"/>
                <a:cs typeface="Arial" panose="020B0604020202020204" pitchFamily="34" charset="0"/>
              </a:rPr>
              <a:t>„Zadávání zakázek v rámci OP PPR“ = </a:t>
            </a:r>
            <a:r>
              <a:rPr lang="cs-CZ" altLang="cs-CZ" i="0" dirty="0">
                <a:latin typeface="+mn-lt"/>
                <a:cs typeface="Arial" panose="020B0604020202020204" pitchFamily="34" charset="0"/>
              </a:rPr>
              <a:t>Pravidla OP PPR</a:t>
            </a:r>
          </a:p>
          <a:p>
            <a:pPr marL="342900" indent="-342900" eaLnBrk="1" hangingPunct="1">
              <a:buSzTx/>
              <a:buFont typeface="Wingdings" panose="05000000000000000000" pitchFamily="2" charset="2"/>
              <a:buChar char="Ø"/>
              <a:defRPr/>
            </a:pPr>
            <a:endParaRPr lang="cs-CZ" altLang="cs-CZ" i="0" dirty="0">
              <a:latin typeface="+mn-lt"/>
              <a:cs typeface="Arial" panose="020B0604020202020204" pitchFamily="34" charset="0"/>
            </a:endParaRPr>
          </a:p>
          <a:p>
            <a:pPr algn="ctr" eaLnBrk="1" hangingPunct="1">
              <a:buSzTx/>
              <a:buNone/>
              <a:defRPr/>
            </a:pPr>
            <a:endParaRPr lang="cs-CZ" altLang="cs-CZ" sz="3200" i="0" dirty="0">
              <a:latin typeface="+mn-lt"/>
              <a:cs typeface="Arial" panose="020B0604020202020204" pitchFamily="34" charset="0"/>
            </a:endParaRPr>
          </a:p>
          <a:p>
            <a:pPr eaLnBrk="1" hangingPunct="1">
              <a:buSzTx/>
              <a:buFontTx/>
              <a:buNone/>
              <a:defRPr/>
            </a:pPr>
            <a:endParaRPr lang="cs-CZ" altLang="cs-CZ" sz="3200" b="0" i="0" dirty="0">
              <a:latin typeface="+mn-lt"/>
              <a:cs typeface="Arial" panose="020B0604020202020204" pitchFamily="34" charset="0"/>
            </a:endParaRPr>
          </a:p>
          <a:p>
            <a:pPr eaLnBrk="1" hangingPunct="1">
              <a:buSzTx/>
              <a:buFontTx/>
              <a:buNone/>
              <a:defRPr/>
            </a:pPr>
            <a:endParaRPr lang="cs-CZ" altLang="cs-CZ" sz="3200" b="0" i="0" dirty="0">
              <a:latin typeface="+mn-lt"/>
              <a:cs typeface="Arial" panose="020B0604020202020204" pitchFamily="34" charset="0"/>
            </a:endParaRPr>
          </a:p>
          <a:p>
            <a:pPr eaLnBrk="1" hangingPunct="1">
              <a:buSzTx/>
              <a:buFontTx/>
              <a:buNone/>
              <a:defRPr/>
            </a:pPr>
            <a:endParaRPr lang="cs-CZ" altLang="cs-CZ" sz="3200" b="0" i="0" dirty="0">
              <a:latin typeface="+mn-lt"/>
              <a:cs typeface="Arial" panose="020B0604020202020204" pitchFamily="34" charset="0"/>
            </a:endParaRPr>
          </a:p>
          <a:p>
            <a:pPr eaLnBrk="1" hangingPunct="1">
              <a:buSzTx/>
              <a:buFontTx/>
              <a:buNone/>
              <a:defRPr/>
            </a:pPr>
            <a:r>
              <a:rPr lang="cs-CZ" altLang="cs-CZ" sz="3200" b="0" i="0" dirty="0">
                <a:latin typeface="+mn-lt"/>
                <a:cs typeface="Arial" panose="020B0604020202020204" pitchFamily="34" charset="0"/>
              </a:rPr>
              <a:t> </a:t>
            </a: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PRAVIDLA OP PPR </a:t>
            </a:r>
          </a:p>
        </p:txBody>
      </p:sp>
    </p:spTree>
    <p:extLst>
      <p:ext uri="{BB962C8B-B14F-4D97-AF65-F5344CB8AC3E}">
        <p14:creationId xmlns:p14="http://schemas.microsoft.com/office/powerpoint/2010/main" val="2051139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40</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Odkazy na specifická označení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pPr>
            <a:r>
              <a:rPr lang="cs-CZ" sz="2400" b="1" i="0" dirty="0"/>
              <a:t>Problematika vychází ze ZZVZ – je shodně upravena v Pravidlech OP PPR</a:t>
            </a:r>
          </a:p>
          <a:p>
            <a:pPr marL="0" indent="0" eaLnBrk="1" hangingPunct="1">
              <a:buNone/>
            </a:pPr>
            <a:r>
              <a:rPr lang="cs-CZ" sz="2400" i="0" dirty="0"/>
              <a:t>§ 89 odst. 5 ZZVZ</a:t>
            </a:r>
          </a:p>
          <a:p>
            <a:pPr marL="0" indent="0" eaLnBrk="1" hangingPunct="1">
              <a:buNone/>
            </a:pPr>
            <a:r>
              <a:rPr lang="cs-CZ" sz="2400" i="0" dirty="0"/>
              <a:t>Obecný zákaz stanovení technických podmínek prostřednictvím přímého i nepřímého odkazu na:</a:t>
            </a:r>
          </a:p>
          <a:p>
            <a:pPr eaLnBrk="1" hangingPunct="1">
              <a:buClrTx/>
              <a:buFont typeface="Wingdings" panose="05000000000000000000" pitchFamily="2" charset="2"/>
              <a:buChar char="Ø"/>
            </a:pPr>
            <a:r>
              <a:rPr lang="cs-CZ" sz="2400" i="0" dirty="0"/>
              <a:t>určité dodavatele</a:t>
            </a:r>
          </a:p>
          <a:p>
            <a:pPr eaLnBrk="1" hangingPunct="1">
              <a:buClrTx/>
              <a:buFont typeface="Wingdings" panose="05000000000000000000" pitchFamily="2" charset="2"/>
              <a:buChar char="Ø"/>
            </a:pPr>
            <a:r>
              <a:rPr lang="cs-CZ" sz="2400" i="0" dirty="0"/>
              <a:t>určité výrobky</a:t>
            </a:r>
          </a:p>
          <a:p>
            <a:pPr eaLnBrk="1" hangingPunct="1">
              <a:buClrTx/>
              <a:buFont typeface="Wingdings" panose="05000000000000000000" pitchFamily="2" charset="2"/>
              <a:buChar char="Ø"/>
            </a:pPr>
            <a:r>
              <a:rPr lang="cs-CZ" sz="2400" i="0" dirty="0"/>
              <a:t>patenty, užitné/průmyslové vzory, ochranné známy, označení původu</a:t>
            </a:r>
          </a:p>
        </p:txBody>
      </p:sp>
    </p:spTree>
    <p:extLst>
      <p:ext uri="{BB962C8B-B14F-4D97-AF65-F5344CB8AC3E}">
        <p14:creationId xmlns:p14="http://schemas.microsoft.com/office/powerpoint/2010/main" val="3239038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41</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Odkazy na specifická označení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fontScale="92500"/>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pPr>
            <a:r>
              <a:rPr lang="cs-CZ" sz="2400" b="1" i="0" dirty="0"/>
              <a:t>Výjimky z obecně stanoveného zákazu</a:t>
            </a:r>
          </a:p>
          <a:p>
            <a:pPr marL="0" indent="0" eaLnBrk="1" hangingPunct="1">
              <a:buNone/>
            </a:pPr>
            <a:r>
              <a:rPr lang="cs-CZ" sz="2400" i="0" u="sng" dirty="0"/>
              <a:t>§ 89 odst. 5 ZZVZ</a:t>
            </a:r>
          </a:p>
          <a:p>
            <a:pPr marL="447675" indent="-447675" eaLnBrk="1" hangingPunct="1">
              <a:buClrTx/>
              <a:buFont typeface="Wingdings" panose="05000000000000000000" pitchFamily="2" charset="2"/>
              <a:buChar char="Ø"/>
            </a:pPr>
            <a:r>
              <a:rPr lang="cs-CZ" sz="2400" i="0" dirty="0"/>
              <a:t>Použití určitého odkazu je odůvodněno předmětem VZ</a:t>
            </a:r>
          </a:p>
          <a:p>
            <a:pPr marL="0" indent="0" eaLnBrk="1" hangingPunct="1">
              <a:buClrTx/>
              <a:buNone/>
            </a:pPr>
            <a:r>
              <a:rPr lang="cs-CZ" sz="2400" i="0" u="sng" dirty="0"/>
              <a:t>§ 89 odst. 6 ZZVZ </a:t>
            </a:r>
          </a:p>
          <a:p>
            <a:pPr marL="447675" indent="-447675" eaLnBrk="1" hangingPunct="1">
              <a:buClrTx/>
              <a:buFont typeface="Wingdings" panose="05000000000000000000" pitchFamily="2" charset="2"/>
              <a:buChar char="Ø"/>
            </a:pPr>
            <a:r>
              <a:rPr lang="cs-CZ" sz="2400" i="0" dirty="0"/>
              <a:t>Bez použití určitého odkazu nejsou technické podmínky dostatečně přesné či srozumitelné</a:t>
            </a:r>
          </a:p>
          <a:p>
            <a:pPr marL="447675" indent="-447675" eaLnBrk="1" hangingPunct="1">
              <a:buClrTx/>
              <a:buFont typeface="Wingdings" panose="05000000000000000000" pitchFamily="2" charset="2"/>
              <a:buChar char="Ø"/>
            </a:pPr>
            <a:r>
              <a:rPr lang="cs-CZ" sz="2400" i="0" dirty="0"/>
              <a:t>současně povinnost uvést u každého odkazu možnost nabídnout rovnocenné řešení</a:t>
            </a:r>
          </a:p>
          <a:p>
            <a:pPr marL="0" indent="0" algn="ctr" eaLnBrk="1" hangingPunct="1">
              <a:buNone/>
            </a:pPr>
            <a:r>
              <a:rPr lang="cs-CZ" sz="2400" dirty="0"/>
              <a:t>(tato povinnost neplatí je-li použití určitého odkazu odůvodněno předmětem VZ)</a:t>
            </a:r>
          </a:p>
          <a:p>
            <a:pPr marL="0" indent="0" eaLnBrk="1" hangingPunct="1">
              <a:buNone/>
            </a:pPr>
            <a:endParaRPr lang="cs-CZ" sz="2400" i="0" dirty="0"/>
          </a:p>
        </p:txBody>
      </p:sp>
    </p:spTree>
    <p:extLst>
      <p:ext uri="{BB962C8B-B14F-4D97-AF65-F5344CB8AC3E}">
        <p14:creationId xmlns:p14="http://schemas.microsoft.com/office/powerpoint/2010/main" val="2261333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42</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Odkazy na specifická označení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pPr>
            <a:r>
              <a:rPr lang="cs-CZ" sz="2400" b="1" i="0" dirty="0"/>
              <a:t>Značkové specifikace - dopad</a:t>
            </a:r>
          </a:p>
          <a:p>
            <a:pPr marL="355600" indent="-355600" eaLnBrk="1" hangingPunct="1">
              <a:buClrTx/>
              <a:buFont typeface="Wingdings" panose="05000000000000000000" pitchFamily="2" charset="2"/>
              <a:buChar char="Ø"/>
            </a:pPr>
            <a:r>
              <a:rPr lang="cs-CZ" sz="2400" i="0" dirty="0"/>
              <a:t>Dopad na dodavatele X výrobek?</a:t>
            </a:r>
          </a:p>
          <a:p>
            <a:pPr marL="355600" indent="-355600" eaLnBrk="1" hangingPunct="1">
              <a:buClrTx/>
              <a:buFont typeface="Wingdings" panose="05000000000000000000" pitchFamily="2" charset="2"/>
              <a:buChar char="Ø"/>
            </a:pPr>
            <a:r>
              <a:rPr lang="cs-CZ" sz="2400" i="0" dirty="0"/>
              <a:t>Uvedení běžných (stavebních) materiálů X speciální technologie? </a:t>
            </a:r>
          </a:p>
        </p:txBody>
      </p:sp>
    </p:spTree>
    <p:extLst>
      <p:ext uri="{BB962C8B-B14F-4D97-AF65-F5344CB8AC3E}">
        <p14:creationId xmlns:p14="http://schemas.microsoft.com/office/powerpoint/2010/main" val="436397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43</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Kvalifikace</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23638"/>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r>
              <a:rPr lang="cs-CZ" altLang="cs-CZ" sz="2400" b="1" i="0" dirty="0">
                <a:solidFill>
                  <a:schemeClr val="tx1"/>
                </a:solidFill>
                <a:cs typeface="Arial" pitchFamily="34" charset="0"/>
              </a:rPr>
              <a:t>V případě postupu dle Pravidel OP PPR není stanovení kvalifikace povinné</a:t>
            </a:r>
          </a:p>
          <a:p>
            <a:pPr marL="0" indent="0" eaLnBrk="1" hangingPunct="1">
              <a:buNone/>
              <a:defRPr/>
            </a:pPr>
            <a:r>
              <a:rPr lang="cs-CZ" altLang="cs-CZ" sz="2400" i="0" dirty="0"/>
              <a:t>Pokud stanoví, pak musí v souladu s § 53 odst. 4 ZZVZ (tj. ZPŘ)</a:t>
            </a:r>
          </a:p>
          <a:p>
            <a:pPr eaLnBrk="1" hangingPunct="1">
              <a:buClrTx/>
              <a:buFont typeface="Wingdings" panose="05000000000000000000" pitchFamily="2" charset="2"/>
              <a:buChar char="Ø"/>
              <a:defRPr/>
            </a:pPr>
            <a:r>
              <a:rPr lang="cs-CZ" altLang="cs-CZ" i="0" dirty="0"/>
              <a:t>Může použít jednotlivá pravidla nadlimitního režimu</a:t>
            </a:r>
          </a:p>
          <a:p>
            <a:pPr eaLnBrk="1" hangingPunct="1">
              <a:buClrTx/>
              <a:buFont typeface="Wingdings" panose="05000000000000000000" pitchFamily="2" charset="2"/>
              <a:buChar char="Ø"/>
              <a:defRPr/>
            </a:pPr>
            <a:r>
              <a:rPr lang="cs-CZ" altLang="cs-CZ" i="0" dirty="0"/>
              <a:t>Může použít i jiná kritéria kvalifikace</a:t>
            </a:r>
          </a:p>
          <a:p>
            <a:pPr marL="0" indent="0" eaLnBrk="1" hangingPunct="1">
              <a:spcBef>
                <a:spcPts val="2400"/>
              </a:spcBef>
              <a:buNone/>
              <a:defRPr/>
            </a:pPr>
            <a:r>
              <a:rPr lang="cs-CZ" altLang="cs-CZ" sz="2400" dirty="0"/>
              <a:t>Nepřiměřené požadavky na kvalifikaci = riziko diskriminace</a:t>
            </a:r>
          </a:p>
          <a:p>
            <a:pPr marL="0" indent="0" eaLnBrk="1" hangingPunct="1">
              <a:buNone/>
              <a:defRPr/>
            </a:pPr>
            <a:endParaRPr lang="cs-CZ" altLang="cs-CZ" sz="300" i="0" u="sng" dirty="0"/>
          </a:p>
          <a:p>
            <a:pPr marL="0" indent="0" eaLnBrk="1" hangingPunct="1">
              <a:buNone/>
              <a:defRPr/>
            </a:pPr>
            <a:r>
              <a:rPr lang="cs-CZ" altLang="cs-CZ" sz="2400" i="0" u="sng" dirty="0"/>
              <a:t>Přiměřeně lze využít:</a:t>
            </a:r>
          </a:p>
          <a:p>
            <a:pPr eaLnBrk="1" hangingPunct="1">
              <a:spcBef>
                <a:spcPts val="0"/>
              </a:spcBef>
              <a:defRPr/>
            </a:pPr>
            <a:r>
              <a:rPr lang="cs-CZ" altLang="cs-CZ" sz="1600" i="0" dirty="0"/>
              <a:t>výčet požadavků §§ 73 - 88 ZZVZ + Kritéria a minimální úroveň § 73/6 ZZVZ;</a:t>
            </a:r>
          </a:p>
          <a:p>
            <a:pPr eaLnBrk="1" hangingPunct="1">
              <a:spcBef>
                <a:spcPts val="0"/>
              </a:spcBef>
              <a:defRPr/>
            </a:pPr>
            <a:r>
              <a:rPr lang="cs-CZ" altLang="cs-CZ" sz="1600" i="0" dirty="0"/>
              <a:t>§ 76 ZZVZ – obnovení způsobilosti;</a:t>
            </a:r>
          </a:p>
          <a:p>
            <a:pPr eaLnBrk="1" hangingPunct="1">
              <a:spcBef>
                <a:spcPts val="0"/>
              </a:spcBef>
              <a:defRPr/>
            </a:pPr>
            <a:r>
              <a:rPr lang="cs-CZ" altLang="cs-CZ" sz="1600" i="0" dirty="0"/>
              <a:t>§ 83 ZZVZ – </a:t>
            </a:r>
            <a:r>
              <a:rPr lang="cs-CZ" altLang="cs-CZ" sz="1600" i="0" dirty="0" err="1"/>
              <a:t>kval</a:t>
            </a:r>
            <a:r>
              <a:rPr lang="cs-CZ" altLang="cs-CZ" sz="1600" i="0" dirty="0"/>
              <a:t>. prostřednictvím jiných osob;</a:t>
            </a:r>
          </a:p>
          <a:p>
            <a:pPr eaLnBrk="1" hangingPunct="1">
              <a:spcBef>
                <a:spcPts val="0"/>
              </a:spcBef>
              <a:defRPr/>
            </a:pPr>
            <a:r>
              <a:rPr lang="cs-CZ" altLang="cs-CZ" sz="1600" i="0" dirty="0"/>
              <a:t>§ 84 ZZVZ – společné prokazování kvalifikace;</a:t>
            </a:r>
          </a:p>
          <a:p>
            <a:pPr eaLnBrk="1" hangingPunct="1">
              <a:spcBef>
                <a:spcPts val="0"/>
              </a:spcBef>
              <a:defRPr/>
            </a:pPr>
            <a:r>
              <a:rPr lang="cs-CZ" altLang="cs-CZ" sz="1600" i="0" dirty="0"/>
              <a:t>§ 86 ZZVZ - doklady o kvalifikaci.</a:t>
            </a:r>
          </a:p>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Tree>
    <p:extLst>
      <p:ext uri="{BB962C8B-B14F-4D97-AF65-F5344CB8AC3E}">
        <p14:creationId xmlns:p14="http://schemas.microsoft.com/office/powerpoint/2010/main" val="3974610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44</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Kvalifikace</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r>
              <a:rPr lang="cs-CZ" altLang="cs-CZ" sz="2400" b="1" i="0" dirty="0">
                <a:solidFill>
                  <a:schemeClr val="tx1"/>
                </a:solidFill>
                <a:cs typeface="Arial" pitchFamily="34" charset="0"/>
              </a:rPr>
              <a:t>Posouzení kvalifikace</a:t>
            </a:r>
          </a:p>
          <a:p>
            <a:pPr marL="355600" indent="-355600">
              <a:spcBef>
                <a:spcPts val="225"/>
              </a:spcBef>
              <a:buClrTx/>
              <a:buFont typeface="Wingdings" panose="05000000000000000000" pitchFamily="2" charset="2"/>
              <a:buChar char="Ø"/>
            </a:pPr>
            <a:r>
              <a:rPr lang="cs-CZ" altLang="cs-CZ" sz="2400" i="0" dirty="0"/>
              <a:t>přítomnost konkrétního dokladu;</a:t>
            </a:r>
          </a:p>
          <a:p>
            <a:pPr marL="355600" indent="-355600">
              <a:spcBef>
                <a:spcPts val="225"/>
              </a:spcBef>
              <a:buClrTx/>
              <a:buFont typeface="Wingdings" panose="05000000000000000000" pitchFamily="2" charset="2"/>
              <a:buChar char="Ø"/>
            </a:pPr>
            <a:r>
              <a:rPr lang="cs-CZ" altLang="cs-CZ" sz="2400" i="0" dirty="0"/>
              <a:t>zda obsah dokladu odpovídá požadavkům zadavatele v plném rozsahu;</a:t>
            </a:r>
          </a:p>
          <a:p>
            <a:pPr marL="355600" indent="-355600">
              <a:spcBef>
                <a:spcPts val="225"/>
              </a:spcBef>
              <a:buClrTx/>
              <a:buFont typeface="Wingdings" panose="05000000000000000000" pitchFamily="2" charset="2"/>
              <a:buChar char="Ø"/>
            </a:pPr>
            <a:r>
              <a:rPr lang="cs-CZ" altLang="cs-CZ" sz="2400" i="0" dirty="0"/>
              <a:t>pravost a platnost dokladu;</a:t>
            </a:r>
          </a:p>
          <a:p>
            <a:pPr marL="355600" indent="-355600">
              <a:spcBef>
                <a:spcPts val="225"/>
              </a:spcBef>
              <a:buClrTx/>
              <a:buFont typeface="Wingdings" panose="05000000000000000000" pitchFamily="2" charset="2"/>
              <a:buChar char="Ø"/>
            </a:pPr>
            <a:r>
              <a:rPr lang="cs-CZ" altLang="cs-CZ" sz="2400" i="0" dirty="0"/>
              <a:t>zda doložené skutečnosti nastaly v požadované lhůtě;</a:t>
            </a:r>
          </a:p>
          <a:p>
            <a:pPr marL="355600" indent="-355600">
              <a:spcBef>
                <a:spcPts val="225"/>
              </a:spcBef>
              <a:buClrTx/>
              <a:buFont typeface="Wingdings" panose="05000000000000000000" pitchFamily="2" charset="2"/>
              <a:buChar char="Ø"/>
            </a:pPr>
            <a:r>
              <a:rPr lang="cs-CZ" altLang="cs-CZ" sz="2400" i="0" dirty="0"/>
              <a:t>vyzkoušení vzorků;</a:t>
            </a:r>
          </a:p>
          <a:p>
            <a:pPr marL="355600" indent="-355600">
              <a:spcBef>
                <a:spcPts val="225"/>
              </a:spcBef>
              <a:buClrTx/>
              <a:buFont typeface="Wingdings" panose="05000000000000000000" pitchFamily="2" charset="2"/>
              <a:buChar char="Ø"/>
            </a:pPr>
            <a:r>
              <a:rPr lang="cs-CZ" altLang="cs-CZ" sz="2400" i="0" dirty="0"/>
              <a:t>POZOR posouzení </a:t>
            </a:r>
            <a:r>
              <a:rPr lang="cs-CZ" altLang="cs-CZ" sz="2400" i="0" dirty="0">
                <a:ea typeface="Calibri" panose="020F0502020204030204" pitchFamily="34" charset="0"/>
                <a:cs typeface="Calibri" panose="020F0502020204030204" pitchFamily="34" charset="0"/>
              </a:rPr>
              <a:t>≠ ověřování</a:t>
            </a:r>
          </a:p>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Tree>
    <p:extLst>
      <p:ext uri="{BB962C8B-B14F-4D97-AF65-F5344CB8AC3E}">
        <p14:creationId xmlns:p14="http://schemas.microsoft.com/office/powerpoint/2010/main" val="241191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45</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177234"/>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Kvalifikace</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754132"/>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r>
              <a:rPr lang="cs-CZ" altLang="cs-CZ" sz="2400" b="1" i="0" dirty="0">
                <a:solidFill>
                  <a:schemeClr val="tx1"/>
                </a:solidFill>
                <a:cs typeface="Arial" pitchFamily="34" charset="0"/>
              </a:rPr>
              <a:t>Příklad: </a:t>
            </a:r>
            <a:r>
              <a:rPr lang="cs-CZ" sz="2400" b="1" i="0" dirty="0"/>
              <a:t>Stanovení „v souhrnu“ až nepřiměřených požadavků na profesní způsobilost</a:t>
            </a:r>
          </a:p>
          <a:p>
            <a:pPr marL="257175" indent="-257175">
              <a:spcAft>
                <a:spcPts val="450"/>
              </a:spcAft>
              <a:buClrTx/>
              <a:buFont typeface="Wingdings" panose="05000000000000000000" pitchFamily="2" charset="2"/>
              <a:buChar char="Ø"/>
            </a:pPr>
            <a:r>
              <a:rPr lang="cs-CZ" i="0" dirty="0"/>
              <a:t>Zadavatel vedle požadavku na „multiprofesní“ živnost „provádění staveb, jejich změn a odstraňování“, která zahrnuje veškeré odborné práce a činnosti (a to včetně činností, které nejsou stavebními ani montážními pracemi) související s realizací stavby, požadoval současné doložení „dílčích“ živnostenských oprávnění „montáž, opravy, revize a zkoušky elektrických zařízení“, „montáž, opravy, revize a zkoušky plynových zařízení“, „vodoinstalatérství“ a „topenářství“</a:t>
            </a:r>
          </a:p>
          <a:p>
            <a:pPr marL="257175" indent="-257175">
              <a:spcAft>
                <a:spcPts val="450"/>
              </a:spcAft>
              <a:buClrTx/>
              <a:buFont typeface="Wingdings" panose="05000000000000000000" pitchFamily="2" charset="2"/>
              <a:buChar char="Ø"/>
            </a:pPr>
            <a:r>
              <a:rPr lang="cs-CZ" i="0" dirty="0"/>
              <a:t>Zadavatel požadoval autorizaci v oboru „pozemní stavby“ a vedle toho další autorizace oborů „technika prostředí staveb“, „statika a dynamika staveb“, „geotechnika“ a „požární bezpečnost staveb“, které jsou však dle ČKAIT v oboru „pozemní stavby“ zahrnuty. </a:t>
            </a:r>
          </a:p>
          <a:p>
            <a:pPr marL="0" indent="0" eaLnBrk="1" hangingPunct="1">
              <a:buNone/>
              <a:defRPr/>
            </a:pPr>
            <a:endParaRPr lang="cs-CZ" altLang="cs-CZ" sz="2400" i="0" dirty="0"/>
          </a:p>
          <a:p>
            <a:pPr eaLnBrk="1" hangingPunct="1">
              <a:buFont typeface="Symbol" pitchFamily="18" charset="2"/>
              <a:buChar char="°"/>
              <a:defRPr/>
            </a:pPr>
            <a:endParaRPr lang="cs-CZ" altLang="cs-CZ" sz="2400" i="0" dirty="0"/>
          </a:p>
          <a:p>
            <a:pPr eaLnBrk="1" hangingPunct="1">
              <a:buFont typeface="Arial" panose="020B0604020202020204" pitchFamily="34" charset="0"/>
              <a:buNone/>
              <a:defRPr/>
            </a:pPr>
            <a:endParaRPr lang="cs-CZ" altLang="cs-CZ" sz="2400" b="1" i="0" dirty="0">
              <a:cs typeface="Arial" pitchFamily="34" charset="0"/>
            </a:endParaRPr>
          </a:p>
          <a:p>
            <a:pPr eaLnBrk="1" hangingPunct="1">
              <a:buFont typeface="Arial" panose="020B0604020202020204" pitchFamily="34" charset="0"/>
              <a:buNone/>
              <a:defRPr/>
            </a:pPr>
            <a:endParaRPr lang="cs-CZ" altLang="cs-CZ" sz="2800" i="0" dirty="0"/>
          </a:p>
        </p:txBody>
      </p:sp>
    </p:spTree>
    <p:extLst>
      <p:ext uri="{BB962C8B-B14F-4D97-AF65-F5344CB8AC3E}">
        <p14:creationId xmlns:p14="http://schemas.microsoft.com/office/powerpoint/2010/main" val="2421033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46</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Hodnotící kritéria a způsob hodnocení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r>
              <a:rPr lang="cs-CZ" sz="2600" b="1" i="0" dirty="0"/>
              <a:t>Nutné uvést:</a:t>
            </a:r>
          </a:p>
          <a:p>
            <a:pPr marL="0" indent="0" eaLnBrk="1" hangingPunct="1">
              <a:buClrTx/>
              <a:buNone/>
              <a:defRPr/>
            </a:pPr>
            <a:r>
              <a:rPr lang="cs-CZ" sz="2400" b="1" i="0" dirty="0"/>
              <a:t>1) Hodnotící kritéria </a:t>
            </a:r>
            <a:r>
              <a:rPr lang="cs-CZ" sz="2400" i="0" dirty="0"/>
              <a:t>= bude hodnoceno CO?</a:t>
            </a:r>
          </a:p>
          <a:p>
            <a:pPr marL="0" indent="0">
              <a:buNone/>
              <a:defRPr/>
            </a:pPr>
            <a:r>
              <a:rPr lang="cs-CZ" sz="2600" u="sng" dirty="0"/>
              <a:t>Ekonomická výhodnost nabídky (EVN)</a:t>
            </a:r>
          </a:p>
          <a:p>
            <a:pPr marL="447675" indent="-447675">
              <a:buClrTx/>
              <a:buFont typeface="Wingdings" panose="05000000000000000000" pitchFamily="2" charset="2"/>
              <a:buChar char="Ø"/>
              <a:defRPr/>
            </a:pPr>
            <a:r>
              <a:rPr lang="cs-CZ" sz="2400" dirty="0"/>
              <a:t>nejnižší nabídková cena</a:t>
            </a:r>
          </a:p>
          <a:p>
            <a:pPr marL="447675" indent="-447675">
              <a:buClrTx/>
              <a:buFont typeface="Wingdings" panose="05000000000000000000" pitchFamily="2" charset="2"/>
              <a:buChar char="Ø"/>
              <a:defRPr/>
            </a:pPr>
            <a:r>
              <a:rPr lang="cs-CZ" sz="2400" dirty="0"/>
              <a:t>vícekriteriální hodnocení</a:t>
            </a:r>
          </a:p>
          <a:p>
            <a:pPr marL="0" indent="0" eaLnBrk="1" hangingPunct="1">
              <a:buClrTx/>
              <a:buNone/>
              <a:defRPr/>
            </a:pPr>
            <a:endParaRPr lang="cs-CZ" sz="2400" dirty="0"/>
          </a:p>
          <a:p>
            <a:pPr marL="0" indent="0" eaLnBrk="1" hangingPunct="1">
              <a:buClrTx/>
              <a:buNone/>
              <a:defRPr/>
            </a:pPr>
            <a:r>
              <a:rPr lang="cs-CZ" sz="2400" b="1" dirty="0"/>
              <a:t>2) </a:t>
            </a:r>
            <a:r>
              <a:rPr lang="cs-CZ" sz="2400" b="1" i="0" dirty="0"/>
              <a:t>Způsob hodnocení </a:t>
            </a:r>
            <a:r>
              <a:rPr lang="cs-CZ" sz="2400" i="0" dirty="0"/>
              <a:t>= bude hodnoceno JAK?</a:t>
            </a:r>
          </a:p>
          <a:p>
            <a:pPr eaLnBrk="1" hangingPunct="1">
              <a:buClrTx/>
              <a:buFont typeface="Wingdings" panose="05000000000000000000" pitchFamily="2" charset="2"/>
              <a:buChar char="Ø"/>
              <a:defRPr/>
            </a:pPr>
            <a:r>
              <a:rPr lang="cs-CZ" sz="2400" dirty="0"/>
              <a:t>metoda hodnocení</a:t>
            </a:r>
            <a:endParaRPr lang="cs-CZ" sz="2400" i="0" dirty="0"/>
          </a:p>
          <a:p>
            <a:pPr marL="514350" indent="-514350" eaLnBrk="1" hangingPunct="1">
              <a:buAutoNum type="arabicPeriod"/>
              <a:defRPr/>
            </a:pPr>
            <a:endParaRPr lang="cs-CZ" sz="2600" i="0" dirty="0"/>
          </a:p>
          <a:p>
            <a:pPr marL="0" indent="0" eaLnBrk="1" hangingPunct="1">
              <a:buNone/>
              <a:defRPr/>
            </a:pPr>
            <a:endParaRPr lang="cs-CZ" sz="2600" i="0" dirty="0"/>
          </a:p>
        </p:txBody>
      </p:sp>
    </p:spTree>
    <p:extLst>
      <p:ext uri="{BB962C8B-B14F-4D97-AF65-F5344CB8AC3E}">
        <p14:creationId xmlns:p14="http://schemas.microsoft.com/office/powerpoint/2010/main" val="2004586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47</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Hodnotící kritéria a způsob hodnocení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196977"/>
            <a:ext cx="7543800" cy="4672012"/>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r>
              <a:rPr lang="cs-CZ" sz="2600" b="1" i="0" dirty="0"/>
              <a:t>Ekonomická výhodnost nabídky (EVN)</a:t>
            </a:r>
          </a:p>
          <a:p>
            <a:pPr marL="0" indent="0" eaLnBrk="1" hangingPunct="1">
              <a:buNone/>
              <a:defRPr/>
            </a:pPr>
            <a:r>
              <a:rPr lang="cs-CZ" sz="2400" b="1" i="0" dirty="0"/>
              <a:t>Vhodná kritéria </a:t>
            </a:r>
          </a:p>
          <a:p>
            <a:pPr marL="355600" indent="-355600" eaLnBrk="1" hangingPunct="1">
              <a:buClrTx/>
              <a:buFont typeface="Wingdings" panose="05000000000000000000" pitchFamily="2" charset="2"/>
              <a:buChar char="Ø"/>
              <a:defRPr/>
            </a:pPr>
            <a:r>
              <a:rPr lang="cs-CZ" sz="2400" i="0" dirty="0"/>
              <a:t>viz Pravidla OP PPR (kopírují § 116 ZZVZ)</a:t>
            </a:r>
          </a:p>
          <a:p>
            <a:pPr marL="355600" indent="-355600" eaLnBrk="1" hangingPunct="1">
              <a:buClrTx/>
              <a:buFont typeface="Wingdings" panose="05000000000000000000" pitchFamily="2" charset="2"/>
              <a:buChar char="Ø"/>
              <a:defRPr/>
            </a:pPr>
            <a:endParaRPr lang="cs-CZ" sz="2400" b="1" i="0" dirty="0"/>
          </a:p>
          <a:p>
            <a:pPr marL="355600" indent="-355600" eaLnBrk="1" hangingPunct="1">
              <a:buClrTx/>
              <a:buNone/>
              <a:defRPr/>
            </a:pPr>
            <a:r>
              <a:rPr lang="cs-CZ" sz="2400" b="1" i="0" dirty="0"/>
              <a:t>Lze stanovit i jiná kritéria, pokud </a:t>
            </a:r>
          </a:p>
          <a:p>
            <a:pPr marL="355600" indent="-355600" eaLnBrk="1" hangingPunct="1">
              <a:buClrTx/>
              <a:buFont typeface="Wingdings" panose="05000000000000000000" pitchFamily="2" charset="2"/>
              <a:buChar char="Ø"/>
              <a:defRPr/>
            </a:pPr>
            <a:r>
              <a:rPr lang="cs-CZ" sz="2400" i="0" dirty="0"/>
              <a:t>jsou založena na objektivních skutečnostech</a:t>
            </a:r>
          </a:p>
          <a:p>
            <a:pPr marL="355600" indent="-355600" eaLnBrk="1" hangingPunct="1">
              <a:buClrTx/>
              <a:buFont typeface="Wingdings" panose="05000000000000000000" pitchFamily="2" charset="2"/>
              <a:buChar char="Ø"/>
              <a:defRPr/>
            </a:pPr>
            <a:r>
              <a:rPr lang="cs-CZ" sz="2400" i="0" dirty="0"/>
              <a:t>vztahujících se k osobě dodavatele </a:t>
            </a:r>
          </a:p>
          <a:p>
            <a:pPr marL="355600" indent="-355600" eaLnBrk="1" hangingPunct="1">
              <a:buClrTx/>
              <a:buFont typeface="Wingdings" panose="05000000000000000000" pitchFamily="2" charset="2"/>
              <a:buChar char="Ø"/>
              <a:defRPr/>
            </a:pPr>
            <a:r>
              <a:rPr lang="cs-CZ" sz="2400" i="0" dirty="0"/>
              <a:t>nebo k předmětu zakázky </a:t>
            </a:r>
          </a:p>
          <a:p>
            <a:pPr marL="0" indent="0" eaLnBrk="1" hangingPunct="1">
              <a:buNone/>
              <a:defRPr/>
            </a:pPr>
            <a:endParaRPr lang="cs-CZ" sz="2600" i="0" dirty="0"/>
          </a:p>
        </p:txBody>
      </p:sp>
    </p:spTree>
    <p:extLst>
      <p:ext uri="{BB962C8B-B14F-4D97-AF65-F5344CB8AC3E}">
        <p14:creationId xmlns:p14="http://schemas.microsoft.com/office/powerpoint/2010/main" val="3157458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48</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Hodnotící kritéria a způsob hodnocení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196977"/>
            <a:ext cx="7543800" cy="4672012"/>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r>
              <a:rPr lang="cs-CZ" sz="2600" b="1" i="0" dirty="0"/>
              <a:t>Ekonomická výhodnost nabídky (EVN)</a:t>
            </a:r>
          </a:p>
          <a:p>
            <a:pPr eaLnBrk="1" hangingPunct="1">
              <a:defRPr/>
            </a:pPr>
            <a:r>
              <a:rPr lang="cs-CZ" sz="2600" i="0" dirty="0"/>
              <a:t>Nutné posoudit: </a:t>
            </a:r>
          </a:p>
          <a:p>
            <a:pPr marL="538163" indent="-538163" eaLnBrk="1" hangingPunct="1">
              <a:buClrTx/>
              <a:buFont typeface="Wingdings" panose="05000000000000000000" pitchFamily="2" charset="2"/>
              <a:buChar char="Ø"/>
              <a:defRPr/>
            </a:pPr>
            <a:r>
              <a:rPr lang="cs-CZ" sz="2600" i="0" dirty="0"/>
              <a:t>srozumitelnost, </a:t>
            </a:r>
          </a:p>
          <a:p>
            <a:pPr marL="538163" indent="-538163" eaLnBrk="1" hangingPunct="1">
              <a:buClrTx/>
              <a:buFont typeface="Wingdings" panose="05000000000000000000" pitchFamily="2" charset="2"/>
              <a:buChar char="Ø"/>
              <a:defRPr/>
            </a:pPr>
            <a:r>
              <a:rPr lang="cs-CZ" sz="2600" i="0" dirty="0"/>
              <a:t>vhodnost a </a:t>
            </a:r>
          </a:p>
          <a:p>
            <a:pPr marL="538163" indent="-538163" eaLnBrk="1" hangingPunct="1">
              <a:buClrTx/>
              <a:buFont typeface="Wingdings" panose="05000000000000000000" pitchFamily="2" charset="2"/>
              <a:buChar char="Ø"/>
              <a:defRPr/>
            </a:pPr>
            <a:r>
              <a:rPr lang="cs-CZ" sz="2600" i="0" dirty="0"/>
              <a:t>přiměřenost dílčích hodnotících kritérií</a:t>
            </a:r>
          </a:p>
          <a:p>
            <a:pPr eaLnBrk="1" hangingPunct="1">
              <a:buFont typeface="Wingdings" panose="05000000000000000000" pitchFamily="2" charset="2"/>
              <a:buChar char="Ø"/>
              <a:defRPr/>
            </a:pPr>
            <a:endParaRPr lang="cs-CZ" sz="2600" i="0" dirty="0"/>
          </a:p>
          <a:p>
            <a:pPr marL="0" indent="0" eaLnBrk="1" hangingPunct="1">
              <a:buNone/>
              <a:defRPr/>
            </a:pPr>
            <a:r>
              <a:rPr lang="cs-CZ" sz="2600" dirty="0"/>
              <a:t>Pokud zadavatel stanoví metodu hodnocení, musí jí následně sám dodržet!</a:t>
            </a:r>
          </a:p>
          <a:p>
            <a:pPr marL="0" indent="0" eaLnBrk="1" hangingPunct="1">
              <a:buNone/>
              <a:defRPr/>
            </a:pPr>
            <a:endParaRPr lang="cs-CZ" sz="2600" i="0" dirty="0"/>
          </a:p>
        </p:txBody>
      </p:sp>
    </p:spTree>
    <p:extLst>
      <p:ext uri="{BB962C8B-B14F-4D97-AF65-F5344CB8AC3E}">
        <p14:creationId xmlns:p14="http://schemas.microsoft.com/office/powerpoint/2010/main" val="3628134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49</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Hodnotící kritéria a způsob hodnocení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196977"/>
            <a:ext cx="7543800" cy="4672012"/>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r>
              <a:rPr lang="cs-CZ" sz="2600" b="1" i="0" dirty="0"/>
              <a:t>Ekonomická výhodnost nabídky (EVN)</a:t>
            </a:r>
          </a:p>
          <a:p>
            <a:pPr eaLnBrk="1" hangingPunct="1">
              <a:defRPr/>
            </a:pPr>
            <a:r>
              <a:rPr lang="cs-CZ" sz="2600" i="0" dirty="0"/>
              <a:t>Lze využít: </a:t>
            </a:r>
          </a:p>
          <a:p>
            <a:pPr marL="355600" indent="-355600" eaLnBrk="1" hangingPunct="1">
              <a:buClrTx/>
              <a:buFont typeface="Wingdings" panose="05000000000000000000" pitchFamily="2" charset="2"/>
              <a:buChar char="Ø"/>
              <a:defRPr/>
            </a:pPr>
            <a:r>
              <a:rPr lang="cs-CZ" sz="2600" i="0" dirty="0"/>
              <a:t>Elektronická aukce</a:t>
            </a:r>
          </a:p>
          <a:p>
            <a:pPr marL="355600" indent="-355600" eaLnBrk="1" hangingPunct="1">
              <a:buClrTx/>
              <a:buFont typeface="Wingdings" panose="05000000000000000000" pitchFamily="2" charset="2"/>
              <a:buChar char="Ø"/>
              <a:defRPr/>
            </a:pPr>
            <a:r>
              <a:rPr lang="cs-CZ" sz="2600" i="0" dirty="0"/>
              <a:t>Lze stanovit pevnou cenu a hodnotit pouze kvalitu</a:t>
            </a:r>
          </a:p>
          <a:p>
            <a:pPr marL="0" indent="0" eaLnBrk="1" hangingPunct="1">
              <a:buNone/>
              <a:defRPr/>
            </a:pPr>
            <a:endParaRPr lang="cs-CZ" sz="2600" i="0" dirty="0"/>
          </a:p>
        </p:txBody>
      </p:sp>
    </p:spTree>
    <p:extLst>
      <p:ext uri="{BB962C8B-B14F-4D97-AF65-F5344CB8AC3E}">
        <p14:creationId xmlns:p14="http://schemas.microsoft.com/office/powerpoint/2010/main" val="321232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68313" y="1916113"/>
            <a:ext cx="8229600" cy="3816350"/>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1800"/>
              </a:spcAft>
              <a:buSzTx/>
              <a:buFont typeface="Wingdings" panose="05000000000000000000" pitchFamily="2" charset="2"/>
              <a:buChar char="Ø"/>
              <a:defRPr/>
            </a:pPr>
            <a:r>
              <a:rPr lang="cs-CZ" altLang="cs-CZ" b="0" i="0" dirty="0">
                <a:latin typeface="+mn-lt"/>
              </a:rPr>
              <a:t>Veřejný zadavatel dle ZZVZ – při zadávání VZMR</a:t>
            </a:r>
          </a:p>
          <a:p>
            <a:pPr marL="342900" indent="-342900" eaLnBrk="1" hangingPunct="1">
              <a:spcAft>
                <a:spcPts val="1800"/>
              </a:spcAft>
              <a:buSzTx/>
              <a:buFont typeface="Wingdings" panose="05000000000000000000" pitchFamily="2" charset="2"/>
              <a:buChar char="Ø"/>
              <a:defRPr/>
            </a:pPr>
            <a:r>
              <a:rPr lang="cs-CZ" altLang="cs-CZ" b="0" i="0" dirty="0">
                <a:latin typeface="+mn-lt"/>
              </a:rPr>
              <a:t>Zadavatel dle ZZVZ – při zadávání VZMR</a:t>
            </a:r>
          </a:p>
          <a:p>
            <a:pPr marL="342900" indent="-342900" eaLnBrk="1" hangingPunct="1">
              <a:spcAft>
                <a:spcPts val="1800"/>
              </a:spcAft>
              <a:buSzTx/>
              <a:buFont typeface="Wingdings" panose="05000000000000000000" pitchFamily="2" charset="2"/>
              <a:buChar char="Ø"/>
              <a:defRPr/>
            </a:pPr>
            <a:r>
              <a:rPr lang="cs-CZ" altLang="cs-CZ" b="0" i="0" dirty="0">
                <a:latin typeface="+mn-lt"/>
              </a:rPr>
              <a:t>Zadavatel sektorové VZ – při zadávání jiných než nadlimitních sektorových VZ</a:t>
            </a:r>
          </a:p>
          <a:p>
            <a:pPr marL="342900" indent="-342900" eaLnBrk="1" hangingPunct="1">
              <a:spcAft>
                <a:spcPts val="1800"/>
              </a:spcAft>
              <a:buSzTx/>
              <a:buFont typeface="Wingdings" panose="05000000000000000000" pitchFamily="2" charset="2"/>
              <a:buChar char="Ø"/>
              <a:defRPr/>
            </a:pPr>
            <a:r>
              <a:rPr lang="cs-CZ" altLang="cs-CZ" b="0" i="0" dirty="0">
                <a:latin typeface="+mn-lt"/>
              </a:rPr>
              <a:t>Zadavatel který nespadá pod režim ZZVZ – při zadávání všech zakázek uplatňovaných v projektu</a:t>
            </a:r>
          </a:p>
          <a:p>
            <a:pPr eaLnBrk="1" hangingPunct="1">
              <a:buSzTx/>
              <a:buFontTx/>
              <a:buNone/>
              <a:defRPr/>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Působnost Pravidel OP PPR</a:t>
            </a:r>
          </a:p>
        </p:txBody>
      </p:sp>
    </p:spTree>
    <p:extLst>
      <p:ext uri="{BB962C8B-B14F-4D97-AF65-F5344CB8AC3E}">
        <p14:creationId xmlns:p14="http://schemas.microsoft.com/office/powerpoint/2010/main" val="4139999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50</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Hodnotící kritéria a způsob hodnocení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7675" indent="-447675" eaLnBrk="1" hangingPunct="1">
              <a:buClrTx/>
              <a:buFont typeface="Wingdings" panose="05000000000000000000" pitchFamily="2" charset="2"/>
              <a:buChar char="Ø"/>
              <a:defRPr/>
            </a:pPr>
            <a:r>
              <a:rPr lang="cs-CZ" sz="2600" i="0" dirty="0"/>
              <a:t>Způsob hodnocení musí být navržen transparentně a také tak proveden </a:t>
            </a:r>
          </a:p>
          <a:p>
            <a:pPr marL="447675" indent="-447675" eaLnBrk="1" hangingPunct="1">
              <a:buClrTx/>
              <a:buFont typeface="Wingdings" panose="05000000000000000000" pitchFamily="2" charset="2"/>
              <a:buChar char="Ø"/>
              <a:defRPr/>
            </a:pPr>
            <a:r>
              <a:rPr lang="cs-CZ" sz="2600" i="0" dirty="0"/>
              <a:t>Přidělení každé konkrétní hodnoty musí být odůvodněno, pouhé seřazení nabídek s uvedením počtu bodů může být nedostatečné (netransparentní)</a:t>
            </a:r>
          </a:p>
          <a:p>
            <a:pPr marL="447675" indent="-447675" eaLnBrk="1" hangingPunct="1">
              <a:buClrTx/>
              <a:buFont typeface="Wingdings" panose="05000000000000000000" pitchFamily="2" charset="2"/>
              <a:buChar char="Ø"/>
              <a:defRPr/>
            </a:pPr>
            <a:r>
              <a:rPr lang="cs-CZ" sz="2600" i="0" dirty="0"/>
              <a:t>V případě subjektivních kritérií je nutná odbornost hodnotitelů</a:t>
            </a:r>
          </a:p>
          <a:p>
            <a:pPr marL="447675" indent="-447675" eaLnBrk="1" hangingPunct="1">
              <a:buClrTx/>
              <a:buFont typeface="Wingdings" panose="05000000000000000000" pitchFamily="2" charset="2"/>
              <a:buChar char="Ø"/>
              <a:defRPr/>
            </a:pPr>
            <a:r>
              <a:rPr lang="cs-CZ" sz="2600" i="0" dirty="0"/>
              <a:t>Komise není nezbytná</a:t>
            </a:r>
          </a:p>
          <a:p>
            <a:pPr marL="447675" indent="-447675" eaLnBrk="1" hangingPunct="1">
              <a:buClrTx/>
              <a:buFont typeface="Wingdings" panose="05000000000000000000" pitchFamily="2" charset="2"/>
              <a:buChar char="Ø"/>
              <a:defRPr/>
            </a:pPr>
            <a:r>
              <a:rPr lang="cs-CZ" sz="2600" i="0" dirty="0"/>
              <a:t>Jedna nabídka se nehodnotí</a:t>
            </a:r>
          </a:p>
          <a:p>
            <a:pPr eaLnBrk="1" hangingPunct="1">
              <a:buFont typeface="Wingdings" panose="05000000000000000000" pitchFamily="2" charset="2"/>
              <a:buChar char="Ø"/>
              <a:defRPr/>
            </a:pPr>
            <a:endParaRPr lang="cs-CZ" sz="2600" i="0" dirty="0"/>
          </a:p>
        </p:txBody>
      </p:sp>
    </p:spTree>
    <p:extLst>
      <p:ext uri="{BB962C8B-B14F-4D97-AF65-F5344CB8AC3E}">
        <p14:creationId xmlns:p14="http://schemas.microsoft.com/office/powerpoint/2010/main" val="36347475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51</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Hodnotící kritéria a způsob hodnocení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10766" lvl="1" indent="-342900">
              <a:buClrTx/>
              <a:buFont typeface="Wingdings" panose="05000000000000000000" pitchFamily="2" charset="2"/>
              <a:buChar char="Ø"/>
            </a:pPr>
            <a:r>
              <a:rPr lang="cs-CZ" sz="2400" i="0" dirty="0"/>
              <a:t>Pravidla OP PPR stanoví podrobné požadavky na metodu hodnocení (poměrný vzorec s využitím vah)</a:t>
            </a:r>
          </a:p>
          <a:p>
            <a:pPr marL="410766" lvl="1" indent="-342900">
              <a:buClrTx/>
              <a:buFont typeface="Wingdings" panose="05000000000000000000" pitchFamily="2" charset="2"/>
              <a:buChar char="Ø"/>
            </a:pPr>
            <a:endParaRPr lang="cs-CZ" sz="2400" i="0" dirty="0"/>
          </a:p>
          <a:p>
            <a:pPr marL="410766" lvl="1" indent="-342900">
              <a:buClrTx/>
              <a:buFont typeface="Wingdings" panose="05000000000000000000" pitchFamily="2" charset="2"/>
              <a:buChar char="Ø"/>
            </a:pPr>
            <a:r>
              <a:rPr lang="cs-CZ" sz="2400" i="0" dirty="0">
                <a:solidFill>
                  <a:prstClr val="black"/>
                </a:solidFill>
              </a:rPr>
              <a:t>Hodnocení kvality – možnost využít metodiku MMR </a:t>
            </a:r>
            <a:r>
              <a:rPr lang="cs-CZ" dirty="0">
                <a:hlinkClick r:id="rId7"/>
              </a:rPr>
              <a:t>http://www.portal-vz.cz/cs/Jak-na-zadavani-verejnych-zakazek/Metodiky-stanoviska/Metodiky-k-zakonu-c-134-2016-Sb-,-o-zadavani-verejnych-zakazek/Metodiky-specialni-k-zadavacim-rizenim</a:t>
            </a:r>
            <a:r>
              <a:rPr lang="cs-CZ" dirty="0"/>
              <a:t> </a:t>
            </a:r>
          </a:p>
          <a:p>
            <a:pPr marL="0" indent="0" eaLnBrk="1" hangingPunct="1">
              <a:buNone/>
              <a:defRPr/>
            </a:pPr>
            <a:endParaRPr lang="cs-CZ" sz="2600" i="0" dirty="0"/>
          </a:p>
        </p:txBody>
      </p:sp>
    </p:spTree>
    <p:extLst>
      <p:ext uri="{BB962C8B-B14F-4D97-AF65-F5344CB8AC3E}">
        <p14:creationId xmlns:p14="http://schemas.microsoft.com/office/powerpoint/2010/main" val="4238258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52</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Obchodní podmínky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i="0" dirty="0"/>
          </a:p>
        </p:txBody>
      </p:sp>
      <p:sp>
        <p:nvSpPr>
          <p:cNvPr id="21" name="Zástupný symbol pro obsah 2">
            <a:extLst>
              <a:ext uri="{FF2B5EF4-FFF2-40B4-BE49-F238E27FC236}">
                <a16:creationId xmlns:a16="http://schemas.microsoft.com/office/drawing/2014/main" xmlns="" id="{832ECEB7-58C2-4496-8F1D-320DE8247A6F}"/>
              </a:ext>
            </a:extLst>
          </p:cNvPr>
          <p:cNvSpPr txBox="1">
            <a:spLocks/>
          </p:cNvSpPr>
          <p:nvPr/>
        </p:nvSpPr>
        <p:spPr>
          <a:xfrm>
            <a:off x="271465" y="1052513"/>
            <a:ext cx="8713787" cy="4824412"/>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r>
              <a:rPr lang="cs-CZ" altLang="cs-CZ" sz="2400" b="1" i="0" dirty="0"/>
              <a:t>Součástí ZD může (ale nemusí) být návrh smlouvy </a:t>
            </a:r>
          </a:p>
          <a:p>
            <a:pPr marL="355600" indent="-355600" eaLnBrk="1" hangingPunct="1">
              <a:buClrTx/>
              <a:buFont typeface="Wingdings" panose="05000000000000000000" pitchFamily="2" charset="2"/>
              <a:buChar char="Ø"/>
            </a:pPr>
            <a:r>
              <a:rPr lang="cs-CZ" altLang="cs-CZ" sz="2200" i="0" dirty="0"/>
              <a:t>V takovém případě je text smlouvy pro uchazeče (i zadavatele) závazný a jeho změny lze provádět pouze postupem dle </a:t>
            </a:r>
            <a:r>
              <a:rPr lang="cs-CZ" altLang="cs-CZ" sz="2400" i="0" dirty="0">
                <a:cs typeface="Arial" panose="020B0604020202020204" pitchFamily="34" charset="0"/>
              </a:rPr>
              <a:t>Pravidel OP PPR</a:t>
            </a:r>
            <a:r>
              <a:rPr lang="cs-CZ" altLang="cs-CZ" sz="2200" b="1" i="0" dirty="0">
                <a:solidFill>
                  <a:srgbClr val="0070C0"/>
                </a:solidFill>
                <a:cs typeface="Arial" panose="020B0604020202020204" pitchFamily="34" charset="0"/>
              </a:rPr>
              <a:t> </a:t>
            </a:r>
            <a:r>
              <a:rPr lang="cs-CZ" altLang="cs-CZ" sz="2200" i="0" dirty="0">
                <a:cs typeface="Arial" panose="020B0604020202020204" pitchFamily="34" charset="0"/>
              </a:rPr>
              <a:t>a to až do konce lhůty pro podání nabídek</a:t>
            </a:r>
          </a:p>
          <a:p>
            <a:pPr marL="355600" indent="-355600" eaLnBrk="1" hangingPunct="1">
              <a:buClrTx/>
              <a:buFont typeface="Wingdings" panose="05000000000000000000" pitchFamily="2" charset="2"/>
              <a:buChar char="Ø"/>
            </a:pPr>
            <a:r>
              <a:rPr lang="cs-CZ" altLang="cs-CZ" sz="2200" i="0" dirty="0">
                <a:cs typeface="Arial" panose="020B0604020202020204" pitchFamily="34" charset="0"/>
              </a:rPr>
              <a:t>Další změny smlouvy lze provádět až formou dodatku (s výjimkou formálních úprav/oprav, jako jsou kontaktní osoby, doručovací adresy apod.)</a:t>
            </a:r>
          </a:p>
          <a:p>
            <a:pPr eaLnBrk="1" hangingPunct="1"/>
            <a:r>
              <a:rPr lang="cs-CZ" altLang="cs-CZ" sz="2200" b="1" i="0" dirty="0">
                <a:solidFill>
                  <a:schemeClr val="tx1"/>
                </a:solidFill>
                <a:cs typeface="Arial" panose="020B0604020202020204" pitchFamily="34" charset="0"/>
              </a:rPr>
              <a:t>Uzavřená smlouva musí „zrcadlit“ požadavky ZD, zejména kvalifikaci a hodnocení, tzn. vše, co zadavatel požaduje, musí být ošetřeno a vymahatelné dle smlouvy</a:t>
            </a:r>
            <a:endParaRPr lang="cs-CZ" altLang="cs-CZ" sz="2200" b="1" i="0" dirty="0">
              <a:solidFill>
                <a:schemeClr val="tx1"/>
              </a:solidFill>
            </a:endParaRPr>
          </a:p>
          <a:p>
            <a:pPr eaLnBrk="1" hangingPunct="1"/>
            <a:r>
              <a:rPr lang="cs-CZ" altLang="cs-CZ" sz="2200" i="0" dirty="0">
                <a:cs typeface="Arial" panose="020B0604020202020204" pitchFamily="34" charset="0"/>
              </a:rPr>
              <a:t>(Pozor. Mohou obsahovat podmínky či požadavky, které jsou diskriminační či odrazující – např. vysoké sankce, nepřiměřené záruky apod.)</a:t>
            </a:r>
          </a:p>
        </p:txBody>
      </p:sp>
    </p:spTree>
    <p:extLst>
      <p:ext uri="{BB962C8B-B14F-4D97-AF65-F5344CB8AC3E}">
        <p14:creationId xmlns:p14="http://schemas.microsoft.com/office/powerpoint/2010/main" val="4196929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53</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Požadavky na zpracování nabídky; nabídkové ceny; varianty nabídek</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5600" indent="-355600">
              <a:buClrTx/>
              <a:buFont typeface="Wingdings" panose="05000000000000000000" pitchFamily="2" charset="2"/>
              <a:buChar char="Ø"/>
            </a:pPr>
            <a:r>
              <a:rPr lang="cs-CZ" altLang="cs-CZ" sz="2400" i="0" dirty="0"/>
              <a:t>pozor na věty: „zadavatel si vyhrazuje …“, nutno posoudit, zda si nevyhrazuje postup v rozporu s podmínkami dotace. Např. měnit rozsah plnění, vyřazovat nabídky z formálních důvodů, neinformovat či se chovat jinak netransparentně;</a:t>
            </a:r>
          </a:p>
          <a:p>
            <a:pPr marL="355600" indent="-355600">
              <a:buClrTx/>
              <a:buFont typeface="Wingdings" panose="05000000000000000000" pitchFamily="2" charset="2"/>
              <a:buChar char="Ø"/>
            </a:pPr>
            <a:r>
              <a:rPr lang="cs-CZ" altLang="cs-CZ" sz="2400" i="0" dirty="0"/>
              <a:t>není-li výslovně připuštěna možnost podání variantní nabídky, pak jí zadavatel nepřipouští</a:t>
            </a:r>
          </a:p>
          <a:p>
            <a:pPr marL="0" indent="0">
              <a:buNone/>
            </a:pPr>
            <a:endParaRPr lang="cs-CZ" altLang="cs-CZ" sz="2800" i="0" dirty="0"/>
          </a:p>
          <a:p>
            <a:pPr eaLnBrk="1" hangingPunct="1">
              <a:defRPr/>
            </a:pPr>
            <a:endParaRPr lang="cs-CZ" altLang="cs-CZ" i="0" dirty="0"/>
          </a:p>
        </p:txBody>
      </p:sp>
    </p:spTree>
    <p:extLst>
      <p:ext uri="{BB962C8B-B14F-4D97-AF65-F5344CB8AC3E}">
        <p14:creationId xmlns:p14="http://schemas.microsoft.com/office/powerpoint/2010/main" val="688033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54</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Elektronická komunikace ve VŘ</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r>
              <a:rPr lang="cs-CZ" sz="2400" b="1" dirty="0"/>
              <a:t>Možnosti elektronické komunikace</a:t>
            </a:r>
          </a:p>
          <a:p>
            <a:pPr marL="533400" lvl="0" indent="-533400">
              <a:buClrTx/>
              <a:buFont typeface="Wingdings" panose="05000000000000000000" pitchFamily="2" charset="2"/>
              <a:buChar char="Ø"/>
            </a:pPr>
            <a:r>
              <a:rPr lang="cs-CZ" sz="2400" dirty="0"/>
              <a:t>elektronický nástroj (EZAK, NEN, </a:t>
            </a:r>
            <a:r>
              <a:rPr lang="cs-CZ" sz="2400" dirty="0" err="1"/>
              <a:t>TenderArena</a:t>
            </a:r>
            <a:r>
              <a:rPr lang="cs-CZ" sz="2400" dirty="0"/>
              <a:t>...)</a:t>
            </a:r>
          </a:p>
          <a:p>
            <a:pPr marL="533400" lvl="0" indent="-533400">
              <a:buClrTx/>
              <a:buFont typeface="Wingdings" panose="05000000000000000000" pitchFamily="2" charset="2"/>
              <a:buChar char="Ø"/>
            </a:pPr>
            <a:r>
              <a:rPr lang="cs-CZ" sz="2400" dirty="0"/>
              <a:t>datová schránka </a:t>
            </a:r>
          </a:p>
          <a:p>
            <a:pPr marL="533400" lvl="0" indent="-533400">
              <a:buClrTx/>
              <a:buFont typeface="Wingdings" panose="05000000000000000000" pitchFamily="2" charset="2"/>
              <a:buChar char="Ø"/>
            </a:pPr>
            <a:r>
              <a:rPr lang="cs-CZ" sz="2400" dirty="0"/>
              <a:t>e-mail </a:t>
            </a:r>
          </a:p>
          <a:p>
            <a:pPr marL="533400" lvl="0" indent="-533400">
              <a:buClrTx/>
              <a:buFont typeface="Wingdings" panose="05000000000000000000" pitchFamily="2" charset="2"/>
              <a:buChar char="Ø"/>
            </a:pPr>
            <a:r>
              <a:rPr lang="cs-CZ" sz="2400" dirty="0"/>
              <a:t>profil zadavatele?</a:t>
            </a:r>
          </a:p>
          <a:p>
            <a:pPr lvl="0"/>
            <a:r>
              <a:rPr lang="cs-CZ" sz="2400" b="1" dirty="0"/>
              <a:t>Při postupu ve VŘ podle Pravidel OP PPR není elektronická komunikace povinná</a:t>
            </a:r>
          </a:p>
          <a:p>
            <a:pPr marL="533400" lvl="0" indent="-533400">
              <a:buClrTx/>
              <a:buFont typeface="Wingdings" panose="05000000000000000000" pitchFamily="2" charset="2"/>
              <a:buChar char="Ø"/>
              <a:tabLst>
                <a:tab pos="533400" algn="l"/>
              </a:tabLst>
            </a:pPr>
            <a:r>
              <a:rPr lang="cs-CZ" sz="2400" dirty="0"/>
              <a:t>pravidla komunikace stanoví zadavatel v ZD! (</a:t>
            </a:r>
            <a:r>
              <a:rPr lang="cs-CZ" dirty="0"/>
              <a:t>pokud nestanoví, musí akceptovat vše…</a:t>
            </a:r>
            <a:r>
              <a:rPr lang="cs-CZ" sz="2400" dirty="0"/>
              <a:t>)</a:t>
            </a:r>
          </a:p>
          <a:p>
            <a:pPr marL="0" lvl="0" indent="0">
              <a:buClrTx/>
              <a:buNone/>
              <a:tabLst>
                <a:tab pos="533400" algn="l"/>
              </a:tabLst>
            </a:pPr>
            <a:endParaRPr lang="cs-CZ" sz="2400" dirty="0"/>
          </a:p>
          <a:p>
            <a:pPr marL="0" indent="0">
              <a:buNone/>
            </a:pPr>
            <a:endParaRPr lang="cs-CZ" altLang="cs-CZ" sz="2800" i="0" dirty="0"/>
          </a:p>
          <a:p>
            <a:pPr eaLnBrk="1" hangingPunct="1">
              <a:defRPr/>
            </a:pPr>
            <a:endParaRPr lang="cs-CZ" altLang="cs-CZ" i="0" dirty="0"/>
          </a:p>
        </p:txBody>
      </p:sp>
    </p:spTree>
    <p:extLst>
      <p:ext uri="{BB962C8B-B14F-4D97-AF65-F5344CB8AC3E}">
        <p14:creationId xmlns:p14="http://schemas.microsoft.com/office/powerpoint/2010/main" val="3436323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55</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Elektronická komunikace ve VŘ</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r>
              <a:rPr lang="cs-CZ" sz="2400" b="1" dirty="0"/>
              <a:t>Možnosti elektronické komunikace:</a:t>
            </a:r>
          </a:p>
          <a:p>
            <a:pPr lvl="0"/>
            <a:r>
              <a:rPr lang="cs-CZ" sz="2400" dirty="0"/>
              <a:t>Pozor</a:t>
            </a:r>
          </a:p>
          <a:p>
            <a:pPr marL="444500" lvl="0" indent="-444500">
              <a:buClrTx/>
              <a:buFont typeface="Wingdings" panose="05000000000000000000" pitchFamily="2" charset="2"/>
              <a:buChar char="Ø"/>
            </a:pPr>
            <a:r>
              <a:rPr lang="cs-CZ" sz="2400" dirty="0"/>
              <a:t>e-mail </a:t>
            </a:r>
            <a:r>
              <a:rPr lang="cs-CZ" sz="2400" b="1" dirty="0"/>
              <a:t>není</a:t>
            </a:r>
            <a:r>
              <a:rPr lang="cs-CZ" sz="2400" dirty="0"/>
              <a:t> elektronický nástroj (nelze podat nabídku!)</a:t>
            </a:r>
          </a:p>
          <a:p>
            <a:pPr marL="444500" lvl="0" indent="-444500">
              <a:buClrTx/>
              <a:buFont typeface="Wingdings" panose="05000000000000000000" pitchFamily="2" charset="2"/>
              <a:buChar char="Ø"/>
            </a:pPr>
            <a:r>
              <a:rPr lang="cs-CZ" sz="2400" dirty="0"/>
              <a:t>webové stránky </a:t>
            </a:r>
            <a:r>
              <a:rPr lang="cs-CZ" sz="2400" b="1" dirty="0"/>
              <a:t>nejsou</a:t>
            </a:r>
            <a:r>
              <a:rPr lang="cs-CZ" sz="2400" dirty="0"/>
              <a:t> profil zadavatele</a:t>
            </a:r>
          </a:p>
          <a:p>
            <a:pPr marL="0" indent="0">
              <a:buNone/>
            </a:pPr>
            <a:endParaRPr lang="cs-CZ" altLang="cs-CZ" sz="2800" i="0" dirty="0"/>
          </a:p>
          <a:p>
            <a:pPr eaLnBrk="1" hangingPunct="1">
              <a:defRPr/>
            </a:pPr>
            <a:endParaRPr lang="cs-CZ" altLang="cs-CZ" i="0" dirty="0"/>
          </a:p>
        </p:txBody>
      </p:sp>
    </p:spTree>
    <p:extLst>
      <p:ext uri="{BB962C8B-B14F-4D97-AF65-F5344CB8AC3E}">
        <p14:creationId xmlns:p14="http://schemas.microsoft.com/office/powerpoint/2010/main" val="2020953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56</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Elektronická komunikace ve VŘ</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Tx/>
              <a:buNone/>
            </a:pPr>
            <a:r>
              <a:rPr lang="cs-CZ" sz="2400" b="1" dirty="0"/>
              <a:t>Možnosti elektronické komunikace:</a:t>
            </a:r>
          </a:p>
          <a:p>
            <a:pPr marL="444500" indent="-444500">
              <a:buClrTx/>
              <a:buFont typeface="Wingdings" panose="05000000000000000000" pitchFamily="2" charset="2"/>
              <a:buChar char="Ø"/>
            </a:pPr>
            <a:r>
              <a:rPr lang="cs-CZ" sz="2400" b="1" dirty="0"/>
              <a:t>Podání nabídek </a:t>
            </a:r>
            <a:r>
              <a:rPr lang="cs-CZ" sz="2400" dirty="0"/>
              <a:t>= elektronicky pouze prostřednictvím elektronického nástroje – obsah nabídek nesmí být zpřístupněn před uplynutím lhůty pro podání nabídek (jinak pouze listině)</a:t>
            </a:r>
          </a:p>
          <a:p>
            <a:pPr marL="444500" indent="-444500">
              <a:buClrTx/>
              <a:buFont typeface="Wingdings" panose="05000000000000000000" pitchFamily="2" charset="2"/>
              <a:buChar char="Ø"/>
            </a:pPr>
            <a:endParaRPr lang="cs-CZ" sz="2400" dirty="0"/>
          </a:p>
          <a:p>
            <a:pPr marL="444500" indent="-444500">
              <a:buClrTx/>
              <a:buFont typeface="Wingdings" panose="05000000000000000000" pitchFamily="2" charset="2"/>
              <a:buChar char="Ø"/>
            </a:pPr>
            <a:r>
              <a:rPr lang="cs-CZ" sz="2400" b="1" dirty="0"/>
              <a:t>Ostatní úkony </a:t>
            </a:r>
            <a:r>
              <a:rPr lang="cs-CZ" sz="2400" dirty="0"/>
              <a:t>(doplnění, vysvětlení, informace) = jakýmkoliv prokazatelným způsobem (DS, e-mail, el. nástroj…) </a:t>
            </a:r>
          </a:p>
          <a:p>
            <a:pPr marL="0" indent="0">
              <a:buNone/>
            </a:pPr>
            <a:endParaRPr lang="cs-CZ" altLang="cs-CZ" sz="2800" i="0" dirty="0"/>
          </a:p>
          <a:p>
            <a:pPr eaLnBrk="1" hangingPunct="1">
              <a:defRPr/>
            </a:pPr>
            <a:endParaRPr lang="cs-CZ" altLang="cs-CZ" i="0" dirty="0"/>
          </a:p>
        </p:txBody>
      </p:sp>
    </p:spTree>
    <p:extLst>
      <p:ext uri="{BB962C8B-B14F-4D97-AF65-F5344CB8AC3E}">
        <p14:creationId xmlns:p14="http://schemas.microsoft.com/office/powerpoint/2010/main" val="2999154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57</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Elektronická komunikace ve VŘ</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Tx/>
              <a:buNone/>
            </a:pPr>
            <a:r>
              <a:rPr lang="cs-CZ" sz="2400" b="1" dirty="0"/>
              <a:t>Možnosti elektronické komunikace:</a:t>
            </a:r>
          </a:p>
          <a:p>
            <a:pPr marL="444500" indent="-444500">
              <a:buClrTx/>
              <a:buFont typeface="Wingdings" panose="05000000000000000000" pitchFamily="2" charset="2"/>
              <a:buChar char="Ø"/>
            </a:pPr>
            <a:r>
              <a:rPr lang="cs-CZ" sz="2400" b="1" dirty="0"/>
              <a:t>Kvalifikovaný (uznávaný) el. podpis </a:t>
            </a:r>
            <a:r>
              <a:rPr lang="cs-CZ" sz="2400" dirty="0"/>
              <a:t>= není při postupu ve VŘ povinný (pokud tak nestanoví zadavatel)</a:t>
            </a:r>
          </a:p>
          <a:p>
            <a:pPr marL="0" indent="0">
              <a:buClrTx/>
              <a:buNone/>
            </a:pPr>
            <a:endParaRPr lang="cs-CZ" sz="2400" dirty="0"/>
          </a:p>
          <a:p>
            <a:pPr marL="444500" indent="-444500">
              <a:buClrTx/>
              <a:buFont typeface="Wingdings" panose="05000000000000000000" pitchFamily="2" charset="2"/>
              <a:buChar char="Ø"/>
            </a:pPr>
            <a:r>
              <a:rPr lang="cs-CZ" sz="2400" b="1" dirty="0"/>
              <a:t>Originály či ověřené kopie dokladů </a:t>
            </a:r>
            <a:r>
              <a:rPr lang="cs-CZ" sz="2400" dirty="0"/>
              <a:t>= nejsou při postupu ve VŘ povinné (pokud tak nestanoví zadavatel)</a:t>
            </a:r>
          </a:p>
          <a:p>
            <a:pPr marL="0" indent="0">
              <a:buClrTx/>
              <a:buNone/>
            </a:pPr>
            <a:r>
              <a:rPr lang="cs-CZ" sz="2400" dirty="0"/>
              <a:t>	(pozn. rozlišovat originál x obraz el. dokumentu)</a:t>
            </a:r>
          </a:p>
          <a:p>
            <a:pPr marL="0" indent="0">
              <a:buNone/>
            </a:pPr>
            <a:endParaRPr lang="cs-CZ" altLang="cs-CZ" sz="2800" i="0" dirty="0"/>
          </a:p>
          <a:p>
            <a:pPr eaLnBrk="1" hangingPunct="1">
              <a:defRPr/>
            </a:pPr>
            <a:endParaRPr lang="cs-CZ" altLang="cs-CZ" i="0" dirty="0"/>
          </a:p>
        </p:txBody>
      </p:sp>
    </p:spTree>
    <p:extLst>
      <p:ext uri="{BB962C8B-B14F-4D97-AF65-F5344CB8AC3E}">
        <p14:creationId xmlns:p14="http://schemas.microsoft.com/office/powerpoint/2010/main" val="4196046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58</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Elektronická komunikace ve VŘ</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Tx/>
              <a:buNone/>
            </a:pPr>
            <a:r>
              <a:rPr lang="cs-CZ" sz="2400" b="1" dirty="0"/>
              <a:t>Příklad</a:t>
            </a:r>
          </a:p>
          <a:p>
            <a:pPr marL="0" lvl="0" indent="0">
              <a:buClrTx/>
              <a:buNone/>
            </a:pPr>
            <a:r>
              <a:rPr lang="cs-CZ" sz="2400" dirty="0"/>
              <a:t>Zadavatel v zadávací dokumentaci pro VZMR požadoval, aby byly nabídky dodány elektronicky, některé však přišly v tištěné podobě…</a:t>
            </a:r>
          </a:p>
          <a:p>
            <a:pPr marL="0" indent="0">
              <a:buNone/>
            </a:pPr>
            <a:endParaRPr lang="cs-CZ" altLang="cs-CZ" sz="2800" i="0" dirty="0"/>
          </a:p>
          <a:p>
            <a:pPr eaLnBrk="1" hangingPunct="1">
              <a:defRPr/>
            </a:pPr>
            <a:endParaRPr lang="cs-CZ" altLang="cs-CZ" i="0" dirty="0"/>
          </a:p>
        </p:txBody>
      </p:sp>
    </p:spTree>
    <p:extLst>
      <p:ext uri="{BB962C8B-B14F-4D97-AF65-F5344CB8AC3E}">
        <p14:creationId xmlns:p14="http://schemas.microsoft.com/office/powerpoint/2010/main" val="3510136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59</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Pravidla pro vysvětlení ZD</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cs-CZ" sz="2400" b="1" i="0" dirty="0"/>
              <a:t>Vysvětlení ZD </a:t>
            </a:r>
          </a:p>
          <a:p>
            <a:pPr marL="447675" indent="-447675">
              <a:buClrTx/>
              <a:buFont typeface="Wingdings" panose="05000000000000000000" pitchFamily="2" charset="2"/>
              <a:buChar char="Ø"/>
            </a:pPr>
            <a:r>
              <a:rPr lang="cs-CZ" sz="2300" i="0" dirty="0"/>
              <a:t>Na žádost – musí být doručena nejpozději 4 PD před uplynutím lhůty pro podání nabídek</a:t>
            </a:r>
          </a:p>
          <a:p>
            <a:pPr marL="447675" indent="-447675">
              <a:buClrTx/>
              <a:buFont typeface="Wingdings" panose="05000000000000000000" pitchFamily="2" charset="2"/>
              <a:buChar char="Ø"/>
            </a:pPr>
            <a:r>
              <a:rPr lang="cs-CZ" sz="2300" i="0" dirty="0"/>
              <a:t>Bez předchozí žádosti</a:t>
            </a:r>
          </a:p>
          <a:p>
            <a:pPr marL="0" indent="0">
              <a:buClrTx/>
              <a:buNone/>
            </a:pPr>
            <a:r>
              <a:rPr lang="cs-CZ" sz="2300" i="0" u="sng" dirty="0"/>
              <a:t>Zadavatel odešle vysvětlení zadávacích podmínek (včetně přesného znění žádosti): </a:t>
            </a:r>
          </a:p>
          <a:p>
            <a:pPr marL="447675" indent="-447675">
              <a:buClrTx/>
              <a:buFont typeface="Wingdings" panose="05000000000000000000" pitchFamily="2" charset="2"/>
              <a:buChar char="Ø"/>
            </a:pPr>
            <a:r>
              <a:rPr lang="cs-CZ" sz="2300" i="0" dirty="0"/>
              <a:t>do 2 PD po doručení žádosti</a:t>
            </a:r>
          </a:p>
          <a:p>
            <a:pPr marL="447675" indent="-447675">
              <a:buClrTx/>
              <a:buFont typeface="Wingdings" panose="05000000000000000000" pitchFamily="2" charset="2"/>
              <a:buChar char="Ø"/>
            </a:pPr>
            <a:r>
              <a:rPr lang="cs-CZ" sz="2300" i="0" dirty="0"/>
              <a:t>odešle současně všem dodavatelům, které vyzval v rámci uzavřené výzvy</a:t>
            </a:r>
          </a:p>
          <a:p>
            <a:pPr marL="447675" indent="-447675">
              <a:buClrTx/>
              <a:buFont typeface="Wingdings" panose="05000000000000000000" pitchFamily="2" charset="2"/>
              <a:buChar char="Ø"/>
            </a:pPr>
            <a:r>
              <a:rPr lang="cs-CZ" sz="2300" b="1" i="0" dirty="0"/>
              <a:t>uveřejní stejným způsobem, jakým uveřejnil oznámení otevřené výzvy  </a:t>
            </a:r>
          </a:p>
          <a:p>
            <a:pPr marL="0" indent="0">
              <a:buNone/>
            </a:pPr>
            <a:endParaRPr lang="cs-CZ" altLang="cs-CZ" sz="2800" i="0" dirty="0"/>
          </a:p>
          <a:p>
            <a:pPr eaLnBrk="1" hangingPunct="1">
              <a:defRPr/>
            </a:pPr>
            <a:endParaRPr lang="cs-CZ" altLang="cs-CZ" i="0" dirty="0"/>
          </a:p>
        </p:txBody>
      </p:sp>
    </p:spTree>
    <p:extLst>
      <p:ext uri="{BB962C8B-B14F-4D97-AF65-F5344CB8AC3E}">
        <p14:creationId xmlns:p14="http://schemas.microsoft.com/office/powerpoint/2010/main" val="229896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6</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3816350"/>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1800"/>
              </a:spcAft>
              <a:buSzTx/>
              <a:buFont typeface="Wingdings" panose="05000000000000000000" pitchFamily="2" charset="2"/>
              <a:buChar char="Ø"/>
              <a:defRPr/>
            </a:pPr>
            <a:r>
              <a:rPr lang="cs-CZ" altLang="cs-CZ" b="0" i="0" dirty="0">
                <a:latin typeface="+mn-lt"/>
              </a:rPr>
              <a:t>Transparentnosti</a:t>
            </a:r>
          </a:p>
          <a:p>
            <a:pPr marL="342900" indent="-342900" eaLnBrk="1" hangingPunct="1">
              <a:spcAft>
                <a:spcPts val="1800"/>
              </a:spcAft>
              <a:buSzTx/>
              <a:buFont typeface="Wingdings" panose="05000000000000000000" pitchFamily="2" charset="2"/>
              <a:buChar char="Ø"/>
              <a:defRPr/>
            </a:pPr>
            <a:r>
              <a:rPr lang="cs-CZ" altLang="cs-CZ" b="0" i="0" dirty="0">
                <a:latin typeface="+mn-lt"/>
              </a:rPr>
              <a:t>Rovného zacházení</a:t>
            </a:r>
          </a:p>
          <a:p>
            <a:pPr marL="342900" indent="-342900" eaLnBrk="1" hangingPunct="1">
              <a:spcAft>
                <a:spcPts val="1800"/>
              </a:spcAft>
              <a:buSzTx/>
              <a:buFont typeface="Wingdings" panose="05000000000000000000" pitchFamily="2" charset="2"/>
              <a:buChar char="Ø"/>
              <a:defRPr/>
            </a:pPr>
            <a:r>
              <a:rPr lang="cs-CZ" altLang="cs-CZ" b="0" i="0" dirty="0">
                <a:latin typeface="+mn-lt"/>
              </a:rPr>
              <a:t>Zákazu diskriminace</a:t>
            </a:r>
          </a:p>
          <a:p>
            <a:pPr marL="342900" indent="-342900" eaLnBrk="1" hangingPunct="1">
              <a:spcAft>
                <a:spcPts val="1800"/>
              </a:spcAft>
              <a:buSzTx/>
              <a:buFont typeface="Wingdings" panose="05000000000000000000" pitchFamily="2" charset="2"/>
              <a:buChar char="Ø"/>
              <a:defRPr/>
            </a:pPr>
            <a:r>
              <a:rPr lang="cs-CZ" altLang="cs-CZ" b="0" i="0" dirty="0">
                <a:latin typeface="+mn-lt"/>
              </a:rPr>
              <a:t>Přiměřenosti</a:t>
            </a:r>
          </a:p>
          <a:p>
            <a:pPr marL="342900" indent="-342900" eaLnBrk="1" hangingPunct="1">
              <a:spcAft>
                <a:spcPts val="1800"/>
              </a:spcAft>
              <a:buSzTx/>
              <a:buFont typeface="Wingdings" panose="05000000000000000000" pitchFamily="2" charset="2"/>
              <a:buChar char="Ø"/>
              <a:defRPr/>
            </a:pPr>
            <a:r>
              <a:rPr lang="cs-CZ" altLang="cs-CZ" b="0" i="0" dirty="0">
                <a:latin typeface="+mn-lt"/>
              </a:rPr>
              <a:t>Zákaz omezení účasti ve VŘ dodavatelům z EU, EHP, Švýcarska a ze států s mezinárodní smlouvou k zadávání VZ</a:t>
            </a:r>
          </a:p>
          <a:p>
            <a:pPr marL="342900" indent="-342900" eaLnBrk="1" hangingPunct="1">
              <a:spcAft>
                <a:spcPts val="1800"/>
              </a:spcAft>
              <a:buSzTx/>
              <a:buFont typeface="Wingdings" panose="05000000000000000000" pitchFamily="2" charset="2"/>
              <a:buChar char="Ø"/>
              <a:defRPr/>
            </a:pPr>
            <a:r>
              <a:rPr lang="cs-CZ" altLang="cs-CZ" b="0" i="0" dirty="0">
                <a:latin typeface="+mn-lt"/>
              </a:rPr>
              <a:t>Zásady hospodárnosti, efektivnosti a účelnosti (tzv. 3E)</a:t>
            </a: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Zásady postupu zadavatele</a:t>
            </a:r>
          </a:p>
        </p:txBody>
      </p:sp>
    </p:spTree>
    <p:extLst>
      <p:ext uri="{BB962C8B-B14F-4D97-AF65-F5344CB8AC3E}">
        <p14:creationId xmlns:p14="http://schemas.microsoft.com/office/powerpoint/2010/main" val="31474185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60</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Pravidla pro vysvětlení ZD</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cs-CZ" sz="2400" b="1" i="0" dirty="0"/>
              <a:t>Úprava zadávacích podmínek</a:t>
            </a:r>
          </a:p>
          <a:p>
            <a:pPr marL="355600" indent="-355600">
              <a:buClrTx/>
              <a:buFont typeface="Wingdings" panose="05000000000000000000" pitchFamily="2" charset="2"/>
              <a:buChar char="Ø"/>
            </a:pPr>
            <a:r>
              <a:rPr lang="cs-CZ" sz="2400" i="0" dirty="0"/>
              <a:t>Pokud zadavatel provede úpravu zadávacích podmínek a povaha úpravy zadávacích podmínek to vyžaduje, </a:t>
            </a:r>
            <a:r>
              <a:rPr lang="cs-CZ" sz="2400" b="1" i="0" dirty="0"/>
              <a:t>přiměřeně prodlouží </a:t>
            </a:r>
            <a:r>
              <a:rPr lang="cs-CZ" sz="2400" i="0" dirty="0"/>
              <a:t>lhůtu pro podání nabídek, a to podle povahy provedené úpravy.</a:t>
            </a:r>
          </a:p>
          <a:p>
            <a:pPr marL="0" indent="0">
              <a:buClrTx/>
              <a:buNone/>
            </a:pPr>
            <a:r>
              <a:rPr lang="cs-CZ" sz="2400" i="1" dirty="0"/>
              <a:t>Otázka: Kolik dní je přiměřených?</a:t>
            </a:r>
          </a:p>
          <a:p>
            <a:pPr marL="0" indent="0">
              <a:buClrTx/>
              <a:buNone/>
            </a:pPr>
            <a:r>
              <a:rPr lang="cs-CZ" sz="2400" i="1" dirty="0"/>
              <a:t>Odpověď: Tolik, kolik potřebuje „běžný“ dodavatel na zapracování dané úpravy do nabídky.</a:t>
            </a:r>
          </a:p>
          <a:p>
            <a:pPr marL="355600" indent="-355600">
              <a:buClrTx/>
              <a:buFont typeface="Wingdings" panose="05000000000000000000" pitchFamily="2" charset="2"/>
              <a:buChar char="Ø"/>
            </a:pPr>
            <a:r>
              <a:rPr lang="cs-CZ" sz="2400" i="0" dirty="0"/>
              <a:t>V případě takové změny zadávacích podmínek, která může rozšířit okruh možných dodavatelů, </a:t>
            </a:r>
            <a:r>
              <a:rPr lang="cs-CZ" sz="2400" b="1" i="0" dirty="0"/>
              <a:t>prodlouží</a:t>
            </a:r>
            <a:r>
              <a:rPr lang="cs-CZ" sz="2400" i="0" dirty="0"/>
              <a:t> zadavatel lhůtu tak, aby od okamžiku změny </a:t>
            </a:r>
            <a:r>
              <a:rPr lang="cs-CZ" sz="2400" b="1" i="0" dirty="0"/>
              <a:t>činila celou původní délku lhůty </a:t>
            </a:r>
            <a:r>
              <a:rPr lang="cs-CZ" sz="2400" i="0" dirty="0"/>
              <a:t>pro podání nabídek.</a:t>
            </a:r>
          </a:p>
          <a:p>
            <a:pPr marL="0" indent="0">
              <a:buNone/>
            </a:pPr>
            <a:endParaRPr lang="cs-CZ" altLang="cs-CZ" sz="2800" i="0" dirty="0"/>
          </a:p>
          <a:p>
            <a:pPr eaLnBrk="1" hangingPunct="1">
              <a:defRPr/>
            </a:pPr>
            <a:endParaRPr lang="cs-CZ" altLang="cs-CZ" i="0" dirty="0"/>
          </a:p>
        </p:txBody>
      </p:sp>
    </p:spTree>
    <p:extLst>
      <p:ext uri="{BB962C8B-B14F-4D97-AF65-F5344CB8AC3E}">
        <p14:creationId xmlns:p14="http://schemas.microsoft.com/office/powerpoint/2010/main" val="864434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61</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Pravidla pro vysvětlení ZD</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96977"/>
            <a:ext cx="7942337" cy="3785652"/>
          </a:xfrm>
          <a:prstGeom prst="rect">
            <a:avLst/>
          </a:prstGeom>
        </p:spPr>
        <p:txBody>
          <a:bodyPr wrap="square">
            <a:spAutoFit/>
          </a:bodyPr>
          <a:lstStyle/>
          <a:p>
            <a:pPr lvl="0"/>
            <a:r>
              <a:rPr lang="cs-CZ" sz="2400" b="1" i="0" dirty="0">
                <a:latin typeface="+mn-lt"/>
              </a:rPr>
              <a:t>Příklad: Nedostatečné uveřejnění prodloužení lhůty pro podání nabídek</a:t>
            </a:r>
          </a:p>
          <a:p>
            <a:pPr lvl="0"/>
            <a:endParaRPr lang="cs-CZ" sz="2400" b="1" i="0" dirty="0">
              <a:latin typeface="+mn-lt"/>
            </a:endParaRPr>
          </a:p>
          <a:p>
            <a:pPr marL="457200" indent="-457200">
              <a:buFont typeface="+mj-lt"/>
              <a:buAutoNum type="arabicParenR"/>
            </a:pPr>
            <a:r>
              <a:rPr lang="cs-CZ" sz="2400" i="0" dirty="0">
                <a:latin typeface="+mn-lt"/>
              </a:rPr>
              <a:t>Zadavatel zaslal informaci o prodloužení lhůty pro podání nabídek pouze dodavatelům osloveným výzvou, přestože výzvu uveřejnil na profilu</a:t>
            </a:r>
          </a:p>
          <a:p>
            <a:pPr marL="457200" indent="-457200">
              <a:buFont typeface="+mj-lt"/>
              <a:buAutoNum type="arabicParenR"/>
            </a:pPr>
            <a:endParaRPr lang="cs-CZ" sz="2400" i="0" dirty="0">
              <a:latin typeface="+mn-lt"/>
            </a:endParaRPr>
          </a:p>
          <a:p>
            <a:pPr marL="457200" indent="-457200">
              <a:buFont typeface="+mj-lt"/>
              <a:buAutoNum type="arabicParenR"/>
            </a:pPr>
            <a:r>
              <a:rPr lang="cs-CZ" sz="2400" i="0" dirty="0">
                <a:latin typeface="+mn-lt"/>
              </a:rPr>
              <a:t>Zadavatel zveřejnil informaci o prodloužení lhůty pro podání nabídek pouze v dokumentaci VZ, nikoliv i ve formuláři profilu zadavatele</a:t>
            </a:r>
            <a:endParaRPr lang="cs-CZ" sz="2400" dirty="0"/>
          </a:p>
        </p:txBody>
      </p:sp>
    </p:spTree>
    <p:extLst>
      <p:ext uri="{BB962C8B-B14F-4D97-AF65-F5344CB8AC3E}">
        <p14:creationId xmlns:p14="http://schemas.microsoft.com/office/powerpoint/2010/main" val="33110097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62</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Pravidla pro vysvětlení ZD</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96977"/>
            <a:ext cx="7942337" cy="2308324"/>
          </a:xfrm>
          <a:prstGeom prst="rect">
            <a:avLst/>
          </a:prstGeom>
        </p:spPr>
        <p:txBody>
          <a:bodyPr wrap="square">
            <a:spAutoFit/>
          </a:bodyPr>
          <a:lstStyle/>
          <a:p>
            <a:pPr lvl="0"/>
            <a:r>
              <a:rPr lang="cs-CZ" sz="2400" b="1" i="0" dirty="0">
                <a:latin typeface="+mn-lt"/>
              </a:rPr>
              <a:t>Příklad: Zmírnění zadávacích podmínek a neprodloužení lhůty pro podání nabídek</a:t>
            </a:r>
          </a:p>
          <a:p>
            <a:pPr lvl="0"/>
            <a:endParaRPr lang="cs-CZ" sz="2400" i="0" dirty="0">
              <a:latin typeface="+mn-lt"/>
            </a:endParaRPr>
          </a:p>
          <a:p>
            <a:pPr marL="342900" indent="-342900">
              <a:spcAft>
                <a:spcPts val="600"/>
              </a:spcAft>
              <a:buFont typeface="Wingdings" panose="05000000000000000000" pitchFamily="2" charset="2"/>
              <a:buChar char="Ø"/>
            </a:pPr>
            <a:r>
              <a:rPr lang="cs-CZ" sz="2400" i="0" dirty="0">
                <a:latin typeface="+mn-lt"/>
              </a:rPr>
              <a:t>Zadavatel vypustil požadavky na ISO a zkrátil délku požadované záruky aniž by prodloužil lhůtu pro podání nabídek (o celou původní délku)</a:t>
            </a:r>
          </a:p>
        </p:txBody>
      </p:sp>
    </p:spTree>
    <p:extLst>
      <p:ext uri="{BB962C8B-B14F-4D97-AF65-F5344CB8AC3E}">
        <p14:creationId xmlns:p14="http://schemas.microsoft.com/office/powerpoint/2010/main" val="26774103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63</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Otevírání obálek</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7675" indent="-447675" eaLnBrk="1" hangingPunct="1">
              <a:buClrTx/>
              <a:buFont typeface="Wingdings" panose="05000000000000000000" pitchFamily="2" charset="2"/>
              <a:buChar char="Ø"/>
              <a:defRPr/>
            </a:pPr>
            <a:r>
              <a:rPr lang="cs-CZ" altLang="cs-CZ" sz="2400" i="0" dirty="0"/>
              <a:t>Může být součástí procesu posouzení a hodnocení</a:t>
            </a:r>
          </a:p>
          <a:p>
            <a:pPr marL="447675" indent="-447675" eaLnBrk="1" hangingPunct="1">
              <a:buClrTx/>
              <a:buFont typeface="Wingdings" panose="05000000000000000000" pitchFamily="2" charset="2"/>
              <a:buChar char="Ø"/>
              <a:defRPr/>
            </a:pPr>
            <a:r>
              <a:rPr lang="cs-CZ" altLang="cs-CZ" sz="2400" i="0" dirty="0"/>
              <a:t>Nemusí být veřejné (nestanoví-li poskytovatel jinak – Pravidla OP PPR zvláštní povinnosti nestanoví)</a:t>
            </a:r>
          </a:p>
          <a:p>
            <a:pPr marL="447675" indent="-447675" eaLnBrk="1" hangingPunct="1">
              <a:buClrTx/>
              <a:buFont typeface="Wingdings" panose="05000000000000000000" pitchFamily="2" charset="2"/>
              <a:buChar char="Ø"/>
              <a:defRPr/>
            </a:pPr>
            <a:r>
              <a:rPr lang="cs-CZ" altLang="cs-CZ" sz="2400" i="0" dirty="0"/>
              <a:t>Při elektronické formě komunikace prostřednictvím elektronického nástroje = automatický proces</a:t>
            </a:r>
          </a:p>
          <a:p>
            <a:pPr eaLnBrk="1" hangingPunct="1">
              <a:defRPr/>
            </a:pPr>
            <a:endParaRPr lang="cs-CZ" altLang="cs-CZ" i="0" dirty="0"/>
          </a:p>
        </p:txBody>
      </p:sp>
    </p:spTree>
    <p:extLst>
      <p:ext uri="{BB962C8B-B14F-4D97-AF65-F5344CB8AC3E}">
        <p14:creationId xmlns:p14="http://schemas.microsoft.com/office/powerpoint/2010/main" val="12136765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64</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Posouzení nabídek</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25066" lvl="1" indent="-457200">
              <a:buClrTx/>
              <a:buFont typeface="Wingdings" panose="05000000000000000000" pitchFamily="2" charset="2"/>
              <a:buChar char="Ø"/>
            </a:pPr>
            <a:r>
              <a:rPr lang="cs-CZ" sz="2400" i="0" dirty="0"/>
              <a:t>ZZVZ umožňuje „předsunout“ hodnocení nabídek před jejich posouzení </a:t>
            </a:r>
          </a:p>
          <a:p>
            <a:pPr marL="525066" lvl="1" indent="-457200">
              <a:buClrTx/>
              <a:buFont typeface="Wingdings" panose="05000000000000000000" pitchFamily="2" charset="2"/>
              <a:buChar char="Ø"/>
            </a:pPr>
            <a:endParaRPr lang="cs-CZ" sz="2400" i="0" dirty="0"/>
          </a:p>
          <a:p>
            <a:pPr marL="525066" lvl="1" indent="-457200">
              <a:buClrTx/>
              <a:buFont typeface="Wingdings" panose="05000000000000000000" pitchFamily="2" charset="2"/>
              <a:buChar char="Ø"/>
            </a:pPr>
            <a:r>
              <a:rPr lang="cs-CZ" sz="2400" i="0" dirty="0"/>
              <a:t>Posouzení nabídek je poté provedeno pouze u vybraného dodavatele</a:t>
            </a:r>
          </a:p>
          <a:p>
            <a:pPr marL="928688" lvl="1" indent="-457200">
              <a:buClrTx/>
              <a:buFont typeface="Arial" panose="020B0604020202020204" pitchFamily="34" charset="0"/>
              <a:buChar char="•"/>
            </a:pPr>
            <a:r>
              <a:rPr lang="cs-CZ" sz="2400" i="0" dirty="0"/>
              <a:t>velice vhodný postup v případě „jednoduchého“ hodnocení </a:t>
            </a:r>
          </a:p>
          <a:p>
            <a:pPr marL="928688" lvl="1" indent="-457200">
              <a:buClrTx/>
              <a:buFont typeface="Arial" panose="020B0604020202020204" pitchFamily="34" charset="0"/>
              <a:buChar char="•"/>
            </a:pPr>
            <a:r>
              <a:rPr lang="cs-CZ" sz="2400" i="0" dirty="0"/>
              <a:t>ale v případě složitějšího hodnocení může být nevhodný (</a:t>
            </a:r>
            <a:r>
              <a:rPr lang="cs-CZ" sz="2400" dirty="0"/>
              <a:t>viz - nové hodnocení zadavatel musí provést, pokud by vyloučení vybraného dodavatele znamenalo podstatné ovlivnění původního pořadí nabídek</a:t>
            </a:r>
            <a:r>
              <a:rPr lang="cs-CZ" sz="2400" i="0" dirty="0"/>
              <a:t>)</a:t>
            </a:r>
          </a:p>
          <a:p>
            <a:pPr marL="728663" lvl="1" indent="-257175">
              <a:buFont typeface="Wingdings" panose="05000000000000000000" pitchFamily="2" charset="2"/>
              <a:buChar char="Ø"/>
            </a:pPr>
            <a:endParaRPr lang="cs-CZ" sz="2800" i="0" dirty="0"/>
          </a:p>
          <a:p>
            <a:pPr eaLnBrk="1" hangingPunct="1">
              <a:buFont typeface="Wingdings" panose="05000000000000000000" pitchFamily="2" charset="2"/>
              <a:buChar char="Ø"/>
              <a:defRPr/>
            </a:pPr>
            <a:endParaRPr lang="cs-CZ" altLang="cs-CZ" i="0" dirty="0"/>
          </a:p>
        </p:txBody>
      </p:sp>
    </p:spTree>
    <p:extLst>
      <p:ext uri="{BB962C8B-B14F-4D97-AF65-F5344CB8AC3E}">
        <p14:creationId xmlns:p14="http://schemas.microsoft.com/office/powerpoint/2010/main" val="2133200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65</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Objasnění a doplnění nabídky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r>
              <a:rPr lang="cs-CZ" altLang="cs-CZ" sz="2400" b="1" i="0" dirty="0"/>
              <a:t>Podle Pravidel OP PPR  lze objasnit či doplnit veškeré nesplnění zadávacích podmínek vyjma</a:t>
            </a:r>
          </a:p>
          <a:p>
            <a:pPr marL="0" indent="0" eaLnBrk="1" hangingPunct="1">
              <a:buNone/>
              <a:defRPr/>
            </a:pPr>
            <a:r>
              <a:rPr lang="cs-CZ" altLang="cs-CZ" sz="2400" b="1" i="0" dirty="0"/>
              <a:t> </a:t>
            </a:r>
          </a:p>
          <a:p>
            <a:pPr eaLnBrk="1" hangingPunct="1">
              <a:buClrTx/>
              <a:buFont typeface="Wingdings" panose="05000000000000000000" pitchFamily="2" charset="2"/>
              <a:buChar char="Ø"/>
              <a:defRPr/>
            </a:pPr>
            <a:r>
              <a:rPr lang="cs-CZ" altLang="cs-CZ" sz="2400" i="0" dirty="0"/>
              <a:t>celkové nabídkové ceny </a:t>
            </a:r>
          </a:p>
          <a:p>
            <a:pPr marL="0" indent="0" eaLnBrk="1" hangingPunct="1">
              <a:buClrTx/>
              <a:buNone/>
              <a:defRPr/>
            </a:pPr>
            <a:r>
              <a:rPr lang="cs-CZ" altLang="cs-CZ" sz="2400" i="0" dirty="0"/>
              <a:t>a/nebo </a:t>
            </a:r>
          </a:p>
          <a:p>
            <a:pPr eaLnBrk="1" hangingPunct="1">
              <a:buClrTx/>
              <a:buFont typeface="Wingdings" panose="05000000000000000000" pitchFamily="2" charset="2"/>
              <a:buChar char="Ø"/>
              <a:defRPr/>
            </a:pPr>
            <a:r>
              <a:rPr lang="cs-CZ" altLang="cs-CZ" sz="2400" i="0" dirty="0"/>
              <a:t>údajů a informací, které jsou předmětem hodnocení</a:t>
            </a:r>
          </a:p>
          <a:p>
            <a:pPr eaLnBrk="1" hangingPunct="1">
              <a:defRPr/>
            </a:pPr>
            <a:endParaRPr lang="cs-CZ" altLang="cs-CZ" i="0" dirty="0"/>
          </a:p>
          <a:p>
            <a:pPr eaLnBrk="1" hangingPunct="1">
              <a:defRPr/>
            </a:pPr>
            <a:endParaRPr lang="cs-CZ" altLang="cs-CZ" i="0" dirty="0"/>
          </a:p>
          <a:p>
            <a:pPr eaLnBrk="1" hangingPunct="1">
              <a:defRPr/>
            </a:pPr>
            <a:endParaRPr lang="cs-CZ" altLang="cs-CZ" i="0" dirty="0"/>
          </a:p>
        </p:txBody>
      </p:sp>
    </p:spTree>
    <p:extLst>
      <p:ext uri="{BB962C8B-B14F-4D97-AF65-F5344CB8AC3E}">
        <p14:creationId xmlns:p14="http://schemas.microsoft.com/office/powerpoint/2010/main" val="867066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66</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800" i="0" dirty="0">
                <a:solidFill>
                  <a:schemeClr val="accent2"/>
                </a:solidFill>
                <a:latin typeface="Arial Black" pitchFamily="34" charset="0"/>
              </a:rPr>
              <a:t>Objasnění a doplnění nabídky</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96975"/>
            <a:ext cx="7942337" cy="2585323"/>
          </a:xfrm>
          <a:prstGeom prst="rect">
            <a:avLst/>
          </a:prstGeom>
        </p:spPr>
        <p:txBody>
          <a:bodyPr wrap="square">
            <a:spAutoFit/>
          </a:bodyPr>
          <a:lstStyle/>
          <a:p>
            <a:pPr lvl="0"/>
            <a:r>
              <a:rPr lang="cs-CZ" sz="2400" b="1" i="0" dirty="0">
                <a:latin typeface="+mn-lt"/>
              </a:rPr>
              <a:t>Příklad: Nepřípustné objasnění nabídky</a:t>
            </a:r>
          </a:p>
          <a:p>
            <a:pPr lvl="0"/>
            <a:endParaRPr lang="cs-CZ" i="0" dirty="0">
              <a:latin typeface="+mn-lt"/>
            </a:endParaRPr>
          </a:p>
          <a:p>
            <a:pPr marL="342900" indent="-342900">
              <a:spcAft>
                <a:spcPts val="600"/>
              </a:spcAft>
              <a:buFont typeface="Wingdings" panose="05000000000000000000" pitchFamily="2" charset="2"/>
              <a:buChar char="Ø"/>
            </a:pPr>
            <a:r>
              <a:rPr lang="cs-CZ" sz="2400" i="0" dirty="0">
                <a:latin typeface="+mn-lt"/>
              </a:rPr>
              <a:t>Zadavatel umožnil vybranému uchazeči v rámci doplnění a objasnění nabídky změnit celkovou nabídkovou cenu, která byla předmětem hodnocení nabídek, čímž došlo k ovlivnění výběru nejvhodnější nabídky. </a:t>
            </a:r>
          </a:p>
        </p:txBody>
      </p:sp>
    </p:spTree>
    <p:extLst>
      <p:ext uri="{BB962C8B-B14F-4D97-AF65-F5344CB8AC3E}">
        <p14:creationId xmlns:p14="http://schemas.microsoft.com/office/powerpoint/2010/main" val="11439903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67</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Objasnění a doplnění nabídky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r>
              <a:rPr lang="cs-CZ" sz="2400" b="1" i="0" dirty="0"/>
              <a:t>Příklad – porušení zásad 3E</a:t>
            </a:r>
          </a:p>
          <a:p>
            <a:pPr lvl="0"/>
            <a:endParaRPr lang="cs-CZ" sz="2400" i="0" dirty="0"/>
          </a:p>
          <a:p>
            <a:pPr marL="342900" indent="-342900">
              <a:spcAft>
                <a:spcPts val="600"/>
              </a:spcAft>
              <a:buClrTx/>
              <a:buFont typeface="Wingdings" panose="05000000000000000000" pitchFamily="2" charset="2"/>
              <a:buChar char="Ø"/>
            </a:pPr>
            <a:r>
              <a:rPr lang="cs-CZ" sz="2400" i="0" dirty="0"/>
              <a:t>Zadavatel vyloučil účastníka VŘ z důvodu nedostatku nabídky, když bylo zjevné, že fakticky je daný požadavek splněn, aniž by předtím využil možnosti vyzvat vyloučeného uchazeče k objasnění nabídky či doplnění chybějících dokladů. </a:t>
            </a:r>
          </a:p>
          <a:p>
            <a:pPr eaLnBrk="1" hangingPunct="1">
              <a:defRPr/>
            </a:pPr>
            <a:endParaRPr lang="cs-CZ" altLang="cs-CZ" i="0" dirty="0"/>
          </a:p>
        </p:txBody>
      </p:sp>
    </p:spTree>
    <p:extLst>
      <p:ext uri="{BB962C8B-B14F-4D97-AF65-F5344CB8AC3E}">
        <p14:creationId xmlns:p14="http://schemas.microsoft.com/office/powerpoint/2010/main" val="5348392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68</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Vyloučení účastníka VŘ</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r>
              <a:rPr lang="cs-CZ" altLang="cs-CZ" sz="2400" b="1" i="0" dirty="0"/>
              <a:t>Zadavatel vyloučí účastníka, pokud:</a:t>
            </a:r>
          </a:p>
          <a:p>
            <a:pPr marL="447675" indent="-447675" eaLnBrk="1" hangingPunct="1">
              <a:buClrTx/>
              <a:buFont typeface="Wingdings" panose="05000000000000000000" pitchFamily="2" charset="2"/>
              <a:buChar char="Ø"/>
              <a:defRPr/>
            </a:pPr>
            <a:r>
              <a:rPr lang="cs-CZ" altLang="cs-CZ" sz="2400" i="0" dirty="0"/>
              <a:t>nabídka nesplňuje zadávací podmínky</a:t>
            </a:r>
          </a:p>
          <a:p>
            <a:pPr marL="447675" indent="-447675" eaLnBrk="1" hangingPunct="1">
              <a:buClrTx/>
              <a:buFont typeface="Wingdings" panose="05000000000000000000" pitchFamily="2" charset="2"/>
              <a:buChar char="Ø"/>
              <a:defRPr/>
            </a:pPr>
            <a:r>
              <a:rPr lang="cs-CZ" altLang="cs-CZ" sz="2400" i="0" dirty="0"/>
              <a:t>nedošlo k požadovanému vysvětlení či doplnění nabídky</a:t>
            </a:r>
          </a:p>
          <a:p>
            <a:pPr marL="447675" indent="-447675">
              <a:buClrTx/>
              <a:buFont typeface="Wingdings" panose="05000000000000000000" pitchFamily="2" charset="2"/>
              <a:buChar char="Ø"/>
            </a:pPr>
            <a:r>
              <a:rPr lang="cs-CZ" altLang="cs-CZ" sz="2400" i="0" dirty="0"/>
              <a:t>údaje, doklady, vzorky nebo modely předložené účastníkem </a:t>
            </a:r>
            <a:r>
              <a:rPr lang="cs-CZ" sz="2400" i="0" dirty="0"/>
              <a:t>neodpovídají skutečnosti a měly nebo mohou mít vliv na posouzení splnění zadávacích podmínek nebo na naplnění kritérií hodnocení </a:t>
            </a:r>
          </a:p>
          <a:p>
            <a:pPr marL="0" indent="0" eaLnBrk="1" hangingPunct="1">
              <a:buClrTx/>
              <a:buNone/>
              <a:defRPr/>
            </a:pPr>
            <a:r>
              <a:rPr lang="cs-CZ" altLang="cs-CZ" sz="2400" b="1" i="0" dirty="0"/>
              <a:t>Zadavatel </a:t>
            </a:r>
            <a:r>
              <a:rPr lang="cs-CZ" altLang="cs-CZ" sz="2400" b="1" i="0" u="sng" dirty="0"/>
              <a:t>může</a:t>
            </a:r>
            <a:r>
              <a:rPr lang="cs-CZ" altLang="cs-CZ" sz="2400" b="1" i="0" dirty="0"/>
              <a:t> vyloučit účastníka </a:t>
            </a:r>
          </a:p>
          <a:p>
            <a:pPr marL="447675" indent="-447675" eaLnBrk="1" hangingPunct="1">
              <a:buClrTx/>
              <a:buFont typeface="Wingdings" panose="05000000000000000000" pitchFamily="2" charset="2"/>
              <a:buChar char="Ø"/>
              <a:defRPr/>
            </a:pPr>
            <a:r>
              <a:rPr lang="cs-CZ" altLang="cs-CZ" sz="2400" i="0" dirty="0"/>
              <a:t>pro nezpůsobilost</a:t>
            </a:r>
          </a:p>
          <a:p>
            <a:pPr marL="447675" indent="-447675" eaLnBrk="1" hangingPunct="1">
              <a:buClrTx/>
              <a:buFont typeface="Wingdings" panose="05000000000000000000" pitchFamily="2" charset="2"/>
              <a:buChar char="Ø"/>
              <a:defRPr/>
            </a:pPr>
            <a:r>
              <a:rPr lang="cs-CZ" altLang="cs-CZ" sz="2400" i="0" dirty="0"/>
              <a:t>při zakázané dohodě</a:t>
            </a:r>
          </a:p>
          <a:p>
            <a:pPr algn="ctr" eaLnBrk="1" hangingPunct="1">
              <a:defRPr/>
            </a:pPr>
            <a:r>
              <a:rPr lang="cs-CZ" altLang="cs-CZ" sz="2400" b="1" i="0" dirty="0"/>
              <a:t>Vybraného dodavatele zadavatel vyloučit musí </a:t>
            </a:r>
          </a:p>
          <a:p>
            <a:pPr eaLnBrk="1" hangingPunct="1">
              <a:defRPr/>
            </a:pPr>
            <a:endParaRPr lang="cs-CZ" altLang="cs-CZ" i="0" dirty="0"/>
          </a:p>
          <a:p>
            <a:pPr eaLnBrk="1" hangingPunct="1">
              <a:defRPr/>
            </a:pPr>
            <a:endParaRPr lang="cs-CZ" altLang="cs-CZ" i="0" dirty="0"/>
          </a:p>
        </p:txBody>
      </p:sp>
    </p:spTree>
    <p:extLst>
      <p:ext uri="{BB962C8B-B14F-4D97-AF65-F5344CB8AC3E}">
        <p14:creationId xmlns:p14="http://schemas.microsoft.com/office/powerpoint/2010/main" val="1684678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69</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224476"/>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Uzavření smlouvy na VZ</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850467"/>
            <a:ext cx="7942337" cy="5924699"/>
          </a:xfrm>
          <a:prstGeom prst="rect">
            <a:avLst/>
          </a:prstGeom>
        </p:spPr>
        <p:txBody>
          <a:bodyPr wrap="square">
            <a:spAutoFit/>
          </a:bodyPr>
          <a:lstStyle/>
          <a:p>
            <a:pPr marL="342900" indent="-342900">
              <a:spcAft>
                <a:spcPts val="600"/>
              </a:spcAft>
              <a:buFont typeface="Wingdings" panose="05000000000000000000" pitchFamily="2" charset="2"/>
              <a:buChar char="Ø"/>
            </a:pPr>
            <a:r>
              <a:rPr lang="cs-CZ" sz="2100" i="0" dirty="0">
                <a:latin typeface="+mn-lt"/>
              </a:rPr>
              <a:t>Smlouva musí být uzavřena ve shodě s podmínkami výběrového řízení a vybranou nabídkou.</a:t>
            </a:r>
          </a:p>
          <a:p>
            <a:pPr marL="342900" indent="-342900">
              <a:spcAft>
                <a:spcPts val="600"/>
              </a:spcAft>
              <a:buFont typeface="Wingdings" panose="05000000000000000000" pitchFamily="2" charset="2"/>
              <a:buChar char="Ø"/>
            </a:pPr>
            <a:r>
              <a:rPr lang="cs-CZ" sz="2100" i="0" dirty="0">
                <a:latin typeface="+mn-lt"/>
              </a:rPr>
              <a:t>Zadavatel je povinen vybrat k uzavření smlouvy účastníka, jehož nabídka byla vyhodnocena jako ekonomicky nejvýhodnější  </a:t>
            </a:r>
          </a:p>
          <a:p>
            <a:pPr marL="342900" indent="-342900">
              <a:spcAft>
                <a:spcPts val="600"/>
              </a:spcAft>
              <a:buFont typeface="Wingdings" panose="05000000000000000000" pitchFamily="2" charset="2"/>
              <a:buChar char="Ø"/>
            </a:pPr>
            <a:r>
              <a:rPr lang="cs-CZ" sz="2100" i="0" dirty="0">
                <a:latin typeface="+mn-lt"/>
              </a:rPr>
              <a:t>Pokud vybraný účastník odmítne uzavřít smlouvu nebo zadavateli neposkytne dostatečnou součinnost k jejímu uzavření, může zadavatel vyzvat k uzavření smlouvy dalšího účastníka výběrového řízení (nesoučinnost musí zadavatel doložit - ČP)</a:t>
            </a:r>
          </a:p>
          <a:p>
            <a:pPr marL="342900" indent="-342900">
              <a:spcAft>
                <a:spcPts val="600"/>
              </a:spcAft>
              <a:buFont typeface="Wingdings" panose="05000000000000000000" pitchFamily="2" charset="2"/>
              <a:buChar char="Ø"/>
            </a:pPr>
            <a:r>
              <a:rPr lang="cs-CZ" sz="2100" i="0" dirty="0">
                <a:latin typeface="+mn-lt"/>
              </a:rPr>
              <a:t>Zadavatel nesmí uzavřít smlouvu s účastníkem, u něhož došlo ke střetu zájmů a není možné učinit jiné opatření k nápravě, kromě zrušení výběrového řízení.</a:t>
            </a:r>
          </a:p>
          <a:p>
            <a:pPr marL="342900" indent="-342900">
              <a:spcAft>
                <a:spcPts val="600"/>
              </a:spcAft>
              <a:buFont typeface="Wingdings" panose="05000000000000000000" pitchFamily="2" charset="2"/>
              <a:buChar char="Ø"/>
            </a:pPr>
            <a:r>
              <a:rPr lang="cs-CZ" sz="2100" dirty="0"/>
              <a:t>Smlouva musí mít písemnou formu a musí obsahovat alespoň základní náležitosti dle Pravidel OP PPR (= </a:t>
            </a:r>
            <a:r>
              <a:rPr lang="cs-CZ" sz="2100" dirty="0" err="1"/>
              <a:t>reg</a:t>
            </a:r>
            <a:r>
              <a:rPr lang="cs-CZ" sz="2100" dirty="0"/>
              <a:t>. č. projektu na fakturách) </a:t>
            </a:r>
          </a:p>
          <a:p>
            <a:pPr lvl="0"/>
            <a:endParaRPr lang="cs-CZ" dirty="0"/>
          </a:p>
        </p:txBody>
      </p:sp>
    </p:spTree>
    <p:extLst>
      <p:ext uri="{BB962C8B-B14F-4D97-AF65-F5344CB8AC3E}">
        <p14:creationId xmlns:p14="http://schemas.microsoft.com/office/powerpoint/2010/main" val="161350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5"/>
            <a:ext cx="8229600" cy="5111849"/>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228600" indent="-228600" eaLnBrk="1" hangingPunct="1">
              <a:lnSpc>
                <a:spcPct val="90000"/>
              </a:lnSpc>
              <a:spcBef>
                <a:spcPts val="1000"/>
              </a:spcBef>
              <a:buSzTx/>
              <a:buFont typeface="Arial" panose="020B0604020202020204" pitchFamily="34" charset="0"/>
              <a:buChar char="•"/>
            </a:pPr>
            <a:r>
              <a:rPr lang="cs-CZ" altLang="cs-CZ" sz="2200" b="0" dirty="0">
                <a:solidFill>
                  <a:prstClr val="black"/>
                </a:solidFill>
                <a:latin typeface="+mn-lt"/>
              </a:rPr>
              <a:t>Požadavek transparentnosti není splněn tehdy, pokud jsou v zadavatelově postupu shledány takové prvky, jež by zadávací řízení činily </a:t>
            </a:r>
            <a:r>
              <a:rPr lang="cs-CZ" altLang="cs-CZ" sz="2200" dirty="0">
                <a:solidFill>
                  <a:prstClr val="black"/>
                </a:solidFill>
                <a:latin typeface="+mn-lt"/>
              </a:rPr>
              <a:t>nekontrolovatelným</a:t>
            </a:r>
            <a:r>
              <a:rPr lang="cs-CZ" altLang="cs-CZ" sz="2200" b="0" dirty="0">
                <a:solidFill>
                  <a:prstClr val="black"/>
                </a:solidFill>
                <a:latin typeface="+mn-lt"/>
              </a:rPr>
              <a:t>, </a:t>
            </a:r>
            <a:r>
              <a:rPr lang="cs-CZ" altLang="cs-CZ" sz="2200" dirty="0">
                <a:solidFill>
                  <a:prstClr val="black"/>
                </a:solidFill>
                <a:latin typeface="+mn-lt"/>
              </a:rPr>
              <a:t>hůře kontrolovatelným</a:t>
            </a:r>
            <a:r>
              <a:rPr lang="cs-CZ" altLang="cs-CZ" sz="2200" b="0" dirty="0">
                <a:solidFill>
                  <a:prstClr val="black"/>
                </a:solidFill>
                <a:latin typeface="+mn-lt"/>
              </a:rPr>
              <a:t>, </a:t>
            </a:r>
            <a:r>
              <a:rPr lang="cs-CZ" altLang="cs-CZ" sz="2200" dirty="0">
                <a:solidFill>
                  <a:prstClr val="black"/>
                </a:solidFill>
                <a:latin typeface="+mn-lt"/>
              </a:rPr>
              <a:t>nečitelným a nepřehledným </a:t>
            </a:r>
            <a:r>
              <a:rPr lang="cs-CZ" altLang="cs-CZ" sz="2200" b="0" dirty="0">
                <a:solidFill>
                  <a:prstClr val="black"/>
                </a:solidFill>
                <a:latin typeface="+mn-lt"/>
              </a:rPr>
              <a:t>nebo jež by </a:t>
            </a:r>
            <a:r>
              <a:rPr lang="cs-CZ" altLang="cs-CZ" sz="2200" dirty="0">
                <a:solidFill>
                  <a:prstClr val="black"/>
                </a:solidFill>
                <a:latin typeface="+mn-lt"/>
              </a:rPr>
              <a:t>vzbuzovaly pochybnosti </a:t>
            </a:r>
            <a:r>
              <a:rPr lang="cs-CZ" altLang="cs-CZ" sz="2200" b="0" dirty="0">
                <a:solidFill>
                  <a:prstClr val="black"/>
                </a:solidFill>
                <a:latin typeface="+mn-lt"/>
              </a:rPr>
              <a:t>o pravých důvodech jednotlivých kroků zadavatele.</a:t>
            </a:r>
          </a:p>
          <a:p>
            <a:pPr marL="228600" indent="-228600" eaLnBrk="1" fontAlgn="auto" hangingPunct="1">
              <a:lnSpc>
                <a:spcPct val="90000"/>
              </a:lnSpc>
              <a:spcBef>
                <a:spcPts val="1000"/>
              </a:spcBef>
              <a:spcAft>
                <a:spcPts val="0"/>
              </a:spcAft>
              <a:buSzTx/>
              <a:buFont typeface="Arial" panose="020B0604020202020204" pitchFamily="34" charset="0"/>
              <a:buChar char="•"/>
            </a:pPr>
            <a:r>
              <a:rPr lang="cs-CZ" altLang="cs-CZ" sz="2200" b="0" i="0" dirty="0">
                <a:solidFill>
                  <a:prstClr val="black"/>
                </a:solidFill>
                <a:latin typeface="+mn-lt"/>
              </a:rPr>
              <a:t>Transparentnost obsahuje více než pouhé </a:t>
            </a:r>
            <a:r>
              <a:rPr lang="cs-CZ" altLang="cs-CZ" sz="2200" i="0" dirty="0">
                <a:solidFill>
                  <a:prstClr val="black"/>
                </a:solidFill>
                <a:latin typeface="+mn-lt"/>
              </a:rPr>
              <a:t>aspekty spojené s publicitou </a:t>
            </a:r>
            <a:r>
              <a:rPr lang="cs-CZ" altLang="cs-CZ" sz="2200" b="0" i="0" dirty="0">
                <a:solidFill>
                  <a:prstClr val="black"/>
                </a:solidFill>
                <a:latin typeface="+mn-lt"/>
              </a:rPr>
              <a:t>konkrétních zadávacích řízení.</a:t>
            </a:r>
          </a:p>
          <a:p>
            <a:pPr marL="228600" indent="-228600" eaLnBrk="1" fontAlgn="auto" hangingPunct="1">
              <a:lnSpc>
                <a:spcPct val="90000"/>
              </a:lnSpc>
              <a:spcBef>
                <a:spcPts val="1000"/>
              </a:spcBef>
              <a:spcAft>
                <a:spcPts val="0"/>
              </a:spcAft>
              <a:buSzTx/>
              <a:buFont typeface="Arial" panose="020B0604020202020204" pitchFamily="34" charset="0"/>
              <a:buChar char="•"/>
            </a:pPr>
            <a:r>
              <a:rPr lang="cs-CZ" altLang="cs-CZ" sz="2200" b="0" dirty="0">
                <a:solidFill>
                  <a:prstClr val="black"/>
                </a:solidFill>
                <a:latin typeface="+mn-lt"/>
              </a:rPr>
              <a:t>Řádné dokumentování úkonů, uchovávání dokumentace.</a:t>
            </a:r>
            <a:endParaRPr lang="cs-CZ" altLang="cs-CZ" sz="2200" b="0" i="0" dirty="0">
              <a:solidFill>
                <a:prstClr val="black"/>
              </a:solidFill>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Zásady postupu zadavatele - judikatura</a:t>
            </a:r>
          </a:p>
        </p:txBody>
      </p:sp>
    </p:spTree>
    <p:extLst>
      <p:ext uri="{BB962C8B-B14F-4D97-AF65-F5344CB8AC3E}">
        <p14:creationId xmlns:p14="http://schemas.microsoft.com/office/powerpoint/2010/main" val="22419943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70</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01478"/>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Uzavření smlouvy na VZ</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58475"/>
            <a:ext cx="7942337" cy="5170646"/>
          </a:xfrm>
          <a:prstGeom prst="rect">
            <a:avLst/>
          </a:prstGeom>
        </p:spPr>
        <p:txBody>
          <a:bodyPr wrap="square">
            <a:spAutoFit/>
          </a:bodyPr>
          <a:lstStyle/>
          <a:p>
            <a:pPr lvl="0"/>
            <a:r>
              <a:rPr lang="cs-CZ" sz="2400" b="1" i="0" dirty="0">
                <a:latin typeface="+mn-lt"/>
              </a:rPr>
              <a:t>Příklad: Nesoulad mezi návrhem smlouvy a uzavřenou smlouvou:</a:t>
            </a:r>
          </a:p>
          <a:p>
            <a:r>
              <a:rPr lang="cs-CZ" i="0" dirty="0">
                <a:latin typeface="+mn-lt"/>
              </a:rPr>
              <a:t> </a:t>
            </a:r>
          </a:p>
          <a:p>
            <a:pPr marL="342900" indent="-342900">
              <a:buFont typeface="Wingdings" panose="05000000000000000000" pitchFamily="2" charset="2"/>
              <a:buChar char="Ø"/>
            </a:pPr>
            <a:r>
              <a:rPr lang="cs-CZ" sz="2200" i="0" dirty="0">
                <a:latin typeface="+mn-lt"/>
              </a:rPr>
              <a:t>V uzavřené smlouvě chyběly některé články, které byly v návrhu smlouvy </a:t>
            </a:r>
          </a:p>
          <a:p>
            <a:pPr marL="342900" indent="-342900">
              <a:buFont typeface="Wingdings" panose="05000000000000000000" pitchFamily="2" charset="2"/>
              <a:buChar char="Ø"/>
            </a:pPr>
            <a:endParaRPr lang="cs-CZ" sz="2200" i="0" dirty="0">
              <a:latin typeface="+mn-lt"/>
            </a:endParaRPr>
          </a:p>
          <a:p>
            <a:pPr marL="342900" indent="-342900">
              <a:buFont typeface="Wingdings" panose="05000000000000000000" pitchFamily="2" charset="2"/>
              <a:buChar char="Ø"/>
            </a:pPr>
            <a:r>
              <a:rPr lang="cs-CZ" sz="2200" i="0" dirty="0">
                <a:latin typeface="+mn-lt"/>
              </a:rPr>
              <a:t>V uzavřené smlouvě byl uveden jiný </a:t>
            </a:r>
            <a:r>
              <a:rPr lang="cs-CZ" sz="2200" i="0" u="sng" dirty="0">
                <a:latin typeface="+mn-lt"/>
              </a:rPr>
              <a:t>začátek termínu realizace </a:t>
            </a:r>
            <a:r>
              <a:rPr lang="cs-CZ" sz="2200" i="0" dirty="0">
                <a:latin typeface="+mn-lt"/>
              </a:rPr>
              <a:t>než byl v návrhu smlouvy – v návrhu smlouvy bylo uvedeno např. realizace bude zahájena do 5 PD od předání staveniště, v podepsané smlouvě do 15 PD od předání staveniště (hraniční případ ne/podstatné změny)</a:t>
            </a:r>
          </a:p>
          <a:p>
            <a:pPr marL="342900" indent="-342900">
              <a:buFont typeface="Wingdings" panose="05000000000000000000" pitchFamily="2" charset="2"/>
              <a:buChar char="Ø"/>
            </a:pPr>
            <a:endParaRPr lang="cs-CZ" sz="2200" i="0" dirty="0">
              <a:latin typeface="+mn-lt"/>
            </a:endParaRPr>
          </a:p>
          <a:p>
            <a:pPr marL="342900" indent="-342900">
              <a:buFont typeface="Wingdings" panose="05000000000000000000" pitchFamily="2" charset="2"/>
              <a:buChar char="Ø"/>
            </a:pPr>
            <a:r>
              <a:rPr lang="cs-CZ" sz="2200" i="0" dirty="0">
                <a:latin typeface="+mn-lt"/>
              </a:rPr>
              <a:t>V uzavřené smlouvě byl uveden jiný </a:t>
            </a:r>
            <a:r>
              <a:rPr lang="cs-CZ" sz="2200" i="0" u="sng" dirty="0">
                <a:latin typeface="+mn-lt"/>
              </a:rPr>
              <a:t>termín realizace </a:t>
            </a:r>
            <a:r>
              <a:rPr lang="cs-CZ" sz="2200" i="0" dirty="0">
                <a:latin typeface="+mn-lt"/>
              </a:rPr>
              <a:t>díla než v návrhu smlouvy / ZD (zpravidla případ podstatné změny)</a:t>
            </a:r>
          </a:p>
          <a:p>
            <a:endParaRPr lang="cs-CZ" dirty="0"/>
          </a:p>
        </p:txBody>
      </p:sp>
    </p:spTree>
    <p:extLst>
      <p:ext uri="{BB962C8B-B14F-4D97-AF65-F5344CB8AC3E}">
        <p14:creationId xmlns:p14="http://schemas.microsoft.com/office/powerpoint/2010/main" val="25731667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71</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Změna závazku ze smlouvy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endParaRPr lang="cs-CZ" altLang="cs-CZ" i="0" dirty="0"/>
          </a:p>
          <a:p>
            <a:pPr eaLnBrk="1" hangingPunct="1">
              <a:defRPr/>
            </a:pPr>
            <a:endParaRPr lang="cs-CZ" altLang="cs-CZ" i="0" dirty="0"/>
          </a:p>
        </p:txBody>
      </p:sp>
      <p:sp>
        <p:nvSpPr>
          <p:cNvPr id="21" name="Zástupný symbol pro obsah 1">
            <a:extLst>
              <a:ext uri="{FF2B5EF4-FFF2-40B4-BE49-F238E27FC236}">
                <a16:creationId xmlns:a16="http://schemas.microsoft.com/office/drawing/2014/main" xmlns="" id="{6684CA07-5C75-444C-9F8C-E89B78490600}"/>
              </a:ext>
            </a:extLst>
          </p:cNvPr>
          <p:cNvSpPr txBox="1">
            <a:spLocks/>
          </p:cNvSpPr>
          <p:nvPr/>
        </p:nvSpPr>
        <p:spPr>
          <a:xfrm>
            <a:off x="822325" y="1169929"/>
            <a:ext cx="7543800" cy="4699060"/>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r>
              <a:rPr lang="cs-CZ" sz="2400" b="1" i="0" dirty="0"/>
              <a:t>Změny závazků ze smlouvy </a:t>
            </a:r>
            <a:r>
              <a:rPr lang="cs-CZ" sz="2400" b="1" i="0" u="sng" dirty="0"/>
              <a:t>Pravidla OP PPR upravují shodně </a:t>
            </a:r>
            <a:r>
              <a:rPr lang="cs-CZ" sz="2400" b="1" i="0" dirty="0"/>
              <a:t>jako § 222 ZZVZ</a:t>
            </a:r>
          </a:p>
          <a:p>
            <a:pPr marL="355600" indent="-355600" eaLnBrk="1" hangingPunct="1">
              <a:buClrTx/>
              <a:buFont typeface="Wingdings" panose="05000000000000000000" pitchFamily="2" charset="2"/>
              <a:buChar char="Ø"/>
            </a:pPr>
            <a:r>
              <a:rPr lang="cs-CZ" sz="2400" b="1" i="0" dirty="0"/>
              <a:t>podstatné změny závazků ze smlouvy – zakázané</a:t>
            </a:r>
          </a:p>
          <a:p>
            <a:pPr marL="355600" indent="-355600" eaLnBrk="1" hangingPunct="1">
              <a:buClrTx/>
              <a:buFont typeface="Wingdings" panose="05000000000000000000" pitchFamily="2" charset="2"/>
              <a:buChar char="Ø"/>
            </a:pPr>
            <a:r>
              <a:rPr lang="cs-CZ" sz="2400" b="1" i="0" dirty="0"/>
              <a:t>nepodstatné změny závazků ze smlouvy – přípustné</a:t>
            </a:r>
          </a:p>
          <a:p>
            <a:pPr eaLnBrk="1" hangingPunct="1"/>
            <a:endParaRPr lang="cs-CZ" sz="2200" i="0" dirty="0"/>
          </a:p>
          <a:p>
            <a:pPr eaLnBrk="1" hangingPunct="1"/>
            <a:endParaRPr lang="cs-CZ" sz="1500" i="0" dirty="0"/>
          </a:p>
        </p:txBody>
      </p:sp>
    </p:spTree>
    <p:extLst>
      <p:ext uri="{BB962C8B-B14F-4D97-AF65-F5344CB8AC3E}">
        <p14:creationId xmlns:p14="http://schemas.microsoft.com/office/powerpoint/2010/main" val="2431901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72</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Změna závazku ze smlouvy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endParaRPr lang="cs-CZ" altLang="cs-CZ" i="0" dirty="0"/>
          </a:p>
          <a:p>
            <a:pPr eaLnBrk="1" hangingPunct="1">
              <a:defRPr/>
            </a:pPr>
            <a:endParaRPr lang="cs-CZ" altLang="cs-CZ" i="0" dirty="0"/>
          </a:p>
        </p:txBody>
      </p:sp>
      <p:sp>
        <p:nvSpPr>
          <p:cNvPr id="21" name="Zástupný symbol pro obsah 1">
            <a:extLst>
              <a:ext uri="{FF2B5EF4-FFF2-40B4-BE49-F238E27FC236}">
                <a16:creationId xmlns:a16="http://schemas.microsoft.com/office/drawing/2014/main" xmlns="" id="{6684CA07-5C75-444C-9F8C-E89B78490600}"/>
              </a:ext>
            </a:extLst>
          </p:cNvPr>
          <p:cNvSpPr txBox="1">
            <a:spLocks/>
          </p:cNvSpPr>
          <p:nvPr/>
        </p:nvSpPr>
        <p:spPr>
          <a:xfrm>
            <a:off x="822325" y="1169929"/>
            <a:ext cx="7543800" cy="4699060"/>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r>
              <a:rPr lang="cs-CZ" sz="2400" b="1" i="0" dirty="0"/>
              <a:t>Podstatnou změnou závazku ze smlouvy na veřejnou zakázku </a:t>
            </a:r>
            <a:r>
              <a:rPr lang="cs-CZ" sz="2400" i="0" dirty="0"/>
              <a:t>je taková změna, která pokud by zadávací podmínky původního zadávacího řízení odpovídaly této změně</a:t>
            </a:r>
          </a:p>
          <a:p>
            <a:pPr marL="523875" indent="-342900" eaLnBrk="1" hangingPunct="1">
              <a:buClrTx/>
              <a:buFont typeface="Wingdings" panose="05000000000000000000" pitchFamily="2" charset="2"/>
              <a:buChar char="Ø"/>
            </a:pPr>
            <a:r>
              <a:rPr lang="cs-CZ" sz="2400" dirty="0"/>
              <a:t>by umožnila účast jiných dodavatelů</a:t>
            </a:r>
          </a:p>
          <a:p>
            <a:pPr marL="523875" indent="-342900" eaLnBrk="1" hangingPunct="1">
              <a:buClrTx/>
              <a:buFont typeface="Wingdings" panose="05000000000000000000" pitchFamily="2" charset="2"/>
              <a:buChar char="Ø"/>
            </a:pPr>
            <a:r>
              <a:rPr lang="cs-CZ" sz="2400" dirty="0"/>
              <a:t>by mohla ovlivnit výběr dodavatele </a:t>
            </a:r>
          </a:p>
          <a:p>
            <a:pPr marL="523875" indent="-342900" eaLnBrk="1" hangingPunct="1">
              <a:buClrTx/>
              <a:buFont typeface="Wingdings" panose="05000000000000000000" pitchFamily="2" charset="2"/>
              <a:buChar char="Ø"/>
            </a:pPr>
            <a:r>
              <a:rPr lang="cs-CZ" sz="2400" dirty="0"/>
              <a:t>mění ekonomickou rovnováhu závazku ze smlouvy ve prospěch vybraného dodavatele</a:t>
            </a:r>
          </a:p>
          <a:p>
            <a:pPr marL="523875" indent="-342900" eaLnBrk="1" hangingPunct="1">
              <a:buClrTx/>
              <a:buFont typeface="Wingdings" panose="05000000000000000000" pitchFamily="2" charset="2"/>
              <a:buChar char="Ø"/>
            </a:pPr>
            <a:r>
              <a:rPr lang="cs-CZ" sz="2400" dirty="0"/>
              <a:t>vede k významnému rozšíření rozsahu plnění </a:t>
            </a:r>
          </a:p>
          <a:p>
            <a:pPr eaLnBrk="1" hangingPunct="1"/>
            <a:r>
              <a:rPr lang="cs-CZ" sz="2400" b="1" i="0" dirty="0"/>
              <a:t>Ostatní změny jsou nepodstatné</a:t>
            </a:r>
          </a:p>
          <a:p>
            <a:pPr eaLnBrk="1" hangingPunct="1"/>
            <a:endParaRPr lang="cs-CZ" sz="2200" b="1" i="0" dirty="0"/>
          </a:p>
          <a:p>
            <a:pPr eaLnBrk="1" hangingPunct="1"/>
            <a:endParaRPr lang="cs-CZ" sz="1500" i="0" dirty="0"/>
          </a:p>
        </p:txBody>
      </p:sp>
    </p:spTree>
    <p:extLst>
      <p:ext uri="{BB962C8B-B14F-4D97-AF65-F5344CB8AC3E}">
        <p14:creationId xmlns:p14="http://schemas.microsoft.com/office/powerpoint/2010/main" val="13082725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73</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Změna závazku ze smlouvy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endParaRPr lang="cs-CZ" altLang="cs-CZ" i="0" dirty="0"/>
          </a:p>
          <a:p>
            <a:pPr eaLnBrk="1" hangingPunct="1">
              <a:defRPr/>
            </a:pPr>
            <a:endParaRPr lang="cs-CZ" altLang="cs-CZ" i="0" dirty="0"/>
          </a:p>
        </p:txBody>
      </p:sp>
      <p:sp>
        <p:nvSpPr>
          <p:cNvPr id="21" name="Zástupný symbol pro obsah 1">
            <a:extLst>
              <a:ext uri="{FF2B5EF4-FFF2-40B4-BE49-F238E27FC236}">
                <a16:creationId xmlns:a16="http://schemas.microsoft.com/office/drawing/2014/main" xmlns="" id="{6684CA07-5C75-444C-9F8C-E89B78490600}"/>
              </a:ext>
            </a:extLst>
          </p:cNvPr>
          <p:cNvSpPr txBox="1">
            <a:spLocks/>
          </p:cNvSpPr>
          <p:nvPr/>
        </p:nvSpPr>
        <p:spPr>
          <a:xfrm>
            <a:off x="822325" y="1169929"/>
            <a:ext cx="7543800" cy="4699060"/>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pPr>
            <a:endParaRPr lang="cs-CZ" sz="2800" b="1" i="0" dirty="0"/>
          </a:p>
        </p:txBody>
      </p:sp>
      <p:sp>
        <p:nvSpPr>
          <p:cNvPr id="22" name="Zástupný symbol pro obsah 1">
            <a:extLst>
              <a:ext uri="{FF2B5EF4-FFF2-40B4-BE49-F238E27FC236}">
                <a16:creationId xmlns:a16="http://schemas.microsoft.com/office/drawing/2014/main" xmlns="" id="{5534F166-7540-4D13-ADC6-4BBA4C43790B}"/>
              </a:ext>
            </a:extLst>
          </p:cNvPr>
          <p:cNvSpPr txBox="1">
            <a:spLocks/>
          </p:cNvSpPr>
          <p:nvPr/>
        </p:nvSpPr>
        <p:spPr>
          <a:xfrm>
            <a:off x="822325" y="1210571"/>
            <a:ext cx="7543800" cy="4658419"/>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r>
              <a:rPr lang="cs-CZ" b="1" i="0" dirty="0"/>
              <a:t>222/4 Změny de-</a:t>
            </a:r>
            <a:r>
              <a:rPr lang="cs-CZ" b="1" i="0" dirty="0" err="1"/>
              <a:t>minimis</a:t>
            </a:r>
            <a:r>
              <a:rPr lang="cs-CZ" b="1" i="0" dirty="0"/>
              <a:t> (limit 10 / 15 %)</a:t>
            </a:r>
          </a:p>
          <a:p>
            <a:pPr eaLnBrk="1" hangingPunct="1"/>
            <a:r>
              <a:rPr lang="cs-CZ" b="1" i="0" dirty="0"/>
              <a:t>222/5 Technické či ekonomické důvody (limit 50 % hodnoty změny)</a:t>
            </a:r>
          </a:p>
          <a:p>
            <a:pPr eaLnBrk="1" hangingPunct="1"/>
            <a:r>
              <a:rPr lang="cs-CZ" b="1" i="0" dirty="0"/>
              <a:t>222/6 Okolnosti, jenž nebylo možné s náležitou péčí předvídat (limit 50 % hodnoty změny)</a:t>
            </a:r>
          </a:p>
          <a:p>
            <a:pPr eaLnBrk="1" hangingPunct="1"/>
            <a:r>
              <a:rPr lang="cs-CZ" i="0" dirty="0"/>
              <a:t>Celkový cenový nárůst změn 5 a 6 nesmí přesáhnout 30 % hodnoty původního závazku</a:t>
            </a:r>
          </a:p>
          <a:p>
            <a:pPr eaLnBrk="1" hangingPunct="1"/>
            <a:r>
              <a:rPr lang="cs-CZ" b="1" i="0" dirty="0"/>
              <a:t>222/7 Záměny materiálu (jen VZ na stavební práce)</a:t>
            </a:r>
          </a:p>
          <a:p>
            <a:pPr eaLnBrk="1" hangingPunct="1"/>
            <a:r>
              <a:rPr lang="cs-CZ" b="1" i="0" dirty="0"/>
              <a:t>222/10 Změna v osobě dodavatele (nástupnictví, vyhrazená změna v ZD - 100/2)</a:t>
            </a:r>
          </a:p>
          <a:p>
            <a:pPr marL="0" indent="0" eaLnBrk="1" hangingPunct="1">
              <a:buNone/>
            </a:pPr>
            <a:r>
              <a:rPr lang="cs-CZ" i="0" dirty="0"/>
              <a:t> a dále</a:t>
            </a:r>
          </a:p>
          <a:p>
            <a:pPr eaLnBrk="1" hangingPunct="1"/>
            <a:r>
              <a:rPr lang="cs-CZ" b="1" i="0" dirty="0"/>
              <a:t>100/1 Vyhrazená změna v ZD</a:t>
            </a:r>
          </a:p>
          <a:p>
            <a:pPr eaLnBrk="1" hangingPunct="1"/>
            <a:r>
              <a:rPr lang="cs-CZ" b="1" i="0" u="sng" dirty="0"/>
              <a:t>Dle výkladu MMR je možná </a:t>
            </a:r>
            <a:r>
              <a:rPr lang="cs-CZ" b="1" i="0" u="sng" dirty="0" err="1"/>
              <a:t>překvalifikace</a:t>
            </a:r>
            <a:r>
              <a:rPr lang="cs-CZ" b="1" i="0" u="sng" dirty="0"/>
              <a:t> změn!</a:t>
            </a:r>
          </a:p>
        </p:txBody>
      </p:sp>
    </p:spTree>
    <p:extLst>
      <p:ext uri="{BB962C8B-B14F-4D97-AF65-F5344CB8AC3E}">
        <p14:creationId xmlns:p14="http://schemas.microsoft.com/office/powerpoint/2010/main" val="1877700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74</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Změna závazku ze smlouvy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endParaRPr lang="cs-CZ" altLang="cs-CZ" i="0" dirty="0"/>
          </a:p>
          <a:p>
            <a:pPr eaLnBrk="1" hangingPunct="1">
              <a:defRPr/>
            </a:pPr>
            <a:endParaRPr lang="cs-CZ" altLang="cs-CZ" i="0" dirty="0"/>
          </a:p>
        </p:txBody>
      </p:sp>
      <p:sp>
        <p:nvSpPr>
          <p:cNvPr id="21" name="Zástupný symbol pro obsah 1">
            <a:extLst>
              <a:ext uri="{FF2B5EF4-FFF2-40B4-BE49-F238E27FC236}">
                <a16:creationId xmlns:a16="http://schemas.microsoft.com/office/drawing/2014/main" xmlns="" id="{6684CA07-5C75-444C-9F8C-E89B78490600}"/>
              </a:ext>
            </a:extLst>
          </p:cNvPr>
          <p:cNvSpPr txBox="1">
            <a:spLocks/>
          </p:cNvSpPr>
          <p:nvPr/>
        </p:nvSpPr>
        <p:spPr>
          <a:xfrm>
            <a:off x="822325" y="1169929"/>
            <a:ext cx="7543800" cy="4699060"/>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pPr>
            <a:endParaRPr lang="cs-CZ" sz="2800" b="1" i="0" dirty="0"/>
          </a:p>
        </p:txBody>
      </p:sp>
      <p:sp>
        <p:nvSpPr>
          <p:cNvPr id="22" name="Zástupný symbol pro obsah 1">
            <a:extLst>
              <a:ext uri="{FF2B5EF4-FFF2-40B4-BE49-F238E27FC236}">
                <a16:creationId xmlns:a16="http://schemas.microsoft.com/office/drawing/2014/main" xmlns="" id="{5534F166-7540-4D13-ADC6-4BBA4C43790B}"/>
              </a:ext>
            </a:extLst>
          </p:cNvPr>
          <p:cNvSpPr txBox="1">
            <a:spLocks/>
          </p:cNvSpPr>
          <p:nvPr/>
        </p:nvSpPr>
        <p:spPr>
          <a:xfrm>
            <a:off x="822325" y="1210571"/>
            <a:ext cx="7543800" cy="4658419"/>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endParaRPr lang="cs-CZ" b="1" i="0" u="sng" dirty="0"/>
          </a:p>
        </p:txBody>
      </p:sp>
      <p:sp>
        <p:nvSpPr>
          <p:cNvPr id="24" name="Zástupný symbol pro obsah 1">
            <a:extLst>
              <a:ext uri="{FF2B5EF4-FFF2-40B4-BE49-F238E27FC236}">
                <a16:creationId xmlns:a16="http://schemas.microsoft.com/office/drawing/2014/main" xmlns="" id="{84CAB75F-94D0-48C1-A8A5-F65A541399D2}"/>
              </a:ext>
            </a:extLst>
          </p:cNvPr>
          <p:cNvSpPr txBox="1">
            <a:spLocks/>
          </p:cNvSpPr>
          <p:nvPr/>
        </p:nvSpPr>
        <p:spPr>
          <a:xfrm>
            <a:off x="822325" y="1846265"/>
            <a:ext cx="7543800" cy="4022725"/>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14388" lvl="1" indent="-342900" eaLnBrk="1" hangingPunct="1">
              <a:buClrTx/>
              <a:buFont typeface="Wingdings" panose="05000000000000000000" pitchFamily="2" charset="2"/>
              <a:buChar char="Ø"/>
            </a:pPr>
            <a:r>
              <a:rPr lang="cs-CZ" sz="2400" i="0" dirty="0"/>
              <a:t>velice složitý výpočet</a:t>
            </a:r>
          </a:p>
          <a:p>
            <a:pPr marL="814388" lvl="1" indent="-342900" eaLnBrk="1" hangingPunct="1">
              <a:buClrTx/>
              <a:buFont typeface="Wingdings" panose="05000000000000000000" pitchFamily="2" charset="2"/>
              <a:buChar char="Ø"/>
            </a:pPr>
            <a:r>
              <a:rPr lang="cs-CZ" sz="2400" i="0" dirty="0"/>
              <a:t>možnost různých variant</a:t>
            </a:r>
          </a:p>
          <a:p>
            <a:pPr marL="814388" lvl="1" indent="-342900">
              <a:buClrTx/>
              <a:buFont typeface="Wingdings" panose="05000000000000000000" pitchFamily="2" charset="2"/>
              <a:buChar char="Ø"/>
            </a:pPr>
            <a:r>
              <a:rPr lang="cs-CZ" sz="2400" b="1" dirty="0"/>
              <a:t>změnu závazku lze provést i „mlčky“ </a:t>
            </a:r>
            <a:r>
              <a:rPr lang="cs-CZ" sz="2400" dirty="0"/>
              <a:t>(akceptováním prodlouženého termínu, proplacením dodatečných prací…)</a:t>
            </a:r>
            <a:endParaRPr lang="cs-CZ" sz="2400" i="0" dirty="0"/>
          </a:p>
          <a:p>
            <a:pPr marL="410766" lvl="1" indent="-342900" eaLnBrk="1" hangingPunct="1">
              <a:buClrTx/>
              <a:buFont typeface="Wingdings" panose="05000000000000000000" pitchFamily="2" charset="2"/>
              <a:buChar char="Ø"/>
            </a:pPr>
            <a:endParaRPr lang="cs-CZ" sz="2400" i="0" dirty="0"/>
          </a:p>
          <a:p>
            <a:pPr marL="67866" lvl="1" indent="0" eaLnBrk="1" hangingPunct="1">
              <a:buClrTx/>
              <a:buNone/>
            </a:pPr>
            <a:r>
              <a:rPr lang="cs-CZ" sz="2400" i="0" dirty="0"/>
              <a:t>Možnost využít metodiku MMR:</a:t>
            </a:r>
          </a:p>
          <a:p>
            <a:pPr marL="336947" lvl="1" indent="0" eaLnBrk="1" hangingPunct="1">
              <a:buNone/>
            </a:pPr>
            <a:r>
              <a:rPr lang="cs-CZ" sz="1800" i="0" dirty="0">
                <a:hlinkClick r:id="rId7"/>
              </a:rPr>
              <a:t>http://www.portal-vz.cz/cs/Jak-na-zadavani-verejnych-zakazek/Metodiky-stanoviska/Metodiky-k-zakonu-c-134-2016-Sb-,-o-zadavani-verejnych-zakazek/Metodiky-specialni-k-zadavacim-rizenim</a:t>
            </a:r>
            <a:r>
              <a:rPr lang="cs-CZ" sz="1800" i="0" dirty="0"/>
              <a:t> </a:t>
            </a:r>
          </a:p>
        </p:txBody>
      </p:sp>
    </p:spTree>
    <p:extLst>
      <p:ext uri="{BB962C8B-B14F-4D97-AF65-F5344CB8AC3E}">
        <p14:creationId xmlns:p14="http://schemas.microsoft.com/office/powerpoint/2010/main" val="21297613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75</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buSzTx/>
              <a:buFontTx/>
              <a:buNone/>
              <a:defRPr/>
            </a:pPr>
            <a:r>
              <a:rPr lang="cs-CZ" altLang="cs-CZ" sz="2400" i="0" dirty="0">
                <a:solidFill>
                  <a:schemeClr val="accent2"/>
                </a:solidFill>
                <a:latin typeface="Arial Black" pitchFamily="34" charset="0"/>
              </a:rPr>
              <a:t>Změna závazku ze smlouvy – termín plnění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4"/>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1"/>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1"/>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Font typeface="Arial" panose="020B0604020202020204" pitchFamily="34" charset="0"/>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r>
              <a:rPr lang="cs-CZ" altLang="cs-CZ" sz="2400" b="1" i="0" dirty="0"/>
              <a:t>Termín plnění </a:t>
            </a:r>
          </a:p>
          <a:p>
            <a:pPr marL="447675" indent="-447675" eaLnBrk="1" hangingPunct="1">
              <a:buClrTx/>
              <a:buFont typeface="Wingdings" panose="05000000000000000000" pitchFamily="2" charset="2"/>
              <a:buChar char="Ø"/>
              <a:defRPr/>
            </a:pPr>
            <a:r>
              <a:rPr lang="cs-CZ" altLang="cs-CZ" sz="2400" i="0" dirty="0"/>
              <a:t>Velice důležitý údaj pro zpracování nabídky, dojde-li dodatečně (po výběru dodavatele) k jeho podstatné změně, aniž by byla předem avizována či objektivně zdůvodněna, pak se může jednat o nepřípustnou změnu smlouvy</a:t>
            </a:r>
          </a:p>
          <a:p>
            <a:pPr marL="447675" indent="-447675" eaLnBrk="1" hangingPunct="1">
              <a:buClrTx/>
              <a:buFont typeface="Wingdings" panose="05000000000000000000" pitchFamily="2" charset="2"/>
              <a:buChar char="Ø"/>
              <a:defRPr/>
            </a:pPr>
            <a:r>
              <a:rPr lang="cs-CZ" altLang="cs-CZ" sz="2400" i="0" dirty="0"/>
              <a:t>Doba plnění by měla být definována lhůtou, např. ve dnech, týdnech, měsících od určitého počátečního bodu T0, </a:t>
            </a:r>
            <a:r>
              <a:rPr lang="cs-CZ" altLang="cs-CZ" sz="2400" b="1" i="0" dirty="0"/>
              <a:t>nikoliv konkrétním datem!</a:t>
            </a:r>
            <a:endParaRPr lang="cs-CZ" altLang="cs-CZ" sz="2400" i="0" dirty="0"/>
          </a:p>
          <a:p>
            <a:pPr marL="447675" indent="-447675" eaLnBrk="1" hangingPunct="1">
              <a:buClrTx/>
              <a:buFont typeface="Wingdings" panose="05000000000000000000" pitchFamily="2" charset="2"/>
              <a:buChar char="Ø"/>
              <a:defRPr/>
            </a:pPr>
            <a:r>
              <a:rPr lang="cs-CZ" altLang="cs-CZ" sz="2400" i="0" dirty="0"/>
              <a:t>Pokud zadavatele vedou závažné důvody ke stanovení doby plnění konkrétním datem, měl by v ZD stanovit podmínky resp. mechanizmus prodloužení doby plnění.	</a:t>
            </a:r>
          </a:p>
          <a:p>
            <a:pPr eaLnBrk="1" hangingPunct="1">
              <a:buFont typeface="Wingdings" panose="05000000000000000000" pitchFamily="2" charset="2"/>
              <a:buChar char="Ø"/>
              <a:defRPr/>
            </a:pPr>
            <a:endParaRPr lang="cs-CZ" altLang="cs-CZ" sz="2600" i="0" dirty="0"/>
          </a:p>
          <a:p>
            <a:pPr eaLnBrk="1" hangingPunct="1">
              <a:buFont typeface="Wingdings" panose="05000000000000000000" pitchFamily="2" charset="2"/>
              <a:buChar char="Ø"/>
              <a:defRPr/>
            </a:pPr>
            <a:endParaRPr lang="cs-CZ" altLang="cs-CZ" i="0" dirty="0"/>
          </a:p>
          <a:p>
            <a:pPr eaLnBrk="1" hangingPunct="1">
              <a:defRPr/>
            </a:pPr>
            <a:endParaRPr lang="cs-CZ" altLang="cs-CZ" i="0" dirty="0"/>
          </a:p>
        </p:txBody>
      </p:sp>
    </p:spTree>
    <p:extLst>
      <p:ext uri="{BB962C8B-B14F-4D97-AF65-F5344CB8AC3E}">
        <p14:creationId xmlns:p14="http://schemas.microsoft.com/office/powerpoint/2010/main" val="3193861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76</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buSzTx/>
              <a:buFontTx/>
              <a:buNone/>
              <a:defRPr/>
            </a:pPr>
            <a:r>
              <a:rPr lang="cs-CZ" altLang="cs-CZ" sz="2400" i="0" dirty="0">
                <a:solidFill>
                  <a:schemeClr val="accent2"/>
                </a:solidFill>
                <a:latin typeface="Arial Black" pitchFamily="34" charset="0"/>
              </a:rPr>
              <a:t>Změna závazku ze smlouvy – termín plnění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4"/>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1"/>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1"/>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Font typeface="Arial" panose="020B0604020202020204" pitchFamily="34" charset="0"/>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r>
              <a:rPr lang="cs-CZ" altLang="cs-CZ" sz="2400" b="1" i="0" dirty="0"/>
              <a:t>Termín plnění – výhrada klimatických podmínek</a:t>
            </a:r>
          </a:p>
          <a:p>
            <a:pPr marL="447675" indent="-447675" eaLnBrk="1" hangingPunct="1">
              <a:buClrTx/>
              <a:buFont typeface="Wingdings" panose="05000000000000000000" pitchFamily="2" charset="2"/>
              <a:buChar char="Ø"/>
              <a:defRPr/>
            </a:pPr>
            <a:r>
              <a:rPr lang="cs-CZ" altLang="cs-CZ" sz="2400" i="0" dirty="0"/>
              <a:t>Pokud není v ZD/Smlouvě sjednána výhrada klimatických podmínek, nemá dle rozhodovací praxe ÚOHS dodavatel nárok na prodloužení </a:t>
            </a:r>
          </a:p>
          <a:p>
            <a:pPr marL="447675" indent="-447675" eaLnBrk="1" hangingPunct="1">
              <a:buClrTx/>
              <a:buFont typeface="Wingdings" panose="05000000000000000000" pitchFamily="2" charset="2"/>
              <a:buChar char="Ø"/>
              <a:defRPr/>
            </a:pPr>
            <a:r>
              <a:rPr lang="cs-CZ" altLang="cs-CZ" sz="2400" b="1" i="0" dirty="0"/>
              <a:t>pokud sjednáno prodloužení, pak podstatná změna smlouvy!</a:t>
            </a:r>
          </a:p>
          <a:p>
            <a:pPr eaLnBrk="1" hangingPunct="1">
              <a:buFont typeface="Wingdings" panose="05000000000000000000" pitchFamily="2" charset="2"/>
              <a:buChar char="Ø"/>
              <a:defRPr/>
            </a:pPr>
            <a:endParaRPr lang="cs-CZ" altLang="cs-CZ" i="0" dirty="0"/>
          </a:p>
          <a:p>
            <a:pPr eaLnBrk="1" hangingPunct="1">
              <a:defRPr/>
            </a:pPr>
            <a:endParaRPr lang="cs-CZ" altLang="cs-CZ" i="0" dirty="0"/>
          </a:p>
        </p:txBody>
      </p:sp>
    </p:spTree>
    <p:extLst>
      <p:ext uri="{BB962C8B-B14F-4D97-AF65-F5344CB8AC3E}">
        <p14:creationId xmlns:p14="http://schemas.microsoft.com/office/powerpoint/2010/main" val="29300288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77</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buSzTx/>
              <a:buFontTx/>
              <a:buNone/>
              <a:defRPr/>
            </a:pPr>
            <a:r>
              <a:rPr lang="cs-CZ" altLang="cs-CZ" sz="2400" i="0" dirty="0">
                <a:solidFill>
                  <a:schemeClr val="accent2"/>
                </a:solidFill>
                <a:latin typeface="Arial Black" pitchFamily="34" charset="0"/>
              </a:rPr>
              <a:t>Změna závazku ze smlouvy – podstatné parametry smlouvy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4"/>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1"/>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1"/>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Font typeface="Arial" panose="020B0604020202020204" pitchFamily="34" charset="0"/>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r>
              <a:rPr lang="cs-CZ" altLang="cs-CZ" sz="2400" b="1" i="0" dirty="0"/>
              <a:t>Další podstatné parametry smlouvy</a:t>
            </a:r>
          </a:p>
          <a:p>
            <a:pPr marL="447675" indent="-447675" eaLnBrk="1" hangingPunct="1">
              <a:buClrTx/>
              <a:buFont typeface="Wingdings" panose="05000000000000000000" pitchFamily="2" charset="2"/>
              <a:buChar char="Ø"/>
              <a:defRPr/>
            </a:pPr>
            <a:r>
              <a:rPr lang="cs-CZ" altLang="cs-CZ" sz="2400" i="0" dirty="0"/>
              <a:t>Platební podmínky (sjednání záloh, dílčích plateb…)</a:t>
            </a:r>
          </a:p>
          <a:p>
            <a:pPr marL="447675" indent="-447675" eaLnBrk="1" hangingPunct="1">
              <a:buClrTx/>
              <a:buFont typeface="Wingdings" panose="05000000000000000000" pitchFamily="2" charset="2"/>
              <a:buChar char="Ø"/>
              <a:defRPr/>
            </a:pPr>
            <a:r>
              <a:rPr lang="cs-CZ" altLang="cs-CZ" sz="2400" i="0" dirty="0"/>
              <a:t>Sankční podmínky (snížení /nevymáhání sankcí…)</a:t>
            </a:r>
          </a:p>
          <a:p>
            <a:pPr marL="447675" indent="-447675" eaLnBrk="1" hangingPunct="1">
              <a:buClrTx/>
              <a:buFont typeface="Wingdings" panose="05000000000000000000" pitchFamily="2" charset="2"/>
              <a:buChar char="Ø"/>
              <a:defRPr/>
            </a:pPr>
            <a:r>
              <a:rPr lang="cs-CZ" altLang="cs-CZ" sz="2400" i="0" dirty="0"/>
              <a:t>Zajišťovací podmínky (bankovní záruky…)</a:t>
            </a:r>
          </a:p>
          <a:p>
            <a:pPr marL="447675" indent="-447675" eaLnBrk="1" hangingPunct="1">
              <a:buClrTx/>
              <a:buFont typeface="Wingdings" panose="05000000000000000000" pitchFamily="2" charset="2"/>
              <a:buChar char="Ø"/>
              <a:defRPr/>
            </a:pPr>
            <a:r>
              <a:rPr lang="cs-CZ" altLang="cs-CZ" sz="2400" i="0" dirty="0"/>
              <a:t>Zajištění jakosti (záruční lhůty a podmínky…) </a:t>
            </a:r>
          </a:p>
          <a:p>
            <a:pPr eaLnBrk="1" hangingPunct="1">
              <a:buFont typeface="Wingdings" panose="05000000000000000000" pitchFamily="2" charset="2"/>
              <a:buChar char="Ø"/>
              <a:defRPr/>
            </a:pPr>
            <a:endParaRPr lang="cs-CZ" altLang="cs-CZ" i="0" dirty="0"/>
          </a:p>
          <a:p>
            <a:pPr eaLnBrk="1" hangingPunct="1">
              <a:defRPr/>
            </a:pPr>
            <a:endParaRPr lang="cs-CZ" altLang="cs-CZ" i="0" dirty="0"/>
          </a:p>
        </p:txBody>
      </p:sp>
    </p:spTree>
    <p:extLst>
      <p:ext uri="{BB962C8B-B14F-4D97-AF65-F5344CB8AC3E}">
        <p14:creationId xmlns:p14="http://schemas.microsoft.com/office/powerpoint/2010/main" val="14041535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78</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Přílohy MPZ</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buClrTx/>
              <a:buFont typeface="Wingdings" panose="05000000000000000000" pitchFamily="2" charset="2"/>
              <a:buChar char="§"/>
            </a:pPr>
            <a:r>
              <a:rPr lang="cs-CZ" i="0" dirty="0"/>
              <a:t>Příloha č. 1 – Obchodní podmínky zakázek na stavební práce (zrušena závaznost)</a:t>
            </a:r>
          </a:p>
          <a:p>
            <a:pPr>
              <a:spcAft>
                <a:spcPts val="1200"/>
              </a:spcAft>
              <a:buClrTx/>
              <a:buFont typeface="Wingdings" panose="05000000000000000000" pitchFamily="2" charset="2"/>
              <a:buChar char="§"/>
            </a:pPr>
            <a:r>
              <a:rPr lang="cs-CZ" i="0" dirty="0"/>
              <a:t>Příloha č. 2 - Formulář oznámení výběrového řízení – zadávací podmínky</a:t>
            </a:r>
          </a:p>
          <a:p>
            <a:pPr>
              <a:spcAft>
                <a:spcPts val="1200"/>
              </a:spcAft>
              <a:buClrTx/>
              <a:buFont typeface="Wingdings" panose="05000000000000000000" pitchFamily="2" charset="2"/>
              <a:buChar char="§"/>
            </a:pPr>
            <a:r>
              <a:rPr lang="cs-CZ" i="0" dirty="0"/>
              <a:t>Příloha č. 3 - Protokol o otevírání obálek, posouzení a hodnocení nabídek</a:t>
            </a:r>
          </a:p>
          <a:p>
            <a:pPr>
              <a:spcAft>
                <a:spcPts val="1200"/>
              </a:spcAft>
              <a:buClrTx/>
              <a:buFont typeface="Wingdings" panose="05000000000000000000" pitchFamily="2" charset="2"/>
              <a:buChar char="§"/>
            </a:pPr>
            <a:r>
              <a:rPr lang="cs-CZ" i="0" dirty="0"/>
              <a:t>Příloha č. 4 - Jmenování hodnotící komise/Pověření k otevírání obálek, posouzení a hodnocení nabídek</a:t>
            </a:r>
          </a:p>
          <a:p>
            <a:pPr>
              <a:spcAft>
                <a:spcPts val="1200"/>
              </a:spcAft>
              <a:buClrTx/>
              <a:buFont typeface="Wingdings" panose="05000000000000000000" pitchFamily="2" charset="2"/>
              <a:buChar char="§"/>
            </a:pPr>
            <a:r>
              <a:rPr lang="cs-CZ" i="0" dirty="0"/>
              <a:t>Příloha č. 5 - Prohlášení o neexistenci střetu zájmů</a:t>
            </a:r>
          </a:p>
          <a:p>
            <a:pPr>
              <a:spcAft>
                <a:spcPts val="1200"/>
              </a:spcAft>
              <a:buClrTx/>
              <a:buFont typeface="Wingdings" panose="05000000000000000000" pitchFamily="2" charset="2"/>
              <a:buChar char="§"/>
            </a:pPr>
            <a:r>
              <a:rPr lang="cs-CZ" i="0" dirty="0"/>
              <a:t>Příloha č. 6 - Podnět k zahájení správního řízení</a:t>
            </a:r>
          </a:p>
          <a:p>
            <a:pPr>
              <a:spcAft>
                <a:spcPts val="1200"/>
              </a:spcAft>
            </a:pPr>
            <a:endParaRPr lang="cs-CZ" sz="2400" i="0" dirty="0"/>
          </a:p>
        </p:txBody>
      </p:sp>
    </p:spTree>
    <p:extLst>
      <p:ext uri="{BB962C8B-B14F-4D97-AF65-F5344CB8AC3E}">
        <p14:creationId xmlns:p14="http://schemas.microsoft.com/office/powerpoint/2010/main" val="28203075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79</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368976"/>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eaLnBrk="1" hangingPunct="1">
              <a:spcAft>
                <a:spcPts val="1200"/>
              </a:spcAft>
              <a:buSzTx/>
              <a:buNone/>
              <a:defRPr/>
            </a:pPr>
            <a:r>
              <a:rPr lang="cs-CZ" altLang="cs-CZ" i="0" dirty="0">
                <a:latin typeface="+mn-lt"/>
              </a:rPr>
              <a:t>Pravidla OP PPR stanoví finanční opravy, které se použijí v případě porušení pravidel pro zadávání zakázek</a:t>
            </a:r>
          </a:p>
          <a:p>
            <a:pPr marL="285750" indent="-285750" eaLnBrk="1" hangingPunct="1">
              <a:spcAft>
                <a:spcPts val="600"/>
              </a:spcAft>
              <a:buSzTx/>
              <a:buFont typeface="Wingdings" panose="05000000000000000000" pitchFamily="2" charset="2"/>
              <a:buChar char="Ø"/>
              <a:defRPr/>
            </a:pPr>
            <a:r>
              <a:rPr lang="cs-CZ" altLang="cs-CZ" sz="2200" b="0" i="0" dirty="0">
                <a:latin typeface="+mn-lt"/>
              </a:rPr>
              <a:t>sazba oprav 5 %, 10 %, 25 % a 100 % (dle závažnosti porušení pravidel)</a:t>
            </a:r>
          </a:p>
          <a:p>
            <a:pPr marL="285750" indent="-285750" eaLnBrk="1" hangingPunct="1">
              <a:spcAft>
                <a:spcPts val="600"/>
              </a:spcAft>
              <a:buSzTx/>
              <a:buFont typeface="Wingdings" panose="05000000000000000000" pitchFamily="2" charset="2"/>
              <a:buChar char="Ø"/>
              <a:defRPr/>
            </a:pPr>
            <a:r>
              <a:rPr lang="cs-CZ" altLang="cs-CZ" sz="2200" b="0" i="0" dirty="0">
                <a:latin typeface="+mn-lt"/>
              </a:rPr>
              <a:t>pokud je možné přesně vyčíslit finanční důsledky pro danou zakázku, uplatní se oprava v takto vyčíslitelné výši</a:t>
            </a:r>
          </a:p>
          <a:p>
            <a:pPr marL="285750" indent="-285750" eaLnBrk="1" hangingPunct="1">
              <a:spcAft>
                <a:spcPts val="600"/>
              </a:spcAft>
              <a:buSzTx/>
              <a:buFont typeface="Wingdings" panose="05000000000000000000" pitchFamily="2" charset="2"/>
              <a:buChar char="Ø"/>
              <a:defRPr/>
            </a:pPr>
            <a:r>
              <a:rPr lang="cs-CZ" altLang="cs-CZ" sz="2200" b="0" i="0" dirty="0">
                <a:latin typeface="+mn-lt"/>
              </a:rPr>
              <a:t>Při více porušení v rámci jedné zakázky se sazby nesčítají, uplatní se sazba za nejzávažnější porušení </a:t>
            </a:r>
          </a:p>
          <a:p>
            <a:pPr eaLnBrk="1" hangingPunct="1">
              <a:spcAft>
                <a:spcPts val="600"/>
              </a:spcAft>
              <a:buSzTx/>
              <a:buNone/>
              <a:defRPr/>
            </a:pPr>
            <a:r>
              <a:rPr lang="cs-CZ" altLang="cs-CZ" sz="2000" b="0" dirty="0">
                <a:latin typeface="+mn-lt"/>
              </a:rPr>
              <a:t>Jednotlivé sazby finančních oprav za porušení pravidel pro zadávání zakázek jsou součástí právního aktu o poskytnutí podpory z OP PPR a zároveň jsou k dispozici na internetových stránkách www.penizeproprahu.cz</a:t>
            </a:r>
          </a:p>
          <a:p>
            <a:pPr eaLnBrk="1" hangingPunct="1">
              <a:spcAft>
                <a:spcPts val="1200"/>
              </a:spcAft>
              <a:buSzTx/>
              <a:buNone/>
              <a:defRPr/>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800" i="0" dirty="0">
                <a:solidFill>
                  <a:schemeClr val="accent2"/>
                </a:solidFill>
                <a:latin typeface="Arial Black" pitchFamily="34" charset="0"/>
              </a:rPr>
              <a:t>Finanční opravy</a:t>
            </a:r>
          </a:p>
        </p:txBody>
      </p:sp>
    </p:spTree>
    <p:extLst>
      <p:ext uri="{BB962C8B-B14F-4D97-AF65-F5344CB8AC3E}">
        <p14:creationId xmlns:p14="http://schemas.microsoft.com/office/powerpoint/2010/main" val="355450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8</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392488"/>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eaLnBrk="1" hangingPunct="1">
              <a:spcAft>
                <a:spcPts val="1800"/>
              </a:spcAft>
              <a:buSzTx/>
              <a:buNone/>
              <a:defRPr/>
            </a:pPr>
            <a:r>
              <a:rPr lang="cs-CZ" altLang="cs-CZ" i="0" dirty="0">
                <a:latin typeface="+mn-lt"/>
              </a:rPr>
              <a:t>Příklad:</a:t>
            </a:r>
          </a:p>
          <a:p>
            <a:pPr eaLnBrk="1" hangingPunct="1">
              <a:spcAft>
                <a:spcPts val="1800"/>
              </a:spcAft>
              <a:buSzTx/>
              <a:buNone/>
              <a:defRPr/>
            </a:pPr>
            <a:r>
              <a:rPr lang="cs-CZ" altLang="cs-CZ" b="0" i="0" dirty="0">
                <a:latin typeface="+mn-lt"/>
              </a:rPr>
              <a:t>VZ na stavební práce mimo režim ZZVZ</a:t>
            </a:r>
          </a:p>
          <a:p>
            <a:pPr marL="342900" indent="-342900" eaLnBrk="1" hangingPunct="1">
              <a:spcAft>
                <a:spcPts val="1800"/>
              </a:spcAft>
              <a:buSzTx/>
              <a:buFont typeface="Wingdings" panose="05000000000000000000" pitchFamily="2" charset="2"/>
              <a:buChar char="Ø"/>
              <a:defRPr/>
            </a:pPr>
            <a:r>
              <a:rPr lang="cs-CZ" altLang="cs-CZ" b="0" i="0" dirty="0">
                <a:latin typeface="+mn-lt"/>
              </a:rPr>
              <a:t>Zadavatel oslovil výzvou 3 dodavatele, kterým poskytnul pouze hlavní položky rozpočtu VZ</a:t>
            </a:r>
          </a:p>
          <a:p>
            <a:pPr marL="342900" indent="-342900" eaLnBrk="1" hangingPunct="1">
              <a:spcAft>
                <a:spcPts val="1800"/>
              </a:spcAft>
              <a:buSzTx/>
              <a:buFont typeface="Wingdings" panose="05000000000000000000" pitchFamily="2" charset="2"/>
              <a:buChar char="Ø"/>
              <a:defRPr/>
            </a:pPr>
            <a:r>
              <a:rPr lang="cs-CZ" altLang="cs-CZ" b="0" i="0" dirty="0">
                <a:latin typeface="+mn-lt"/>
              </a:rPr>
              <a:t>Následně s dodavatelem s nejnižší cenou hlavních položek uzavřel </a:t>
            </a:r>
            <a:r>
              <a:rPr lang="cs-CZ" altLang="cs-CZ" b="0" i="0" dirty="0" err="1">
                <a:latin typeface="+mn-lt"/>
              </a:rPr>
              <a:t>SoD</a:t>
            </a:r>
            <a:r>
              <a:rPr lang="cs-CZ" altLang="cs-CZ" b="0" i="0" dirty="0">
                <a:latin typeface="+mn-lt"/>
              </a:rPr>
              <a:t> s kompletním rozpočtem VZ, který byl o cca 1/3 vyšší, než v rámci původního oslovení</a:t>
            </a:r>
          </a:p>
          <a:p>
            <a:pPr algn="ctr" eaLnBrk="1" hangingPunct="1">
              <a:spcAft>
                <a:spcPts val="1800"/>
              </a:spcAft>
              <a:buSzTx/>
              <a:buNone/>
              <a:defRPr/>
            </a:pPr>
            <a:r>
              <a:rPr lang="cs-CZ" altLang="cs-CZ" b="0" i="0" dirty="0">
                <a:latin typeface="+mn-lt"/>
              </a:rPr>
              <a:t>= porušení zásad transparentnosti a rovného zacházení</a:t>
            </a: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Zásady postupu zadavatele</a:t>
            </a:r>
          </a:p>
        </p:txBody>
      </p:sp>
    </p:spTree>
    <p:extLst>
      <p:ext uri="{BB962C8B-B14F-4D97-AF65-F5344CB8AC3E}">
        <p14:creationId xmlns:p14="http://schemas.microsoft.com/office/powerpoint/2010/main" val="22225356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80</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lgn="ctr">
              <a:buNone/>
            </a:pPr>
            <a:endParaRPr lang="cs-CZ" altLang="cs-CZ" i="0" dirty="0">
              <a:solidFill>
                <a:schemeClr val="accent2"/>
              </a:solidFill>
              <a:latin typeface="Arial Black" pitchFamily="34" charset="0"/>
            </a:endParaRPr>
          </a:p>
          <a:p>
            <a:pPr algn="ctr">
              <a:buNone/>
            </a:pPr>
            <a:endParaRPr lang="cs-CZ" altLang="cs-CZ" i="0" dirty="0">
              <a:solidFill>
                <a:schemeClr val="accent2"/>
              </a:solidFill>
              <a:latin typeface="Arial Black" pitchFamily="34" charset="0"/>
            </a:endParaRPr>
          </a:p>
          <a:p>
            <a:pPr algn="ctr">
              <a:buNone/>
            </a:pPr>
            <a:r>
              <a:rPr lang="cs-CZ" altLang="cs-CZ" sz="3200" i="0" dirty="0">
                <a:solidFill>
                  <a:schemeClr val="accent2"/>
                </a:solidFill>
                <a:latin typeface="Arial Black" pitchFamily="34" charset="0"/>
              </a:rPr>
              <a:t>Dotazy, diskuse</a:t>
            </a:r>
          </a:p>
          <a:p>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endParaRPr lang="cs-CZ" altLang="cs-CZ" sz="2800" i="0" dirty="0">
              <a:solidFill>
                <a:schemeClr val="accent2"/>
              </a:solidFill>
              <a:latin typeface="Arial Black" pitchFamily="34" charset="0"/>
            </a:endParaRPr>
          </a:p>
        </p:txBody>
      </p:sp>
    </p:spTree>
    <p:extLst>
      <p:ext uri="{BB962C8B-B14F-4D97-AF65-F5344CB8AC3E}">
        <p14:creationId xmlns:p14="http://schemas.microsoft.com/office/powerpoint/2010/main" val="35638641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 name="Obrázek 2">
            <a:extLst>
              <a:ext uri="{FF2B5EF4-FFF2-40B4-BE49-F238E27FC236}">
                <a16:creationId xmlns:a16="http://schemas.microsoft.com/office/drawing/2014/main" xmlns="" id="{386E11E7-F6D5-44BA-9F53-F0BB38EAF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550" y="6113295"/>
            <a:ext cx="3830413" cy="580581"/>
          </a:xfrm>
          <a:prstGeom prst="rect">
            <a:avLst/>
          </a:prstGeom>
        </p:spPr>
      </p:pic>
      <p:sp>
        <p:nvSpPr>
          <p:cNvPr id="4" name="Rectangle 4">
            <a:extLst>
              <a:ext uri="{FF2B5EF4-FFF2-40B4-BE49-F238E27FC236}">
                <a16:creationId xmlns:a16="http://schemas.microsoft.com/office/drawing/2014/main" xmlns="" id="{E8846BF1-8224-4931-9421-8DAA24BD4D17}"/>
              </a:ext>
            </a:extLst>
          </p:cNvPr>
          <p:cNvSpPr>
            <a:spLocks noChangeArrowheads="1"/>
          </p:cNvSpPr>
          <p:nvPr/>
        </p:nvSpPr>
        <p:spPr bwMode="auto">
          <a:xfrm>
            <a:off x="1042988" y="1341438"/>
            <a:ext cx="73453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r" eaLnBrk="1" hangingPunct="1">
              <a:lnSpc>
                <a:spcPct val="100000"/>
              </a:lnSpc>
              <a:spcBef>
                <a:spcPct val="0"/>
              </a:spcBef>
              <a:spcAft>
                <a:spcPct val="0"/>
              </a:spcAft>
              <a:buClrTx/>
              <a:buSzTx/>
              <a:buFontTx/>
              <a:buNone/>
            </a:pPr>
            <a:r>
              <a:rPr lang="cs-CZ" altLang="cs-CZ" sz="3600" i="0" dirty="0">
                <a:solidFill>
                  <a:schemeClr val="accent2"/>
                </a:solidFill>
                <a:latin typeface="Arial Black" panose="020B0A04020102020204" pitchFamily="34" charset="0"/>
              </a:rPr>
              <a:t>Děkuji za pozornost </a:t>
            </a:r>
          </a:p>
          <a:p>
            <a:pPr algn="r" eaLnBrk="1" hangingPunct="1">
              <a:lnSpc>
                <a:spcPct val="100000"/>
              </a:lnSpc>
              <a:spcBef>
                <a:spcPct val="0"/>
              </a:spcBef>
              <a:spcAft>
                <a:spcPct val="0"/>
              </a:spcAft>
              <a:buClrTx/>
              <a:buSzTx/>
              <a:buFontTx/>
              <a:buNone/>
            </a:pPr>
            <a:endParaRPr lang="cs-CZ" altLang="cs-CZ" sz="4400" i="0" dirty="0">
              <a:solidFill>
                <a:schemeClr val="accent2"/>
              </a:solidFill>
              <a:latin typeface="+mn-lt"/>
            </a:endParaRPr>
          </a:p>
          <a:p>
            <a:pPr algn="r" eaLnBrk="1" hangingPunct="1">
              <a:lnSpc>
                <a:spcPct val="100000"/>
              </a:lnSpc>
              <a:spcBef>
                <a:spcPct val="0"/>
              </a:spcBef>
              <a:spcAft>
                <a:spcPct val="0"/>
              </a:spcAft>
              <a:buClrTx/>
              <a:buSzTx/>
              <a:buFontTx/>
              <a:buNone/>
            </a:pPr>
            <a:endParaRPr lang="cs-CZ" altLang="cs-CZ" sz="2800" i="0" dirty="0">
              <a:solidFill>
                <a:schemeClr val="accent2"/>
              </a:solidFill>
              <a:latin typeface="+mn-lt"/>
              <a:sym typeface="Wingdings" panose="05000000000000000000" pitchFamily="2" charset="2"/>
            </a:endParaRPr>
          </a:p>
          <a:p>
            <a:pPr marL="571500" indent="-571500" algn="r" eaLnBrk="1" hangingPunct="1">
              <a:lnSpc>
                <a:spcPct val="100000"/>
              </a:lnSpc>
              <a:spcBef>
                <a:spcPct val="0"/>
              </a:spcBef>
              <a:spcAft>
                <a:spcPct val="0"/>
              </a:spcAft>
              <a:buClrTx/>
              <a:buSzTx/>
              <a:buAutoNum type="romanUcPeriod"/>
            </a:pPr>
            <a:r>
              <a:rPr lang="cs-CZ" altLang="cs-CZ" sz="2800" i="0" dirty="0">
                <a:solidFill>
                  <a:schemeClr val="accent2"/>
                </a:solidFill>
                <a:latin typeface="+mn-lt"/>
                <a:sym typeface="Wingdings" panose="05000000000000000000" pitchFamily="2" charset="2"/>
              </a:rPr>
              <a:t>Lukš</a:t>
            </a:r>
          </a:p>
          <a:p>
            <a:pPr algn="r" eaLnBrk="1" hangingPunct="1">
              <a:lnSpc>
                <a:spcPct val="100000"/>
              </a:lnSpc>
              <a:spcBef>
                <a:spcPct val="0"/>
              </a:spcBef>
              <a:spcAft>
                <a:spcPct val="0"/>
              </a:spcAft>
              <a:buClrTx/>
              <a:buSzTx/>
              <a:buNone/>
            </a:pPr>
            <a:r>
              <a:rPr lang="cs-CZ" altLang="cs-CZ" sz="2800" i="0" dirty="0">
                <a:solidFill>
                  <a:schemeClr val="accent2"/>
                </a:solidFill>
                <a:latin typeface="+mn-lt"/>
              </a:rPr>
              <a:t/>
            </a:r>
            <a:br>
              <a:rPr lang="cs-CZ" altLang="cs-CZ" sz="2800" i="0" dirty="0">
                <a:solidFill>
                  <a:schemeClr val="accent2"/>
                </a:solidFill>
                <a:latin typeface="+mn-lt"/>
              </a:rPr>
            </a:br>
            <a:endParaRPr lang="cs-CZ" altLang="cs-CZ" sz="2800" i="0" dirty="0">
              <a:solidFill>
                <a:schemeClr val="accent2"/>
              </a:solidFill>
              <a:latin typeface="+mn-lt"/>
            </a:endParaRPr>
          </a:p>
        </p:txBody>
      </p:sp>
    </p:spTree>
    <p:extLst>
      <p:ext uri="{BB962C8B-B14F-4D97-AF65-F5344CB8AC3E}">
        <p14:creationId xmlns:p14="http://schemas.microsoft.com/office/powerpoint/2010/main" val="253256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9</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392488"/>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eaLnBrk="1" hangingPunct="1">
              <a:spcAft>
                <a:spcPts val="1800"/>
              </a:spcAft>
              <a:buSzTx/>
              <a:buNone/>
              <a:defRPr/>
            </a:pPr>
            <a:r>
              <a:rPr lang="cs-CZ" altLang="cs-CZ" i="0" dirty="0">
                <a:latin typeface="+mn-lt"/>
              </a:rPr>
              <a:t>Příklad:</a:t>
            </a:r>
          </a:p>
          <a:p>
            <a:pPr eaLnBrk="1" hangingPunct="1">
              <a:spcAft>
                <a:spcPts val="1800"/>
              </a:spcAft>
              <a:buSzTx/>
              <a:buNone/>
              <a:defRPr/>
            </a:pPr>
            <a:r>
              <a:rPr lang="cs-CZ" altLang="cs-CZ" b="0" i="0" dirty="0">
                <a:latin typeface="+mn-lt"/>
              </a:rPr>
              <a:t>VZ na stavební práce mimo režim ZZVZ</a:t>
            </a:r>
          </a:p>
          <a:p>
            <a:pPr marL="342900" indent="-342900">
              <a:buFont typeface="Wingdings" panose="05000000000000000000" pitchFamily="2" charset="2"/>
              <a:buChar char="Ø"/>
            </a:pPr>
            <a:r>
              <a:rPr lang="cs-CZ" b="0" i="0" dirty="0">
                <a:latin typeface="+mn-lt"/>
              </a:rPr>
              <a:t>Zadavatel v žádosti o cenovou nabídku neuvedl informace o hodnotících kritériích a o způsob hodnocení hodnotících kritérií, </a:t>
            </a:r>
          </a:p>
          <a:p>
            <a:pPr marL="342900" indent="-342900">
              <a:buFont typeface="Wingdings" panose="05000000000000000000" pitchFamily="2" charset="2"/>
              <a:buChar char="Ø"/>
            </a:pPr>
            <a:r>
              <a:rPr lang="cs-CZ" b="0" i="0" dirty="0">
                <a:latin typeface="+mn-lt"/>
              </a:rPr>
              <a:t>Zadavatel nestanovil řádně lhůtu pro podání nabídek, neboť pouze uvedl, že zateplení by rád provedl do konce tohoto roku a žádá tedy o předání případné nabídky do konce srpna 2016 </a:t>
            </a:r>
          </a:p>
          <a:p>
            <a:pPr>
              <a:buNone/>
            </a:pPr>
            <a:endParaRPr lang="cs-CZ" altLang="cs-CZ" b="0" i="0" dirty="0">
              <a:latin typeface="+mn-lt"/>
            </a:endParaRPr>
          </a:p>
          <a:p>
            <a:pPr algn="ctr">
              <a:buNone/>
            </a:pPr>
            <a:r>
              <a:rPr lang="cs-CZ" altLang="cs-CZ" b="0" i="0" dirty="0">
                <a:latin typeface="+mn-lt"/>
              </a:rPr>
              <a:t>= porušení zásad transparentnosti a rovného zacházení</a:t>
            </a: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Zásady postupu zadavatele</a:t>
            </a:r>
          </a:p>
        </p:txBody>
      </p:sp>
    </p:spTree>
    <p:extLst>
      <p:ext uri="{BB962C8B-B14F-4D97-AF65-F5344CB8AC3E}">
        <p14:creationId xmlns:p14="http://schemas.microsoft.com/office/powerpoint/2010/main" val="1163779902"/>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4227</Words>
  <Application>Microsoft Office PowerPoint</Application>
  <PresentationFormat>Předvádění na obrazovce (4:3)</PresentationFormat>
  <Paragraphs>695</Paragraphs>
  <Slides>81</Slides>
  <Notes>79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81</vt:i4>
      </vt:variant>
    </vt:vector>
  </HeadingPairs>
  <TitlesOfParts>
    <vt:vector size="87" baseType="lpstr">
      <vt:lpstr>Arial</vt:lpstr>
      <vt:lpstr>Arial Black</vt:lpstr>
      <vt:lpstr>Calibri</vt:lpstr>
      <vt:lpstr>Symbol</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Michaela Hrabová</dc:creator>
  <cp:lastModifiedBy>Troníček Stanislav (MHMP, FON)</cp:lastModifiedBy>
  <cp:revision>36</cp:revision>
  <dcterms:created xsi:type="dcterms:W3CDTF">2016-10-18T09:15:21Z</dcterms:created>
  <dcterms:modified xsi:type="dcterms:W3CDTF">2019-06-18T10:35:34Z</dcterms:modified>
</cp:coreProperties>
</file>