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2"/>
  </p:notesMasterIdLst>
  <p:handoutMasterIdLst>
    <p:handoutMasterId r:id="rId13"/>
  </p:handoutMasterIdLst>
  <p:sldIdLst>
    <p:sldId id="256" r:id="rId2"/>
    <p:sldId id="259" r:id="rId3"/>
    <p:sldId id="263" r:id="rId4"/>
    <p:sldId id="271" r:id="rId5"/>
    <p:sldId id="264" r:id="rId6"/>
    <p:sldId id="273" r:id="rId7"/>
    <p:sldId id="268" r:id="rId8"/>
    <p:sldId id="270" r:id="rId9"/>
    <p:sldId id="274" r:id="rId10"/>
    <p:sldId id="262" r:id="rId11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ACEC"/>
    <a:srgbClr val="E6E6E6"/>
    <a:srgbClr val="595959"/>
    <a:srgbClr val="C2E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743" autoAdjust="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552252510566721E-2"/>
          <c:y val="8.4856573056827797E-2"/>
          <c:w val="0.54439556305917203"/>
          <c:h val="0.82035055572854976"/>
        </c:manualLayout>
      </c:layout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BA8-4950-AE4D-BFF9E7B111A7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BA8-4950-AE4D-BFF9E7B111A7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BA8-4950-AE4D-BFF9E7B111A7}"/>
              </c:ext>
            </c:extLst>
          </c:dPt>
          <c:dPt>
            <c:idx val="3"/>
            <c:bubble3D val="0"/>
            <c:spPr>
              <a:solidFill>
                <a:schemeClr val="accent1">
                  <a:tint val="77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BA8-4950-AE4D-BFF9E7B111A7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BA8-4950-AE4D-BFF9E7B111A7}"/>
              </c:ext>
            </c:extLst>
          </c:dPt>
          <c:dPt>
            <c:idx val="5"/>
            <c:bubble3D val="0"/>
            <c:spPr>
              <a:solidFill>
                <a:schemeClr val="accent1">
                  <a:tint val="3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BA8-4950-AE4D-BFF9E7B111A7}"/>
              </c:ext>
            </c:extLst>
          </c:dPt>
          <c:dLbls>
            <c:dLbl>
              <c:idx val="5"/>
              <c:layout>
                <c:manualLayout>
                  <c:x val="0"/>
                  <c:y val="-6.550859428317489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A8-4950-AE4D-BFF9E7B111A7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List1!$A$2:$A$6</c:f>
              <c:strCache>
                <c:ptCount val="5"/>
                <c:pt idx="0">
                  <c:v>Veřejnost</c:v>
                </c:pt>
                <c:pt idx="1">
                  <c:v>Neziskový sektor</c:v>
                </c:pt>
                <c:pt idx="2">
                  <c:v>Soukromý sektor</c:v>
                </c:pt>
                <c:pt idx="3">
                  <c:v>Veřejná správa</c:v>
                </c:pt>
                <c:pt idx="4">
                  <c:v>OSVČ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25</c:v>
                </c:pt>
                <c:pt idx="1">
                  <c:v>23</c:v>
                </c:pt>
                <c:pt idx="2">
                  <c:v>23</c:v>
                </c:pt>
                <c:pt idx="3">
                  <c:v>18</c:v>
                </c:pt>
                <c:pt idx="4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3BA8-4950-AE4D-BFF9E7B111A7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606128759132916"/>
          <c:y val="0.17993163056788947"/>
          <c:w val="0.26229024743459262"/>
          <c:h val="0.62824667421472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 w="12700"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1">
                  <a:shade val="5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3AC-4E5A-9D4E-CA372CC4C858}"/>
              </c:ext>
            </c:extLst>
          </c:dPt>
          <c:dPt>
            <c:idx val="1"/>
            <c:bubble3D val="0"/>
            <c:spPr>
              <a:solidFill>
                <a:schemeClr val="accent1">
                  <a:shade val="7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3AC-4E5A-9D4E-CA372CC4C858}"/>
              </c:ext>
            </c:extLst>
          </c:dPt>
          <c:dPt>
            <c:idx val="2"/>
            <c:bubble3D val="0"/>
            <c:spPr>
              <a:solidFill>
                <a:schemeClr val="accent1">
                  <a:shade val="9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73AC-4E5A-9D4E-CA372CC4C858}"/>
              </c:ext>
            </c:extLst>
          </c:dPt>
          <c:dPt>
            <c:idx val="3"/>
            <c:bubble3D val="0"/>
            <c:spPr>
              <a:solidFill>
                <a:schemeClr val="accent1">
                  <a:tint val="9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3AC-4E5A-9D4E-CA372CC4C858}"/>
              </c:ext>
            </c:extLst>
          </c:dPt>
          <c:dPt>
            <c:idx val="4"/>
            <c:bubble3D val="0"/>
            <c:spPr>
              <a:solidFill>
                <a:schemeClr val="accent1">
                  <a:tint val="7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73AC-4E5A-9D4E-CA372CC4C858}"/>
              </c:ext>
            </c:extLst>
          </c:dPt>
          <c:dPt>
            <c:idx val="5"/>
            <c:bubble3D val="0"/>
            <c:spPr>
              <a:solidFill>
                <a:schemeClr val="accent1">
                  <a:tint val="50000"/>
                </a:schemeClr>
              </a:solidFill>
              <a:ln w="12700">
                <a:solidFill>
                  <a:schemeClr val="bg1"/>
                </a:solidFill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3AC-4E5A-9D4E-CA372CC4C858}"/>
              </c:ext>
            </c:extLst>
          </c:dPt>
          <c:dLbls>
            <c:dLbl>
              <c:idx val="5"/>
              <c:layout>
                <c:manualLayout>
                  <c:x val="-1.6484649740782127E-3"/>
                  <c:y val="-1.993005770894373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3AC-4E5A-9D4E-CA372CC4C858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lt1"/>
                    </a:solidFill>
                    <a:latin typeface="Verdana" panose="020B0604030504040204" pitchFamily="34" charset="0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List1!$A$2:$A$7</c:f>
              <c:strCache>
                <c:ptCount val="6"/>
                <c:pt idx="0">
                  <c:v>Marketing, propagace, média</c:v>
                </c:pt>
                <c:pt idx="1">
                  <c:v>Zákládání sociálních podniků, podnikatelské plány</c:v>
                </c:pt>
                <c:pt idx="2">
                  <c:v>Finance</c:v>
                </c:pt>
                <c:pt idx="3">
                  <c:v>Management</c:v>
                </c:pt>
                <c:pt idx="4">
                  <c:v>Sociální zemědělství, enviro</c:v>
                </c:pt>
                <c:pt idx="5">
                  <c:v>Gastroporadenství</c:v>
                </c:pt>
              </c:strCache>
            </c:strRef>
          </c:cat>
          <c:val>
            <c:numRef>
              <c:f>List1!$B$2:$B$7</c:f>
              <c:numCache>
                <c:formatCode>General</c:formatCode>
                <c:ptCount val="6"/>
                <c:pt idx="0">
                  <c:v>45</c:v>
                </c:pt>
                <c:pt idx="1">
                  <c:v>18</c:v>
                </c:pt>
                <c:pt idx="2">
                  <c:v>11</c:v>
                </c:pt>
                <c:pt idx="3">
                  <c:v>11</c:v>
                </c:pt>
                <c:pt idx="4">
                  <c:v>8</c:v>
                </c:pt>
                <c:pt idx="5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3AC-4E5A-9D4E-CA372CC4C858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6023189878373134"/>
          <c:y val="0.17993163056788947"/>
          <c:w val="0.32987731137179932"/>
          <c:h val="0.6282466742147251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914CB4-46A1-499D-A07B-03A56C9D8C87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03F28-A9CA-495B-A9E4-5FC1312E516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96233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580B8-8DBC-4382-BE92-054992161F04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00713" y="4415530"/>
            <a:ext cx="5608975" cy="418360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970159" y="8829573"/>
            <a:ext cx="3038604" cy="46534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C09DED-F997-4C2F-9F16-37550D058A1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6266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528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Projekt má 6 </a:t>
            </a:r>
            <a:r>
              <a:rPr lang="cs-CZ" dirty="0" err="1"/>
              <a:t>KA</a:t>
            </a:r>
            <a:r>
              <a:rPr lang="cs-CZ" dirty="0"/>
              <a:t>, z nichž nejdůležitější</a:t>
            </a:r>
            <a:r>
              <a:rPr lang="cs-CZ" baseline="0" dirty="0"/>
              <a:t> jsou pro nás momentálně </a:t>
            </a:r>
            <a:r>
              <a:rPr lang="cs-CZ" baseline="0" dirty="0" err="1"/>
              <a:t>KA</a:t>
            </a:r>
            <a:r>
              <a:rPr lang="cs-CZ" baseline="0" dirty="0"/>
              <a:t> 01, </a:t>
            </a:r>
            <a:r>
              <a:rPr lang="cs-CZ" baseline="0" dirty="0" err="1"/>
              <a:t>KA</a:t>
            </a:r>
            <a:r>
              <a:rPr lang="cs-CZ" baseline="0" dirty="0"/>
              <a:t> 02 a </a:t>
            </a:r>
            <a:r>
              <a:rPr lang="cs-CZ" baseline="0" dirty="0" err="1"/>
              <a:t>KA</a:t>
            </a:r>
            <a:r>
              <a:rPr lang="cs-CZ" baseline="0" dirty="0"/>
              <a:t> 03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8525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 rámci projektu bude vytvořena</a:t>
            </a:r>
            <a:r>
              <a:rPr lang="cs-CZ" baseline="0" dirty="0"/>
              <a:t> síť až 20 </a:t>
            </a:r>
            <a:r>
              <a:rPr lang="cs-CZ" baseline="0" dirty="0" err="1"/>
              <a:t>LK</a:t>
            </a:r>
            <a:r>
              <a:rPr lang="cs-CZ" baseline="0" dirty="0"/>
              <a:t>, která bude zájemcům o </a:t>
            </a:r>
            <a:r>
              <a:rPr lang="cs-CZ" baseline="0" dirty="0" err="1"/>
              <a:t>SP</a:t>
            </a:r>
            <a:r>
              <a:rPr lang="cs-CZ" baseline="0" dirty="0"/>
              <a:t> poskytovat </a:t>
            </a:r>
            <a:r>
              <a:rPr lang="cs-CZ" baseline="0" dirty="0" err="1"/>
              <a:t>pospůrnou</a:t>
            </a:r>
            <a:r>
              <a:rPr lang="cs-CZ" baseline="0" dirty="0"/>
              <a:t> konzultační činnost v oblasti </a:t>
            </a:r>
            <a:r>
              <a:rPr lang="cs-CZ" baseline="0" dirty="0" err="1"/>
              <a:t>SP</a:t>
            </a:r>
            <a:r>
              <a:rPr lang="cs-CZ" baseline="0" dirty="0"/>
              <a:t> (momentálně máme 13 </a:t>
            </a:r>
            <a:r>
              <a:rPr lang="cs-CZ" baseline="0" dirty="0" err="1"/>
              <a:t>LK</a:t>
            </a:r>
            <a:r>
              <a:rPr lang="cs-CZ" baseline="0" dirty="0"/>
              <a:t>)</a:t>
            </a:r>
          </a:p>
          <a:p>
            <a:r>
              <a:rPr lang="cs-CZ" baseline="0" dirty="0"/>
              <a:t>Na jeden </a:t>
            </a:r>
            <a:r>
              <a:rPr lang="cs-CZ" baseline="0" dirty="0" err="1"/>
              <a:t>NUTS</a:t>
            </a:r>
            <a:r>
              <a:rPr lang="cs-CZ" baseline="0" dirty="0"/>
              <a:t> II. Se počítá se 2 – 3  </a:t>
            </a:r>
            <a:r>
              <a:rPr lang="cs-CZ" baseline="0" dirty="0" err="1"/>
              <a:t>LK</a:t>
            </a:r>
            <a:endParaRPr lang="cs-CZ" baseline="0" dirty="0"/>
          </a:p>
          <a:p>
            <a:endParaRPr lang="cs-CZ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aseline="0" dirty="0"/>
              <a:t>Klient musí z konzultace odcházet s požadovanými informacemi, nebo s kontakty na další </a:t>
            </a:r>
            <a:r>
              <a:rPr lang="cs-CZ" baseline="0" dirty="0" err="1"/>
              <a:t>LK</a:t>
            </a:r>
            <a:r>
              <a:rPr lang="cs-CZ" baseline="0" dirty="0"/>
              <a:t> či EXP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prvních 12 měsíců realizace projektu proběhlo celkem 257 konzultací prostřednictvím lokálních konzultantů v celkovém rozsahu 984,5 hodin.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9925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Bude vytvořena síť až 14 EXP,</a:t>
            </a:r>
            <a:r>
              <a:rPr lang="cs-CZ" baseline="0" dirty="0"/>
              <a:t> (aktuálně máme 9 expertů a jednáme s dalšími) kteří navazují na elementární síť </a:t>
            </a:r>
            <a:r>
              <a:rPr lang="cs-CZ" baseline="0" dirty="0" err="1"/>
              <a:t>LK</a:t>
            </a:r>
            <a:r>
              <a:rPr lang="cs-CZ" baseline="0" dirty="0"/>
              <a:t> a poskytují specializované poradenství v níže uvedených oblastech. EXP poskytuje klientovi soustavnější podporu než </a:t>
            </a:r>
            <a:r>
              <a:rPr lang="cs-CZ" baseline="0" dirty="0" err="1"/>
              <a:t>LK</a:t>
            </a:r>
            <a:r>
              <a:rPr lang="cs-CZ" baseline="0" dirty="0"/>
              <a:t> s hlubším zaměřením na problematiku v oblasti, v níž je zkušeným odborníkem. Pokud tak </a:t>
            </a:r>
            <a:r>
              <a:rPr lang="cs-CZ" baseline="0" dirty="0" err="1"/>
              <a:t>LK</a:t>
            </a:r>
            <a:r>
              <a:rPr lang="cs-CZ" baseline="0" dirty="0"/>
              <a:t> při konzultaci s klientem zjistí, že jeho problém vyžaduje soustavnější podporu, nabídne klientovi služby </a:t>
            </a:r>
            <a:r>
              <a:rPr lang="cs-CZ" baseline="0" dirty="0" err="1"/>
              <a:t>EK</a:t>
            </a:r>
            <a:r>
              <a:rPr lang="cs-CZ" baseline="0" dirty="0"/>
              <a:t>.</a:t>
            </a:r>
          </a:p>
          <a:p>
            <a:endParaRPr lang="cs-CZ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 prvních 12 měsíců realizace projektu proběhlo celkem 194 odborných konzultací prostřednictvím expertních poradců v celkovém rozsahu 574,5 hodin</a:t>
            </a:r>
          </a:p>
          <a:p>
            <a:endParaRPr lang="cs-CZ" baseline="0" dirty="0"/>
          </a:p>
          <a:p>
            <a:endParaRPr lang="cs-CZ" baseline="0" dirty="0"/>
          </a:p>
          <a:p>
            <a:r>
              <a:rPr lang="cs-CZ" baseline="0" dirty="0"/>
              <a:t>Předmětem opět není popis či prezentace vlastního podniku, tyto informace poskytne EXP pouze pokud o to klient projeví zájem. Klient musí z konzultace odcházet s informacemi, které požadoval, nebo s kontakty na další EXP.</a:t>
            </a:r>
          </a:p>
          <a:p>
            <a:endParaRPr lang="cs-CZ" baseline="0" dirty="0"/>
          </a:p>
          <a:p>
            <a:pPr>
              <a:defRPr/>
            </a:pPr>
            <a:r>
              <a:rPr lang="cs-CZ" dirty="0">
                <a:cs typeface="Arial" panose="020B0604020202020204" pitchFamily="34" charset="0"/>
              </a:rPr>
              <a:t>Hromadné semináře:</a:t>
            </a:r>
          </a:p>
          <a:p>
            <a:pPr marL="514350" indent="-514350">
              <a:buAutoNum type="arabicParenR"/>
              <a:defRPr/>
            </a:pPr>
            <a:r>
              <a:rPr lang="cs-CZ" dirty="0">
                <a:cs typeface="Arial" panose="020B0604020202020204" pitchFamily="34" charset="0"/>
              </a:rPr>
              <a:t>Marketing </a:t>
            </a:r>
          </a:p>
          <a:p>
            <a:pPr marL="514350" indent="-514350">
              <a:buAutoNum type="arabicParenR"/>
              <a:defRPr/>
            </a:pPr>
            <a:r>
              <a:rPr lang="cs-CZ" dirty="0">
                <a:cs typeface="Arial" panose="020B0604020202020204" pitchFamily="34" charset="0"/>
              </a:rPr>
              <a:t>Jak připravit podnikatelský plán</a:t>
            </a:r>
          </a:p>
          <a:p>
            <a:pPr marL="514350" indent="-514350">
              <a:buAutoNum type="arabicParenR"/>
              <a:defRPr/>
            </a:pPr>
            <a:r>
              <a:rPr lang="cs-CZ" dirty="0">
                <a:cs typeface="Arial" panose="020B0604020202020204" pitchFamily="34" charset="0"/>
              </a:rPr>
              <a:t>Jak začít podnikat v pohostinství</a:t>
            </a:r>
          </a:p>
          <a:p>
            <a:pPr marL="514350" indent="-514350">
              <a:buAutoNum type="arabicParenR"/>
              <a:defRPr/>
            </a:pPr>
            <a:r>
              <a:rPr lang="cs-CZ" dirty="0">
                <a:cs typeface="Arial" panose="020B0604020202020204" pitchFamily="34" charset="0"/>
              </a:rPr>
              <a:t>Finanční řízení</a:t>
            </a:r>
          </a:p>
          <a:p>
            <a:pPr marL="514350" indent="-514350">
              <a:buAutoNum type="arabicParenR"/>
              <a:defRPr/>
            </a:pPr>
            <a:endParaRPr lang="cs-CZ" dirty="0">
              <a:cs typeface="Arial" panose="020B0604020202020204" pitchFamily="34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0" dirty="0"/>
              <a:t>Má můj podnikatelský plán šanci uspět v konkurenčním prostředí? </a:t>
            </a:r>
            <a:br>
              <a:rPr lang="cs-CZ" b="0" dirty="0"/>
            </a:br>
            <a:r>
              <a:rPr lang="cs-CZ" b="0" dirty="0"/>
              <a:t>Je můj podnikatelský plán realistický?</a:t>
            </a:r>
            <a:br>
              <a:rPr lang="cs-CZ" b="0" dirty="0"/>
            </a:br>
            <a:r>
              <a:rPr lang="cs-CZ" b="0" dirty="0"/>
              <a:t>Spadá můj podnikatelský záměr do oblasti sociálního podnikání?</a:t>
            </a:r>
            <a:br>
              <a:rPr lang="cs-CZ" b="0" dirty="0"/>
            </a:br>
            <a:endParaRPr lang="cs-CZ" b="0" dirty="0">
              <a:cs typeface="Arial" panose="020B0604020202020204" pitchFamily="34" charset="0"/>
            </a:endParaRPr>
          </a:p>
          <a:p>
            <a:pPr marL="228600" indent="-228600">
              <a:buAutoNum type="alphaLcParenR"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Nastavení principů sociálního podnikání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Účastníci budou seznámeni s principy a charakteristikami sociálního podnikání a jejich aplikací do prostředí svého podniku</a:t>
            </a:r>
          </a:p>
          <a:p>
            <a:pPr marL="0" indent="0">
              <a:buNone/>
            </a:pP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b) Marketing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Účastnící budou seznámeni se základními principy marketingu a sebeprezentace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c) Jak sepsat úspěšný podnikatelský plán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Seminář bude určen pro zájemce, kteří již mají rozpracovaný podnikatelský záměr a vědí, v čem chtějí podnikat, znají skupinu budoucích znevýhodněných zaměstnanců, udělali šetření v terénu z pohledu trhu a mají konkrétní představu o výši a obsahu hlavního příjmu ve zvoleném druhu podnikání.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d) Jak začít podnikat v pohostinství -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Seminář bude určen především pro zájemce, kteří již mají rozpracovaný podnikatelský záměr a chtějí se dozvědět podstatné informace k založení sociálního podniku v oblasti pohostinství. 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e) Finanční řízení –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základní</a:t>
            </a:r>
            <a:r>
              <a:rPr lang="cs-CZ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informace o finančním řízení společnosti v počátečních fázích její existence, např. na základní poradenství v oblasti daní, či zabezpečení finančních zdrojů, 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již existující sociální podnikatele, bude směřovat k optimalizaci výrobních a řídících procesů s důrazem na navyšování zisku a snižování nákladů.</a:t>
            </a:r>
          </a:p>
          <a:p>
            <a:endParaRPr lang="cs-CZ" dirty="0"/>
          </a:p>
          <a:p>
            <a:pPr marL="514350" indent="-514350">
              <a:buAutoNum type="arabicParenR"/>
              <a:defRPr/>
            </a:pPr>
            <a:endParaRPr lang="cs-CZ" dirty="0">
              <a:cs typeface="Arial" panose="020B060402020202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603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Podrobné informace k realizaci stáží Vám</a:t>
            </a:r>
            <a:r>
              <a:rPr lang="cs-CZ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budou zaslány emailem. Na základě těchto informací budete moci klientům nabízet možnost stáže. </a:t>
            </a:r>
          </a:p>
          <a:p>
            <a:endParaRPr lang="cs-CZ" sz="1200" b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s-CZ" sz="1200" b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3000 včetně DPH</a:t>
            </a:r>
            <a:endParaRPr lang="cs-CZ" b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275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Cílem je především: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správa, modernizace a rozšiřování webového portálu </a:t>
            </a:r>
            <a:r>
              <a:rPr lang="cs-CZ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www.ceske-socialni-podnikani.cz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(včetně aktualizace registru sociálních podniků a vzniku dvou inovativních prvků modulů - nabídky a poptávky sociálních podniků a registru sociálních podniků). Spuštění aktualizovaných webových stránek proběhlo v prosinci 2017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Dále pak: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příprava tematických článků, letáků nabízejících služby projektu a informace o sociálním podnikání – během roku 2017 bylo vytvořeno celkem 20 článků, které byly průběžně zveřejňovány na webových stránkách projektu, některé v novinách MPSV a  také byly zveřejňovány na sociálních sítích zainteresovaných. Jejich zaměření bylo napříč tématem, od rozhovorů, přes zkušenosti, regionální vhledy atd.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tvorba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videospotů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v roce 2017 bylo vytvořeno 8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videospotů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sociálních podnicích a sociálním podnikání, za účelem šíření informací o segmentu podnikání cílovým skupinám tak, aby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videospoty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reflektovaly aktuální situaci či téma. V roce 2018 je plánováno vytvoření dalších 4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videospotů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Celkově se v rámci projektu natočí 20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videospotů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5436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C09DED-F997-4C2F-9F16-37550D058A18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85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830273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527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787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6732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9199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3719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19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988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032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29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2029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552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16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2764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85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5916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0526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008B472-E158-43C9-BAE0-509EDF01F66A}" type="datetimeFigureOut">
              <a:rPr lang="cs-CZ" smtClean="0"/>
              <a:t>26.6.2018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75AA35C-0296-42CC-88A8-CE6A6503DE3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50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arka.vokalova@mpsv.cz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ske-socialni-podnikani.cz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-27384"/>
            <a:ext cx="9144000" cy="152293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39673" y="1716149"/>
            <a:ext cx="6947127" cy="2686518"/>
          </a:xfrm>
        </p:spPr>
        <p:txBody>
          <a:bodyPr>
            <a:normAutofit/>
          </a:bodyPr>
          <a:lstStyle/>
          <a:p>
            <a:r>
              <a:rPr lang="cs-CZ" b="1" dirty="0"/>
              <a:t>Podpora sociálního podnikání v ČR pokračuje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924238" y="4725144"/>
            <a:ext cx="5762563" cy="1042053"/>
          </a:xfrm>
        </p:spPr>
        <p:txBody>
          <a:bodyPr/>
          <a:lstStyle/>
          <a:p>
            <a:r>
              <a:rPr lang="cs-CZ" dirty="0" err="1"/>
              <a:t>CZ.03.2.60</a:t>
            </a:r>
            <a:r>
              <a:rPr lang="cs-CZ" dirty="0"/>
              <a:t>/0.0/0.0/15_016/0006098</a:t>
            </a:r>
          </a:p>
          <a:p>
            <a:r>
              <a:rPr lang="cs-CZ" dirty="0"/>
              <a:t>Projektové období 1. 12. 2016 – 30. 11. 2021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40977"/>
            <a:ext cx="8312727" cy="1367224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Obdélník 4"/>
          <p:cNvSpPr/>
          <p:nvPr/>
        </p:nvSpPr>
        <p:spPr>
          <a:xfrm>
            <a:off x="0" y="1495551"/>
            <a:ext cx="9144000" cy="133249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5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914400" y="1052513"/>
            <a:ext cx="8229600" cy="4525962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6500" b="1" dirty="0"/>
              <a:t>Děkuji za pozornost</a:t>
            </a:r>
          </a:p>
          <a:p>
            <a:pPr marL="0" indent="0" algn="ctr">
              <a:buNone/>
            </a:pPr>
            <a:endParaRPr lang="cs-CZ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accent1">
                    <a:lumMod val="75000"/>
                  </a:schemeClr>
                </a:solidFill>
              </a:rPr>
              <a:t>Mgr. Šárka Vokálová</a:t>
            </a:r>
          </a:p>
          <a:p>
            <a:pPr marL="0" indent="0" algn="ctr">
              <a:buNone/>
            </a:pPr>
            <a:r>
              <a:rPr lang="cs-CZ" sz="2200" b="1" dirty="0">
                <a:solidFill>
                  <a:schemeClr val="bg2">
                    <a:lumMod val="25000"/>
                  </a:schemeClr>
                </a:solidFill>
              </a:rPr>
              <a:t>Odborný garant projektu Podpora sociálního podnikání v ČR pokračuje</a:t>
            </a:r>
            <a:endParaRPr lang="cs-CZ" sz="2200" dirty="0">
              <a:solidFill>
                <a:schemeClr val="bg2">
                  <a:lumMod val="25000"/>
                </a:schemeClr>
              </a:solidFill>
            </a:endParaRPr>
          </a:p>
          <a:p>
            <a:pPr marL="0" indent="0" algn="ctr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Ministerstvo práce a sociálních věcí</a:t>
            </a:r>
          </a:p>
          <a:p>
            <a:pPr marL="0" indent="0" algn="ctr">
              <a:buNone/>
            </a:pPr>
            <a:r>
              <a:rPr lang="cs-CZ" dirty="0">
                <a:solidFill>
                  <a:schemeClr val="bg2">
                    <a:lumMod val="25000"/>
                  </a:schemeClr>
                </a:solidFill>
              </a:rPr>
              <a:t>Oddělení zahraniční zaměstnanosti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chemeClr val="bg2">
                    <a:lumMod val="25000"/>
                  </a:schemeClr>
                </a:solidFill>
              </a:rPr>
              <a:t>tel.: +420 770 116 519</a:t>
            </a:r>
          </a:p>
          <a:p>
            <a:pPr marL="0" indent="0" algn="ctr">
              <a:buNone/>
            </a:pPr>
            <a:r>
              <a:rPr lang="cs-CZ" sz="2600" dirty="0">
                <a:solidFill>
                  <a:schemeClr val="bg2">
                    <a:lumMod val="25000"/>
                  </a:schemeClr>
                </a:solidFill>
              </a:rPr>
              <a:t>e-mail: </a:t>
            </a:r>
            <a:r>
              <a:rPr lang="cs-CZ" sz="2600" u="sng" dirty="0">
                <a:hlinkClick r:id="rId3"/>
              </a:rPr>
              <a:t>sarka.vokalova@mpsv.cz</a:t>
            </a:r>
            <a:endParaRPr lang="cs-CZ" sz="26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592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548680"/>
            <a:ext cx="7704667" cy="1152128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cs typeface="Arial" panose="020B0604020202020204" pitchFamily="34" charset="0"/>
              </a:rPr>
              <a:t>Podpora sociálního podnikání v  ČR pokračuje 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2420888"/>
            <a:ext cx="7704667" cy="2376264"/>
          </a:xfrm>
        </p:spPr>
        <p:txBody>
          <a:bodyPr>
            <a:normAutofit/>
          </a:bodyPr>
          <a:lstStyle/>
          <a:p>
            <a:r>
              <a:rPr lang="en-US" dirty="0" err="1"/>
              <a:t>rozvoj</a:t>
            </a:r>
            <a:r>
              <a:rPr lang="en-US" dirty="0"/>
              <a:t> </a:t>
            </a:r>
            <a:r>
              <a:rPr lang="en-US" dirty="0" err="1"/>
              <a:t>podpůrné</a:t>
            </a:r>
            <a:r>
              <a:rPr lang="en-US" dirty="0"/>
              <a:t> </a:t>
            </a:r>
            <a:r>
              <a:rPr lang="en-US" dirty="0" err="1"/>
              <a:t>sítě</a:t>
            </a:r>
            <a:r>
              <a:rPr lang="en-US" dirty="0"/>
              <a:t> </a:t>
            </a:r>
            <a:r>
              <a:rPr lang="en-US" dirty="0" err="1"/>
              <a:t>lokálních</a:t>
            </a:r>
            <a:r>
              <a:rPr lang="en-US" dirty="0"/>
              <a:t> </a:t>
            </a:r>
            <a:r>
              <a:rPr lang="en-US" dirty="0" err="1"/>
              <a:t>konzultantů</a:t>
            </a:r>
            <a:r>
              <a:rPr lang="en-US" dirty="0"/>
              <a:t>,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poradců</a:t>
            </a:r>
            <a:r>
              <a:rPr lang="en-US" dirty="0"/>
              <a:t> a </a:t>
            </a:r>
            <a:r>
              <a:rPr lang="en-US" dirty="0" err="1"/>
              <a:t>možností</a:t>
            </a:r>
            <a:r>
              <a:rPr lang="en-US" dirty="0"/>
              <a:t> </a:t>
            </a:r>
            <a:r>
              <a:rPr lang="en-US" dirty="0" err="1"/>
              <a:t>stáží</a:t>
            </a:r>
            <a:r>
              <a:rPr lang="en-US" dirty="0"/>
              <a:t> pro </a:t>
            </a:r>
            <a:r>
              <a:rPr lang="en-US" dirty="0" err="1"/>
              <a:t>začínající</a:t>
            </a:r>
            <a:r>
              <a:rPr lang="en-US" dirty="0"/>
              <a:t> </a:t>
            </a:r>
            <a:r>
              <a:rPr lang="en-US" dirty="0" err="1"/>
              <a:t>nebo</a:t>
            </a:r>
            <a:r>
              <a:rPr lang="en-US" dirty="0"/>
              <a:t> </a:t>
            </a:r>
            <a:r>
              <a:rPr lang="cs-CZ" dirty="0"/>
              <a:t>stávající </a:t>
            </a:r>
            <a:r>
              <a:rPr lang="en-US" dirty="0" err="1"/>
              <a:t>sociální</a:t>
            </a:r>
            <a:r>
              <a:rPr lang="en-US" dirty="0"/>
              <a:t> </a:t>
            </a:r>
            <a:r>
              <a:rPr lang="en-US" dirty="0" err="1"/>
              <a:t>podnikatele</a:t>
            </a:r>
            <a:r>
              <a:rPr lang="en-US" dirty="0"/>
              <a:t> </a:t>
            </a:r>
            <a:endParaRPr lang="cs-CZ" dirty="0"/>
          </a:p>
          <a:p>
            <a:r>
              <a:rPr lang="cs-CZ" dirty="0"/>
              <a:t>podpora prostřednictvím </a:t>
            </a:r>
            <a:r>
              <a:rPr lang="en-US" dirty="0" err="1"/>
              <a:t>mainstreamingu</a:t>
            </a:r>
            <a:r>
              <a:rPr lang="en-US" dirty="0"/>
              <a:t> </a:t>
            </a:r>
            <a:r>
              <a:rPr lang="cs-CZ" dirty="0"/>
              <a:t>a </a:t>
            </a:r>
            <a:r>
              <a:rPr lang="en-US" dirty="0" err="1"/>
              <a:t>webov</a:t>
            </a:r>
            <a:r>
              <a:rPr lang="cs-CZ" dirty="0" err="1"/>
              <a:t>ého</a:t>
            </a:r>
            <a:r>
              <a:rPr lang="en-US" dirty="0"/>
              <a:t> </a:t>
            </a:r>
            <a:r>
              <a:rPr lang="en-US" dirty="0" err="1"/>
              <a:t>portál</a:t>
            </a:r>
            <a:r>
              <a:rPr lang="cs-CZ" dirty="0"/>
              <a:t>u </a:t>
            </a:r>
            <a:r>
              <a:rPr lang="cs-CZ" dirty="0">
                <a:hlinkClick r:id="rId3"/>
              </a:rPr>
              <a:t>http://</a:t>
            </a:r>
            <a:r>
              <a:rPr lang="cs-CZ" dirty="0" err="1">
                <a:hlinkClick r:id="rId3"/>
              </a:rPr>
              <a:t>www.ceske-socialni-podnikani.cz</a:t>
            </a:r>
            <a:r>
              <a:rPr lang="cs-CZ" dirty="0">
                <a:hlinkClick r:id="rId3"/>
              </a:rPr>
              <a:t>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713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955575"/>
          </a:xfrm>
        </p:spPr>
        <p:txBody>
          <a:bodyPr/>
          <a:lstStyle/>
          <a:p>
            <a:r>
              <a:rPr lang="cs-CZ" b="1" dirty="0"/>
              <a:t>Lokální konzultanti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412776"/>
            <a:ext cx="7704667" cy="4464496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cs-CZ" sz="1600" b="1" dirty="0">
                <a:cs typeface="Arial" panose="020B0604020202020204" pitchFamily="34" charset="0"/>
              </a:rPr>
              <a:t>Síť 20  lokálních  konzultantů</a:t>
            </a:r>
            <a:r>
              <a:rPr lang="cs-CZ" sz="1600" dirty="0">
                <a:cs typeface="Arial" panose="020B0604020202020204" pitchFamily="34" charset="0"/>
              </a:rPr>
              <a:t> - poskytují konzultace </a:t>
            </a:r>
            <a:r>
              <a:rPr lang="cs-CZ" sz="1600" b="1" dirty="0">
                <a:cs typeface="Arial" panose="020B0604020202020204" pitchFamily="34" charset="0"/>
              </a:rPr>
              <a:t>budoucím nebo současným zaměstnavatelům </a:t>
            </a:r>
            <a:r>
              <a:rPr lang="cs-CZ" sz="1600" dirty="0">
                <a:cs typeface="Arial" panose="020B0604020202020204" pitchFamily="34" charset="0"/>
              </a:rPr>
              <a:t>v oblasti sociálního podnikání</a:t>
            </a:r>
          </a:p>
          <a:p>
            <a:pPr>
              <a:lnSpc>
                <a:spcPct val="110000"/>
              </a:lnSpc>
              <a:defRPr/>
            </a:pPr>
            <a:endParaRPr lang="cs-CZ" sz="8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poskytují základní vhled do tématu sociálního podnikání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vysvětlují principy sociálního podnikání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poskytují informace k založení sociálního podniku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seznamují s praktickým chodem sociálního podniku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informují o specifikách zaměstnávání osob se znevýhodněním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předávají kontakty na relevantní subjekty v regionu (síťování, sdílení praxe)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>
                <a:cs typeface="Arial" panose="020B0604020202020204" pitchFamily="34" charset="0"/>
              </a:rPr>
              <a:t>poskytují základní informace o společensky odpovědném zadávání veřejných zakázek</a:t>
            </a:r>
          </a:p>
          <a:p>
            <a:pPr marL="0" indent="0">
              <a:lnSpc>
                <a:spcPct val="110000"/>
              </a:lnSpc>
              <a:buNone/>
              <a:defRPr/>
            </a:pPr>
            <a:endParaRPr lang="cs-CZ" sz="1600" dirty="0"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  <a:defRPr/>
            </a:pPr>
            <a:r>
              <a:rPr lang="cs-CZ" sz="1600" b="1" dirty="0">
                <a:cs typeface="Arial" panose="020B0604020202020204" pitchFamily="34" charset="0"/>
              </a:rPr>
              <a:t>neposkytují </a:t>
            </a:r>
            <a:r>
              <a:rPr lang="cs-CZ" sz="1600" dirty="0">
                <a:cs typeface="Arial" panose="020B0604020202020204" pitchFamily="34" charset="0"/>
              </a:rPr>
              <a:t>konzultace k  administraci či přípravě projektových žádostí</a:t>
            </a:r>
          </a:p>
          <a:p>
            <a:pPr>
              <a:lnSpc>
                <a:spcPct val="110000"/>
              </a:lnSpc>
              <a:defRPr/>
            </a:pPr>
            <a:r>
              <a:rPr lang="cs-CZ" sz="1600" dirty="0"/>
              <a:t>předmětem konzultací </a:t>
            </a:r>
            <a:r>
              <a:rPr lang="cs-CZ" sz="1600" b="1" dirty="0"/>
              <a:t>není</a:t>
            </a:r>
            <a:r>
              <a:rPr lang="cs-CZ" sz="1600" dirty="0"/>
              <a:t> popis či prezentace vlastního sociálního podniku</a:t>
            </a:r>
          </a:p>
        </p:txBody>
      </p:sp>
    </p:spTree>
    <p:extLst>
      <p:ext uri="{BB962C8B-B14F-4D97-AF65-F5344CB8AC3E}">
        <p14:creationId xmlns:p14="http://schemas.microsoft.com/office/powerpoint/2010/main" val="28602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188641"/>
            <a:ext cx="7704667" cy="936104"/>
          </a:xfrm>
        </p:spPr>
        <p:txBody>
          <a:bodyPr>
            <a:normAutofit fontScale="90000"/>
          </a:bodyPr>
          <a:lstStyle/>
          <a:p>
            <a:r>
              <a:rPr lang="cs-CZ" dirty="0"/>
              <a:t>Lokální konzultanti – rozložení dle cílových skupin</a:t>
            </a:r>
          </a:p>
        </p:txBody>
      </p:sp>
      <p:graphicFrame>
        <p:nvGraphicFramePr>
          <p:cNvPr id="5" name="Zástupný symbol pro obsah 16">
            <a:extLst>
              <a:ext uri="{FF2B5EF4-FFF2-40B4-BE49-F238E27FC236}">
                <a16:creationId xmlns:a16="http://schemas.microsoft.com/office/drawing/2014/main" xmlns="" id="{EDF87D6A-FC27-4B49-B2C8-1E8F09DEC8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7711860"/>
              </p:ext>
            </p:extLst>
          </p:nvPr>
        </p:nvGraphicFramePr>
        <p:xfrm>
          <a:off x="827584" y="1412776"/>
          <a:ext cx="7704137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8083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Experti/koučové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2168" y="692696"/>
            <a:ext cx="7851832" cy="583264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cs-CZ" sz="1200" b="1" dirty="0">
                <a:cs typeface="Arial" panose="020B0604020202020204" pitchFamily="34" charset="0"/>
              </a:rPr>
              <a:t>14 expertů/koučů –</a:t>
            </a:r>
            <a:r>
              <a:rPr lang="cs-CZ" sz="1200" dirty="0">
                <a:cs typeface="Arial" panose="020B0604020202020204" pitchFamily="34" charset="0"/>
              </a:rPr>
              <a:t> odborné poradenství převážně </a:t>
            </a:r>
            <a:r>
              <a:rPr lang="cs-CZ" sz="1200" b="1" dirty="0">
                <a:cs typeface="Arial" panose="020B0604020202020204" pitchFamily="34" charset="0"/>
              </a:rPr>
              <a:t>pro sociální </a:t>
            </a:r>
            <a:r>
              <a:rPr lang="cs-CZ" sz="1200" b="1" dirty="0" smtClean="0">
                <a:cs typeface="Arial" panose="020B0604020202020204" pitchFamily="34" charset="0"/>
              </a:rPr>
              <a:t>podnikatele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cs-CZ" sz="500" dirty="0"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1300" b="1" dirty="0">
                <a:solidFill>
                  <a:srgbClr val="30ACEC"/>
                </a:solidFill>
                <a:cs typeface="Arial" panose="020B0604020202020204" pitchFamily="34" charset="0"/>
              </a:rPr>
              <a:t>Gastropodnikání</a:t>
            </a:r>
          </a:p>
          <a:p>
            <a:pPr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k</a:t>
            </a:r>
            <a:r>
              <a:rPr lang="cs-CZ" sz="1200" dirty="0" smtClean="0">
                <a:cs typeface="Arial" panose="020B0604020202020204" pitchFamily="34" charset="0"/>
              </a:rPr>
              <a:t>ompletní poradenský servis v oblasti gastronomie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 smtClean="0">
                <a:cs typeface="Arial" panose="020B0604020202020204" pitchFamily="34" charset="0"/>
              </a:rPr>
              <a:t>analyzování problémů či nedostatků </a:t>
            </a:r>
            <a:r>
              <a:rPr lang="cs-CZ" sz="1200" dirty="0" err="1" smtClean="0">
                <a:cs typeface="Arial" panose="020B0604020202020204" pitchFamily="34" charset="0"/>
              </a:rPr>
              <a:t>gastroprovozu</a:t>
            </a:r>
            <a:r>
              <a:rPr lang="cs-CZ" sz="1200" dirty="0" smtClean="0">
                <a:cs typeface="Arial" panose="020B0604020202020204" pitchFamily="34" charset="0"/>
              </a:rPr>
              <a:t>, následné doporučení konkrétních cílů a postupů ke zlepšení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 smtClean="0">
                <a:cs typeface="Arial" panose="020B0604020202020204" pitchFamily="34" charset="0"/>
              </a:rPr>
              <a:t>pomoc </a:t>
            </a:r>
            <a:r>
              <a:rPr lang="cs-CZ" sz="1200" dirty="0">
                <a:cs typeface="Arial" panose="020B0604020202020204" pitchFamily="34" charset="0"/>
              </a:rPr>
              <a:t>s nastavením cen a při tvorbě jídelníčku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doporučení efektivních marketingových opatření, způsobu přípravy jídel, vhodného designu a vybavení </a:t>
            </a:r>
            <a:r>
              <a:rPr lang="cs-CZ" sz="1200" dirty="0" smtClean="0">
                <a:cs typeface="Arial" panose="020B0604020202020204" pitchFamily="34" charset="0"/>
              </a:rPr>
              <a:t>provozovny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  <a:defRPr/>
            </a:pPr>
            <a:endParaRPr lang="cs-CZ" sz="400" dirty="0"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1300" b="1" dirty="0">
                <a:solidFill>
                  <a:srgbClr val="30ACEC"/>
                </a:solidFill>
                <a:cs typeface="Arial" panose="020B0604020202020204" pitchFamily="34" charset="0"/>
              </a:rPr>
              <a:t>Marketing</a:t>
            </a:r>
          </a:p>
          <a:p>
            <a:pPr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k</a:t>
            </a:r>
            <a:r>
              <a:rPr lang="cs-CZ" sz="1200" dirty="0" smtClean="0">
                <a:cs typeface="Arial" panose="020B0604020202020204" pitchFamily="34" charset="0"/>
              </a:rPr>
              <a:t>ompletní </a:t>
            </a:r>
            <a:r>
              <a:rPr lang="cs-CZ" sz="1200" dirty="0">
                <a:cs typeface="Arial" panose="020B0604020202020204" pitchFamily="34" charset="0"/>
              </a:rPr>
              <a:t>poradenský servis v marketingu a PR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podpora při nalezení správné marketingové strategie a její zavedení do praxe podniku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doporučení optimálních PR a marketingových </a:t>
            </a:r>
            <a:r>
              <a:rPr lang="cs-CZ" sz="1200" dirty="0" smtClean="0">
                <a:cs typeface="Arial" panose="020B0604020202020204" pitchFamily="34" charset="0"/>
              </a:rPr>
              <a:t>nástrojů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endParaRPr lang="cs-CZ" sz="400" dirty="0"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1300" b="1" dirty="0">
                <a:solidFill>
                  <a:srgbClr val="30ACEC"/>
                </a:solidFill>
                <a:cs typeface="Arial" panose="020B0604020202020204" pitchFamily="34" charset="0"/>
              </a:rPr>
              <a:t>Management (krizový management, finanční řízení, strategické plánování, principy sociálního podniku)</a:t>
            </a:r>
          </a:p>
          <a:p>
            <a:pPr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k</a:t>
            </a:r>
            <a:r>
              <a:rPr lang="cs-CZ" sz="1200" dirty="0" smtClean="0">
                <a:cs typeface="Arial" panose="020B0604020202020204" pitchFamily="34" charset="0"/>
              </a:rPr>
              <a:t>ompletní </a:t>
            </a:r>
            <a:r>
              <a:rPr lang="cs-CZ" sz="1200" dirty="0">
                <a:cs typeface="Arial" panose="020B0604020202020204" pitchFamily="34" charset="0"/>
              </a:rPr>
              <a:t>poradenský servis při řízení a organizaci podniků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podpora podniků, které se  nachází v ekonomické nestabilitě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identifikace příčin problémů a stanovení strategie vedoucí k odstranění těchto příčin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>
                <a:cs typeface="Arial" panose="020B0604020202020204" pitchFamily="34" charset="0"/>
              </a:rPr>
              <a:t>pomoc při hledání vhodné podnikatelské strategie, nastavení ekonomiky provozu, tvorbě cen </a:t>
            </a:r>
            <a:r>
              <a:rPr lang="cs-CZ" sz="1200" dirty="0" smtClean="0">
                <a:cs typeface="Arial" panose="020B0604020202020204" pitchFamily="34" charset="0"/>
              </a:rPr>
              <a:t>…</a:t>
            </a:r>
          </a:p>
          <a:p>
            <a:pPr marL="0" indent="0">
              <a:spcBef>
                <a:spcPts val="0"/>
              </a:spcBef>
              <a:spcAft>
                <a:spcPts val="200"/>
              </a:spcAft>
              <a:buNone/>
              <a:defRPr/>
            </a:pPr>
            <a:endParaRPr lang="cs-CZ" sz="400" dirty="0" smtClean="0">
              <a:cs typeface="Arial" panose="020B0604020202020204" pitchFamily="34" charset="0"/>
            </a:endParaRPr>
          </a:p>
          <a:p>
            <a:pPr marL="0" indent="0">
              <a:spcBef>
                <a:spcPts val="300"/>
              </a:spcBef>
              <a:spcAft>
                <a:spcPts val="300"/>
              </a:spcAft>
              <a:buNone/>
              <a:defRPr/>
            </a:pPr>
            <a:r>
              <a:rPr lang="cs-CZ" sz="1300" b="1" dirty="0" smtClean="0">
                <a:solidFill>
                  <a:srgbClr val="30ACEC"/>
                </a:solidFill>
                <a:cs typeface="Arial" panose="020B0604020202020204" pitchFamily="34" charset="0"/>
              </a:rPr>
              <a:t>Envirosociální podnikání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 smtClean="0"/>
              <a:t>environmentální </a:t>
            </a:r>
            <a:r>
              <a:rPr lang="cs-CZ" sz="1200" dirty="0"/>
              <a:t>kritéria sociálního </a:t>
            </a:r>
            <a:r>
              <a:rPr lang="cs-CZ" sz="1200" dirty="0" smtClean="0"/>
              <a:t>podnikání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 smtClean="0"/>
              <a:t>zavádění </a:t>
            </a:r>
            <a:r>
              <a:rPr lang="cs-CZ" sz="1200" dirty="0"/>
              <a:t>principů udržitelného rozvoje v </a:t>
            </a:r>
            <a:r>
              <a:rPr lang="cs-CZ" sz="1200" dirty="0" smtClean="0"/>
              <a:t>podnikání</a:t>
            </a:r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 smtClean="0"/>
              <a:t>podpora </a:t>
            </a:r>
            <a:r>
              <a:rPr lang="cs-CZ" sz="1200" dirty="0"/>
              <a:t>místní ekonomiky </a:t>
            </a:r>
            <a:endParaRPr lang="cs-CZ" sz="1200" dirty="0" smtClean="0"/>
          </a:p>
          <a:p>
            <a:pPr>
              <a:spcBef>
                <a:spcPts val="0"/>
              </a:spcBef>
              <a:spcAft>
                <a:spcPts val="200"/>
              </a:spcAft>
              <a:defRPr/>
            </a:pPr>
            <a:r>
              <a:rPr lang="cs-CZ" sz="1200" dirty="0" smtClean="0"/>
              <a:t>zásady </a:t>
            </a:r>
            <a:r>
              <a:rPr lang="cs-CZ" sz="1200" dirty="0"/>
              <a:t>ekologického zemědělství a ekologicky šetrných </a:t>
            </a:r>
            <a:r>
              <a:rPr lang="cs-CZ" sz="1200" dirty="0" smtClean="0"/>
              <a:t>provozů</a:t>
            </a:r>
            <a:endParaRPr lang="cs-CZ" sz="1200" dirty="0">
              <a:cs typeface="Arial" panose="020B0604020202020204" pitchFamily="34" charset="0"/>
            </a:endParaRPr>
          </a:p>
          <a:p>
            <a:pPr>
              <a:defRPr/>
            </a:pPr>
            <a:endParaRPr lang="cs-CZ" sz="300" dirty="0">
              <a:cs typeface="Arial" panose="020B0604020202020204" pitchFamily="34" charset="0"/>
            </a:endParaRPr>
          </a:p>
          <a:p>
            <a:pPr marL="0" indent="0">
              <a:spcAft>
                <a:spcPts val="300"/>
              </a:spcAft>
              <a:buNone/>
              <a:defRPr/>
            </a:pPr>
            <a:r>
              <a:rPr lang="cs-CZ" sz="1300" b="1" dirty="0">
                <a:solidFill>
                  <a:srgbClr val="30ACEC"/>
                </a:solidFill>
                <a:cs typeface="Arial" panose="020B0604020202020204" pitchFamily="34" charset="0"/>
              </a:rPr>
              <a:t>Veřejné zakázky</a:t>
            </a:r>
          </a:p>
          <a:p>
            <a:pPr>
              <a:defRPr/>
            </a:pPr>
            <a:r>
              <a:rPr lang="cs-CZ" sz="1200" dirty="0">
                <a:cs typeface="Arial" panose="020B0604020202020204" pitchFamily="34" charset="0"/>
              </a:rPr>
              <a:t>p</a:t>
            </a:r>
            <a:r>
              <a:rPr lang="cs-CZ" sz="1200" dirty="0" smtClean="0">
                <a:cs typeface="Arial" panose="020B0604020202020204" pitchFamily="34" charset="0"/>
              </a:rPr>
              <a:t>oradenský </a:t>
            </a:r>
            <a:r>
              <a:rPr lang="cs-CZ" sz="1200" dirty="0">
                <a:cs typeface="Arial" panose="020B0604020202020204" pitchFamily="34" charset="0"/>
              </a:rPr>
              <a:t>servis v oblasti odpovědného zadávání veřejných zakázek</a:t>
            </a:r>
          </a:p>
        </p:txBody>
      </p:sp>
    </p:spTree>
    <p:extLst>
      <p:ext uri="{BB962C8B-B14F-4D97-AF65-F5344CB8AC3E}">
        <p14:creationId xmlns:p14="http://schemas.microsoft.com/office/powerpoint/2010/main" val="51113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739551"/>
          </a:xfrm>
        </p:spPr>
        <p:txBody>
          <a:bodyPr/>
          <a:lstStyle/>
          <a:p>
            <a:r>
              <a:rPr lang="cs-CZ" b="1" dirty="0"/>
              <a:t>Experti/koučové – oblasti zájmu</a:t>
            </a:r>
            <a:endParaRPr lang="cs-CZ" dirty="0"/>
          </a:p>
        </p:txBody>
      </p:sp>
      <p:graphicFrame>
        <p:nvGraphicFramePr>
          <p:cNvPr id="17" name="Zástupný symbol pro obsah 16">
            <a:extLst>
              <a:ext uri="{FF2B5EF4-FFF2-40B4-BE49-F238E27FC236}">
                <a16:creationId xmlns:a16="http://schemas.microsoft.com/office/drawing/2014/main" xmlns="" id="{A776700E-0CF4-44C0-B8C2-F819CAC901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933695"/>
              </p:ext>
            </p:extLst>
          </p:nvPr>
        </p:nvGraphicFramePr>
        <p:xfrm>
          <a:off x="982663" y="548680"/>
          <a:ext cx="7704137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5782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b="1" dirty="0"/>
              <a:t>Stáže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71600" y="1124744"/>
            <a:ext cx="7643192" cy="500141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defRPr/>
            </a:pPr>
            <a:r>
              <a:rPr lang="cs-CZ" sz="2000" dirty="0"/>
              <a:t>smyslem je přenos informací o fungování sociálních podniků a zvýšení kompetencí pro založení nebo řízení sociálních podniků 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/>
              <a:t>smyslem je i získání informací o práci s cílovou skupinou (znevýhodněnými osobami)</a:t>
            </a:r>
          </a:p>
          <a:p>
            <a:pPr lvl="0">
              <a:lnSpc>
                <a:spcPct val="120000"/>
              </a:lnSpc>
              <a:defRPr/>
            </a:pPr>
            <a:r>
              <a:rPr lang="cs-CZ" sz="2000" dirty="0"/>
              <a:t>stáž může být uskutečněna ve vybraném sociálním podniku, či v neziskové organizaci věnující se problematice sociálního vyloučení, integrace na trh práce či osobám se zdravotním či sociálním znevýhodněním za účelem nabytí zkušeností s prací s cílovou skupinou. 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>
                <a:cs typeface="Arial" panose="020B0604020202020204" pitchFamily="34" charset="0"/>
              </a:rPr>
              <a:t>v odůvodněných případech i v tzv. běžném podniku</a:t>
            </a:r>
          </a:p>
          <a:p>
            <a:pPr>
              <a:lnSpc>
                <a:spcPct val="120000"/>
              </a:lnSpc>
              <a:defRPr/>
            </a:pPr>
            <a:r>
              <a:rPr lang="cs-CZ" sz="2000" dirty="0">
                <a:cs typeface="Arial" panose="020B0604020202020204" pitchFamily="34" charset="0"/>
              </a:rPr>
              <a:t>sociální podnik obdrží jednorázovou částku 3000 Kč/mentor/den, další náklady si hradí stážista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5772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82133" y="260649"/>
            <a:ext cx="7704667" cy="864095"/>
          </a:xfrm>
        </p:spPr>
        <p:txBody>
          <a:bodyPr/>
          <a:lstStyle/>
          <a:p>
            <a:r>
              <a:rPr lang="cs-CZ" b="1" dirty="0" err="1"/>
              <a:t>Mainstreaming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82133" y="1700808"/>
            <a:ext cx="8161867" cy="1656184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správa</a:t>
            </a:r>
            <a:r>
              <a:rPr lang="cs-CZ" sz="1900" dirty="0"/>
              <a:t>, modernizace a rozšiřování webového portálu </a:t>
            </a:r>
            <a:r>
              <a:rPr lang="cs-CZ" sz="1900" dirty="0" err="1">
                <a:hlinkClick r:id="rId3"/>
              </a:rPr>
              <a:t>www.ceske-socialni-podnikani.cz</a:t>
            </a:r>
            <a:r>
              <a:rPr lang="cs-CZ" sz="1900" dirty="0"/>
              <a:t>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smtClean="0"/>
              <a:t>příprava </a:t>
            </a:r>
            <a:r>
              <a:rPr lang="cs-CZ" sz="1900" dirty="0"/>
              <a:t>tematických článků, </a:t>
            </a:r>
            <a:r>
              <a:rPr lang="cs-CZ" sz="1900" dirty="0" smtClean="0"/>
              <a:t>letáků, tvorba </a:t>
            </a:r>
            <a:r>
              <a:rPr lang="cs-CZ" sz="1900" dirty="0"/>
              <a:t>odborných publikací, </a:t>
            </a:r>
            <a:r>
              <a:rPr lang="cs-CZ" sz="1900" dirty="0" smtClean="0"/>
              <a:t>videospotů…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 err="1"/>
              <a:t>v</a:t>
            </a:r>
            <a:r>
              <a:rPr lang="cs-CZ" sz="1900" dirty="0" err="1" smtClean="0"/>
              <a:t>ideospoty</a:t>
            </a:r>
            <a:r>
              <a:rPr lang="cs-CZ" sz="1900" dirty="0" smtClean="0"/>
              <a:t> naleznete na našem kanálu </a:t>
            </a:r>
            <a:r>
              <a:rPr lang="cs-CZ" sz="1900" dirty="0" err="1" smtClean="0"/>
              <a:t>Youtube</a:t>
            </a:r>
            <a:endParaRPr lang="cs-CZ" sz="19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1900" dirty="0"/>
              <a:t>n</a:t>
            </a:r>
            <a:r>
              <a:rPr lang="cs-CZ" sz="1900" dirty="0" smtClean="0"/>
              <a:t>ově jsme i na </a:t>
            </a:r>
            <a:r>
              <a:rPr lang="cs-CZ" sz="1900" dirty="0" err="1" smtClean="0"/>
              <a:t>Facebooku</a:t>
            </a:r>
            <a:endParaRPr lang="cs-CZ" sz="1900" dirty="0" smtClean="0"/>
          </a:p>
          <a:p>
            <a:pPr>
              <a:lnSpc>
                <a:spcPct val="100000"/>
              </a:lnSpc>
            </a:pPr>
            <a:endParaRPr lang="cs-CZ" dirty="0" smtClean="0"/>
          </a:p>
          <a:p>
            <a:pPr>
              <a:lnSpc>
                <a:spcPct val="100000"/>
              </a:lnSpc>
            </a:pPr>
            <a:endParaRPr lang="cs-CZ" dirty="0"/>
          </a:p>
        </p:txBody>
      </p:sp>
      <p:pic>
        <p:nvPicPr>
          <p:cNvPr id="4" name="Obrázek 3"/>
          <p:cNvPicPr/>
          <p:nvPr/>
        </p:nvPicPr>
        <p:blipFill rotWithShape="1">
          <a:blip r:embed="rId4"/>
          <a:srcRect l="17131" t="8226" r="28830" b="19767"/>
          <a:stretch/>
        </p:blipFill>
        <p:spPr bwMode="auto">
          <a:xfrm>
            <a:off x="971600" y="3037630"/>
            <a:ext cx="3695700" cy="2667000"/>
          </a:xfrm>
          <a:prstGeom prst="rect">
            <a:avLst/>
          </a:prstGeom>
          <a:ln w="25400" cmpd="sng">
            <a:solidFill>
              <a:schemeClr val="tx1">
                <a:alpha val="90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Obrázek 4"/>
          <p:cNvPicPr/>
          <p:nvPr/>
        </p:nvPicPr>
        <p:blipFill rotWithShape="1">
          <a:blip r:embed="rId5"/>
          <a:srcRect l="22223" t="15587" r="22765" b="17266"/>
          <a:stretch/>
        </p:blipFill>
        <p:spPr bwMode="auto">
          <a:xfrm>
            <a:off x="4866589" y="3037630"/>
            <a:ext cx="3819873" cy="2667000"/>
          </a:xfrm>
          <a:prstGeom prst="rect">
            <a:avLst/>
          </a:prstGeom>
          <a:ln w="25400">
            <a:solidFill>
              <a:schemeClr val="tx1">
                <a:alpha val="75000"/>
              </a:schemeClr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46462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5030C66-8592-4F40-B5C1-FED88E7F1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300" y="465098"/>
            <a:ext cx="7704667" cy="708569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Připojte se k Adresáři sociálních podniků</a:t>
            </a:r>
            <a:r>
              <a:rPr lang="cs-CZ" dirty="0"/>
              <a:t/>
            </a:r>
            <a:br>
              <a:rPr lang="cs-CZ" dirty="0"/>
            </a:br>
            <a:endParaRPr lang="en-US" dirty="0"/>
          </a:p>
        </p:txBody>
      </p:sp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xmlns="" id="{9C8B1888-C3E6-471B-BE0B-B7565C2E8A8A}"/>
              </a:ext>
            </a:extLst>
          </p:cNvPr>
          <p:cNvPicPr>
            <a:picLocks noGrp="1"/>
          </p:cNvPicPr>
          <p:nvPr/>
        </p:nvPicPr>
        <p:blipFill rotWithShape="1">
          <a:blip r:embed="rId2"/>
          <a:srcRect t="12682" r="4903"/>
          <a:stretch/>
        </p:blipFill>
        <p:spPr>
          <a:xfrm>
            <a:off x="1330823" y="2159127"/>
            <a:ext cx="6769569" cy="3366911"/>
          </a:xfrm>
          <a:prstGeom prst="rect">
            <a:avLst/>
          </a:prstGeom>
        </p:spPr>
      </p:pic>
      <p:sp>
        <p:nvSpPr>
          <p:cNvPr id="7" name="Obdélník 6">
            <a:extLst>
              <a:ext uri="{FF2B5EF4-FFF2-40B4-BE49-F238E27FC236}">
                <a16:creationId xmlns:a16="http://schemas.microsoft.com/office/drawing/2014/main" xmlns="" id="{08263D61-AD2B-48A9-B83A-399C3CC34A5B}"/>
              </a:ext>
            </a:extLst>
          </p:cNvPr>
          <p:cNvSpPr/>
          <p:nvPr/>
        </p:nvSpPr>
        <p:spPr>
          <a:xfrm>
            <a:off x="1330822" y="5702071"/>
            <a:ext cx="6769569" cy="31547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1450" dirty="0">
                <a:solidFill>
                  <a:schemeClr val="accent1">
                    <a:lumMod val="50000"/>
                  </a:schemeClr>
                </a:solidFill>
              </a:rPr>
              <a:t>http://www.ceske-socialni-podnikani.cz/socialni-podnikani/adresar-socialnich-podniku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3969437B-93FF-4D2E-9016-DB118E3A6F03}"/>
              </a:ext>
            </a:extLst>
          </p:cNvPr>
          <p:cNvSpPr txBox="1"/>
          <p:nvPr/>
        </p:nvSpPr>
        <p:spPr>
          <a:xfrm>
            <a:off x="1330823" y="932595"/>
            <a:ext cx="67695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dirty="0"/>
              <a:t>Adresář sociálních podniků je jedinečný zdroj informací o sociálním podnikání v České republice. Naleznete v něm přes 200 organizací, které se hlásí k myšlence sociálního podnikání. </a:t>
            </a:r>
          </a:p>
        </p:txBody>
      </p:sp>
      <p:pic>
        <p:nvPicPr>
          <p:cNvPr id="12" name="Grafický objekt 11" descr="Šipka otáčející se proti směru hodin">
            <a:extLst>
              <a:ext uri="{FF2B5EF4-FFF2-40B4-BE49-F238E27FC236}">
                <a16:creationId xmlns:a16="http://schemas.microsoft.com/office/drawing/2014/main" xmlns="" id="{99BC9979-3289-47FE-B701-02C50AEA9A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14659367">
            <a:off x="7354790" y="1277554"/>
            <a:ext cx="1429598" cy="1429598"/>
          </a:xfrm>
          <a:prstGeom prst="rect">
            <a:avLst/>
          </a:prstGeom>
          <a:effectLst>
            <a:glow>
              <a:schemeClr val="accent1">
                <a:alpha val="1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0"/>
          </a:effectLst>
        </p:spPr>
      </p:pic>
      <p:sp>
        <p:nvSpPr>
          <p:cNvPr id="13" name="Obdélník: se zakulacenými rohy 12">
            <a:extLst>
              <a:ext uri="{FF2B5EF4-FFF2-40B4-BE49-F238E27FC236}">
                <a16:creationId xmlns:a16="http://schemas.microsoft.com/office/drawing/2014/main" xmlns="" id="{00AE41D5-68F0-4F76-B4C4-AB8CD59270B5}"/>
              </a:ext>
            </a:extLst>
          </p:cNvPr>
          <p:cNvSpPr/>
          <p:nvPr/>
        </p:nvSpPr>
        <p:spPr>
          <a:xfrm>
            <a:off x="7380312" y="2492896"/>
            <a:ext cx="504056" cy="1440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0797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axa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xa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x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1246</TotalTime>
  <Words>612</Words>
  <Application>Microsoft Office PowerPoint</Application>
  <PresentationFormat>Předvádění na obrazovce (4:3)</PresentationFormat>
  <Paragraphs>118</Paragraphs>
  <Slides>10</Slides>
  <Notes>7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Paralaxa</vt:lpstr>
      <vt:lpstr>Podpora sociálního podnikání v ČR pokračuje</vt:lpstr>
      <vt:lpstr>Podpora sociálního podnikání v  ČR pokračuje </vt:lpstr>
      <vt:lpstr>Lokální konzultanti</vt:lpstr>
      <vt:lpstr>Lokální konzultanti – rozložení dle cílových skupin</vt:lpstr>
      <vt:lpstr>Experti/koučové</vt:lpstr>
      <vt:lpstr>Experti/koučové – oblasti zájmu</vt:lpstr>
      <vt:lpstr>Stáže</vt:lpstr>
      <vt:lpstr>Mainstreaming</vt:lpstr>
      <vt:lpstr>Připojte se k Adresáři sociálních podniků 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Podpora sociálního podnikání v ČR pokračuje</dc:title>
  <dc:creator>Vokálová Šárka Mgr.</dc:creator>
  <cp:lastModifiedBy>Vokálová Šárka Mgr.</cp:lastModifiedBy>
  <cp:revision>61</cp:revision>
  <cp:lastPrinted>2018-02-27T20:41:48Z</cp:lastPrinted>
  <dcterms:created xsi:type="dcterms:W3CDTF">2017-01-19T12:43:10Z</dcterms:created>
  <dcterms:modified xsi:type="dcterms:W3CDTF">2018-06-26T11:48:48Z</dcterms:modified>
</cp:coreProperties>
</file>