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7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2FD86B2-C060-4F4F-81E9-D3705CF65C43}">
          <p14:sldIdLst>
            <p14:sldId id="256"/>
            <p14:sldId id="259"/>
          </p14:sldIdLst>
        </p14:section>
        <p14:section name="obsah - vložte snímek ze  šablony" id="{235AC8B0-8BD2-4E59-81B3-FB0BB9360AFB}">
          <p14:sldIdLst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závěr" id="{49A95331-DA14-4E69-9218-0E2450B1C3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FF"/>
    <a:srgbClr val="F2CDE0"/>
    <a:srgbClr val="D3DF89"/>
    <a:srgbClr val="B0D2F0"/>
    <a:srgbClr val="B0D2FE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647" autoAdjust="0"/>
  </p:normalViewPr>
  <p:slideViewPr>
    <p:cSldViewPr snapToGrid="0">
      <p:cViewPr varScale="1">
        <p:scale>
          <a:sx n="130" d="100"/>
          <a:sy n="130" d="100"/>
        </p:scale>
        <p:origin x="3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5925C-AAD5-4ADE-A08B-9589DF9F2C59}" type="datetimeFigureOut">
              <a:rPr lang="cs-CZ" smtClean="0"/>
              <a:t>22.11.2016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5137A-F425-4BCF-A2A9-F0FAB0908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798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4" r:id="rId4"/>
    <p:sldLayoutId id="2147483685" r:id="rId5"/>
    <p:sldLayoutId id="2147483672" r:id="rId6"/>
    <p:sldLayoutId id="2147483679" r:id="rId7"/>
    <p:sldLayoutId id="2147483675" r:id="rId8"/>
    <p:sldLayoutId id="2147483684" r:id="rId9"/>
    <p:sldLayoutId id="2147483673" r:id="rId10"/>
    <p:sldLayoutId id="2147483680" r:id="rId11"/>
    <p:sldLayoutId id="2147483676" r:id="rId12"/>
    <p:sldLayoutId id="2147483683" r:id="rId13"/>
    <p:sldLayoutId id="2147483674" r:id="rId14"/>
    <p:sldLayoutId id="2147483681" r:id="rId15"/>
    <p:sldLayoutId id="2147483677" r:id="rId16"/>
    <p:sldLayoutId id="2147483682" r:id="rId17"/>
    <p:sldLayoutId id="2147483663" r:id="rId18"/>
    <p:sldLayoutId id="2147483665" r:id="rId19"/>
    <p:sldLayoutId id="2147483666" r:id="rId20"/>
    <p:sldLayoutId id="2147483667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Zpracování CBA v MS2014+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Ing. Petr Halámek, Ph.D.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Zůstatková hodnota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32587" y="6046839"/>
            <a:ext cx="5715000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Kalkulace s použitím metody odhadu provozního cash-</a:t>
            </a:r>
            <a:r>
              <a:rPr lang="cs-CZ" dirty="0" err="1" smtClean="0"/>
              <a:t>flow</a:t>
            </a:r>
            <a:r>
              <a:rPr lang="cs-CZ" dirty="0" smtClean="0"/>
              <a:t> po ukončení doby hodnocení =&gt; nulová u všech projektů negenerujících čisté příjmy!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Návratnost investic pro FA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76832" y="6046839"/>
            <a:ext cx="5670755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U projektů financovaných z EU lze předpokládat záporné výsledky.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Návratnost kapitálu pro FA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39961" y="6046839"/>
            <a:ext cx="5707626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U projektů financovaných z EU lze předpokládat záporné výsledky.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1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Udržitelnost pro FA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17839" y="6046839"/>
            <a:ext cx="5729748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Udržitelnost musí být ověřena u všech projektů (udržitelnost pro FA = ano), lze doporučit rezervu min. 5 %.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Citlivost finanční analýzy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17839" y="6046839"/>
            <a:ext cx="5729748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Citlivost FA (i EA) je nutno zpracovat pouze u projektů nad 100 mil. Kč CZV.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Výběr specifických cílů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17839" y="6046839"/>
            <a:ext cx="5729748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Záložka slouží k nastavení číselníku dopadů.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3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Specifikace socio-ekonomických dopadů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17839" y="6046839"/>
            <a:ext cx="5729748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Dopady projektu na základě přírůstkové metody, pozor na duplicitu a řádné zdůvodnění v textu SP!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4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Návratnost investic pro EA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17839" y="6046839"/>
            <a:ext cx="5729748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Ověření socio-ekonomického přínosu projektu, ENPV &gt; nula.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1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Závěrem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3"/>
          <p:cNvSpPr txBox="1">
            <a:spLocks/>
          </p:cNvSpPr>
          <p:nvPr/>
        </p:nvSpPr>
        <p:spPr>
          <a:xfrm>
            <a:off x="2986549" y="2283849"/>
            <a:ext cx="6105832" cy="4470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kontrola dat a navázání na žádost; </a:t>
            </a:r>
          </a:p>
          <a:p>
            <a:r>
              <a:rPr lang="cs-CZ" dirty="0" smtClean="0"/>
              <a:t>uvádějte reálná data; </a:t>
            </a:r>
          </a:p>
          <a:p>
            <a:r>
              <a:rPr lang="cs-CZ" dirty="0" smtClean="0"/>
              <a:t>vše řádně zdůvodňujte, uvádějte průběžné kalkulace a </a:t>
            </a:r>
            <a:r>
              <a:rPr lang="cs-CZ" dirty="0" err="1" smtClean="0"/>
              <a:t>mezivýpočty</a:t>
            </a:r>
            <a:r>
              <a:rPr lang="cs-CZ" dirty="0" smtClean="0"/>
              <a:t>;</a:t>
            </a:r>
          </a:p>
          <a:p>
            <a:r>
              <a:rPr lang="cs-CZ" dirty="0" smtClean="0"/>
              <a:t>nenechávejte zpracování CBA na poslední chvíli; </a:t>
            </a:r>
          </a:p>
          <a:p>
            <a:r>
              <a:rPr lang="cs-CZ" dirty="0" smtClean="0"/>
              <a:t>nebojte se CBA, je to jednoduché!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Povinnost zpracovávat CBA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jaké žádosti?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8101203" cy="3511677"/>
          </a:xfrm>
        </p:spPr>
        <p:txBody>
          <a:bodyPr>
            <a:normAutofit/>
          </a:bodyPr>
          <a:lstStyle/>
          <a:p>
            <a:r>
              <a:rPr lang="cs-CZ" dirty="0" smtClean="0"/>
              <a:t> všechny žádosti financované z ERDF zpracovávají FA a EA; </a:t>
            </a:r>
          </a:p>
          <a:p>
            <a:r>
              <a:rPr lang="cs-CZ" dirty="0" smtClean="0"/>
              <a:t>řiďte se pokyny ve výzvě a jejích přílohách; </a:t>
            </a:r>
          </a:p>
          <a:p>
            <a:r>
              <a:rPr lang="cs-CZ" dirty="0" smtClean="0"/>
              <a:t>modul CBA v MS2014+ (ISKP) + texty a komentáře ve studii proveditelnosti.   </a:t>
            </a:r>
          </a:p>
        </p:txBody>
      </p:sp>
    </p:spTree>
    <p:extLst>
      <p:ext uri="{BB962C8B-B14F-4D97-AF65-F5344CB8AC3E}">
        <p14:creationId xmlns:p14="http://schemas.microsoft.com/office/powerpoint/2010/main" val="262841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CBA I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76147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CBA II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76146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východiska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1350" y="1509559"/>
            <a:ext cx="8101203" cy="4470912"/>
          </a:xfrm>
        </p:spPr>
        <p:txBody>
          <a:bodyPr>
            <a:normAutofit/>
          </a:bodyPr>
          <a:lstStyle/>
          <a:p>
            <a:r>
              <a:rPr lang="cs-CZ" dirty="0" smtClean="0"/>
              <a:t>název CBA uvádějte v souladu s žádostí; </a:t>
            </a:r>
          </a:p>
          <a:p>
            <a:r>
              <a:rPr lang="cs-CZ" dirty="0" smtClean="0"/>
              <a:t>navazujte CBA k žádosti až na závěr zpracování; </a:t>
            </a:r>
            <a:endParaRPr lang="cs-CZ" dirty="0" smtClean="0"/>
          </a:p>
          <a:p>
            <a:r>
              <a:rPr lang="cs-CZ" dirty="0" smtClean="0"/>
              <a:t>začátek referenčního období = termín zahájení fyzické realizace; </a:t>
            </a:r>
          </a:p>
          <a:p>
            <a:r>
              <a:rPr lang="cs-CZ" dirty="0" smtClean="0"/>
              <a:t>doba hodnocení 10 až 15 let (ostatní sektory); </a:t>
            </a:r>
          </a:p>
          <a:p>
            <a:r>
              <a:rPr lang="cs-CZ" dirty="0" smtClean="0"/>
              <a:t>pozor na JPP a příjmy dle čl. 61; </a:t>
            </a:r>
          </a:p>
          <a:p>
            <a:r>
              <a:rPr lang="cs-CZ" dirty="0" smtClean="0"/>
              <a:t>všechny předpoklady, kalkulace nebo zdůvodnění uvádějte ve studii proveditelnosti. </a:t>
            </a:r>
          </a:p>
        </p:txBody>
      </p:sp>
    </p:spTree>
    <p:extLst>
      <p:ext uri="{BB962C8B-B14F-4D97-AF65-F5344CB8AC3E}">
        <p14:creationId xmlns:p14="http://schemas.microsoft.com/office/powerpoint/2010/main" val="169807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Rozpočet projektu (=rozdílová varianta investičních nákladů) </a:t>
            </a:r>
            <a:endParaRPr lang="cs-CZ" sz="25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76146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Financování projektu v realizační fázi (= rozdílová varianta zdrojů financování)  </a:t>
            </a:r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76146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Rozdílová varianta provozních nákladů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268504" y="6046839"/>
            <a:ext cx="6079083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zahájení provozu září 2018, 3 nové učebny =&gt; 1 nové pracovní místo, výdaje na energii, úklid, spotřební materiál, obnova vybavení po 3 letech provozu…  Všechny kalkulace, zdůvodnění, apod. uvádějte ve studii proveditelnosti!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24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365127"/>
            <a:ext cx="8685437" cy="90589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Rozdílová varianta provozních výnosů  </a:t>
            </a:r>
            <a:endParaRPr lang="cs-CZ" sz="25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32587" y="6046839"/>
            <a:ext cx="5715000" cy="75404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cs-CZ" dirty="0" smtClean="0"/>
              <a:t>Nutno rozlišovat příjmy z provozu (= tržby, hospodářská činnost, poplatky hrazené uživateli, apod.) a financování provozní ztráty (příspěvek na provoz, provozní dotace, sponzorské dary, apod.).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60000"/>
            <a:ext cx="88335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7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399</Words>
  <Application>Microsoft Office PowerPoint</Application>
  <PresentationFormat>Předvádění na obrazovce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Office</vt:lpstr>
      <vt:lpstr>Prezentace aplikace PowerPoint</vt:lpstr>
      <vt:lpstr>Povinnost zpracovávat CBA </vt:lpstr>
      <vt:lpstr>Založení CBA I </vt:lpstr>
      <vt:lpstr>Založení CBA II </vt:lpstr>
      <vt:lpstr>Základní východiska </vt:lpstr>
      <vt:lpstr>Rozpočet projektu (=rozdílová varianta investičních nákladů) </vt:lpstr>
      <vt:lpstr>Financování projektu v realizační fázi (= rozdílová varianta zdrojů financování)  </vt:lpstr>
      <vt:lpstr>Rozdílová varianta provozních nákladů </vt:lpstr>
      <vt:lpstr>Rozdílová varianta provozních výnosů  </vt:lpstr>
      <vt:lpstr>Zůstatková hodnota </vt:lpstr>
      <vt:lpstr>Návratnost investic pro FA </vt:lpstr>
      <vt:lpstr>Návratnost kapitálu pro FA </vt:lpstr>
      <vt:lpstr>Udržitelnost pro FA </vt:lpstr>
      <vt:lpstr>Citlivost finanční analýzy</vt:lpstr>
      <vt:lpstr>Výběr specifických cílů </vt:lpstr>
      <vt:lpstr>Specifikace socio-ekonomických dopadů </vt:lpstr>
      <vt:lpstr>Návratnost investic pro EA </vt:lpstr>
      <vt:lpstr>Závěrem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ecba</dc:creator>
  <cp:lastModifiedBy>Halámek</cp:lastModifiedBy>
  <cp:revision>20</cp:revision>
  <cp:lastPrinted>2016-11-22T15:34:00Z</cp:lastPrinted>
  <dcterms:created xsi:type="dcterms:W3CDTF">2016-10-18T09:15:21Z</dcterms:created>
  <dcterms:modified xsi:type="dcterms:W3CDTF">2016-11-22T15:38:41Z</dcterms:modified>
</cp:coreProperties>
</file>