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28"/>
  </p:notesMasterIdLst>
  <p:sldIdLst>
    <p:sldId id="256" r:id="rId3"/>
    <p:sldId id="287" r:id="rId4"/>
    <p:sldId id="289" r:id="rId5"/>
    <p:sldId id="28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</p14:sldIdLst>
        </p14:section>
        <p14:section name="obsah - vložte snímek ze šablony" id="{CEACA50A-CFD6-4DF1-8914-830FD1866B69}">
          <p14:sldIdLst>
            <p14:sldId id="287"/>
            <p14:sldId id="289"/>
            <p14:sldId id="28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závěr" id="{557A05E8-9D0C-4364-9BFA-A8B0D18B2B04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ílková Linda (MHMP, FON)" initials="SL(F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374" autoAdjust="0"/>
  </p:normalViewPr>
  <p:slideViewPr>
    <p:cSldViewPr snapToGrid="0">
      <p:cViewPr varScale="1">
        <p:scale>
          <a:sx n="96" d="100"/>
          <a:sy n="96" d="100"/>
        </p:scale>
        <p:origin x="19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3CF9-189F-4014-9F0D-845D498FE64E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A450-5E19-4620-A25E-F1AB06F7BF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34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tzn. 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stanovit jasně lhůty a postupy pro jednotlivé kroky zadávání zakázky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 všech významných úkonech souvisejících s výběrem dodavatele pořizovat a uchovávat písemnou dokumentaci v dostatečném rozsahu, který umožní úkony zadavatele nezávisle přezkoumat; jasně vymezit kritéria, dle kterých budou hodnoceny nabídky uchazečů vždy v dostatečném předstihu před samotným vypracováním nabídek; opatřit všechna rozhodnutí řádným odůvodněním atd.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zadavatel definuje ve výzvě k podání nabídky přesné podmínky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tak, aby všichni uchazeči předem věděli, jak bude řízení probíhat, zejména jakým způsobem bude probíhat hodnocení nabídek atd.).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Zadavatel musí zajistit zejména: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předmět plnění zakázky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(tj. nesmí obsahovat popis produktu příznačný pro jednoho či omezený okruh výrobců či dodavatelů);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stanovení parametrů předmětu zakázky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zejména platí zákaz stanovení požadavků na výkon výpočetní techniky formou stanovení taktovací frekvence v jednotce Hz (obvykle GHz);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kvalifikační kritéria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(tj. kvalifikační kritéria musí být přiměřená předmětu plnění zakázky a obvyklým požadavkům na trhu, např. nesmí být požadovaná nadměrná délka praxe, obrat přesahující výrazně objem plnění, nepřiměřené nároky na pojištění apod. či požadavky zcela nesouvisející s předmětem plnění, např. omezení dodavatelů požadavkem na realizaci zakázek financovaných z ESIF apod.);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hodnotící kritéria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(tj. hodnotící kritéria by měla odpovídat a být přiměřená předmětu plnění zakázky nejen svým obsahem, ale také rozsahem, popř. váhou);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aby účast v zadávacím řízení nebyla 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podmíněna uvalením břemene (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závazku) týkajícího se vítězného dodavatele ještě na uchazeče před výběrem vítězného dodavatele (např. bankovní záruky či pojištění odpovědnosti);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49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prstClr val="black"/>
                </a:solidFill>
                <a:latin typeface="Arial" charset="0"/>
              </a:rPr>
              <a:t>*Dotovaný zadavatel –</a:t>
            </a:r>
            <a:r>
              <a:rPr lang="cs-CZ" sz="1200" dirty="0" smtClean="0">
                <a:solidFill>
                  <a:prstClr val="black"/>
                </a:solidFill>
                <a:latin typeface="Arial" charset="0"/>
              </a:rPr>
              <a:t> PO nebo FO, která zadává veřejnou zakázku </a:t>
            </a:r>
            <a:r>
              <a:rPr lang="cs-CZ" sz="1200" b="1" dirty="0" smtClean="0">
                <a:solidFill>
                  <a:prstClr val="black"/>
                </a:solidFill>
                <a:latin typeface="Arial" charset="0"/>
              </a:rPr>
              <a:t>hrazenou z více než 50 % z peněžních prostředků z veřejných zdrojů </a:t>
            </a:r>
            <a:r>
              <a:rPr lang="cs-CZ" sz="1200" dirty="0" smtClean="0">
                <a:solidFill>
                  <a:prstClr val="black"/>
                </a:solidFill>
                <a:latin typeface="Arial" charset="0"/>
              </a:rPr>
              <a:t>nebo pokud peněžní prostředky poskytnuté na veřejnou zakázku z těchto zdrojů přesahují 200.000.000,- Kč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6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74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Účetnictví: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Doklad musí splňovat předepsané náležitosti účetního dokladu ve smyslu § 11 zákona o účetnictví (s výjimkou bodu f) pro subjekty, které nevedou účetnictví, ale daňovou evidenci) nebo předepsané náležitosti daňového dokladu ve smyslu § 29-30 zákona o dani z přidané hodnoty.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Doklady musí být správné, úplné, průkazné, srozumitelné a průběžně chronologicky vedené způsobem zaručujícím jejich trvalost.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Povinnost vést účetnictví způsobem, který zajistí jednoznačné přiřazení účetních položek ke konkrétnímu projektu =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„oddělené účetnictví“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(číslo akce, středisko…)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Příjemce nahlásí příslušný bankovní účet, na který ŘO poskytuje příjemci prostředky podpory nejprve před vydáním právního aktu, v případě změny i následně.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Ostatní příjmy a výdaje projektu mohou být přijímány na jiný bankovní účet příjemce.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Při prokazování bezhotovostních příjmů a výdajů projektu musí být každý příjem a výdaj prokázán kopií výpisu toho bankovního účtu, na který byla platba skutečně přijata. Přitom musí být z výpisu zřejmé, že se jedná o bankovní účet příjemce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9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MAXIMÁLNÍ</a:t>
            </a:r>
            <a:r>
              <a:rPr lang="cs-CZ" baseline="0" dirty="0" smtClean="0"/>
              <a:t> DOBA REALIZACE PROJEKTU 24  MĚSÍCŮ !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musí být prokazatelně zahájen do 6-ti měsíců od schválení podpory Zastupitelstvem hl. m. Prahy.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75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Výše mzdy může být adekvátně snížena ve vztahu k odpracovaným hodinám v projektu (př. u DPČ nebyl odpracovaný poloviční úvazek, ale jen 25%, mzda bude proplacena jen do výše 25%).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 jsou také příplatky za práci přesčas, práci ve svátek, pokud zaměstnanec vykonával práce přímo s projektem související, odměn a prémií, apod.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Pracovní úvazky zaměstnance se nesmí překrývat a není možné, aby byl placen za stejnou práci vícekrát. POZOR - Pracovní úvazky se sčítají (PS+DPP+DPČ).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případě zaučování/překrytí 2 zaměstnanců za účelem nahrazení jednoho druhým – jsou způsobilé osobní náklady obou zaměstnanců max. po dobu 2 měsíců.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Kopie pracovních smluv nových zaměstnanců, pracovní náplně nových zaměstnanců, doklad o přihlášení nového zaměstnance na zdravotní a sociální pojištění (týká se pouze nových zaměstnanců, pokud jsou sledováni v rámci indikátorů).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Rozpis mzdových výdajů podepsaný zodpovědným účetním za mzdy a úhrady.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Limity:</a:t>
            </a:r>
          </a:p>
          <a:p>
            <a:pPr hangingPunct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 Výzva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stanoven finanční limit max. 7 % celkových způsobilých výdajů projektu pro osobní náklady, služby a správní a jiné poplatky přímo související s přípravou a řízením projektu, který se týká zejména výdajů: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osobní náklady členů realizačního týmu, kteří se podílejí na managementu projektu v investiční fázi projektu (např. manažer projektu, finanční manažer, účetní projektu),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finanční výdaje, správní a jiné poplatky, které jsou nevyhnutelné a mají přímou vazbu na projekt, příp. požadavek poskytovatele podpory na jejich vynaložení v souvislosti s projektem (např. poplatky za výpis z obchodního rejstříku, vydání stavebního povolení, výpis z rejstříku trestů, odvody za vynětí půdy ze zemědělského půdního fondu, notářské poplatky, pojištění majetku),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externí řízení projektu – služby související s řízením a administrací projektu zajišťované externími firmami (v souladu s pravidly pro zadávání veřejných zakázek) najatými příjemcem,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zpracování studie proveditelnosti, žádosti o podporu, zpráv o realizaci projektu apod.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vedení účetnictví vztahující se k projektu,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externí řízení veřejných zakázek - služby související s řízením a administrací veřejných zakázek v rámci projektu zajišťované externími firmami (v souladu s pravidly pro zadávání veřejných zakázek) najatými příjemci prostředků.</a:t>
            </a:r>
          </a:p>
          <a:p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27.Výzva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stanoven finanční limit ve výši 3 %, 5 % nebo 7 % celkových způsobilých výdajů projektu pro osobní náklady, služby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správní a jiné poplatky přímo související s přípravou a řízením projektu: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Výše celkových způsobilých výdajů projektu Výše limitu (v % celkových způsobilých výdajů projektu)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4 000 000 Kč (včetně)				 7 %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Více než 4 000 000 Kč a do 10 000 000 Kč (včetně)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5 %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Více než 10 000 000 Kč 				3 %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Finanční limity 3%, 5% a 7% se týkají zejména výdajů: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osobní náklady členů realizačního týmu, kteří se podílejí na managementu projektu v investiční fázi projektu (např.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manažer projektu, finanční manažer, účetní projektu),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finanční výdaje, správní a jiné poplatky, které jsou nevyhnutelné a mají přímou vazbu na projekt, příp. požadavek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poskytovatele podpory na jejich vynaložení v souvislosti s projektem (např. poplatky za výpis z obchodního rejstříku,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vydání stavebního povolení, výpis z rejstříku trestů, odvody za vynětí půdy ze zemědělského půdního fondu, notářské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poplatky, pojištění majetku),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externí řízení projektu – služby související s řízením a administrací projektu zajišťované externími firmami (v souladu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pravidly pro zadávání veřejných zakázek) najatými příjemcem,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zpracování studie proveditelnosti, žádosti o podporu, zpráv o realizaci projektu apod.,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vedení účetnictví vztahující se k projektu,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externí řízení veřejných zakázek – služby související s řízením a administrací veřejných zakázek v rámci projektu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zajišťované externími firmami (v souladu s pravidly pro zadávání veřejných zakázek) najatými příjemci prostředků.</a:t>
            </a: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Cestovní výdaje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Pouze nezbytné cestovní výdaje spojené s investicí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Pracovní cesty zaměstnanců příjemce a zaměstnanců partnerů.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Cestovní náhrady zahrnují náhrady za jízdní výdaje, za výdaje za ubytování, za stravné a za nutné vedlejší výdaje, může být i kapesné do výši 40% stravného.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zahraniční experty náhrady per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diems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5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Majetek musí být používán přímo v souvislosti se schváleným projektem. Pokud je pořízený majetek využíván i k jiným účelům, které přímo nesouvisí s cíli projektu, způsobilá je pouze poměrná část těchto výdajů. Metodiku výpočtu dokládá příjemce.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Zařízení a vybavení se také krátí ve vztahu k úvazku a dobu jeho využití realizačním týmem. Úvazky se sčítají.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Výdaje na opravu a údržbu pořízeného majetku (tj. opravy související s majetkem, který byl zařazen jako způsobilý výdaj projektu) jsou způsobilé.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době realizace a udržitelnosti nesmí být majetek nakoupený z prostředků OP PPR prodán, nebo jinak převedeno vlastnické právo na někoho jiného.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projektů financovaných z EFRR je v případě nákupu hmotného majetku, jehož cena přesahuje 40 000 Kč, třeba tento náklad nárokovat do investičních výdajů.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projektů financovaných z EFRR a ESF je v případě nákupu nehmotného majetku, jehož cena přesahuje 60 000 Kč, třeba tento náklad nárokovat z položky Odpisovaný nehmotný majetek.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Použité zařízení a vybavení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pořizovací cena použitého zařízení nesmí přesáhnout jeho tržní cenu a musí být nižší než výdaje na obdobné nové zařízení případně oceněné znaleckým posudkem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současný či některý z předcházejících vlastníků zařízení neobdržel v posledních pěti letech před registrací žádosti dotaci z veřejných zdrojů na nákup daného použitého zařízení, což by v případě spolufinancování nákupu ze strany ESI fondů vedlo k duplicitě podpory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8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Nákup pozemku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nezpůsobilé výdaje: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 část pořizovací ceny pozemku, která je vyšší než 10 % celkových způsobilých výdajů na projekt,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 část pořizovací ceny, která je vyšší než cena zjištěná znaleckým posudkem.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Dokumentace: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kupní smlouva, popř. smlouva o smlouvě budoucí kupní, návrh na vklad do katastru nemovitostí a vyrozumění příslušného katastrálního úřadu o zapsání vlastnického práva k pozemku do katastru nemovitostí. Z hlediska posouzení časové způsobilosti nákupu pozemku je rozhodující datum vkladu práva do katastru nemovitostí (datum, ke kterému má vklad právní účinky). </a:t>
            </a: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Vlastnické právo není ještě zaneseno do katastru nemovitostí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 možné doložit vlastnictví prostřednictvím návrhu na vklad do katastru nemovitostí potvrzeného katastrálním úřadem a smlouvou o nabytí vlastnického práva (např. kupní smlouva, smlouva darovací).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 žádostí o závěrečnou platbu musí být však výpis z katastru nemovitostí doložen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Pořízení stavby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způsobilým výdajem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nákup stavby je pořizovací cena, maximálně však do výše ceny zjištěné znaleckým posudkem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Příjemce doloží, že daná nemovitost/daný pozemek není zatížen/a hypotékou, ani jinými závazky.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 případě, že se v průběhu realizace projektu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příjemce nestane vlastníkem nemovitosti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 které je rekonstrukce nebo technické zhodnocení prováděno, je podmínkou způsobilosti výdaje, že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realizací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takové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stavby není přenesena žádná výhoda na majitele nemovitosti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(například žadatel doloží poskytnutí slevy na nájemném plně pokrývající ekonomické zhodnocení nemovitosti pro vlastníka nemovitosti nebo doloží, že stavbou nedochází k ekonomickému zhodnocení nemovitosti z pohledu jejího vlastníka). Pozn. nájem v době realizace projektu může být uznán způsobilým pouze v případě, že žadatel k podpisu Smlouvy o financování/Podmínek realizace předloží doklad o slevě z nájmu nebo doloží, že rekonstrukcí/technickým zhodnocením/stavbou nedochází k ekonomickému zhodnocení nemovitosti z pohledu jejího vlastníka.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náklady na úpravy okolí stavby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stanoven limit 10% celkových způsobilých výdajů projektu (úpravy a vybavení zahrad, hřišť a venkovních prostor včetně oplocení). – v závěrečném vyúčtování musí příjemce předložit, že nepřekročil tento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UPOZORNIT - Jakoukoli změnu stavby je třeba dopředu hlásit (změna projektové dokumentace, vícepráce, zásadnější změna zpoždění, apod.)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17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osobní náklady členů realizačního týmu, kteří se podílejí na managementu projektu v investiční fázi projektu (např. manažer projektu, finanční manažer, účetní projektu),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finanční výdaje, správní a jiné poplatky, které jsou nevyhnutelné a mají přímou vazbu na projekt, příp. požadavek poskytovatele podpory na jejich vynaložení v souvislosti s projektem (např. poplatky za výpis z obchodního rejstříku, vydání stavebního povolení, výpis z rejstříku trestů, odvody za vynětí půdy ze zemědělského půdního fondu, notářské poplatky, pojištění majetku),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externí řízení projektu – služby související s řízením a administrací projektu zajišťované externími firmami (v souladu s pravidly pro zadávání veřejných zakázek) najatými příjemcem,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zpracování studie proveditelnosti, žádosti o podporu, zpráv o realizaci projektu apod.,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vedení účetnictví vztahující se k projektu,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externí řízení veřejných zakázek – služby související s řízením a administrací veřejných zakázek v rámci projektu zajišťované externími firmami (v souladu s pravidly pro zadávání veřejných zakázek) najatými příjemci prostředků.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4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Finanční limity 3%, 5% a 7% se týkají zejména výdajů: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osobní náklady členů realizačního týmu, kteří se podílejí na managementu projektu v investiční fázi projektu (např. manažer projektu, finanční manažer, účetní projektu),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finanční výdaje, správní a jiné poplatky, které jsou nevyhnutelné a mají přímou vazbu na projekt, příp. požadavek poskytovatele podpory na jejich vynaložení v souvislosti s projektem (např. poplatky za výpis z obchodního rejstříku, vydání stavebního povolení, výpis z rejstříku trestů, odvody za vynětí půdy ze zemědělského půdního fondu, notářské poplatky, pojištění majetku),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externí řízení projektu – služby související s řízením a administrací projektu zajišťované externími firmami (v souladu s pravidly pro zadávání veřejných zakázek) najatými příjemcem,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zpracování studie proveditelnosti, žádosti o podporu, zpráv o realizaci projektu apod.,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vedení účetnictví vztahující se k projektu,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externí řízení veřejných zakázek – služby související s řízením a administrací veřejných zakázek v rámci projektu zajišťované externími firmami (v souladu s pravidly pro zadávání veřejných zakázek) najatými příjemci prostředků.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60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99169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515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1953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8557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3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400" smtClean="0">
                <a:solidFill>
                  <a:srgbClr val="000000"/>
                </a:solidFill>
              </a:rPr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59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F579A-1BC2-4D3A-AFD4-E5DE819F428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4B028-2FDB-4D92-964E-645DE0418DE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45958" y="72192"/>
            <a:ext cx="8265695" cy="878305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Seminář pro žadatele 21. 11. 2016</a:t>
            </a:r>
          </a:p>
          <a:p>
            <a:pPr algn="ctr"/>
            <a:r>
              <a:rPr lang="cs-CZ" sz="2400" b="1" dirty="0" smtClean="0"/>
              <a:t>Finanční řízení projektů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náklady - jednotlivé kapitoly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b="1" u="sng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Nájem či leasing zařízení, vybavení a budov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800" u="sng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Finanční leasing - </a:t>
            </a:r>
            <a:r>
              <a:rPr lang="cs-CZ" sz="1600" dirty="0">
                <a:solidFill>
                  <a:prstClr val="black"/>
                </a:solidFill>
                <a:latin typeface="Arial" charset="0"/>
              </a:rPr>
              <a:t>pronájem movité nebo nemovité věci, částka nesmí přesáhnout tržní hodnotu investice, která je předmětem leasingu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</a:pPr>
            <a:endParaRPr lang="cs-CZ" sz="18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Operativní leasing -</a:t>
            </a:r>
            <a:r>
              <a:rPr lang="cs-CZ" sz="1600" dirty="0">
                <a:solidFill>
                  <a:prstClr val="black"/>
                </a:solidFill>
                <a:latin typeface="Arial" charset="0"/>
              </a:rPr>
              <a:t> příjemce musí být schopen prokázat, že smlouva byla nejhospodárnější metodou k získání zařízení, tj. musí být finančně nejvýhodnějším řešením pro projekt</a:t>
            </a: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3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výdaje - jednotlivé kapitoly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2.1 Pozemky, stavby a úpravy ploch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b="1" dirty="0">
                <a:solidFill>
                  <a:srgbClr val="000000"/>
                </a:solidFill>
                <a:cs typeface="Arial" panose="020B0604020202020204" pitchFamily="34" charset="0"/>
              </a:rPr>
              <a:t>Nákup pozemku</a:t>
            </a:r>
          </a:p>
          <a:p>
            <a:pPr marL="268288" lvl="1" indent="-268288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pořizovací cena maximálně do výše ceny zjištěné znaleckým posudkem dle zákona č. 151/1997 Sb., který musí odpovídat tržní ceně v dané lokalitě a v daný čas</a:t>
            </a:r>
          </a:p>
          <a:p>
            <a:pPr marL="268288" lvl="1" indent="-268288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cena pozemku může být započtena maximálně do výše 10 % celkových způsobilých výdajů na projekt</a:t>
            </a:r>
          </a:p>
          <a:p>
            <a:pPr marL="268288" lvl="1" indent="-268288" algn="just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cs-CZ" sz="800" dirty="0">
              <a:solidFill>
                <a:srgbClr val="000000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b="1" dirty="0">
                <a:solidFill>
                  <a:srgbClr val="000000"/>
                </a:solidFill>
                <a:cs typeface="Arial" panose="020B0604020202020204" pitchFamily="34" charset="0"/>
              </a:rPr>
              <a:t>Pořízení stavby</a:t>
            </a:r>
          </a:p>
          <a:p>
            <a:pPr marL="268288" lvl="1" indent="-268288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výdaje na </a:t>
            </a:r>
            <a:r>
              <a:rPr lang="cs-CZ" sz="1400" b="1" dirty="0">
                <a:solidFill>
                  <a:srgbClr val="000000"/>
                </a:solidFill>
              </a:rPr>
              <a:t>nákup, rekonstrukce, technické zhodnocení staveb</a:t>
            </a:r>
            <a:endParaRPr lang="cs-CZ" sz="1400" dirty="0">
              <a:solidFill>
                <a:srgbClr val="000000"/>
              </a:solidFill>
            </a:endParaRPr>
          </a:p>
          <a:p>
            <a:pPr marL="268288" lvl="1" indent="-268288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nákup nemovitosti - kupní smlouva, cena dle znaleckého posudku, bankovní výpis a platným výpisem z katastru nemovitostí</a:t>
            </a:r>
          </a:p>
          <a:p>
            <a:pPr marL="268288" lvl="1" indent="-268288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při rekonstrukci či technickém zhodnocení vznikají zejména tyto druhy způsobilých výdajů – např. odborný dozor, technický dozor, zpracování projektové dokumentace, příprava staveniště a stavební práce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prstClr val="black"/>
                </a:solidFill>
              </a:rPr>
              <a:t>Výzva č. 27 (SC 3.1) – ve skupině aktivit G není podporováno pořízení bytů sociálního bydlení formou výstavby ani nákupu, výdaje spojené s výstavbou a/či nákupem bytů nejsou způsobilé.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výdaje – jednotlivé kapitoly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800" b="1" dirty="0">
                <a:solidFill>
                  <a:srgbClr val="000000"/>
                </a:solidFill>
              </a:rPr>
              <a:t>2.2. Odpisovaný hmotný majetek</a:t>
            </a:r>
          </a:p>
          <a:p>
            <a:pPr marL="268288" lvl="1" indent="-268288" algn="just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movité věci, popřípadě soubory movitých věcí se samostatným </a:t>
            </a:r>
            <a:r>
              <a:rPr lang="cs-CZ" sz="1600" dirty="0" err="1">
                <a:solidFill>
                  <a:srgbClr val="000000"/>
                </a:solidFill>
              </a:rPr>
              <a:t>technicko-ekonomickým</a:t>
            </a:r>
            <a:r>
              <a:rPr lang="cs-CZ" sz="1600" dirty="0">
                <a:solidFill>
                  <a:srgbClr val="000000"/>
                </a:solidFill>
              </a:rPr>
              <a:t> určením, jejichž </a:t>
            </a:r>
            <a:r>
              <a:rPr lang="cs-CZ" sz="1600" b="1" dirty="0">
                <a:solidFill>
                  <a:srgbClr val="000000"/>
                </a:solidFill>
              </a:rPr>
              <a:t>vstupní cena je vyšší než 40 000 Kč a mají provozně technické funkce delší než 1 rok</a:t>
            </a:r>
          </a:p>
          <a:p>
            <a:pPr marL="268288" lvl="1" indent="-268288" algn="just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např. pořízení vybavení, strojů, technologií, technické zhodnocení apod.</a:t>
            </a:r>
          </a:p>
          <a:p>
            <a:pPr marL="0" lvl="1" indent="0" algn="just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dirty="0">
                <a:solidFill>
                  <a:srgbClr val="000000"/>
                </a:solidFill>
              </a:rPr>
              <a:t> </a:t>
            </a:r>
            <a:endParaRPr lang="cs-CZ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800" b="1" dirty="0">
                <a:solidFill>
                  <a:srgbClr val="000000"/>
                </a:solidFill>
              </a:rPr>
              <a:t>2.3 Odpisovaný nehmotný majetek</a:t>
            </a:r>
          </a:p>
          <a:p>
            <a:pPr marL="268288" lvl="0" indent="-268288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nehmotný majetek </a:t>
            </a:r>
            <a:r>
              <a:rPr lang="cs-CZ" sz="1600" b="1" dirty="0">
                <a:solidFill>
                  <a:srgbClr val="000000"/>
                </a:solidFill>
              </a:rPr>
              <a:t>s dobou použitelnosti delší než 1 rok</a:t>
            </a:r>
            <a:r>
              <a:rPr lang="cs-CZ" sz="1600" dirty="0">
                <a:solidFill>
                  <a:srgbClr val="000000"/>
                </a:solidFill>
              </a:rPr>
              <a:t>, u kterého ocenění </a:t>
            </a:r>
            <a:r>
              <a:rPr lang="cs-CZ" sz="1600" b="1" dirty="0">
                <a:solidFill>
                  <a:srgbClr val="000000"/>
                </a:solidFill>
              </a:rPr>
              <a:t>převyšuje částku 60 000 Kč </a:t>
            </a:r>
          </a:p>
          <a:p>
            <a:pPr marL="268288" lvl="0" indent="-268288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např. pořízení know-how, patenty, licence apod. </a:t>
            </a:r>
          </a:p>
          <a:p>
            <a:pPr marL="268288" lvl="0" indent="-268288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způsobilým výdajem je i technické zhodnocení dle limitu podle zákona o dani z příjmu</a:t>
            </a:r>
            <a:endParaRPr lang="cs-CZ" sz="1600" dirty="0"/>
          </a:p>
          <a:p>
            <a:pPr marL="268288" lvl="0" indent="-268288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0000"/>
              </a:solidFill>
            </a:endParaRPr>
          </a:p>
          <a:p>
            <a:pPr marL="268288" lvl="0" indent="-268288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pokud není majetek využíván zcela pro účely projektu, je za způsobilý výdaj považována pouze alikvotní část pořizovací ceny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9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náklady – další 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800" b="1" dirty="0">
                <a:solidFill>
                  <a:srgbClr val="000000"/>
                </a:solidFill>
                <a:cs typeface="Arial" panose="020B0604020202020204" pitchFamily="34" charset="0"/>
              </a:rPr>
              <a:t>DPH</a:t>
            </a:r>
          </a:p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pouze pro příjemce, kteří si nemohou nárokovat odpočet DPH na vstupu ve vztahu k projektu (či část DPH v krácené/alikvotní výši)</a:t>
            </a:r>
          </a:p>
          <a:p>
            <a:pPr marL="0" lvl="1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nárok pro odpočet DPH je vymezen zákonem o DPH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4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náklady - specifické limity – výzva č. 25 (SC 3.2)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Kompletní administrace projektu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 - finanční limit ve výši 7 % celkových způsobilých výdajů projektu pro osobní náklady, služby a správní a jiné poplatky přímo související s přípravou a řízením projektu.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9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náklady - specifické limity – výzva č. 27 (SC 3.1)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Kompletní administrace projektu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 - finanční limit ve výši 3 % (nad 10 mil. Kč ZV), 5% (od 4 mil. Kč do 10 mil. Kč) nebo 7% (do 4 mil. Kč ZV) celkových způsobilých výdajů projektu pro osobní náklady, služby a správní a jiné poplatky přímo související s přípravou a řízením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4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49" y="1322364"/>
            <a:ext cx="7945999" cy="4651400"/>
          </a:xfrm>
        </p:spPr>
        <p:txBody>
          <a:bodyPr/>
          <a:lstStyle/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nevznikly v časovém rozmezí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pro realizaci programu/projektu;</a:t>
            </a:r>
          </a:p>
          <a:p>
            <a:pPr marL="0" lvl="0" indent="0">
              <a:spcBef>
                <a:spcPct val="0"/>
              </a:spcBef>
              <a:buClr>
                <a:schemeClr val="bg2"/>
              </a:buClr>
              <a:buSzTx/>
              <a:buNone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nebyly uhrazeny v době způsobilosti výdajů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programu/projektu a nejsou dokladovány příslušnými účetními doklady, není-li uvedeno jinak;</a:t>
            </a:r>
          </a:p>
          <a:p>
            <a:pPr marL="0" lvl="0" indent="0">
              <a:spcBef>
                <a:spcPct val="0"/>
              </a:spcBef>
              <a:buClr>
                <a:schemeClr val="bg2"/>
              </a:buClr>
              <a:buSzTx/>
              <a:buNone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nebyly zaznamenány na bankovních účtech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příjemce prostředků nebo nejsou doloženy výdajovými pokladními doklady;</a:t>
            </a:r>
          </a:p>
          <a:p>
            <a:pPr marL="0" lvl="0" indent="0">
              <a:spcBef>
                <a:spcPct val="0"/>
              </a:spcBef>
              <a:buClr>
                <a:schemeClr val="bg2"/>
              </a:buClr>
              <a:buSzTx/>
              <a:buNone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jsou v jiných ohledech v rozporu s pravidly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uvedenými v  Pravidlech pro žadatele a příjemce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cs-CZ" sz="1800" u="sng" dirty="0" smtClean="0">
                <a:solidFill>
                  <a:prstClr val="black"/>
                </a:solidFill>
                <a:latin typeface="Arial" charset="0"/>
              </a:rPr>
              <a:t>Příklady: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 úroky z úvěrů, pokuty, penále, kurzové ztráty, DPH s nárokem na odpočet daně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nebyly vynaloženy v souladu s účelem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programu/projektu;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1800" u="sng" dirty="0">
                <a:solidFill>
                  <a:prstClr val="black"/>
                </a:solidFill>
                <a:latin typeface="Arial" charset="0"/>
              </a:rPr>
              <a:t>Pozn.: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 stavební rozpočet – zahrnuje i nezpůsobilé výdaje, které jsou  v rámci rozpočtu odděleny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534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Sestavení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Rozčlenění do kapitol (základní struktura a nové položky)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</a:pP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Součtem se zjistí objem  rozpočtu způsobilých  nákladů 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</a:pP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→CELKOVÝ OBJEM ROZPOČTU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(dodržení limitu stanoveného ve výzvě)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4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Sestavení rozpočtu – nejčastější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Rozpočet není dostatečně podrobný, aby bylo zřejmé jaké výdaje jsou v projektu plánovány (kalkulace na kus…)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</a:pP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Zařazení položek, které neodpovídají charakteru projektu – nejasný popis činností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</a:pP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Opomenutí některých nákladů (zákonné odvody placené zaměstnavatelem, DPH…)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</a:pP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Chybné zařazení majetku – např. odepisovaný majetek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8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– základní zásady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463040"/>
            <a:ext cx="7727950" cy="4510723"/>
          </a:xfrm>
        </p:spPr>
        <p:txBody>
          <a:bodyPr/>
          <a:lstStyle/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transparentnosti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veškeré kroky, které vedou k uzavření smlouvy činit jasným, průhledným a srozumitelným způsobem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rovného zacházení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povinnost přistupovat stejným způsobem ke všem uchazečům, kteří mohou podat či podávají nabídky 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zákazu diskriminace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podmínky pro zadání zakázky musí být zadavatelem stanoveny tak, aby zároveň umožňovaly výběr nejvhodnějšího dodavatele, ale na druhé straně neuzavíraly přístup jinému uchazeči do řízení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přiměřenosti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zajištění odpovídajícího stupně zveřejnění zadávacího řízení, a to s dostatečným předstihem, a dále odpovídajícího stupně formalizace zadávacího řízení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55207"/>
            <a:ext cx="7473950" cy="317500"/>
          </a:xfrm>
        </p:spPr>
        <p:txBody>
          <a:bodyPr/>
          <a:lstStyle/>
          <a:p>
            <a:pPr algn="ctr"/>
            <a:r>
              <a:rPr lang="cs-CZ" sz="2400" b="1" dirty="0" smtClean="0"/>
              <a:t>Finanční řízení projektu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936522"/>
            <a:ext cx="8544300" cy="4977581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Obsah</a:t>
            </a:r>
            <a:r>
              <a:rPr lang="cs-CZ" sz="20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Hlavní zásady financování projektu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Finanční řízení (účetnictví, BÚ)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Rozpočet projektu EFRR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Způsobilost výdajů - obecně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Způsobilé výdaje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Nezpůsobilé výdaje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Sestavení rozpočtu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Příjmy projektu</a:t>
            </a:r>
          </a:p>
          <a:p>
            <a:pPr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Výběr dodavatele</a:t>
            </a:r>
          </a:p>
          <a:p>
            <a:pPr lvl="0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Příjmy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167618"/>
            <a:ext cx="7727950" cy="4806145"/>
          </a:xfrm>
        </p:spPr>
        <p:txBody>
          <a:bodyPr/>
          <a:lstStyle/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cs-CZ" b="1" dirty="0">
                <a:solidFill>
                  <a:srgbClr val="000000"/>
                </a:solidFill>
                <a:latin typeface="Arial" charset="0"/>
              </a:rPr>
              <a:t>Rozlišují se dva typy: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u="sng" dirty="0">
                <a:solidFill>
                  <a:srgbClr val="000000"/>
                </a:solidFill>
                <a:latin typeface="Arial" charset="0"/>
              </a:rPr>
              <a:t>příjmy podle čl. 61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Nařízení Evropského parlamentu a Rady (EU) č.1303/2013, </a:t>
            </a:r>
            <a:r>
              <a:rPr lang="cs-CZ" dirty="0">
                <a:solidFill>
                  <a:srgbClr val="000000"/>
                </a:solidFill>
              </a:rPr>
              <a:t>které se vztahují na projekty vytvářející čisté příjmy po realizaci</a:t>
            </a: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u="sng" dirty="0">
                <a:solidFill>
                  <a:srgbClr val="000000"/>
                </a:solidFill>
              </a:rPr>
              <a:t>příjmy mimo tento článek</a:t>
            </a:r>
            <a:r>
              <a:rPr lang="cs-CZ" dirty="0">
                <a:solidFill>
                  <a:srgbClr val="000000"/>
                </a:solidFill>
              </a:rPr>
              <a:t>, které jsou tzv. jinými peněžními příjmy vztahujícími se na čisté jiné peněžní příjmy vytvořené v období realizace projektu.</a:t>
            </a: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268288" lvl="2" indent="-268288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Příjemce/partner není oprávněn nakoupené zařízení či vybavení za prostředky OP PPR během realizace projektu prodat.</a:t>
            </a: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None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cs-CZ" b="1" dirty="0">
                <a:solidFill>
                  <a:srgbClr val="000000"/>
                </a:solidFill>
                <a:latin typeface="Arial" charset="0"/>
              </a:rPr>
              <a:t>Příjmy nejsou např.: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platby ze smluvních pokut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transfery a dotace od státu, </a:t>
            </a:r>
            <a:r>
              <a:rPr lang="cs-CZ" dirty="0">
                <a:solidFill>
                  <a:srgbClr val="000000"/>
                </a:solidFill>
              </a:rPr>
              <a:t>regionálních rozpočtů či příspěvky z veřejného pojištění</a:t>
            </a: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268288" lvl="2" indent="-268288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cs-CZ" b="1" dirty="0">
                <a:solidFill>
                  <a:srgbClr val="000000"/>
                </a:solidFill>
                <a:latin typeface="Arial" charset="0"/>
              </a:rPr>
              <a:t>Bližší specifikace a definice příjmů je uvedena v kapitole č. 25 Pravidel pro žadatele a příjemce.</a:t>
            </a:r>
          </a:p>
          <a:p>
            <a:pPr marL="268288" lvl="2" indent="-268288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0000"/>
              </a:solidFill>
              <a:latin typeface="Arial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cs-CZ" b="1" dirty="0">
                <a:solidFill>
                  <a:srgbClr val="000000"/>
                </a:solidFill>
              </a:rPr>
              <a:t>Příjmy se netýkají projektů, které budou financované v režimu de </a:t>
            </a:r>
            <a:r>
              <a:rPr lang="cs-CZ" b="1" dirty="0" err="1">
                <a:solidFill>
                  <a:srgbClr val="000000"/>
                </a:solidFill>
              </a:rPr>
              <a:t>minimis</a:t>
            </a:r>
            <a:r>
              <a:rPr lang="cs-CZ" b="1" dirty="0">
                <a:solidFill>
                  <a:srgbClr val="000000"/>
                </a:solidFill>
              </a:rPr>
              <a:t>.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v rámci OP PPR – zakázky malé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ct val="0"/>
              </a:spcBef>
              <a:buClr>
                <a:schemeClr val="bg2"/>
              </a:buClr>
              <a:buSzTx/>
              <a:buFontTx/>
              <a:buAutoNum type="arabicPeriod"/>
            </a:pPr>
            <a:r>
              <a:rPr lang="cs-CZ" sz="2000" u="sng" dirty="0">
                <a:solidFill>
                  <a:prstClr val="black"/>
                </a:solidFill>
                <a:latin typeface="Arial" charset="0"/>
              </a:rPr>
              <a:t>ZAKÁZKY MALÉ HODNOTY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2000" u="sng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2000" dirty="0">
                <a:solidFill>
                  <a:prstClr val="black"/>
                </a:solidFill>
                <a:latin typeface="Arial" charset="0"/>
              </a:rPr>
              <a:t>a) 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s předpokládanou hodnotou &lt; 400.000 Kč bez DPH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v případě </a:t>
            </a:r>
            <a:r>
              <a:rPr lang="cs-CZ" sz="2000" u="sng" dirty="0">
                <a:solidFill>
                  <a:prstClr val="black"/>
                </a:solidFill>
                <a:latin typeface="Arial" charset="0"/>
              </a:rPr>
              <a:t>veřejného, sektorového a dotovaného zadavatele*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 &lt; 500.000 Kč bez DPH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v případě ostatních zadavatelů 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20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Arial" charset="0"/>
              </a:rPr>
              <a:t> možnost využít přímý nákup / doložení účetních dokladů</a:t>
            </a: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Arial" charset="0"/>
              </a:rPr>
              <a:t> i zde platí základní zásady výběru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7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v rámci OP PPR – zakázky malé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2000" dirty="0">
                <a:solidFill>
                  <a:prstClr val="black"/>
                </a:solidFill>
                <a:latin typeface="Arial" charset="0"/>
              </a:rPr>
              <a:t>b) 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s předpokládanou hodnotou &gt; 400.000 Kč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bez DPH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/ 500.000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Kč bez DPH méně 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2.000.000 Kč bez DPH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(služby a dodávky)/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6.000.000 Kč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bez DPH (stavební práce) 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2000" dirty="0">
              <a:solidFill>
                <a:prstClr val="black"/>
              </a:solidFill>
              <a:latin typeface="Arial" charset="0"/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Uzavřená výzva min. 3 zájemcům </a:t>
            </a: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Okruh vyzvaných zájemců - způsobilý zakázku poskytnout</a:t>
            </a: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Lhůta min. 10 kalendářních dní</a:t>
            </a: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Podrobné zadávací podmínky vč. dalších pokynů uvedeny v Pravidlech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8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v rámci OP PPR – zakázky vyšší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223889"/>
            <a:ext cx="7727950" cy="4867421"/>
          </a:xfrm>
        </p:spPr>
        <p:txBody>
          <a:bodyPr/>
          <a:lstStyle/>
          <a:p>
            <a:pPr marL="457200" lvl="0" indent="-457200">
              <a:spcBef>
                <a:spcPct val="0"/>
              </a:spcBef>
              <a:buClr>
                <a:schemeClr val="bg2"/>
              </a:buClr>
              <a:buSzTx/>
              <a:buFont typeface="+mj-lt"/>
              <a:buAutoNum type="arabicPeriod" startAt="2"/>
            </a:pPr>
            <a:r>
              <a:rPr lang="cs-CZ" sz="1800" u="sng" cap="all" dirty="0">
                <a:solidFill>
                  <a:prstClr val="black"/>
                </a:solidFill>
                <a:latin typeface="Arial" charset="0"/>
              </a:rPr>
              <a:t>Zakázky vyšší hodnoty 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u="sng" cap="all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Předpokládaná hodnota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Pouze pro zadavatele mimo ZZVZ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          &gt; 2. mil. Kč bez DPH </a:t>
            </a:r>
            <a:r>
              <a:rPr lang="cs-CZ" sz="1800" dirty="0">
                <a:solidFill>
                  <a:srgbClr val="000000"/>
                </a:solidFill>
              </a:rPr>
              <a:t>(služby a dodávky) 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          &gt; 6. mil. Kč bez DPH </a:t>
            </a:r>
            <a:r>
              <a:rPr lang="cs-CZ" sz="1800" dirty="0">
                <a:solidFill>
                  <a:srgbClr val="000000"/>
                </a:solidFill>
              </a:rPr>
              <a:t>(stavební práce) 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Otevřená výzva:</a:t>
            </a:r>
          </a:p>
          <a:p>
            <a:pPr marL="742950" lvl="2" indent="-28575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Profil zadavatele, nebo</a:t>
            </a:r>
          </a:p>
          <a:p>
            <a:pPr marL="742950" lvl="2" indent="-28575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Věstník VZ, nebo</a:t>
            </a:r>
          </a:p>
          <a:p>
            <a:pPr marL="742950" lvl="2" indent="-28575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Webových stránkách OP PPR </a:t>
            </a:r>
            <a:r>
              <a:rPr lang="cs-CZ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cs-CZ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www.penizeproprahu.cz</a:t>
            </a:r>
            <a:r>
              <a:rPr lang="cs-CZ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cs-C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2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Lhůta min. 15 kalendářních dní</a:t>
            </a:r>
          </a:p>
          <a:p>
            <a:pPr marL="285750" lvl="1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Podrobné zadávací podmínky vč. dalších pokynů uvedeny v Pravidlech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8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 v rámci OP PPR – Pravidla pro zadávání zakázek – příklady pochybení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294228"/>
            <a:ext cx="7727950" cy="4679535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netransparentní hodnotící kritéria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: příjemci nestanoví v ZD dostatečným způsobem způsob hodnocení a preference zadavatele u subjektivních hodnotících kritérií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diskriminační kvalifikační předpoklady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endParaRPr lang="cs-CZ" sz="1800" b="1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neprodlužování lhůt pro podání nabídek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 případě zásadních změn v ZD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profil zadavatele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: není zajištěn neomezený a dálkový přístup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dělení zakázky 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endParaRPr lang="cs-CZ" sz="1800" b="1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uvádění v zadávací dokumentaci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požadavek nebo odkaz na obchodní firmy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, názvy nebo jména a příjmení, specifická označení zboží a služeb atd.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>
          <a:xfrm>
            <a:off x="745958" y="72192"/>
            <a:ext cx="8265695" cy="8783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smtClean="0"/>
              <a:t>Seminář pro žadatele 21. 11. 2016</a:t>
            </a:r>
          </a:p>
          <a:p>
            <a:pPr algn="ctr"/>
            <a:r>
              <a:rPr lang="cs-CZ" sz="2400" b="1" smtClean="0"/>
              <a:t>Pravidla pro realizaci projektu</a:t>
            </a:r>
            <a:r>
              <a:rPr lang="pt-BR" sz="2400" b="1" smtClean="0"/>
              <a:t>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319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6000" dirty="0">
                <a:solidFill>
                  <a:srgbClr val="002060"/>
                </a:solidFill>
              </a:rPr>
              <a:t>Děkuji za pozornost!</a:t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pt-BR" sz="2000" b="1" dirty="0">
                <a:solidFill>
                  <a:srgbClr val="002060"/>
                </a:solidFill>
              </a:rPr>
              <a:t>Jana Zatloukalová</a:t>
            </a:r>
          </a:p>
          <a:p>
            <a:pPr>
              <a:buClr>
                <a:srgbClr val="A59253"/>
              </a:buClr>
            </a:pPr>
            <a:endParaRPr lang="pt-BR" sz="2000" b="1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pt-BR" sz="2000" b="1" dirty="0">
                <a:solidFill>
                  <a:srgbClr val="002060"/>
                </a:solidFill>
              </a:rPr>
              <a:t>e-mail: jana.zatloukalova@praha.eu, </a:t>
            </a:r>
          </a:p>
          <a:p>
            <a:pPr>
              <a:buClr>
                <a:srgbClr val="A59253"/>
              </a:buClr>
            </a:pPr>
            <a:r>
              <a:rPr lang="pt-BR" sz="2000" b="1" dirty="0">
                <a:solidFill>
                  <a:srgbClr val="002060"/>
                </a:solidFill>
              </a:rPr>
              <a:t>tel.: 236 003 976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JUNGMANNOVA 35</a:t>
            </a:r>
            <a:r>
              <a:rPr lang="cs-CZ" altLang="cs-CZ" dirty="0">
                <a:solidFill>
                  <a:srgbClr val="002060"/>
                </a:solidFill>
              </a:rPr>
              <a:t>/29</a:t>
            </a:r>
            <a:r>
              <a:rPr lang="en-GB" altLang="cs-CZ" dirty="0">
                <a:solidFill>
                  <a:srgbClr val="002060"/>
                </a:solidFill>
              </a:rPr>
              <a:t/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111 21  PRAHA 1</a:t>
            </a: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u="sng" dirty="0">
                <a:solidFill>
                  <a:srgbClr val="002060"/>
                </a:solidFill>
              </a:rPr>
              <a:t>www.penizeproprahu.cz</a:t>
            </a:r>
            <a:endParaRPr lang="cs-CZ" u="sng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7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55207"/>
            <a:ext cx="7473950" cy="317500"/>
          </a:xfrm>
        </p:spPr>
        <p:txBody>
          <a:bodyPr/>
          <a:lstStyle/>
          <a:p>
            <a:pPr algn="ctr"/>
            <a:r>
              <a:rPr lang="cs-CZ" sz="2400" b="1" dirty="0" smtClean="0"/>
              <a:t>Hlavní zásady financování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936522"/>
            <a:ext cx="8544300" cy="497758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Spolufinancování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podpora až na 100% způsobilých nákladů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nižší než 100 % (povinná spoluúčast příjemce, vždy stanoveno ve výzvě)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Procentní podíl spolufinancování je vždy uveden ve Smlouvě o financování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Finanční toky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ex-ante režim – stanoven harmonogram poskytování finančních prostředků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první záloha je poskytnuta na cca 1,5 etapy</a:t>
            </a:r>
          </a:p>
          <a:p>
            <a:pPr marL="0" lvl="0" indent="0">
              <a:buClr>
                <a:srgbClr val="FF0000"/>
              </a:buClr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55207"/>
            <a:ext cx="7473950" cy="317500"/>
          </a:xfrm>
        </p:spPr>
        <p:txBody>
          <a:bodyPr/>
          <a:lstStyle/>
          <a:p>
            <a:pPr algn="ctr"/>
            <a:r>
              <a:rPr lang="cs-CZ" sz="2400" b="1" dirty="0" smtClean="0"/>
              <a:t>Finanční </a:t>
            </a:r>
            <a:r>
              <a:rPr lang="cs-CZ" sz="2400" b="1" dirty="0"/>
              <a:t>řízení - účetnictví a bankovní </a:t>
            </a:r>
            <a:r>
              <a:rPr lang="cs-CZ" sz="2400" b="1" dirty="0" smtClean="0"/>
              <a:t>účet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936522"/>
            <a:ext cx="8544300" cy="4977581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buSzTx/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600"/>
              </a:spcBef>
              <a:buClr>
                <a:schemeClr val="bg2"/>
              </a:buClr>
              <a:buSzTx/>
              <a:buNone/>
            </a:pPr>
            <a:r>
              <a:rPr lang="cs-CZ" sz="1800" b="1" dirty="0" smtClean="0">
                <a:solidFill>
                  <a:srgbClr val="000000"/>
                </a:solidFill>
              </a:rPr>
              <a:t>Účetnictví</a:t>
            </a:r>
            <a:endParaRPr lang="cs-CZ" sz="1800" b="1" dirty="0">
              <a:solidFill>
                <a:srgbClr val="000000"/>
              </a:solidFill>
            </a:endParaRP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povinnost vést účetnictví podle zákona č. 563/1991 Sb., o účetnictví, ve znění pozdějších předpisů nebo daňovou evidenci podle zákona č. 586/1992 Sb., o daních z příjmů, ve znění pozdějších předpisů a v souladu s platnými právními předpisy ČR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povinnost vést </a:t>
            </a:r>
            <a:r>
              <a:rPr lang="cs-CZ" b="1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„oddělené účetnictví“ </a:t>
            </a:r>
            <a:r>
              <a:rPr lang="cs-CZ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(číslo akce, středisko, …)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0000"/>
              </a:solidFill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Bankovní účet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pro realizaci projektu je možné zřídit samostatný bankovní účet či podúčet nebo používat již existující bankovní účet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identifikace bankovního účtu je vždy uvedena ve Smlouvě o financování projektu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povinnost na tento účet přijímat platby od ŘO OP PPR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změna bankovního účtu pro příjem dotace -&gt; podstatná změna, která vyžaduje schválení ŘO a uzavření dodatku ke Smlouvě</a:t>
            </a:r>
          </a:p>
          <a:p>
            <a:pPr marL="285750" lvl="2" indent="-28575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600"/>
              </a:spcBef>
              <a:buClr>
                <a:schemeClr val="bg2"/>
              </a:buClr>
              <a:buNone/>
            </a:pPr>
            <a:r>
              <a:rPr lang="cs-CZ" b="1" dirty="0">
                <a:solidFill>
                  <a:srgbClr val="000000"/>
                </a:solidFill>
                <a:latin typeface="Arial" charset="0"/>
              </a:rPr>
              <a:t>Platba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 dodavatelům </a:t>
            </a:r>
            <a:r>
              <a:rPr lang="cs-CZ" b="1" dirty="0">
                <a:solidFill>
                  <a:srgbClr val="000000"/>
                </a:solidFill>
                <a:latin typeface="Arial" charset="0"/>
              </a:rPr>
              <a:t>v hotovosti či šekem pouze u nevyhnutelných plateb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v hotovosti (zejména cestovní náhrady, přímá podpora cílové skupině, apod.)</a:t>
            </a:r>
          </a:p>
          <a:p>
            <a:pPr marL="0" lvl="0" indent="0">
              <a:buClr>
                <a:srgbClr val="FF0000"/>
              </a:buClr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Základní struktura rozpočtu EFRR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628650" fontAlgn="t"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</a:rPr>
              <a:t>1. </a:t>
            </a:r>
            <a:r>
              <a:rPr lang="cs-CZ" sz="1600" b="1" dirty="0">
                <a:solidFill>
                  <a:srgbClr val="000000"/>
                </a:solidFill>
              </a:rPr>
              <a:t>NEINVESTIČNÍ ZPŮSOBILÉ VÝDAJE CELKEM</a:t>
            </a:r>
            <a:endParaRPr lang="cs-CZ" sz="1600" dirty="0">
              <a:solidFill>
                <a:srgbClr val="000000"/>
              </a:solidFill>
            </a:endParaRP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1.1 Osobní náklady</a:t>
            </a: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1.2 Cestovné</a:t>
            </a: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1.3 Drobný neodpisovaný hmotný a nehmotný majetek</a:t>
            </a:r>
          </a:p>
          <a:p>
            <a:pPr marL="896938" lvl="0" indent="17621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1.3.1 Neodpisovaný hmotný majetek</a:t>
            </a:r>
          </a:p>
          <a:p>
            <a:pPr marL="896938" lvl="0" indent="17621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1.3.2 Neodpisovaný nehmotný majetek</a:t>
            </a: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1.4 Služby</a:t>
            </a: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 </a:t>
            </a:r>
            <a:r>
              <a:rPr lang="cs-CZ" sz="1600" b="1" dirty="0">
                <a:solidFill>
                  <a:srgbClr val="000000"/>
                </a:solidFill>
              </a:rPr>
              <a:t>INVESTIČNÍ ZPŮSOBILÉ VÝDAJE CELKEM</a:t>
            </a:r>
            <a:endParaRPr lang="cs-CZ" sz="1600" dirty="0">
              <a:solidFill>
                <a:srgbClr val="000000"/>
              </a:solidFill>
            </a:endParaRPr>
          </a:p>
          <a:p>
            <a:pPr marL="0" lvl="0" indent="80486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2.1. Pozemky, stavby a úpravy ploch</a:t>
            </a:r>
          </a:p>
          <a:p>
            <a:pPr marL="0" lvl="0" indent="80486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2.2. Odpisovaný hmotný majetek</a:t>
            </a:r>
          </a:p>
          <a:p>
            <a:pPr marL="0" lvl="0" indent="80486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2.3 Odpisovaný nehmotný majetek</a:t>
            </a: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3. </a:t>
            </a:r>
            <a:r>
              <a:rPr lang="cs-CZ" sz="1600" b="1" dirty="0">
                <a:solidFill>
                  <a:srgbClr val="000000"/>
                </a:solidFill>
              </a:rPr>
              <a:t>ZPŮSOBILÉ VÝDAJE CELKEM</a:t>
            </a:r>
            <a:endParaRPr lang="cs-CZ" sz="1600" dirty="0">
              <a:solidFill>
                <a:srgbClr val="000000"/>
              </a:solidFill>
            </a:endParaRP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4. </a:t>
            </a:r>
            <a:r>
              <a:rPr lang="cs-CZ" sz="1600" b="1" dirty="0">
                <a:solidFill>
                  <a:srgbClr val="000000"/>
                </a:solidFill>
              </a:rPr>
              <a:t>NEZPŮSOBILÉ VÝDAJE CELKEM </a:t>
            </a:r>
            <a:endParaRPr lang="cs-CZ" sz="1600" dirty="0">
              <a:solidFill>
                <a:srgbClr val="000000"/>
              </a:solidFill>
            </a:endParaRP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5. </a:t>
            </a:r>
            <a:r>
              <a:rPr lang="cs-CZ" sz="1600" b="1" dirty="0">
                <a:solidFill>
                  <a:srgbClr val="000000"/>
                </a:solidFill>
              </a:rPr>
              <a:t>CELKOVÉ VÝDAJE PROJEKTU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2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Způsobilost výdajů - obecně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0" t="26215" r="14874" b="27985"/>
          <a:stretch/>
        </p:blipFill>
        <p:spPr bwMode="auto">
          <a:xfrm>
            <a:off x="958850" y="1740082"/>
            <a:ext cx="7727950" cy="40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0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výdaje - jednotlivé kapitoly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1.1 Osobní náklady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600" dirty="0">
                <a:solidFill>
                  <a:srgbClr val="000000"/>
                </a:solidFill>
              </a:rPr>
              <a:t>osobní náklady členů realizačního týmu, kteří se podílejí na managementu projektu (např. manažer projektu, finanční manažer, účetní projektu apod.)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hrubé</a:t>
            </a: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 mzdy, platy, odměny z dohod a zákonem stanovené povinné výdaje (odvody na sociální a zdravotní pojištění)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600" dirty="0">
                <a:solidFill>
                  <a:srgbClr val="000000"/>
                </a:solidFill>
              </a:rPr>
              <a:t>pracovně právní vztah → pracovní smlouvy (plný nebo částečný úvazek), DPČ, DPP</a:t>
            </a:r>
          </a:p>
          <a:p>
            <a:pPr lvl="0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600" dirty="0">
                <a:solidFill>
                  <a:srgbClr val="000000"/>
                </a:solidFill>
              </a:rPr>
              <a:t>pracovník nemůže být zaměstnán u příjemce projektu na více než 1,0 úvazku celkem </a:t>
            </a:r>
          </a:p>
          <a:p>
            <a:pPr lvl="0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600" dirty="0">
                <a:solidFill>
                  <a:srgbClr val="000000"/>
                </a:solidFill>
              </a:rPr>
              <a:t>nesmí přesáhnout  obvyklou výši v daném oboru, čase a místě → </a:t>
            </a:r>
            <a:r>
              <a:rPr lang="cs-CZ" sz="1600" dirty="0">
                <a:solidFill>
                  <a:srgbClr val="000000"/>
                </a:solidFill>
              </a:rPr>
              <a:t>Tabulka obvyklých mezd/platů</a:t>
            </a:r>
          </a:p>
          <a:p>
            <a:pPr lvl="0" algn="just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0000"/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1.2 Cestovní výdaje</a:t>
            </a:r>
          </a:p>
          <a:p>
            <a:pPr marL="0" lvl="0" indent="0" algn="just">
              <a:buClr>
                <a:schemeClr val="bg2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Bližší formace jsou uvedeny v Pravidlech pro žadatele a příjemce.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3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výdaje - jednotlivé kapitoly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1.3 Drobný neodpisovaný hmotný a nehmotný majetek</a:t>
            </a:r>
          </a:p>
          <a:p>
            <a:pPr marL="285750" lvl="1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nákup nového nebo použitého vybavení či zařízení hmotné povahy, výdaje na nehmotný majetek při respektování vymezených podmínek a také neodpisované technické zhodnocení majetku</a:t>
            </a:r>
          </a:p>
          <a:p>
            <a:pPr marL="285750" lvl="1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majetek musí být používán přímo v souvislosti se schváleným projektem</a:t>
            </a:r>
          </a:p>
          <a:p>
            <a:pPr marL="285750" lvl="1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0000"/>
              </a:solidFill>
            </a:endParaRPr>
          </a:p>
          <a:p>
            <a:pPr marL="285750" lvl="1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nákup zařízení nebo vybavení v rámci této kapitoly rozpočtu nesmí u položky hmotného majetku přesáhnout hodnotu 40 000 Kč</a:t>
            </a:r>
          </a:p>
          <a:p>
            <a:pPr marL="285750" lvl="1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neodepisované technické zhodnocení nesmí přesáhnout částku 40 000 Kč za jednotku majetku a zdaňovací období</a:t>
            </a:r>
          </a:p>
          <a:p>
            <a:pPr marL="0" lvl="1" indent="0" algn="just"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</a:pPr>
            <a:endParaRPr lang="cs-CZ" sz="1600" b="1" dirty="0">
              <a:solidFill>
                <a:srgbClr val="000000"/>
              </a:solidFill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cs-CZ" sz="1600" b="1" dirty="0">
                <a:solidFill>
                  <a:srgbClr val="000000"/>
                </a:solidFill>
              </a:rPr>
              <a:t>Členění kapitoly:</a:t>
            </a:r>
          </a:p>
          <a:p>
            <a:pPr marL="536575" lvl="1" indent="-268288" algn="just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1600" u="sng" dirty="0">
                <a:solidFill>
                  <a:srgbClr val="000000"/>
                </a:solidFill>
              </a:rPr>
              <a:t>neodpisovaný hmotný majetek a odpisy hmotného majetku</a:t>
            </a:r>
            <a:r>
              <a:rPr lang="cs-CZ" sz="1600" dirty="0">
                <a:solidFill>
                  <a:srgbClr val="000000"/>
                </a:solidFill>
              </a:rPr>
              <a:t> (v rámci neodpisovaného majetku např. standardní PC sestava)</a:t>
            </a:r>
          </a:p>
          <a:p>
            <a:pPr marL="536575" lvl="1" indent="-268288" algn="just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1600" u="sng" dirty="0">
                <a:solidFill>
                  <a:srgbClr val="000000"/>
                </a:solidFill>
              </a:rPr>
              <a:t>neodpisovaný nehmotný majetek a odpisy nehmotného majetku</a:t>
            </a:r>
            <a:r>
              <a:rPr lang="cs-CZ" sz="1600" dirty="0">
                <a:solidFill>
                  <a:srgbClr val="000000"/>
                </a:solidFill>
              </a:rPr>
              <a:t> (v rámci neodpisovaného majetku např. software s pořizovací cenou pod 60 000 Kč)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výdaje - jednotlivé kapitoly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1.4 Služby</a:t>
            </a:r>
          </a:p>
          <a:p>
            <a:pPr marL="342900" lvl="1" indent="-342900" algn="just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dodání služby musí být nezbytné k realizaci projektu a musí přispívat k dosahování předem stanoveného účelu projektu</a:t>
            </a:r>
            <a:endParaRPr lang="cs-CZ" altLang="cs-CZ" sz="1600" dirty="0">
              <a:solidFill>
                <a:srgbClr val="000000"/>
              </a:solidFill>
            </a:endParaRPr>
          </a:p>
          <a:p>
            <a:pPr marL="342900" lvl="1" indent="-342900" algn="just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mohou zahrnovat nejrůznější položky dle typu projektu, ke kterému se váží např. zpracování analýz, průzkumů, externí řízení projektu atd. </a:t>
            </a:r>
            <a:endParaRPr lang="cs-CZ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1" indent="0" algn="just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60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b="1" u="sng" dirty="0">
                <a:solidFill>
                  <a:srgbClr val="000000"/>
                </a:solidFill>
                <a:cs typeface="Arial" panose="020B0604020202020204" pitchFamily="34" charset="0"/>
              </a:rPr>
              <a:t>Finanční výdaje </a:t>
            </a:r>
          </a:p>
          <a:p>
            <a:pPr marL="342900" lvl="1" indent="-342900" algn="just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přímá vazba na projekt, příp. požadavek poskytovatele podpory na jejich vynaložení v souvislosti s projektem:</a:t>
            </a:r>
          </a:p>
          <a:p>
            <a:pPr marL="360363" lvl="1" indent="0" algn="just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např. </a:t>
            </a:r>
            <a:r>
              <a:rPr lang="cs-CZ" sz="1600" dirty="0">
                <a:solidFill>
                  <a:srgbClr val="000000"/>
                </a:solidFill>
              </a:rPr>
              <a:t>poplatky za zápis do katastru nemovitostí, výpis z obchodního rejstříku, vydání stavebního povolení, pojištění majetku, správní a místní poplatky, bankovní poplatky za vedení/správu účtu</a:t>
            </a:r>
          </a:p>
          <a:p>
            <a:pPr marL="360363" lvl="1" indent="0" algn="just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b="1" dirty="0">
                <a:solidFill>
                  <a:srgbClr val="000000"/>
                </a:solidFill>
              </a:rPr>
              <a:t>Nezpůsobilým výdajem jsou úroky z dlužných částek, pokuty a penále.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2314</Words>
  <Application>Microsoft Office PowerPoint</Application>
  <PresentationFormat>Předvádění na obrazovce (4:3)</PresentationFormat>
  <Paragraphs>336</Paragraphs>
  <Slides>25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Wingdings</vt:lpstr>
      <vt:lpstr>Motiv Office</vt:lpstr>
      <vt:lpstr>11</vt:lpstr>
      <vt:lpstr>Prezentace aplikace PowerPoint</vt:lpstr>
      <vt:lpstr>Finanční řízení projektu</vt:lpstr>
      <vt:lpstr>Hlavní zásady financování</vt:lpstr>
      <vt:lpstr>Finanční řízení - účetnictví a bankovní účet</vt:lpstr>
      <vt:lpstr>Základní struktura rozpočtu EFRR projektu</vt:lpstr>
      <vt:lpstr>Způsobilost výdajů - obecně</vt:lpstr>
      <vt:lpstr>Způsobilé výdaje - jednotlivé kapitoly rozpočtu</vt:lpstr>
      <vt:lpstr>Způsobilé výdaje - jednotlivé kapitoly rozpočtu</vt:lpstr>
      <vt:lpstr>Způsobilé výdaje - jednotlivé kapitoly rozpočtu</vt:lpstr>
      <vt:lpstr>Způsobilé náklady - jednotlivé kapitoly rozpočtu</vt:lpstr>
      <vt:lpstr>Způsobilé výdaje - jednotlivé kapitoly rozpočtu</vt:lpstr>
      <vt:lpstr>Způsobilé výdaje – jednotlivé kapitoly rozpočtu</vt:lpstr>
      <vt:lpstr>Způsobilé náklady – další způsobilé výdaje</vt:lpstr>
      <vt:lpstr>Způsobilé náklady - specifické limity – výzva č. 25 (SC 3.2)</vt:lpstr>
      <vt:lpstr>Způsobilé náklady - specifické limity – výzva č. 27 (SC 3.1)</vt:lpstr>
      <vt:lpstr>Nezpůsobilé výdaje</vt:lpstr>
      <vt:lpstr>Sestavení rozpočtu</vt:lpstr>
      <vt:lpstr>Sestavení rozpočtu – nejčastější chyby</vt:lpstr>
      <vt:lpstr>Výběr dodavatele – základní zásady</vt:lpstr>
      <vt:lpstr>Příjmy projektu</vt:lpstr>
      <vt:lpstr>Výběr dodavatele v rámci OP PPR – zakázky malé hodnoty</vt:lpstr>
      <vt:lpstr>Výběr dodavatele v rámci OP PPR – zakázky malé hodnoty</vt:lpstr>
      <vt:lpstr>Výběr dodavatele v rámci OP PPR – zakázky vyšší hodnoty</vt:lpstr>
      <vt:lpstr>Výběr dodavatel v rámci OP PPR – Pravidla pro zadávání zakázek – příklady pochybení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Nešporová Petra (MHMP, FON)</cp:lastModifiedBy>
  <cp:revision>53</cp:revision>
  <dcterms:created xsi:type="dcterms:W3CDTF">2016-10-18T09:15:21Z</dcterms:created>
  <dcterms:modified xsi:type="dcterms:W3CDTF">2016-11-16T07:44:27Z</dcterms:modified>
</cp:coreProperties>
</file>