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2"/>
  </p:notes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závěr" id="{557A05E8-9D0C-4364-9BFA-A8B0D18B2B04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8" autoAdjust="0"/>
  </p:normalViewPr>
  <p:slideViewPr>
    <p:cSldViewPr snapToGrid="0">
      <p:cViewPr varScale="1">
        <p:scale>
          <a:sx n="77" d="100"/>
          <a:sy n="77" d="100"/>
        </p:scale>
        <p:origin x="108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B767F-C82B-431C-A454-4316BD1FAC57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BAFF8-98A1-4029-AC29-6F116402B0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4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Projekt musí plně respektovat stanovenou strategii OP PPR. Předkládané projekty musí zahrnovat kvantifikované cíle (stanovené programem) v míře, která odpovídá finančnímu podílu projektu na realizaci příslušného specifického cíle OP PPR. Každý projekt musí dodržovat, tj. odrážet vliv na rovné příležitosti a udržitelný rozvoj.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Projekt musí dále plně respektovat platné strategické dokumenty národní a regionální úrovně, které jsou pro něj relevantní. Jedná se například o Manuál tvorby veřejných prostranství hl. m. Prahy v případě projektů, jejichž součástí budou stavební práce zasahující do veřejných prostranství.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8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Proti majetku žadatele o podporu nemůže být veden výkon rozhodnutí, žadatel o podporu nemůže být v úpadku či likvidaci.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Podpora poskytnutá projektu realizovaná v rámci OP PPR není slučitelná s podporou poskytnutou na týž projekt z jiného dotačního programu z prostředků EU ani z jiných národních veřejných zdrojů, s výjimkou stanoveného podílu spolufinancování. 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Příjemce v průběhu realizace projektu dokládá dodržování tohoto svého závazku formou čestného prohlášení. Současné předložení žádostí o podporu z různých programů není vyloučeno. V případě, že příjemce požádal na projekt nebo na jeho část o podporu z jiných programů, má povinnost oznámit tuto skutečnost poskytovateli podpory. V případě přiznání a následného přijetí podpory z jiného dotačního programu bude příjemci podpora v rámci OP PPR zrušena. 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Podpisem Smlouvy o financování příjemce stvrzuje, že nečerpá žádnou další dotaci, podporu, finanční příspěvek nebo jím obdobné z prostředků EU ani z jiných národních veřejných zdrojů, s výjimkou stanoveného podílu spolufinancování.</a:t>
            </a: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Pokud si žadatel/příjemce nezřídí zvláštní/samostatný bankovní účet pro účely projektu a bude pro příjmy a výdaje spojené s projektem používat vlastní bankovní účet, je povinen vést k tomuto bankovnímu účtu oddělenou účetní evidenci (analytický podúčet) v souladu s podmínkami pro vedení účetnictví.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Žadatel/příjemce je povinen poskytovat výpisy z BÚ projektu ke kontrole ŘO se žádostí o platbu.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 případě vícero účtů je třeba všechny uvést do Smlouvy o financování/Podmínkách realizace.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Nesmí se platit platby dodavatelům v hotovosti, s výjimkou nevyhnutelných plateb (cestovní náhrady, přímá podpora cílové skupině, atd.).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Bankovní poplatky – ESF jsou NN, EFRR však ZN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Nyní všechny projekty EX ANTE</a:t>
            </a: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AFF8-98A1-4029-AC29-6F116402B0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Žadatel/příjemce musí při předkládání, realizaci a monitorování (administraci) projektu postupovat podle platné legislativy EU a ČR (veřejné zakázky, hospodářská soutěž, životní prostředí, dokladování a účetnictví apod.).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Příjemce je povinen vést oddělenou účetní evidenci (středisko, zakázka, činnost) pro projekt v rámci OP PPR a poskytovat z ní požadované údaje všem kontrolním orgánům a dále vést účetnictví v souladu se zákonem č. 563/1991 Sb., o účetnictví, ve znění pozdějších předpisů.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Příjemci, kteří nevedou účetnictví podle tohoto zákona, jsou povinni vést daňovou evidenci podle zákona č. 586/1992 Sb., o dani z příjmu, ve znění pozdějších předpisů, v případě finanční pomoci OP PPR rozšířenou o dodatečné požadavky, viz Pravidla pro žadatele a příjemce.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 souladu s Dohodou o partnerství mezi ČR a EU a s ohledem na princip transparentnosti a zamezení potenciálního střetu zájmů jsou žadatelé povinni odkrýt vlastnickou strukturu při předložení žádosti o podporu. Projekty, resp. jejich předkladatelé, u nichž by došlo ke střetu zájmu, nebo nebudou moci vlastnickou strukturu prokázat, nemohou získat podporu.</a:t>
            </a: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1" indent="-17145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Povinnost odkrýt vlastnickou a ovládací strukturu plní žadatelé doložením přílohy „Informace o vlastnické a ovládací struktuře právnické osoby“ k žádosti o podporu a případně též na vyžádání kontrolních subjektů při kontrolách a auditech.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Žadatel/příjemce podpory je povinen pojistit veškerý pojistitelný majetek pořizovaný z finanční pomoci OP PPR proti jeho poškození, zničení a ztrátě poté, kdy se tento majetek stane způsobilým k pojištění.  NN ESF.</a:t>
            </a: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AFF8-98A1-4029-AC29-6F116402B0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94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Způsob zapojení může být finanční, materiální, formou odborných služeb nebo nejlépe kombinací více způsobů. Forma partnerství není předepsána, ale pro hodnocení zapojení partnera je třeba doložit dvoustranný právní akt (smlouva/dohoda o partnerství v projektu).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10 partnerů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Statutární zástupce žadatele/příjemce nemůže být současně statutárním zástupcem partnera.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Musí být prokazatelně zdůvodněn výběr partnera, vysvětlen a popsán výstup/přínos partnera jak v etapách, tak v celém projektu (tzn., že partner není v projektu dodavatelem zboží či služeb).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AFF8-98A1-4029-AC29-6F116402B0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82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Partnerem bez finančního příspěvku může být právnická osoba se sídlem v EU. Pro tento typ partnerství obecně není nutné smlouvu/dohodu o partnerství v projektu uzavírat. Pokud však žadatel předkládá žádost o podporu do specifického cíle OP PPR, kde je partnerství v projektu předmětem hodnotících kritérií a žadatel, chce za partnerství v projektu získat příslušné body, musí smlouvu/dohodu o partnerství v projektu uzavřít a následně doložit i v případě partnerů bez finančního plnění.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AFF8-98A1-4029-AC29-6F116402B0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18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Zahájení</a:t>
            </a:r>
            <a:r>
              <a:rPr lang="cs-CZ" baseline="0" dirty="0" smtClean="0"/>
              <a:t> do 6 . Měsíců o ZHMP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AFF8-98A1-4029-AC29-6F116402B0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0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ZoR</a:t>
            </a:r>
            <a:r>
              <a:rPr lang="cs-CZ" dirty="0" smtClean="0"/>
              <a:t> -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Příjemce má povinnost průběžně informovat ŘO o realizaci projektu. Cílem zpráv je poskytnout ŘO aktuální informace o stavu a pokroku realizace projektu, případně určit problémy, které se vyskytují v průběhu realizace. Pokud se v průběhu období realizace vyskytnou závažné okolnosti, týkající se projektu, jeho cílů a dokončení (např. s příjemcem je zahájeno insolvenční řízení), je příjemce povinen o nich informovat ŘO ihned, jakmile nastanou, a nikoliv až v nejbližší zprávě o realizaci projektu. 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ZoR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předkládá příjemce prostřednictvím elektronického formuláře v MS2014+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nejpozději do 30-ti kalendářních dnů od ukončení příslušného sledovaného období.</a:t>
            </a: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cs-CZ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cs-CZ" sz="1200" dirty="0" smtClean="0">
                <a:solidFill>
                  <a:schemeClr val="tx1"/>
                </a:solidFill>
              </a:rPr>
              <a:t>Zpracování první žádosti o platbu (na základě které dojde k poskytnutí první zálohy) zajišťuje řídicí orgán, tj. příjemce nežádá o vyplacení první zálohy. 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sz="1200" b="1" u="sng" dirty="0" smtClean="0">
                <a:solidFill>
                  <a:schemeClr val="tx1"/>
                </a:solidFill>
              </a:rPr>
              <a:t>První Zálohová platba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chemeClr val="tx1"/>
                </a:solidFill>
              </a:rPr>
              <a:t>bude poskytnuta po podpisu Smlouvy o financování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0000"/>
                </a:solidFill>
              </a:rPr>
              <a:t>přesnou výši této zálohy stanoví ŘO v právním aktu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sz="1200" b="1" u="sng" dirty="0" smtClean="0">
                <a:solidFill>
                  <a:schemeClr val="tx1"/>
                </a:solidFill>
              </a:rPr>
              <a:t>Další zálohové platby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0000"/>
                </a:solidFill>
              </a:rPr>
              <a:t>přesnou výši této platby stanoví na základě kontroly vzniklých výdajů projektu ŘO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200" dirty="0" smtClean="0">
                <a:solidFill>
                  <a:srgbClr val="000000"/>
                </a:solidFill>
              </a:rPr>
              <a:t>bude poskytnuta na základě předložené </a:t>
            </a:r>
            <a:r>
              <a:rPr lang="cs-CZ" sz="1200" dirty="0" err="1" smtClean="0">
                <a:solidFill>
                  <a:srgbClr val="000000"/>
                </a:solidFill>
              </a:rPr>
              <a:t>ZoR</a:t>
            </a:r>
            <a:r>
              <a:rPr lang="cs-CZ" sz="1200" dirty="0" smtClean="0">
                <a:solidFill>
                  <a:srgbClr val="000000"/>
                </a:solidFill>
              </a:rPr>
              <a:t> projektu </a:t>
            </a:r>
          </a:p>
          <a:p>
            <a:pPr marL="0" indent="0">
              <a:buClr>
                <a:srgbClr val="FF0000"/>
              </a:buClr>
              <a:buNone/>
            </a:pPr>
            <a:endParaRPr lang="cs-CZ" sz="1200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AFF8-98A1-4029-AC29-6F116402B0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4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97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28194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2490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9919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47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2222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1400" smtClean="0">
                <a:solidFill>
                  <a:srgbClr val="000000"/>
                </a:solidFill>
              </a:rPr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6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F579A-1BC2-4D3A-AFD4-E5DE819F428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9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Prostor pro titulek č. 1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1. úrovně</a:t>
            </a:r>
          </a:p>
          <a:p>
            <a:pPr lvl="1"/>
            <a:r>
              <a:rPr lang="cs-CZ" altLang="cs-CZ" smtClean="0"/>
              <a:t>nadpis</a:t>
            </a:r>
          </a:p>
          <a:p>
            <a:pPr lvl="2"/>
            <a:r>
              <a:rPr lang="cs-CZ" altLang="cs-CZ" smtClean="0"/>
              <a:t>nadpis</a:t>
            </a:r>
          </a:p>
          <a:p>
            <a:pPr lvl="3"/>
            <a:r>
              <a:rPr lang="cs-CZ" altLang="cs-CZ" smtClean="0"/>
              <a:t>nadpis</a:t>
            </a:r>
          </a:p>
          <a:p>
            <a:pPr lvl="4"/>
            <a:r>
              <a:rPr lang="cs-CZ" altLang="cs-CZ" smtClean="0"/>
              <a:t>nadpis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4B028-2FDB-4D92-964E-645DE0418DE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45958" y="72192"/>
            <a:ext cx="8265695" cy="878305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Seminář pro žadatele 21. 11. 2016</a:t>
            </a:r>
          </a:p>
          <a:p>
            <a:pPr algn="ctr"/>
            <a:r>
              <a:rPr lang="cs-CZ" sz="2400" b="1" dirty="0" smtClean="0"/>
              <a:t>Pravidla pro realizaci projektu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55207"/>
            <a:ext cx="7473950" cy="317500"/>
          </a:xfrm>
        </p:spPr>
        <p:txBody>
          <a:bodyPr/>
          <a:lstStyle/>
          <a:p>
            <a:pPr algn="ctr"/>
            <a:r>
              <a:rPr lang="cs-CZ" sz="2400" b="1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78" y="936522"/>
            <a:ext cx="8544300" cy="4977581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altLang="cs-CZ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altLang="cs-CZ" sz="1600" b="1" dirty="0" smtClean="0">
              <a:solidFill>
                <a:schemeClr val="tx1"/>
              </a:solidFill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podmínky realizace projektů</a:t>
            </a: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řízení projektů</a:t>
            </a:r>
          </a:p>
          <a:p>
            <a:pPr lvl="0"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Obecné podmínky realizace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a ekonomické zdraví žadatele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Na majetek žadatele nesmí být vyhlášen konkurs.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182563">
              <a:spcBef>
                <a:spcPct val="0"/>
              </a:spcBef>
              <a:buClr>
                <a:schemeClr val="bg2"/>
              </a:buClr>
              <a:buSzPct val="100000"/>
              <a:buNone/>
            </a:pPr>
            <a:endParaRPr lang="cs-CZ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182563">
              <a:spcBef>
                <a:spcPct val="0"/>
              </a:spcBef>
              <a:buClr>
                <a:schemeClr val="bg2"/>
              </a:buClr>
              <a:buSzPct val="100000"/>
              <a:buNone/>
            </a:pPr>
            <a:endParaRPr lang="cs-CZ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Souběh dotací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Podpora poskytnutá projektu realizovaná v rámci OP PPR není slučitelná s podporou poskytnutou na týž projekt z jiného dotačního programu.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2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Obecné podmínky realizace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Soulad s legislativou 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Žadatel/příjemce musí při předkládání, realizaci a monitorování (administraci) projektu postupovat podle platné legislativy EU a ČR.</a:t>
            </a: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účetnictví a daňové evidence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Příjemce je povinen vést oddělenou účetní či daňovou evidenci.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Doklad musí splňovat předepsané náležitosti účetního dokladu ve smyslu z. č. 563/1991 Sb. o účetnictví.</a:t>
            </a: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Odkrytí vlastnické a ovládací struktury právnických osob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Žadatelé jsou povinni odkrýt vlastnickou strukturu při předložení žádosti o podporu.</a:t>
            </a:r>
          </a:p>
          <a:p>
            <a:pPr marL="742950" lvl="2" indent="-285750" defTabSz="182563">
              <a:spcBef>
                <a:spcPct val="0"/>
              </a:spcBef>
              <a:buClr>
                <a:schemeClr val="bg2"/>
              </a:buClr>
              <a:buSzPct val="100000"/>
            </a:pPr>
            <a:endParaRPr lang="cs-CZ" sz="14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</a:t>
            </a:r>
          </a:p>
          <a:p>
            <a:pPr marL="735012" lvl="1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Žadatel/příjemce podpory je povinen pojistit veškerý pojistitelný majetek pořizovaný z finanční pomoci OP PPR proti jeho poškození, zničení a ztrátě poté, kdy se tento majetek stane způsobilým k pojištění.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8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Obecné podmínky realizace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zapojení partnerů</a:t>
            </a:r>
          </a:p>
          <a:p>
            <a:pPr marL="0" lvl="1" indent="0" defTabSz="182563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se musí podílet na realizaci věcných aktivit projektu.</a:t>
            </a:r>
          </a:p>
          <a:p>
            <a:pPr marL="0" lvl="1" indent="0" defTabSz="182563">
              <a:spcBef>
                <a:spcPct val="0"/>
              </a:spcBef>
              <a:buClr>
                <a:schemeClr val="bg2"/>
              </a:buClr>
              <a:buSzPct val="100000"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partnera projektu nelze v žádném případě považovat organizace zakládané či zřizované žadatelem/příjemcem a zakládající organizace žadatele/příjemce, což bude hodnotitelem prověřováno.</a:t>
            </a: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Partnerství nesmí nahrazovat zabezpečení běžné administrace projektu, předmětem partnerství nesmí být ani poskytování běžných služeb, ani dodání zboží.</a:t>
            </a: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Partnerství není vztahem, kdy příjemce nebo partner zajišťují v projektu takové aktivity, které mohou být běžně na trhu poskytnuty jako služby dalšími subjekty.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78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Obecné podmínky realizace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SzTx/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zapojení partnerů II.</a:t>
            </a:r>
          </a:p>
          <a:p>
            <a:pPr marL="0" lvl="1" indent="0" defTabSz="182563">
              <a:spcBef>
                <a:spcPct val="0"/>
              </a:spcBef>
              <a:buClr>
                <a:srgbClr val="C00000"/>
              </a:buClr>
              <a:buSzPct val="100000"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182563">
              <a:spcBef>
                <a:spcPct val="0"/>
              </a:spcBef>
              <a:buClr>
                <a:srgbClr val="C00000"/>
              </a:buClr>
              <a:buSzPct val="100000"/>
              <a:buNone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bez finančního podílu na rozpočtu – tento typ partnera se podílí na realizaci věcných aktivit projektu např. formou konzultací, odborné garance apod., ale není mu poskytováno žádné finanční plnění za účast na realizaci projektu.</a:t>
            </a:r>
            <a:endParaRPr lang="cs-CZ" sz="1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60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Pravidla řízení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 projektu</a:t>
            </a:r>
          </a:p>
          <a:p>
            <a:pPr marL="0" lvl="1" indent="0" defTabSz="182563">
              <a:spcBef>
                <a:spcPct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cs-CZ" sz="16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Zahájením realizace projektu se rozumí datum stanovené jako zahájení projektu ve Smlouvě o financování/Podmínkách realizace. Návrh předpokládaného data zahájení se uvádí do žádosti o podporu projektu. </a:t>
            </a: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182563">
              <a:spcBef>
                <a:spcPct val="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důležité, aby žadatel při plánování zahájení zohlednil délku procesu schvalování žádostí, která činí zpravidla 7 měsíců.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48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Pravidla řízení projektů – Monitorování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F0000"/>
              </a:buClr>
              <a:buNone/>
            </a:pP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IOP </a:t>
            </a:r>
          </a:p>
          <a:p>
            <a:pPr marL="285750" lvl="1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zahájení realizace projektu po podpisu Smlouvy/Podmínek realizace</a:t>
            </a:r>
          </a:p>
          <a:p>
            <a:pPr marL="285750" lvl="1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</a:t>
            </a:r>
            <a:r>
              <a:rPr lang="cs-CZ" sz="1800" dirty="0"/>
              <a:t>do 15. dne třetího měsíce realizace projektu</a:t>
            </a: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 všechny příjemce</a:t>
            </a:r>
          </a:p>
          <a:p>
            <a:pPr marL="285750" lvl="1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do 30 ti KD od ukončení etapy projektu</a:t>
            </a:r>
          </a:p>
          <a:p>
            <a:pPr marL="285750" lvl="1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až po schválení předchozí </a:t>
            </a:r>
            <a:r>
              <a:rPr lang="cs-CZ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projektu. </a:t>
            </a:r>
          </a:p>
          <a:p>
            <a:pPr marL="285750" lvl="1" defTabSz="182563">
              <a:spcBef>
                <a:spcPct val="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společně s vyúčtováním prostředků poskytnutých na předfinancování</a:t>
            </a: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r>
              <a:rPr lang="cs-CZ" sz="1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 všechny příjemce v rámci těchto výzev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Arial" charset="0"/>
              </a:rPr>
              <a:t>stav za posledních 12 měsíců počítaných od finančního ukončení</a:t>
            </a: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>
                  <a:lumMod val="75000"/>
                </a:schemeClr>
              </a:buClr>
              <a:buSzTx/>
              <a:buNone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7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6000" dirty="0">
                <a:solidFill>
                  <a:srgbClr val="002060"/>
                </a:solidFill>
              </a:rPr>
              <a:t>Děkuji za pozornost!</a:t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pt-BR" sz="2000" b="1" dirty="0">
                <a:solidFill>
                  <a:srgbClr val="002060"/>
                </a:solidFill>
              </a:rPr>
              <a:t>Jana Zatloukalová</a:t>
            </a:r>
          </a:p>
          <a:p>
            <a:pPr>
              <a:buClr>
                <a:srgbClr val="A59253"/>
              </a:buClr>
            </a:pPr>
            <a:endParaRPr lang="pt-BR" sz="2000" b="1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pt-BR" sz="2000" b="1" dirty="0">
                <a:solidFill>
                  <a:srgbClr val="002060"/>
                </a:solidFill>
              </a:rPr>
              <a:t>e-mail: jana.zatloukalova@praha.eu, </a:t>
            </a:r>
          </a:p>
          <a:p>
            <a:pPr>
              <a:buClr>
                <a:srgbClr val="A59253"/>
              </a:buClr>
            </a:pPr>
            <a:r>
              <a:rPr lang="pt-BR" sz="2000" b="1" dirty="0">
                <a:solidFill>
                  <a:srgbClr val="002060"/>
                </a:solidFill>
              </a:rPr>
              <a:t>tel.: 236 003 976</a:t>
            </a:r>
          </a:p>
          <a:p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JUNGMANNOVA 35</a:t>
            </a:r>
            <a:r>
              <a:rPr lang="cs-CZ" altLang="cs-CZ" dirty="0">
                <a:solidFill>
                  <a:srgbClr val="002060"/>
                </a:solidFill>
              </a:rPr>
              <a:t>/29</a:t>
            </a:r>
            <a:r>
              <a:rPr lang="en-GB" altLang="cs-CZ" dirty="0">
                <a:solidFill>
                  <a:srgbClr val="002060"/>
                </a:solidFill>
              </a:rPr>
              <a:t/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111 21  PRAHA 1</a:t>
            </a: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u="sng" dirty="0">
                <a:solidFill>
                  <a:srgbClr val="002060"/>
                </a:solidFill>
              </a:rPr>
              <a:t>www.penizeproprahu.cz</a:t>
            </a:r>
            <a:endParaRPr lang="cs-CZ" u="sng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1407</Words>
  <Application>Microsoft Office PowerPoint</Application>
  <PresentationFormat>Předvádění na obrazovce (4:3)</PresentationFormat>
  <Paragraphs>136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Motiv Office</vt:lpstr>
      <vt:lpstr>11</vt:lpstr>
      <vt:lpstr>Prezentace aplikace PowerPoint</vt:lpstr>
      <vt:lpstr>Obsah</vt:lpstr>
      <vt:lpstr>Obecné podmínky realizace projektů</vt:lpstr>
      <vt:lpstr>Obecné podmínky realizace projektů</vt:lpstr>
      <vt:lpstr>Obecné podmínky realizace projektů</vt:lpstr>
      <vt:lpstr>Obecné podmínky realizace projektů</vt:lpstr>
      <vt:lpstr>Pravidla řízení projektů</vt:lpstr>
      <vt:lpstr>Pravidla řízení projektů – Monitorování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Nešporová Petra (MHMP, FON)</cp:lastModifiedBy>
  <cp:revision>35</cp:revision>
  <dcterms:created xsi:type="dcterms:W3CDTF">2016-10-18T09:15:21Z</dcterms:created>
  <dcterms:modified xsi:type="dcterms:W3CDTF">2016-11-16T07:41:05Z</dcterms:modified>
</cp:coreProperties>
</file>