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61" r:id="rId2"/>
    <p:sldId id="256" r:id="rId3"/>
    <p:sldId id="257" r:id="rId4"/>
    <p:sldId id="284" r:id="rId5"/>
    <p:sldId id="258" r:id="rId6"/>
    <p:sldId id="264" r:id="rId7"/>
    <p:sldId id="285" r:id="rId8"/>
    <p:sldId id="280" r:id="rId9"/>
    <p:sldId id="283" r:id="rId10"/>
    <p:sldId id="265" r:id="rId11"/>
    <p:sldId id="271" r:id="rId12"/>
    <p:sldId id="272" r:id="rId13"/>
    <p:sldId id="267" r:id="rId14"/>
    <p:sldId id="286" r:id="rId15"/>
    <p:sldId id="274" r:id="rId16"/>
    <p:sldId id="27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E0000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77" autoAdjust="0"/>
  </p:normalViewPr>
  <p:slideViewPr>
    <p:cSldViewPr snapToGrid="0">
      <p:cViewPr varScale="1">
        <p:scale>
          <a:sx n="100" d="100"/>
          <a:sy n="100" d="100"/>
        </p:scale>
        <p:origin x="18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66F6-70DE-41BD-8083-DD53849A58C2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828E-0276-4923-8831-3E6C19253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žádostí o podporu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 povoleno předložit jiné než povinné přílohy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uvedené v této výzvě. Bude-li s žádostí o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podporu předložena jakákoliv jiná příloha, nebude ve fázi kontroly přijatelnosti a formálních náležitostí, ani ve fázi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věcného hodnocení žádostí o podporu kontrolována a hodnocena.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 proveditelnosti včetně finanční analýzy a zjednodušené ekonomické analýzy zpracované v modulu CBA v MS2014+ povinná u projektů do 100 mil. Kč celkových způsobilých výdajů 	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Musí předložit:	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Studii proveditelnosti, zpracovanou dle Metodiky zpracování Studie proveditelnosti, která je zveřejněna na webu www.penizeproprahu.cz (dříve www.prahafondy.eu).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Finanční analýzu, zpracovanou v modulu CBA v MS2014+.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Zjednodušenou ekonomickou analýzu </a:t>
            </a:r>
            <a:r>
              <a:rPr lang="cs-CZ" dirty="0" smtClean="0"/>
              <a:t>(zahrnuje vyčíslené socioekonomické dopady – databáze)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zpracovanou v modulu CBA v MS2014+.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Průvodce zpracováním finanční analýzy a zjednodušené ekonomické analýzy je součástí Metodiky zpracování Studie proveditelnosti OP PPR.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Vstupní i výsledné hodnoty finanční  a  ekonomické analýzy v modulu CBA je třeba okomentovat v SP (kap. 8-9)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baseline="0" dirty="0" smtClean="0"/>
              <a:t>Pro posouzení hospodárnosti slouží tabulky obvyklých cen a mezd na webových stránkách programu</a:t>
            </a:r>
          </a:p>
          <a:p>
            <a:endParaRPr lang="cs-CZ" dirty="0" smtClean="0"/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CBA, studie proveditelnosti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prokáže finanční a ekonomickou bonitu projektu. K tomu použije hodnotící ukazatele, které napomohou k zobrazení celkové rentability projektu. Cílem je dokázat efektivnost projektu z finančního a ekonomického hlediska.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</a:t>
            </a:r>
            <a:endParaRPr lang="cs-CZ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 proveditelnosti, žádost o podporu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uvede registrační číslo přímo navazujícího projektu, provozovatelem zařízení nemusí být žadatel.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nově vytvořených pracovních míst se jedná o počet nově vytvořených pracovních míst přepočtených na plný úvazek.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atel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rovněž prokáže efektivnost cílových hodnot zvolených indikátorů ve vazbě na finanční náklady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 smtClean="0"/>
              <a:t>Výzva č. 25 - Není nutné uvádět tytéž informace duplicitně v obou přílohách: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vzor podnikatelského plánu zahrnuje i přesto, že z něj byly vypuštěny některé části, podobné či stejné části jako studie proveditelnosti, může žadatel dané části plánu vynechat a pouze odkázat na informace vyplněné v příslušné kapitole studie proveditelnosti.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Vždy však myslete na to, že zatímco podnikatelský plán se soustředí ryze na aktivity sociálního podnikání a zaměřuje se na zákazníky produktů/služeb sociálního podniku, je naproti tomu ve studii proveditelnosti kladen důraz na všechny fáze projektu a cílové skupiny definované výzvou.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Splnění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zákazu segregace: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 být popsáno i v SP ve fázi </a:t>
            </a:r>
            <a:r>
              <a:rPr lang="cs-CZ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předinvestiční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(přípravná fáze)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90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Vysvětlit AK</a:t>
            </a:r>
          </a:p>
          <a:p>
            <a:endParaRPr lang="cs-CZ" dirty="0" smtClean="0"/>
          </a:p>
          <a:p>
            <a:r>
              <a:rPr lang="cs-CZ" dirty="0" smtClean="0"/>
              <a:t>Hlavní kontaktní osoba</a:t>
            </a:r>
            <a:r>
              <a:rPr lang="cs-CZ" baseline="0" dirty="0" smtClean="0"/>
              <a:t> – doporučujeme, ať je to ten, kdo má plnou moc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Vyhlášení</a:t>
            </a:r>
            <a:r>
              <a:rPr lang="cs-CZ" baseline="0" dirty="0" smtClean="0"/>
              <a:t> dalších výzev ve SC 3.3 posunut – viz HMG výzev na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4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Osobní, telefonické a emailové konzultace jsou poskytovány v období od 18. 10. 2016 do 20. 4. 2017. Po skončení tohoto období nebudou žádné konzultace poskytovány.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Doporučujeme žadatelům, aby využili možnost konzultace svého projektového záměru. Osobní konzultace jsou poskytovány pouze po předchozí dohodě s kontaktními pracovníky (viz část 7.4. této výzvy) a za předpokladu, že minimálně 2 pracovní dny před dohodnutým termínem konzultace bude kontaktním pracovníkům zaslán projektový záměr (možno využít formulář v sekci Pro žadatele na http://penizeproprahu.cz/). Konzultace budou poskytovány výhradně k projektovým záměrům. Nebude prováděno připomínkování kompletních žádostí o podporu ani jejich částí. Doporučujeme žadatelům, aby si na konzultaci připravili konkrétní dotazy k projektovému záměru. Osobní konzultace budou poskytovány pouze v případě dostupné administrativní kapacity vyhlašovatele. Při vyčerpání dostupné kapacity nebudou osobní konzultace dalším zájemcům poskytovány, případně může být délka konzultace omezena na 30 minut pro jeden projektový záměr.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Konzultace budou poskytovány výhradně pracovníkům žadatele. V případě, že je pro přípravu žádosti o podporu žadatelem využívána poradenská firma, je možná účast zástupce poradenské firmy na konzultaci pouze za přítomnosti pracovníka žadatele.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6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cs typeface="Arial" panose="020B0604020202020204" pitchFamily="34" charset="0"/>
              </a:rPr>
              <a:t>Zpřístupnění žádostí: od 17. října 2016, 9:00:00 hod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17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/>
              <a:t>Každá žádost o podporu je vázána na konkrétní výzvu. V aplikaci MS2014+ je přehled všech aktuálně vyhlášených a otevřených výzev. Orientujte se podle Operačního programu Praha – pól růstu ČR a identifikace, která je v části 1 této výzvy. 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sz="1000" dirty="0" smtClean="0"/>
              <a:t>Žádost o podporu zpracovávejte v českém jazyce.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/>
              <a:t>Každá žádost o podporu je vázána na konkrétní výzvu. V aplikaci MS2014+ je přehled všech aktuálně vyhlášených a otevřených výzev. Orientujte se podle Operačního programu Praha – pól růstu ČR a identifikace, která je v části 1 této výzvy. 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sz="1000" dirty="0" smtClean="0"/>
              <a:t>Žádost o podporu zpracovávejte v českém jazyce. </a:t>
            </a:r>
          </a:p>
          <a:p>
            <a:endParaRPr lang="cs-CZ" dirty="0" smtClean="0"/>
          </a:p>
          <a:p>
            <a:r>
              <a:rPr lang="cs-CZ" dirty="0" smtClean="0"/>
              <a:t>Pokyny v podkladech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Kritéria:</a:t>
            </a:r>
            <a:r>
              <a:rPr lang="cs-CZ" baseline="0" dirty="0" smtClean="0"/>
              <a:t> jsou uložená přímo u těch výzev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avidla-pro-zadatele-a-prijem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penizeproprahu.cz/kriteria-pro-vecne-hodnoceni/" TargetMode="External"/><Relationship Id="rId5" Type="http://schemas.openxmlformats.org/officeDocument/2006/relationships/hyperlink" Target="http://penizeproprahu.cz/kriteria-pro-kontrolu-prijatelnosti-a-formalnich-nalezitosti/" TargetMode="External"/><Relationship Id="rId4" Type="http://schemas.openxmlformats.org/officeDocument/2006/relationships/hyperlink" Target="http://penizeproprahu.cz/vzory-priloh-zadosti-o-podporu-a-metodiky-pro-zpracovani-priloh-zadosti-o-podpo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vzory-priloh-zadosti-o-podporu-a-metodiky-pro-zpracovani-priloh-zadosti-o-podpo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semina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avidla-pro-zadatele-a-prijemc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penizeproprahu.cz/pro-zadatele/faq-pro-zadatel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o-zadatele/projektovy-zam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skp.opppr@praha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okyny-pro-praci-v-is-kp1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penizeproprahu.cz/pokyny-pro-podani-zadosti-o-prezku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45958" y="72192"/>
            <a:ext cx="8265695" cy="87830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Seminář pro žadatele 21. 11. 2016</a:t>
            </a:r>
          </a:p>
          <a:p>
            <a:pPr algn="ctr"/>
            <a:r>
              <a:rPr lang="pt-BR" sz="2400" b="1" dirty="0" smtClean="0"/>
              <a:t>Příprava žádosti o podporu a výběrový proces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382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7598" y="986150"/>
            <a:ext cx="860588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6225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Žádost o podporu musí obsahovat </a:t>
            </a:r>
            <a:r>
              <a:rPr lang="cs-CZ" b="1" dirty="0" smtClean="0"/>
              <a:t>všechny</a:t>
            </a:r>
            <a:r>
              <a:rPr lang="cs-CZ" dirty="0" smtClean="0"/>
              <a:t> podstatné informace o projektu</a:t>
            </a:r>
          </a:p>
          <a:p>
            <a:pPr marL="450850" indent="-276225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 smtClean="0"/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</a:pPr>
            <a:r>
              <a:rPr lang="cs-CZ" u="sng" dirty="0" smtClean="0"/>
              <a:t>Základní dokumenty pro zpracování žádosti 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Text </a:t>
            </a:r>
            <a:r>
              <a:rPr lang="cs-CZ" dirty="0"/>
              <a:t>výzvy 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Pokyny </a:t>
            </a:r>
            <a:r>
              <a:rPr lang="cs-CZ" dirty="0" smtClean="0"/>
              <a:t>k </a:t>
            </a:r>
            <a:r>
              <a:rPr lang="cs-CZ" dirty="0"/>
              <a:t>vyplnění žádosti o </a:t>
            </a:r>
            <a:r>
              <a:rPr lang="cs-CZ" dirty="0" smtClean="0"/>
              <a:t>podporu, formuláře příloh</a:t>
            </a:r>
            <a:endParaRPr lang="cs-CZ" dirty="0"/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Pravidla pro žadatele a </a:t>
            </a:r>
            <a:r>
              <a:rPr lang="cs-CZ" dirty="0" smtClean="0"/>
              <a:t>příjemce </a:t>
            </a:r>
          </a:p>
          <a:p>
            <a:pPr marL="450850" algn="just">
              <a:spcAft>
                <a:spcPts val="1800"/>
              </a:spcAft>
              <a:buClr>
                <a:srgbClr val="A59253"/>
              </a:buClr>
            </a:pPr>
            <a:r>
              <a:rPr lang="cs-CZ" sz="1700" dirty="0">
                <a:hlinkClick r:id="rId3"/>
              </a:rPr>
              <a:t>http://</a:t>
            </a:r>
            <a:r>
              <a:rPr lang="cs-CZ" sz="1700" dirty="0" smtClean="0">
                <a:hlinkClick r:id="rId3"/>
              </a:rPr>
              <a:t>penizeproprahu.cz/pravidla-pro-zadatele-a-prijemce/</a:t>
            </a:r>
            <a:r>
              <a:rPr lang="cs-CZ" sz="1700" dirty="0" smtClean="0"/>
              <a:t>  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Metodika pro zpracování SP</a:t>
            </a:r>
          </a:p>
          <a:p>
            <a:pPr marL="450850" algn="just">
              <a:spcAft>
                <a:spcPts val="1800"/>
              </a:spcAft>
              <a:buClr>
                <a:srgbClr val="A59253"/>
              </a:buClr>
            </a:pPr>
            <a:r>
              <a:rPr lang="cs-CZ" sz="1700" dirty="0" smtClean="0">
                <a:hlinkClick r:id="rId4"/>
              </a:rPr>
              <a:t>http</a:t>
            </a:r>
            <a:r>
              <a:rPr lang="cs-CZ" sz="1700" dirty="0">
                <a:hlinkClick r:id="rId4"/>
              </a:rPr>
              <a:t>://penizeproprahu.cz/vzory-priloh-zadosti-o-podporu-a-metodiky-pro-zpracovani-priloh-zadosti-o-podporu</a:t>
            </a:r>
            <a:r>
              <a:rPr lang="cs-CZ" sz="1700" dirty="0" smtClean="0">
                <a:hlinkClick r:id="rId4"/>
              </a:rPr>
              <a:t>/</a:t>
            </a:r>
            <a:r>
              <a:rPr lang="cs-CZ" sz="1700" dirty="0" smtClean="0"/>
              <a:t> </a:t>
            </a:r>
          </a:p>
          <a:p>
            <a:pPr marL="450850" indent="-276225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Kritéria pro výběr projektů</a:t>
            </a:r>
          </a:p>
          <a:p>
            <a:pPr marL="447675" algn="just">
              <a:spcAft>
                <a:spcPts val="600"/>
              </a:spcAft>
              <a:buClr>
                <a:srgbClr val="A59253"/>
              </a:buClr>
            </a:pPr>
            <a:r>
              <a:rPr lang="cs-CZ" sz="1700" dirty="0" smtClean="0">
                <a:hlinkClick r:id="rId5"/>
              </a:rPr>
              <a:t>http</a:t>
            </a:r>
            <a:r>
              <a:rPr lang="cs-CZ" sz="1700" dirty="0">
                <a:hlinkClick r:id="rId5"/>
              </a:rPr>
              <a:t>://penizeproprahu.cz/kriteria-pro-kontrolu-prijatelnosti-a-formalnich-nalezitosti/</a:t>
            </a:r>
            <a:r>
              <a:rPr lang="cs-CZ" sz="1700" dirty="0"/>
              <a:t> </a:t>
            </a:r>
            <a:endParaRPr lang="cs-CZ" sz="1700" dirty="0" smtClean="0"/>
          </a:p>
          <a:p>
            <a:pPr marL="447675" algn="just">
              <a:spcAft>
                <a:spcPts val="600"/>
              </a:spcAft>
              <a:buClr>
                <a:srgbClr val="A59253"/>
              </a:buClr>
            </a:pPr>
            <a:r>
              <a:rPr lang="cs-CZ" sz="1700" dirty="0" smtClean="0">
                <a:hlinkClick r:id="rId6"/>
              </a:rPr>
              <a:t>http</a:t>
            </a:r>
            <a:r>
              <a:rPr lang="cs-CZ" sz="1700" dirty="0">
                <a:hlinkClick r:id="rId6"/>
              </a:rPr>
              <a:t>://penizeproprahu.cz/kriteria-pro-vecne-hodnoceni/</a:t>
            </a:r>
            <a:r>
              <a:rPr lang="cs-CZ" sz="17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</a:t>
            </a:r>
            <a:r>
              <a:rPr lang="pl-PL" b="1" dirty="0" smtClean="0">
                <a:solidFill>
                  <a:schemeClr val="bg1"/>
                </a:solidFill>
              </a:rPr>
              <a:t>podporu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Pravidla pro žadatele a příjemce verze 3.0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36330"/>
            <a:ext cx="83954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u="sng" dirty="0" smtClean="0"/>
              <a:t>Povinné </a:t>
            </a:r>
            <a:r>
              <a:rPr lang="cs-CZ" u="sng" dirty="0"/>
              <a:t>přílohy EFRR projektů</a:t>
            </a:r>
            <a:r>
              <a:rPr lang="cs-CZ" dirty="0"/>
              <a:t>:</a:t>
            </a:r>
          </a:p>
          <a:p>
            <a:pPr marL="5381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Studie proveditelnosti, včetně Finanční analýzy a zjednodušené ekonomické analýzy zpracované v modulu CBA v MS2014+ </a:t>
            </a:r>
            <a:r>
              <a:rPr lang="cs-CZ" sz="1600" dirty="0" smtClean="0"/>
              <a:t>- závazná metodika zpracování této přílohy, pomocná tabulka pro výpočet CBA</a:t>
            </a:r>
            <a:r>
              <a:rPr lang="cs-CZ" sz="1700" dirty="0" smtClean="0"/>
              <a:t> </a:t>
            </a:r>
          </a:p>
          <a:p>
            <a:pPr marL="5381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Doklad na prokázání vlastnického, nebo jiného (vymezeného) práva k </a:t>
            </a:r>
            <a:r>
              <a:rPr lang="cs-CZ" dirty="0" smtClean="0"/>
              <a:t>majetku</a:t>
            </a:r>
          </a:p>
          <a:p>
            <a:pPr marL="5381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Informace o vlastnické a ovládací struktuře žadatele </a:t>
            </a:r>
            <a:r>
              <a:rPr lang="cs-CZ" sz="1600" dirty="0" smtClean="0"/>
              <a:t>– povinné pro výzvu č. 27, </a:t>
            </a:r>
            <a:r>
              <a:rPr lang="cs-CZ" sz="1600" dirty="0"/>
              <a:t>závazný vzor této přílohy</a:t>
            </a:r>
          </a:p>
          <a:p>
            <a:pPr marL="5381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Podklady </a:t>
            </a:r>
            <a:r>
              <a:rPr lang="cs-CZ" dirty="0"/>
              <a:t>pro posouzení finančního zdraví </a:t>
            </a:r>
            <a:r>
              <a:rPr lang="cs-CZ" sz="1600" dirty="0"/>
              <a:t>- závazný </a:t>
            </a:r>
            <a:r>
              <a:rPr lang="cs-CZ" sz="1600" dirty="0" smtClean="0"/>
              <a:t>vzor této </a:t>
            </a:r>
            <a:r>
              <a:rPr lang="cs-CZ" sz="1600" dirty="0"/>
              <a:t>přílohy</a:t>
            </a:r>
            <a:endParaRPr lang="cs-CZ" sz="1700" dirty="0"/>
          </a:p>
          <a:p>
            <a:pPr marL="5381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Stanovisko </a:t>
            </a:r>
            <a:r>
              <a:rPr lang="cs-CZ" dirty="0"/>
              <a:t>k posouzení vlivů na životní prostředí</a:t>
            </a:r>
          </a:p>
          <a:p>
            <a:pPr marL="174625" algn="just">
              <a:spcAft>
                <a:spcPts val="1200"/>
              </a:spcAft>
              <a:buClr>
                <a:srgbClr val="A59253"/>
              </a:buClr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://penizeproprahu.cz/vzory-priloh-zadosti-o-podporu-a-metodiky-pro-zpracovani-priloh-zadosti-o-podporu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3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</a:t>
            </a:r>
            <a:r>
              <a:rPr lang="pl-PL" b="1" dirty="0" smtClean="0">
                <a:solidFill>
                  <a:schemeClr val="bg1"/>
                </a:solidFill>
              </a:rPr>
              <a:t>podporu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Pravidla </a:t>
            </a:r>
            <a:r>
              <a:rPr lang="pl-PL" b="1" dirty="0">
                <a:solidFill>
                  <a:schemeClr val="bg1"/>
                </a:solidFill>
              </a:rPr>
              <a:t>pro žadatele a příjemce verze </a:t>
            </a:r>
            <a:r>
              <a:rPr lang="pl-PL" b="1" dirty="0" smtClean="0">
                <a:solidFill>
                  <a:schemeClr val="bg1"/>
                </a:solidFill>
              </a:rPr>
              <a:t>3.0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352655"/>
            <a:ext cx="823738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u="sng" dirty="0" smtClean="0"/>
              <a:t>Povinné </a:t>
            </a:r>
            <a:r>
              <a:rPr lang="cs-CZ" u="sng" dirty="0"/>
              <a:t>přílohy EFRR projektů relevantní pouze pro některé projekty </a:t>
            </a:r>
            <a:endParaRPr lang="cs-CZ" u="sng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dirty="0" smtClean="0"/>
              <a:t>(</a:t>
            </a:r>
            <a:r>
              <a:rPr lang="cs-CZ" dirty="0"/>
              <a:t>tj. příloha je obsahově či jinak relevantní</a:t>
            </a:r>
            <a:r>
              <a:rPr lang="cs-CZ" dirty="0" smtClean="0"/>
              <a:t>):</a:t>
            </a:r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Doklady </a:t>
            </a:r>
            <a:r>
              <a:rPr lang="cs-CZ" dirty="0"/>
              <a:t>o právní subjektivitě žadatele </a:t>
            </a:r>
            <a:r>
              <a:rPr lang="cs-CZ" sz="1600" dirty="0" smtClean="0"/>
              <a:t>- v </a:t>
            </a:r>
            <a:r>
              <a:rPr lang="cs-CZ" sz="1600" dirty="0"/>
              <a:t>případě, že nedojde k validaci přes IČ v MS2014</a:t>
            </a:r>
            <a:r>
              <a:rPr lang="cs-CZ" sz="1600" dirty="0" smtClean="0"/>
              <a:t>+</a:t>
            </a:r>
            <a:endParaRPr lang="cs-CZ" dirty="0" smtClean="0"/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Informace o vlastnické a ovládací struktuře žadatele </a:t>
            </a:r>
            <a:r>
              <a:rPr lang="cs-CZ" sz="1600" dirty="0" smtClean="0"/>
              <a:t>- relevantní </a:t>
            </a:r>
            <a:r>
              <a:rPr lang="cs-CZ" sz="1600" dirty="0"/>
              <a:t>pro žadatele </a:t>
            </a:r>
            <a:r>
              <a:rPr lang="cs-CZ" sz="1600" dirty="0" smtClean="0"/>
              <a:t>právnické osoby ve výzvě č. 25, </a:t>
            </a:r>
            <a:r>
              <a:rPr lang="cs-CZ" sz="1600" dirty="0"/>
              <a:t>závazný vzor </a:t>
            </a:r>
            <a:r>
              <a:rPr lang="cs-CZ" sz="1600" dirty="0" smtClean="0"/>
              <a:t>této přílohy</a:t>
            </a:r>
            <a:endParaRPr lang="cs-CZ" sz="1600" dirty="0"/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Projektová dokumentace</a:t>
            </a:r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Rozpočet stavebních výdajů projektu</a:t>
            </a:r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Územní souhlas, územní rozhodnutí a další dokumenty </a:t>
            </a:r>
            <a:r>
              <a:rPr lang="cs-CZ" sz="1700" dirty="0" smtClean="0"/>
              <a:t>– dle zákona č. 183/2006 Sb., stavební zákon, ve znění pozdějších předpisů</a:t>
            </a:r>
          </a:p>
          <a:p>
            <a:pPr marL="627063" indent="-363538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Podnikatelský </a:t>
            </a:r>
            <a:r>
              <a:rPr lang="cs-CZ" dirty="0"/>
              <a:t>plán </a:t>
            </a:r>
            <a:r>
              <a:rPr lang="cs-CZ" sz="1600" dirty="0" smtClean="0"/>
              <a:t>- příloha </a:t>
            </a:r>
            <a:r>
              <a:rPr lang="cs-CZ" sz="1600" dirty="0"/>
              <a:t>povinná pro žadatele </a:t>
            </a:r>
            <a:r>
              <a:rPr lang="cs-CZ" sz="1600" dirty="0" smtClean="0"/>
              <a:t>ve výzvě č. 25, skupiny </a:t>
            </a:r>
            <a:r>
              <a:rPr lang="cs-CZ" sz="1600" dirty="0"/>
              <a:t>aktivit A </a:t>
            </a:r>
            <a:r>
              <a:rPr lang="cs-CZ" sz="1600" dirty="0" err="1"/>
              <a:t>a</a:t>
            </a:r>
            <a:r>
              <a:rPr lang="cs-CZ" sz="1600" dirty="0"/>
              <a:t> B, pokyny ke zpracování </a:t>
            </a:r>
            <a:r>
              <a:rPr lang="cs-CZ" sz="1600" dirty="0" smtClean="0"/>
              <a:t>této přílohy (verze 1.2)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Pří</a:t>
            </a:r>
            <a:r>
              <a:rPr lang="cs-CZ" b="1" dirty="0" smtClean="0">
                <a:solidFill>
                  <a:schemeClr val="bg1"/>
                </a:solidFill>
              </a:rPr>
              <a:t>lohy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žádosti o podporu - Studie </a:t>
            </a:r>
            <a:r>
              <a:rPr lang="pt-BR" b="1" dirty="0" smtClean="0">
                <a:solidFill>
                  <a:schemeClr val="bg1"/>
                </a:solidFill>
              </a:rPr>
              <a:t>proveditelnosti</a:t>
            </a:r>
            <a:r>
              <a:rPr lang="cs-CZ" b="1" dirty="0" smtClean="0">
                <a:solidFill>
                  <a:schemeClr val="bg1"/>
                </a:solidFill>
              </a:rPr>
              <a:t>/CBA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1585" y="1301005"/>
            <a:ext cx="8580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Jádro žádosti o podporu – </a:t>
            </a:r>
            <a:r>
              <a:rPr lang="cs-CZ" b="1" dirty="0"/>
              <a:t>zdůvodnění potřebnosti</a:t>
            </a:r>
            <a:r>
              <a:rPr lang="cs-CZ" dirty="0"/>
              <a:t>, popis průběhu realizace a komentář k přílohám a součástem žádosti (projektová dokumentace, CBA, aj.)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Závazná osnova </a:t>
            </a:r>
            <a:r>
              <a:rPr lang="cs-CZ" dirty="0"/>
              <a:t>(viz Metodika pro zpracování </a:t>
            </a:r>
            <a:r>
              <a:rPr lang="cs-CZ" dirty="0" smtClean="0"/>
              <a:t>SP)</a:t>
            </a:r>
            <a:endParaRPr lang="cs-CZ" dirty="0"/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Popsat detailně, konkrétně, strukturovaně, </a:t>
            </a:r>
            <a:r>
              <a:rPr lang="cs-CZ" dirty="0" smtClean="0"/>
              <a:t>logicky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CBA - Finanční a ekonomická analýza projektu v modulu CBA v MS2014</a:t>
            </a:r>
            <a:r>
              <a:rPr lang="cs-CZ" b="1" dirty="0" smtClean="0"/>
              <a:t>+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Semináře ke zpracování CBA (</a:t>
            </a:r>
            <a:r>
              <a:rPr lang="cs-CZ" dirty="0" err="1"/>
              <a:t>Cost</a:t>
            </a:r>
            <a:r>
              <a:rPr lang="cs-CZ" dirty="0"/>
              <a:t> Benefit Analýza) - 24. listopadu 2016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Možnost přihlášení na </a:t>
            </a:r>
            <a:r>
              <a:rPr lang="cs-CZ" dirty="0">
                <a:hlinkClick r:id="rId3"/>
              </a:rPr>
              <a:t>http://penizeproprahu.cz/seminare/</a:t>
            </a:r>
            <a:r>
              <a:rPr lang="cs-CZ" dirty="0"/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Pří</a:t>
            </a:r>
            <a:r>
              <a:rPr lang="cs-CZ" b="1" dirty="0" smtClean="0">
                <a:solidFill>
                  <a:schemeClr val="bg1"/>
                </a:solidFill>
              </a:rPr>
              <a:t>lohy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žádosti o podporu - Studie </a:t>
            </a:r>
            <a:r>
              <a:rPr lang="pt-BR" b="1" dirty="0" smtClean="0">
                <a:solidFill>
                  <a:schemeClr val="bg1"/>
                </a:solidFill>
              </a:rPr>
              <a:t>proveditelnosti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5286" y="1040144"/>
            <a:ext cx="845236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/>
              <a:t>Výzva č. 25</a:t>
            </a:r>
            <a:endParaRPr lang="cs-CZ" b="1" dirty="0"/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Ve SP zpracovávány některé informace navázané na Podnikatelský plán – části věnované harmonogramu (kap. 2.4), managementu a lidským zdrojům (kap. 4) a finančnímu plánu (kap. 8.1)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Není nutné uvádět tytéž informace duplicitně v obou přílohách</a:t>
            </a:r>
            <a:endParaRPr lang="cs-CZ" dirty="0"/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/>
              <a:t>Výzva č. 27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dirty="0" smtClean="0"/>
              <a:t>V kap. 2.4 Fáze projektu a jeho harmonogram vyplnit podrobně všechny fáze projektu, včetně provozní (doba udržitelnosti):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Aktivity </a:t>
            </a:r>
            <a:r>
              <a:rPr lang="cs-CZ" dirty="0"/>
              <a:t>A -</a:t>
            </a:r>
            <a:r>
              <a:rPr lang="cs-CZ" dirty="0" smtClean="0"/>
              <a:t> E – popsat poskytování sociálních služeb a práci s CS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Aktivita </a:t>
            </a:r>
            <a:r>
              <a:rPr lang="cs-CZ" dirty="0"/>
              <a:t>F </a:t>
            </a:r>
            <a:r>
              <a:rPr lang="cs-CZ" dirty="0" smtClean="0"/>
              <a:t>– popsat realizaci aktivit komunitního centra, jeho provoz v souladu s přílohou č. 1 výzvy, zapojení CS primární i sekundární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Aktivita G – uvést provozovaný typ sociálního bydlení, pravidla výběru osob z CS do bytů (dodržení nediskriminačního přístupu), způsob práce s CS (sociální práce, komunitní péče, sociální služba v případě chráněného bydlení), nastavení výše nájemného (kap. 7), splnění zákazu segregace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1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</a:t>
            </a:r>
            <a:r>
              <a:rPr lang="pt-BR" b="1" dirty="0" smtClean="0">
                <a:solidFill>
                  <a:schemeClr val="bg1"/>
                </a:solidFill>
              </a:rPr>
              <a:t>chyby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56549"/>
            <a:ext cx="82113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cs typeface="Arial" panose="020B0604020202020204" pitchFamily="34" charset="0"/>
              </a:rPr>
              <a:t>podpis </a:t>
            </a:r>
            <a:r>
              <a:rPr lang="pl-PL" sz="1600" dirty="0">
                <a:cs typeface="Arial" panose="020B0604020202020204" pitchFamily="34" charset="0"/>
              </a:rPr>
              <a:t>žádosti o podporu neoprávněnou </a:t>
            </a:r>
            <a:r>
              <a:rPr lang="pl-PL" sz="1600" dirty="0" smtClean="0">
                <a:cs typeface="Arial" panose="020B0604020202020204" pitchFamily="34" charset="0"/>
              </a:rPr>
              <a:t>osobou (bez předložení plné moci)</a:t>
            </a:r>
            <a:endParaRPr lang="cs-CZ" sz="1600" dirty="0"/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plná moc nepředložená </a:t>
            </a:r>
            <a:r>
              <a:rPr lang="cs-CZ" sz="1600" dirty="0" smtClean="0">
                <a:cs typeface="Arial" panose="020B0604020202020204" pitchFamily="34" charset="0"/>
              </a:rPr>
              <a:t>v </a:t>
            </a:r>
            <a:r>
              <a:rPr lang="cs-CZ" sz="1600" dirty="0">
                <a:cs typeface="Arial" panose="020B0604020202020204" pitchFamily="34" charset="0"/>
              </a:rPr>
              <a:t>požadovaném formátu (bez úředně ověřených podpisů, bez převedení autorizovanou konverzí)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neodevzdání </a:t>
            </a:r>
            <a:r>
              <a:rPr lang="cs-CZ" sz="1600" dirty="0">
                <a:cs typeface="Arial" panose="020B0604020202020204" pitchFamily="34" charset="0"/>
              </a:rPr>
              <a:t>přílohy Informace o vlastnické a ovládací struktuře žadatele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chybějící příloha Stanovisko k posouzení vlivů na životní prostředí či vyjádření příslušného úřadu vylučující posuzování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neúplný Doklad na prokázání vlastnického nebo jiného (vymezeného) práva k majetku (výpis z katastru nemovitostí a snímek katastrální mapy)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příloha </a:t>
            </a:r>
            <a:r>
              <a:rPr lang="cs-CZ" sz="1600" dirty="0">
                <a:cs typeface="Arial" panose="020B0604020202020204" pitchFamily="34" charset="0"/>
              </a:rPr>
              <a:t>Podnikatelský plán </a:t>
            </a:r>
            <a:r>
              <a:rPr lang="cs-CZ" sz="1600" dirty="0" smtClean="0">
                <a:cs typeface="Arial" panose="020B0604020202020204" pitchFamily="34" charset="0"/>
              </a:rPr>
              <a:t>nepředložená </a:t>
            </a:r>
            <a:r>
              <a:rPr lang="cs-CZ" sz="1600" dirty="0">
                <a:cs typeface="Arial" panose="020B0604020202020204" pitchFamily="34" charset="0"/>
              </a:rPr>
              <a:t>dle aktuální verze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cs typeface="Arial" panose="020B0604020202020204" pitchFamily="34" charset="0"/>
              </a:rPr>
              <a:t>nekompletně </a:t>
            </a:r>
            <a:r>
              <a:rPr lang="cs-CZ" sz="1600" dirty="0">
                <a:cs typeface="Arial" panose="020B0604020202020204" pitchFamily="34" charset="0"/>
              </a:rPr>
              <a:t>vyplněná příloha Studie proveditelnosti 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jednotlivé položky rozpočtu ve SP nejsou rozklíčovány a popsány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předložena Smlouva o partnerství, ale partner nebyl zadán do systému</a:t>
            </a:r>
          </a:p>
          <a:p>
            <a:pPr marL="450850" indent="-45085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cs typeface="Arial" panose="020B0604020202020204" pitchFamily="34" charset="0"/>
              </a:rPr>
              <a:t>hlavní kontaktní osoba nemá v systému </a:t>
            </a:r>
            <a:r>
              <a:rPr lang="cs-CZ" sz="1600" dirty="0" smtClean="0">
                <a:cs typeface="Arial" panose="020B0604020202020204" pitchFamily="34" charset="0"/>
              </a:rPr>
              <a:t>založený </a:t>
            </a:r>
            <a:r>
              <a:rPr lang="cs-CZ" sz="1600" dirty="0">
                <a:cs typeface="Arial" panose="020B0604020202020204" pitchFamily="34" charset="0"/>
              </a:rPr>
              <a:t>účet (probíhá s ní veškerá komunikace</a:t>
            </a:r>
            <a:r>
              <a:rPr lang="cs-CZ" sz="1600" dirty="0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</a:t>
            </a:r>
            <a:r>
              <a:rPr lang="pt-BR" b="1" dirty="0" smtClean="0">
                <a:solidFill>
                  <a:schemeClr val="bg1"/>
                </a:solidFill>
              </a:rPr>
              <a:t>chyby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2001" y="1549823"/>
            <a:ext cx="77541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/>
              <a:t>neúplnost příloh a nepoužívání závazných formulářů</a:t>
            </a:r>
          </a:p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/>
              <a:t>předložení příloh žádosti o podporu v chybném formátu (</a:t>
            </a:r>
            <a:r>
              <a:rPr lang="cs-CZ" sz="2000" dirty="0" err="1"/>
              <a:t>xls</a:t>
            </a:r>
            <a:r>
              <a:rPr lang="cs-CZ" sz="2000" dirty="0" smtClean="0"/>
              <a:t>., </a:t>
            </a:r>
            <a:r>
              <a:rPr lang="cs-CZ" sz="2000" dirty="0" err="1" smtClean="0"/>
              <a:t>sken</a:t>
            </a:r>
            <a:r>
              <a:rPr lang="cs-CZ" sz="2000" dirty="0" smtClean="0"/>
              <a:t>, </a:t>
            </a:r>
            <a:r>
              <a:rPr lang="cs-CZ" sz="2000" dirty="0"/>
              <a:t>elektronický podpis, autorizovaná </a:t>
            </a:r>
            <a:r>
              <a:rPr lang="cs-CZ" sz="2000" dirty="0" smtClean="0"/>
              <a:t>konverze)</a:t>
            </a:r>
          </a:p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 smtClean="0"/>
              <a:t>závazný </a:t>
            </a:r>
            <a:r>
              <a:rPr lang="cs-CZ" sz="2000" dirty="0"/>
              <a:t>formát a rozsah předkládaných příloh je uveden v Pravidlech pro žadatele a příjemce </a:t>
            </a:r>
            <a:r>
              <a:rPr lang="cs-CZ" sz="1900" dirty="0">
                <a:hlinkClick r:id="rId3"/>
              </a:rPr>
              <a:t>http://penizeproprahu.cz/pravidla-pro-zadatele-a-prijemce/</a:t>
            </a:r>
            <a:r>
              <a:rPr lang="cs-CZ" sz="1900" dirty="0"/>
              <a:t> </a:t>
            </a:r>
          </a:p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450850" lvl="1" indent="-450850">
              <a:spcBef>
                <a:spcPct val="0"/>
              </a:spcBef>
              <a:spcAft>
                <a:spcPts val="12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 smtClean="0"/>
              <a:t>FAQ (časté dotazy)                                        </a:t>
            </a:r>
            <a:r>
              <a:rPr lang="cs-CZ" sz="1900" dirty="0" smtClean="0">
                <a:hlinkClick r:id="rId4"/>
              </a:rPr>
              <a:t>http://penizeproprahu.cz/pro-zadatele/faq-pro-zadatele/</a:t>
            </a:r>
            <a:r>
              <a:rPr lang="cs-CZ" sz="1900" dirty="0" smtClean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6000" dirty="0">
                <a:solidFill>
                  <a:srgbClr val="002060"/>
                </a:solidFill>
              </a:rPr>
              <a:t>Děkuji za pozornost!</a:t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Aneta Raková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neta.rakova@praha.eu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JUNGMANNOVA 35</a:t>
            </a:r>
            <a:r>
              <a:rPr lang="cs-CZ" altLang="cs-CZ" dirty="0">
                <a:solidFill>
                  <a:srgbClr val="002060"/>
                </a:solidFill>
              </a:rPr>
              <a:t>/29</a:t>
            </a:r>
            <a:r>
              <a:rPr lang="en-GB" altLang="cs-CZ" dirty="0">
                <a:solidFill>
                  <a:srgbClr val="002060"/>
                </a:solidFill>
              </a:rPr>
              <a:t/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111 21 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dirty="0">
                <a:hlinkClick r:id="rId3"/>
              </a:rPr>
              <a:t>www.penizeproprahu.cz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a výběrový proces 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Evropský fond regionálního rozvoje (EFRR)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Představení </a:t>
            </a:r>
            <a:r>
              <a:rPr lang="cs-CZ" dirty="0"/>
              <a:t>hlavních kroků výběrového procesu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Podmínky výzev č. 25 (SC 3.1) a 27 (SC 3.2)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Příprava </a:t>
            </a:r>
            <a:r>
              <a:rPr lang="cs-CZ" dirty="0"/>
              <a:t>žádosti o podporu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Přílohy </a:t>
            </a:r>
            <a:r>
              <a:rPr lang="cs-CZ" dirty="0"/>
              <a:t>žádosti o podporu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Časté </a:t>
            </a:r>
            <a:r>
              <a:rPr lang="cs-CZ" dirty="0"/>
              <a:t>chyby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6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049" y="-97718"/>
            <a:ext cx="7703255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Shrnutí výběrového procesu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58408"/>
              </p:ext>
            </p:extLst>
          </p:nvPr>
        </p:nvGraphicFramePr>
        <p:xfrm>
          <a:off x="366433" y="1509362"/>
          <a:ext cx="8502555" cy="4121628"/>
        </p:xfrm>
        <a:graphic>
          <a:graphicData uri="http://schemas.openxmlformats.org/drawingml/2006/table">
            <a:tbl>
              <a:tblPr/>
              <a:tblGrid>
                <a:gridCol w="4815515"/>
                <a:gridCol w="3687040"/>
              </a:tblGrid>
              <a:tr h="603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</a:rPr>
                        <a:t>17. 10. 2016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</a:rPr>
                        <a:t>Vyhlášení výzev č. 25 a 27 OP PPR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21. 11. 2016 – 20</a:t>
                      </a: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. 201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, 16:00:00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hod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8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Příjem žádostí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Duben – červen 2017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Formální posouzení 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Červen 2017 – Říjen 2017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Expertní posouzení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Ex-ante kontrola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Listopad 2017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Schválení podpory v orgánech HMP (Výbor pro evropské fondy ZHMP,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 RHMP, ZHMP)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Listopad 2017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42E1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Vyhlášení výsledků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Listopad - prosinec 2017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8C"/>
                          </a:solidFill>
                          <a:effectLst/>
                          <a:latin typeface="Arial" charset="0"/>
                        </a:rPr>
                        <a:t>Uzavírání smluv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6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Konzultace projektových záměrů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276316"/>
            <a:ext cx="82113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Probíhají od </a:t>
            </a:r>
            <a:r>
              <a:rPr lang="cs-CZ" dirty="0" smtClean="0"/>
              <a:t>18. října 2016 do 20. dubna 2017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Konzultace </a:t>
            </a:r>
            <a:r>
              <a:rPr lang="cs-CZ" dirty="0" smtClean="0"/>
              <a:t>osobní, telefonické</a:t>
            </a:r>
            <a:r>
              <a:rPr lang="cs-CZ" dirty="0"/>
              <a:t> </a:t>
            </a:r>
            <a:r>
              <a:rPr lang="cs-CZ" dirty="0" smtClean="0"/>
              <a:t>nebo e-mailové</a:t>
            </a:r>
            <a:endParaRPr lang="cs-CZ" dirty="0"/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 smtClean="0"/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Osobní konzultace:</a:t>
            </a: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 předchozí domluvě s kontaktními pracovníky,</a:t>
            </a: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2 pracovní dny  předem zaslat e-mailem projektový záměr - formulář na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://penizeproprahu.cz/pro-</a:t>
            </a:r>
            <a:r>
              <a:rPr lang="cs-CZ" dirty="0" err="1">
                <a:hlinkClick r:id="rId3"/>
              </a:rPr>
              <a:t>zadatele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projektovy-zamer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, </a:t>
            </a: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ouze </a:t>
            </a:r>
            <a:r>
              <a:rPr lang="cs-CZ" dirty="0"/>
              <a:t>k projektovým </a:t>
            </a:r>
            <a:r>
              <a:rPr lang="cs-CZ" dirty="0" smtClean="0"/>
              <a:t>záměrům, ne k jednotlivým částem žádosti o podporu,</a:t>
            </a:r>
          </a:p>
          <a:p>
            <a:pPr marL="742950" lvl="1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ýhradně pracovníkům žadatele.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5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Podmínk</a:t>
            </a:r>
            <a:r>
              <a:rPr lang="cs-CZ" b="1" dirty="0" smtClean="0">
                <a:solidFill>
                  <a:schemeClr val="bg1"/>
                </a:solidFill>
              </a:rPr>
              <a:t>y výzev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/>
              <a:t>Délka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Maximální délka realizace </a:t>
            </a:r>
            <a:r>
              <a:rPr lang="cs-CZ" dirty="0" smtClean="0"/>
              <a:t>projektu: 24 </a:t>
            </a:r>
            <a:r>
              <a:rPr lang="cs-CZ" dirty="0"/>
              <a:t>měsíců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Ukončení realizace nejpozději </a:t>
            </a:r>
            <a:r>
              <a:rPr lang="cs-CZ" dirty="0" smtClean="0"/>
              <a:t>k 31</a:t>
            </a:r>
            <a:r>
              <a:rPr lang="cs-CZ" dirty="0"/>
              <a:t>. 12. </a:t>
            </a:r>
            <a:r>
              <a:rPr lang="cs-CZ" dirty="0" smtClean="0"/>
              <a:t>2019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1200" b="1" dirty="0" smtClean="0"/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/>
              <a:t>Místo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Hl</a:t>
            </a:r>
            <a:r>
              <a:rPr lang="cs-CZ" dirty="0">
                <a:cs typeface="Arial" panose="020B0604020202020204" pitchFamily="34" charset="0"/>
              </a:rPr>
              <a:t>. m. </a:t>
            </a:r>
            <a:r>
              <a:rPr lang="cs-CZ" dirty="0" smtClean="0">
                <a:cs typeface="Arial" panose="020B0604020202020204" pitchFamily="34" charset="0"/>
              </a:rPr>
              <a:t>Praha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Cílová skupina – podmínky územní </a:t>
            </a:r>
            <a:r>
              <a:rPr lang="cs-CZ" dirty="0">
                <a:cs typeface="Arial" panose="020B0604020202020204" pitchFamily="34" charset="0"/>
              </a:rPr>
              <a:t>způsobilosti pro hl. m. </a:t>
            </a:r>
            <a:r>
              <a:rPr lang="cs-CZ" dirty="0" smtClean="0">
                <a:cs typeface="Arial" panose="020B0604020202020204" pitchFamily="34" charset="0"/>
              </a:rPr>
              <a:t>Prahu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Podmínk</a:t>
            </a:r>
            <a:r>
              <a:rPr lang="cs-CZ" b="1" dirty="0" smtClean="0">
                <a:solidFill>
                  <a:schemeClr val="bg1"/>
                </a:solidFill>
              </a:rPr>
              <a:t>y výzev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3" y="1249199"/>
            <a:ext cx="84271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/>
              <a:t>Časová způsobilost výdajů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Od 1. 1. 2014 do 31. 12. 2019 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Výdaje vznikly v průběhu realizace projektu nebo předcházejí realizaci projektu a jsou pro projekt nevyhnutelné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Realizace projektu (období investiční fáze) nesmí být ukončena </a:t>
            </a:r>
            <a:r>
              <a:rPr lang="cs-CZ" u="sng" dirty="0"/>
              <a:t>před</a:t>
            </a:r>
            <a:r>
              <a:rPr lang="cs-CZ" dirty="0"/>
              <a:t> datem předložení žádosti</a:t>
            </a: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endParaRPr lang="cs-CZ" dirty="0" smtClean="0"/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 smtClean="0"/>
              <a:t>Specifický limit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3 </a:t>
            </a:r>
            <a:r>
              <a:rPr lang="cs-CZ" dirty="0"/>
              <a:t>%, 5 % nebo 7 % celkových způsobilých výdajů pro osobní náklady, služby a správní a jiné poplatky přímo související s přípravou a řízením projektu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Příjem žádostí o podporu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/>
              <a:t>Od 21. listopadu 2016 do 20. dubna 2017, 16:00:00 hod</a:t>
            </a:r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/>
              <a:t>Pouze elektronicky prostřednictvím MS 2014+ </a:t>
            </a:r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/>
              <a:t>Aplikace je dostupná na </a:t>
            </a:r>
            <a:r>
              <a:rPr lang="cs-CZ" dirty="0">
                <a:hlinkClick r:id="rId3"/>
              </a:rPr>
              <a:t>https://mseu.mssf.cz/</a:t>
            </a:r>
            <a:endParaRPr lang="cs-CZ" dirty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/>
              <a:t>Žádost musí být elektronicky podepsána statutárním zástupcem žadatele nebo </a:t>
            </a:r>
            <a:r>
              <a:rPr lang="cs-CZ" dirty="0" smtClean="0"/>
              <a:t>fyzickou osobou </a:t>
            </a:r>
            <a:r>
              <a:rPr lang="cs-CZ" dirty="0"/>
              <a:t>k tomu zmocněnou statutárním zástupcem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MS 2014</a:t>
            </a:r>
            <a:r>
              <a:rPr lang="pl-PL" b="1" dirty="0" smtClean="0">
                <a:solidFill>
                  <a:schemeClr val="bg1"/>
                </a:solidFill>
              </a:rPr>
              <a:t>+ / ISKP14+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4976" y="1246194"/>
            <a:ext cx="870432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Statutární zástupce/oprávněná </a:t>
            </a:r>
          </a:p>
          <a:p>
            <a:pPr>
              <a:spcBef>
                <a:spcPts val="600"/>
              </a:spcBef>
              <a:buClr>
                <a:srgbClr val="A59253"/>
              </a:buClr>
            </a:pPr>
            <a:r>
              <a:rPr lang="cs-CZ" dirty="0" smtClean="0"/>
              <a:t>     osoba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Partner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u="sng" dirty="0" smtClean="0"/>
              <a:t>musí </a:t>
            </a:r>
            <a:r>
              <a:rPr lang="cs-CZ" sz="1600" b="1" u="sng" dirty="0"/>
              <a:t>být </a:t>
            </a:r>
            <a:r>
              <a:rPr lang="cs-CZ" sz="1600" dirty="0" smtClean="0"/>
              <a:t>registrovanými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sz="1600" dirty="0" smtClean="0"/>
              <a:t>     uživateli MS2014+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/>
              <a:t>kvalifikovaný </a:t>
            </a:r>
            <a:endParaRPr lang="cs-CZ" sz="16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sz="1600" b="1" dirty="0" smtClean="0"/>
              <a:t>     elektronický podpis</a:t>
            </a:r>
            <a:endParaRPr lang="cs-CZ" sz="1600" dirty="0" smtClean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Kontaktní osoba</a:t>
            </a:r>
          </a:p>
          <a:p>
            <a:pPr marL="742950" lvl="1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vyplnit </a:t>
            </a:r>
            <a:r>
              <a:rPr lang="cs-CZ" sz="1600" dirty="0"/>
              <a:t>jednotlivé záložky + přílohy</a:t>
            </a:r>
          </a:p>
          <a:p>
            <a:pPr marL="742950" lvl="1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odbornosti </a:t>
            </a:r>
            <a:r>
              <a:rPr lang="cs-CZ" sz="1600" dirty="0"/>
              <a:t>= Skupiny aktivit </a:t>
            </a:r>
          </a:p>
          <a:p>
            <a:pPr marL="742950" lvl="1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/>
              <a:t>nefunkční </a:t>
            </a:r>
            <a:r>
              <a:rPr lang="cs-CZ" sz="1600" dirty="0"/>
              <a:t>validace příspěvkových </a:t>
            </a:r>
            <a:r>
              <a:rPr lang="cs-CZ" sz="1600" dirty="0" smtClean="0"/>
              <a:t>organizací                                                     (</a:t>
            </a:r>
            <a:r>
              <a:rPr lang="cs-CZ" sz="1600" dirty="0" err="1" smtClean="0"/>
              <a:t>helpline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3"/>
              </a:rPr>
              <a:t>iskp.opppr@praha.eu</a:t>
            </a:r>
            <a:r>
              <a:rPr lang="cs-CZ" sz="1600" dirty="0" smtClean="0"/>
              <a:t>) </a:t>
            </a:r>
            <a:endParaRPr lang="cs-CZ" sz="1600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933" y="1246194"/>
            <a:ext cx="5190067" cy="26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MS 2014</a:t>
            </a:r>
            <a:r>
              <a:rPr lang="pl-PL" b="1" dirty="0" smtClean="0">
                <a:solidFill>
                  <a:schemeClr val="bg1"/>
                </a:solidFill>
              </a:rPr>
              <a:t>+ / ISKP14+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Pokyny k vyplnění žádosti </a:t>
            </a:r>
            <a:r>
              <a:rPr lang="cs-CZ" dirty="0"/>
              <a:t>o podporu v IS KP14</a:t>
            </a:r>
            <a:r>
              <a:rPr lang="cs-CZ" dirty="0" smtClean="0"/>
              <a:t>+ </a:t>
            </a:r>
            <a:r>
              <a:rPr lang="cs-CZ" dirty="0"/>
              <a:t>– verze 1.2 </a:t>
            </a:r>
            <a:endParaRPr lang="cs-CZ" dirty="0" smtClean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://penizeproprahu.cz/pokyny-pro-praci-v-is-kp14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Pokyny pro </a:t>
            </a:r>
            <a:r>
              <a:rPr lang="cs-CZ" dirty="0"/>
              <a:t>podání žádosti o </a:t>
            </a:r>
            <a:r>
              <a:rPr lang="cs-CZ" dirty="0" smtClean="0"/>
              <a:t>přezkum – verze 1.1</a:t>
            </a:r>
            <a:endParaRPr lang="cs-CZ" dirty="0"/>
          </a:p>
          <a:p>
            <a:pPr marL="2667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dirty="0">
                <a:hlinkClick r:id="rId4"/>
              </a:rPr>
              <a:t>http://penizeproprahu.cz/pokyny-pro-podani-zadosti-o-prezkum/</a:t>
            </a:r>
            <a:r>
              <a:rPr lang="cs-CZ" dirty="0"/>
              <a:t> </a:t>
            </a: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 smtClean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80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1605</Words>
  <Application>Microsoft Office PowerPoint</Application>
  <PresentationFormat>Předvádění na obrazovce (4:3)</PresentationFormat>
  <Paragraphs>218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Motiv Office</vt:lpstr>
      <vt:lpstr>Prezentace aplikace PowerPoint</vt:lpstr>
      <vt:lpstr>Příprava žádosti o podporu a výběrový proces  Evropský fond regionálního rozvoje (EFRR)</vt:lpstr>
      <vt:lpstr>Shrnutí výběrového procesu</vt:lpstr>
      <vt:lpstr>Konzultace projektových záměrů</vt:lpstr>
      <vt:lpstr>Podmínky výzev</vt:lpstr>
      <vt:lpstr>Podmínky výzev</vt:lpstr>
      <vt:lpstr>Příjem žádostí o podporu</vt:lpstr>
      <vt:lpstr>MS 2014+ / ISKP14+</vt:lpstr>
      <vt:lpstr>MS 2014+ / ISKP14+</vt:lpstr>
      <vt:lpstr>Příprava žádosti o podporu </vt:lpstr>
      <vt:lpstr>Přílohy žádosti o podporu Pravidla pro žadatele a příjemce verze 3.0</vt:lpstr>
      <vt:lpstr>Přílohy žádosti o podporu  Pravidla pro žadatele a příjemce verze 3.0 </vt:lpstr>
      <vt:lpstr>Přílohy žádosti o podporu - Studie proveditelnosti/CBA</vt:lpstr>
      <vt:lpstr>Přílohy žádosti o podporu - Studie proveditelnosti</vt:lpstr>
      <vt:lpstr>Časté chyby</vt:lpstr>
      <vt:lpstr>Časté chyby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Raková Aneta (MHMP, FON)</cp:lastModifiedBy>
  <cp:revision>167</cp:revision>
  <dcterms:created xsi:type="dcterms:W3CDTF">2016-10-18T09:15:21Z</dcterms:created>
  <dcterms:modified xsi:type="dcterms:W3CDTF">2016-11-16T12:57:13Z</dcterms:modified>
</cp:coreProperties>
</file>