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6"/>
  </p:notesMasterIdLst>
  <p:sldIdLst>
    <p:sldId id="310" r:id="rId3"/>
    <p:sldId id="331" r:id="rId4"/>
    <p:sldId id="332" r:id="rId5"/>
    <p:sldId id="334" r:id="rId6"/>
    <p:sldId id="344" r:id="rId7"/>
    <p:sldId id="335" r:id="rId8"/>
    <p:sldId id="336" r:id="rId9"/>
    <p:sldId id="345" r:id="rId10"/>
    <p:sldId id="337" r:id="rId11"/>
    <p:sldId id="338" r:id="rId12"/>
    <p:sldId id="341" r:id="rId13"/>
    <p:sldId id="346" r:id="rId14"/>
    <p:sldId id="348" r:id="rId15"/>
  </p:sldIdLst>
  <p:sldSz cx="9144000" cy="6858000" type="screen4x3"/>
  <p:notesSz cx="6669088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6" autoAdjust="0"/>
    <p:restoredTop sz="94700" autoAdjust="0"/>
  </p:normalViewPr>
  <p:slideViewPr>
    <p:cSldViewPr snapToGrid="0" snapToObjects="1">
      <p:cViewPr varScale="1">
        <p:scale>
          <a:sx n="89" d="100"/>
          <a:sy n="89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326A-5F85-4E9E-BEB1-D842457A893C}" type="datetimeFigureOut">
              <a:rPr lang="cs-CZ" smtClean="0"/>
              <a:t>16.11.2016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DEA4D-EFD0-40B6-836F-FBD6FF727B6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08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DEA4D-EFD0-40B6-836F-FBD6FF727B6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579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12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29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454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8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97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22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580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01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7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3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21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F828E-0276-4923-8831-3E6C19253A1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72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EA0A8-2555-48D8-82E3-CD2F37AA88B3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F579A-1BC2-4D3A-AFD4-E5DE819F4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46EF5-A603-46C0-B413-373B65681A63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3ED1-41FB-4EB2-A897-3A7C0BF07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D739-2A52-4950-80E3-DE6B5C1171F6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AA98A-863C-474B-99D8-E0C28ED26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 descr="magn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600" y="1521949"/>
            <a:ext cx="3518800" cy="452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0271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427233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solidFill>
              <a:srgbClr val="B0D2FE"/>
            </a:solidFill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737573">
            <a:off x="156165" y="160727"/>
            <a:ext cx="673129" cy="783897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B0D2F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20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7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3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D11C-5DE8-41A5-90E6-3D634A93CF78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DAA7-C4C1-460A-815F-B83C526A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D3DF89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645444">
            <a:off x="171138" y="157427"/>
            <a:ext cx="664255" cy="773563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74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F2CDE0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378379">
            <a:off x="192324" y="156147"/>
            <a:ext cx="668152" cy="778101"/>
          </a:xfrm>
          <a:prstGeom prst="rect">
            <a:avLst/>
          </a:prstGeom>
        </p:spPr>
      </p:pic>
      <p:sp>
        <p:nvSpPr>
          <p:cNvPr id="5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64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FF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2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59F16-2D90-472D-AEFA-7C9C748A13A2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178B7-7D93-4C34-A55E-A9AD6B692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4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1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3243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71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93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42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2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A5925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729">
            <a:off x="188913" y="185738"/>
            <a:ext cx="5969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600200"/>
            <a:ext cx="7727950" cy="4373563"/>
          </a:xfrm>
        </p:spPr>
        <p:txBody>
          <a:bodyPr/>
          <a:lstStyle>
            <a:lvl1pPr>
              <a:defRPr baseline="0">
                <a:solidFill>
                  <a:srgbClr val="000090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695324" y="47244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E3E421-E01B-46FC-8041-5C5D463D9FA5}" type="datetimeFigureOut">
              <a:rPr lang="en-US" smtClean="0"/>
              <a:pPr>
                <a:defRPr/>
              </a:pPr>
              <a:t>11/16/2016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3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128D-559F-4B9A-B160-1FA313165110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0B14-8A19-4198-95A3-C1EDD2344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EB404-9D41-422E-82FF-C4E58C0413E5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7F3F-BB38-4CDC-A204-340429045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EC25-B3F8-47C0-A5B5-1230C8679857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DEB76-115E-4605-BA0E-6145AFA9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C8E4-D446-4E99-905D-FAC944FDCE75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0343-9126-4633-81D7-564CE3858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A7C-519C-4F5E-BA24-D1445E65BD76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2D863-85FC-4A76-AEB1-E5F7EE8F5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7EA8-6247-4C0D-A574-50624488BA61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B393-F5EC-4104-87D1-B11113EEF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0E20E4-68B1-43D1-ADD2-3B0ECD87DF29}" type="datetime1">
              <a:rPr lang="en-US" smtClean="0"/>
              <a:t>11/16/2016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47A090-23B6-4D41-9973-DB1FF2C5E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izeproprahu.cz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992438" y="9890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311499" y="94335"/>
            <a:ext cx="8260080" cy="838922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/>
              <a:t>VÝZVA Č. 25</a:t>
            </a:r>
          </a:p>
          <a:p>
            <a:pPr algn="ctr"/>
            <a:r>
              <a:rPr lang="cs-CZ" sz="2200" b="1" dirty="0" smtClean="0"/>
              <a:t>Podpora vzniku a rozvoje sociálních podniků a chráněných pracovišť</a:t>
            </a:r>
            <a:endParaRPr lang="cs-CZ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3210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D: Rozvoj chráněných pracovišť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 smtClean="0">
                <a:solidFill>
                  <a:srgbClr val="002060"/>
                </a:solidFill>
              </a:rPr>
              <a:t>10 </a:t>
            </a:r>
            <a:r>
              <a:rPr lang="cs-CZ" b="1" dirty="0">
                <a:solidFill>
                  <a:srgbClr val="002060"/>
                </a:solidFill>
              </a:rPr>
              <a:t>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500 000 Kč až </a:t>
            </a:r>
            <a:r>
              <a:rPr lang="cs-CZ" b="1" dirty="0" smtClean="0">
                <a:solidFill>
                  <a:srgbClr val="002060"/>
                </a:solidFill>
              </a:rPr>
              <a:t>2 </a:t>
            </a:r>
            <a:r>
              <a:rPr lang="cs-CZ" b="1" dirty="0">
                <a:solidFill>
                  <a:srgbClr val="002060"/>
                </a:solidFill>
              </a:rPr>
              <a:t>000 000 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</a:t>
            </a:r>
            <a:r>
              <a:rPr lang="cs-CZ" dirty="0" smtClean="0">
                <a:solidFill>
                  <a:srgbClr val="002060"/>
                </a:solidFill>
              </a:rPr>
              <a:t>ozvoj </a:t>
            </a:r>
            <a:r>
              <a:rPr lang="cs-CZ" dirty="0">
                <a:solidFill>
                  <a:srgbClr val="002060"/>
                </a:solidFill>
              </a:rPr>
              <a:t>chráněného pracoviště = </a:t>
            </a:r>
            <a:r>
              <a:rPr lang="cs-CZ" b="1" dirty="0">
                <a:solidFill>
                  <a:srgbClr val="002060"/>
                </a:solidFill>
              </a:rPr>
              <a:t>úprava a/či rozšíření stávajících prostor chráněného pracoviště </a:t>
            </a:r>
            <a:r>
              <a:rPr lang="cs-CZ" b="1" dirty="0" smtClean="0">
                <a:solidFill>
                  <a:srgbClr val="002060"/>
                </a:solidFill>
              </a:rPr>
              <a:t>za </a:t>
            </a:r>
            <a:r>
              <a:rPr lang="cs-CZ" b="1" dirty="0">
                <a:solidFill>
                  <a:srgbClr val="002060"/>
                </a:solidFill>
              </a:rPr>
              <a:t>tímto účelem: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rozšíření aktivit o nový obor podnikání při současném navýšení počtu pracovních míst pro osoby </a:t>
            </a:r>
            <a:r>
              <a:rPr lang="cs-CZ" dirty="0" smtClean="0">
                <a:solidFill>
                  <a:srgbClr val="002060"/>
                </a:solidFill>
              </a:rPr>
              <a:t>se zdravotním postižením a/nebo</a:t>
            </a:r>
            <a:endParaRPr lang="cs-CZ" dirty="0">
              <a:solidFill>
                <a:srgbClr val="002060"/>
              </a:solidFill>
            </a:endParaRP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kapacitní rozšíření stávajících </a:t>
            </a:r>
            <a:r>
              <a:rPr lang="cs-CZ" dirty="0" smtClean="0">
                <a:solidFill>
                  <a:srgbClr val="002060"/>
                </a:solidFill>
              </a:rPr>
              <a:t>aktivit </a:t>
            </a:r>
            <a:r>
              <a:rPr lang="cs-CZ" dirty="0">
                <a:solidFill>
                  <a:srgbClr val="002060"/>
                </a:solidFill>
              </a:rPr>
              <a:t>chráněného pracoviště </a:t>
            </a:r>
            <a:r>
              <a:rPr lang="cs-CZ" dirty="0" smtClean="0">
                <a:solidFill>
                  <a:srgbClr val="002060"/>
                </a:solidFill>
              </a:rPr>
              <a:t>při </a:t>
            </a:r>
            <a:r>
              <a:rPr lang="cs-CZ" dirty="0">
                <a:solidFill>
                  <a:srgbClr val="002060"/>
                </a:solidFill>
              </a:rPr>
              <a:t>současném navýšení počtu pracovních míst pro osoby se zdravotním </a:t>
            </a:r>
            <a:r>
              <a:rPr lang="cs-CZ" dirty="0" smtClean="0">
                <a:solidFill>
                  <a:srgbClr val="002060"/>
                </a:solidFill>
              </a:rPr>
              <a:t>postižením.</a:t>
            </a:r>
            <a:endParaRPr lang="cs-CZ" b="1" dirty="0" smtClean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9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Podporované cílové </a:t>
            </a: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skupiny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osoby sociálně vyloučené </a:t>
            </a:r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a sociálním vyloučením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ohrožené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002060"/>
                </a:solidFill>
              </a:rPr>
              <a:t>V aktivitách A </a:t>
            </a:r>
            <a:r>
              <a:rPr lang="cs-CZ" sz="1400" b="1" dirty="0" err="1">
                <a:solidFill>
                  <a:srgbClr val="002060"/>
                </a:solidFill>
              </a:rPr>
              <a:t>a</a:t>
            </a:r>
            <a:r>
              <a:rPr lang="cs-CZ" sz="1400" b="1" dirty="0">
                <a:solidFill>
                  <a:srgbClr val="002060"/>
                </a:solidFill>
              </a:rPr>
              <a:t> B</a:t>
            </a:r>
            <a:r>
              <a:rPr lang="cs-CZ" sz="1400" b="1" dirty="0" smtClean="0">
                <a:solidFill>
                  <a:srgbClr val="002060"/>
                </a:solidFill>
              </a:rPr>
              <a:t>:</a:t>
            </a:r>
            <a:endParaRPr lang="cs-CZ" sz="1400" dirty="0" smtClean="0">
              <a:solidFill>
                <a:srgbClr val="002060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osoby se zdravotním postižením, včetně duševně nemocných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osoby bez přístřeší a osoby ohrožené bezdomovectvím</a:t>
            </a:r>
            <a:endParaRPr lang="cs-CZ" sz="1400" dirty="0">
              <a:solidFill>
                <a:srgbClr val="002060"/>
              </a:solidFill>
              <a:latin typeface="+mn-lt"/>
            </a:endParaRP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příslušníci etnických menšin, včetně osob z odlišného sociokulturního prostředí, imigrantů a azylantů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oběti trestné činnosti, oběti domácího násilí, osoby komerčně zneužívané, oběti obchodu s lidmi a osoby poskytující sexuální služby za úplatu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závislé a ohrožené závislostmi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do 26 let věku opouštějící ústavní zařízení nebo vyrůstající bez rodin nebo opouštějící pěstounskou péči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po (ve) výkonu </a:t>
            </a: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trestu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nezaměstnané osoby starší 50 let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osoby dlouhodobě nezaměstnané (minimálně 6 měsíců)</a:t>
            </a:r>
            <a:endParaRPr lang="cs-CZ" sz="1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b="1" dirty="0">
                <a:solidFill>
                  <a:srgbClr val="002060"/>
                </a:solidFill>
              </a:rPr>
              <a:t>V aktivitách C a D:</a:t>
            </a:r>
          </a:p>
          <a:p>
            <a:pPr marL="742950" lvl="1" indent="-285750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osoby </a:t>
            </a:r>
            <a:r>
              <a:rPr lang="cs-CZ" sz="1400" dirty="0">
                <a:solidFill>
                  <a:srgbClr val="002060"/>
                </a:solidFill>
              </a:rPr>
              <a:t>se zdravotním postižením, včetně duševně </a:t>
            </a:r>
            <a:r>
              <a:rPr lang="cs-CZ" sz="1400" dirty="0" smtClean="0">
                <a:solidFill>
                  <a:srgbClr val="002060"/>
                </a:solidFill>
              </a:rPr>
              <a:t>nemocných</a:t>
            </a:r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5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Indikátory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135555"/>
            <a:ext cx="8211312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Clr>
                <a:srgbClr val="A59253"/>
              </a:buClr>
            </a:pPr>
            <a:endParaRPr lang="cs-CZ" sz="1400" dirty="0">
              <a:solidFill>
                <a:srgbClr val="00206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>
              <a:buClr>
                <a:srgbClr val="A59253"/>
              </a:buClr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Clr>
                <a:srgbClr val="A59253"/>
              </a:buClr>
            </a:pPr>
            <a:endParaRPr lang="cs-CZ" dirty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sz="1600" dirty="0" smtClean="0"/>
          </a:p>
          <a:p>
            <a:pPr marL="285750" indent="-285750"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53956"/>
              </p:ext>
            </p:extLst>
          </p:nvPr>
        </p:nvGraphicFramePr>
        <p:xfrm>
          <a:off x="1066878" y="1901825"/>
          <a:ext cx="7010243" cy="15220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0534"/>
                <a:gridCol w="5689709"/>
              </a:tblGrid>
              <a:tr h="298450">
                <a:tc>
                  <a:txBody>
                    <a:bodyPr/>
                    <a:lstStyle/>
                    <a:p>
                      <a:pPr marL="0" indent="226695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1 01 05</a:t>
                      </a:r>
                      <a:endParaRPr lang="cs-CZ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Počet nových podniků, které dostávají podporu</a:t>
                      </a:r>
                    </a:p>
                  </a:txBody>
                  <a:tcPr marL="68580" marR="68580" marT="0" marB="0" anchor="ctr"/>
                </a:tc>
              </a:tr>
              <a:tr h="485775">
                <a:tc>
                  <a:txBody>
                    <a:bodyPr/>
                    <a:lstStyle/>
                    <a:p>
                      <a:pPr marL="0" indent="226695" algn="just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1 04 00</a:t>
                      </a:r>
                      <a:endParaRPr lang="cs-CZ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Zvýšení zaměstnanosti v podporovaných podnicích</a:t>
                      </a:r>
                      <a:endParaRPr lang="cs-CZ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9153">
                <a:tc>
                  <a:txBody>
                    <a:bodyPr/>
                    <a:lstStyle/>
                    <a:p>
                      <a:pPr marL="0" indent="226695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0 04 03</a:t>
                      </a:r>
                      <a:endParaRPr lang="cs-CZ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cs-CZ" sz="16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Zvýšení zaměstnanosti v podporovaných podnicích se zaměřením na znevýhodněné skupiny</a:t>
                      </a:r>
                      <a:endParaRPr lang="cs-CZ" sz="160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685801" y="3389169"/>
            <a:ext cx="651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745" indent="226695" algn="just">
              <a:spcAft>
                <a:spcPts val="600"/>
              </a:spcAft>
            </a:pP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cs-CZ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případě </a:t>
            </a:r>
            <a:r>
              <a:rPr lang="cs-CZ" sz="10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výzvy č. 25 se </a:t>
            </a:r>
            <a:r>
              <a:rPr lang="cs-CZ" sz="1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podnikem rozumí sociální podnik a chráněné pracoviště.</a:t>
            </a:r>
          </a:p>
        </p:txBody>
      </p:sp>
      <p:sp>
        <p:nvSpPr>
          <p:cNvPr id="7" name="Obdélník 6"/>
          <p:cNvSpPr/>
          <p:nvPr/>
        </p:nvSpPr>
        <p:spPr>
          <a:xfrm>
            <a:off x="1066877" y="3997877"/>
            <a:ext cx="70102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cs-CZ" sz="16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Definice jednotlivých indikátorů naleznete v Pravidlech pro žadatele a příjemce, příloha č. 6.</a:t>
            </a:r>
          </a:p>
        </p:txBody>
      </p:sp>
    </p:spTree>
    <p:extLst>
      <p:ext uri="{BB962C8B-B14F-4D97-AF65-F5344CB8AC3E}">
        <p14:creationId xmlns:p14="http://schemas.microsoft.com/office/powerpoint/2010/main" val="20297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4800" dirty="0">
                <a:solidFill>
                  <a:srgbClr val="002060"/>
                </a:solidFill>
              </a:rPr>
              <a:t>Děkuji za </a:t>
            </a:r>
            <a:r>
              <a:rPr lang="cs-CZ" sz="4800" dirty="0" smtClean="0">
                <a:solidFill>
                  <a:srgbClr val="002060"/>
                </a:solidFill>
              </a:rPr>
              <a:t>pozornost.</a:t>
            </a:r>
            <a:r>
              <a:rPr lang="cs-CZ" sz="6000" dirty="0">
                <a:solidFill>
                  <a:srgbClr val="002060"/>
                </a:solidFill>
              </a:rPr>
              <a:t/>
            </a:r>
            <a:br>
              <a:rPr lang="cs-CZ" sz="6000" dirty="0">
                <a:solidFill>
                  <a:srgbClr val="002060"/>
                </a:solidFill>
              </a:rPr>
            </a:br>
            <a:endParaRPr lang="cs-CZ" sz="6000" dirty="0" smtClean="0">
              <a:solidFill>
                <a:srgbClr val="002060"/>
              </a:solidFill>
            </a:endParaRPr>
          </a:p>
          <a:p>
            <a:pPr>
              <a:buClr>
                <a:srgbClr val="A59253"/>
              </a:buClr>
            </a:pPr>
            <a:r>
              <a:rPr lang="cs-CZ" sz="2000" b="1" dirty="0" smtClean="0">
                <a:solidFill>
                  <a:srgbClr val="002060"/>
                </a:solidFill>
              </a:rPr>
              <a:t>Karolina Špačková</a:t>
            </a:r>
          </a:p>
          <a:p>
            <a:r>
              <a:rPr lang="cs-C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karolina.spackova@praha.eu</a:t>
            </a:r>
            <a:endParaRPr lang="cs-CZ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en-GB" altLang="cs-CZ" dirty="0">
                <a:solidFill>
                  <a:srgbClr val="002060"/>
                </a:solidFill>
              </a:rPr>
              <a:t>ODBOR </a:t>
            </a:r>
            <a:r>
              <a:rPr lang="cs-CZ" altLang="cs-CZ" dirty="0">
                <a:solidFill>
                  <a:srgbClr val="002060"/>
                </a:solidFill>
              </a:rPr>
              <a:t>EVROPSKÝCH </a:t>
            </a:r>
            <a:r>
              <a:rPr lang="en-GB" altLang="cs-CZ" dirty="0">
                <a:solidFill>
                  <a:srgbClr val="002060"/>
                </a:solidFill>
              </a:rPr>
              <a:t>FONDŮ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MAGISTRÁT HL. M. PRAHY</a:t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JUNGMANNOVA 35</a:t>
            </a:r>
            <a:r>
              <a:rPr lang="cs-CZ" altLang="cs-CZ" dirty="0">
                <a:solidFill>
                  <a:srgbClr val="002060"/>
                </a:solidFill>
              </a:rPr>
              <a:t>/29</a:t>
            </a:r>
            <a:r>
              <a:rPr lang="en-GB" altLang="cs-CZ" dirty="0">
                <a:solidFill>
                  <a:srgbClr val="002060"/>
                </a:solidFill>
              </a:rPr>
              <a:t/>
            </a:r>
            <a:br>
              <a:rPr lang="en-GB" altLang="cs-CZ" dirty="0">
                <a:solidFill>
                  <a:srgbClr val="002060"/>
                </a:solidFill>
              </a:rPr>
            </a:br>
            <a:r>
              <a:rPr lang="en-GB" altLang="cs-CZ" dirty="0">
                <a:solidFill>
                  <a:srgbClr val="002060"/>
                </a:solidFill>
              </a:rPr>
              <a:t>111 21  PRAHA 1</a:t>
            </a:r>
            <a:endParaRPr lang="cs-CZ" altLang="cs-CZ" dirty="0">
              <a:solidFill>
                <a:srgbClr val="002060"/>
              </a:solidFill>
            </a:endParaRPr>
          </a:p>
          <a:p>
            <a:pPr>
              <a:spcBef>
                <a:spcPts val="24"/>
              </a:spcBef>
            </a:pPr>
            <a:r>
              <a:rPr lang="cs-CZ" dirty="0">
                <a:hlinkClick r:id="rId3"/>
              </a:rPr>
              <a:t>www.penizeproprahu.cz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23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6344" y="1256467"/>
            <a:ext cx="82113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A59253"/>
              </a:buClr>
            </a:pP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PRIORITNÍ OSA 3 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PODPORA SOCIÁLNÍHO ZAČLEŇOVÁNÍ A BOJ PROTI CHUDOBĚ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Zaměření výzvy č. </a:t>
            </a:r>
            <a:r>
              <a:rPr lang="cs-C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25 </a:t>
            </a: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pro prioritní osu 3, </a:t>
            </a:r>
            <a:b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cs-CZ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specifický cíl </a:t>
            </a:r>
            <a:r>
              <a:rPr lang="cs-CZ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3.2</a:t>
            </a:r>
            <a:endParaRPr lang="cs-CZ" sz="1400" dirty="0" smtClean="0"/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01567" y="58846"/>
            <a:ext cx="762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Výzva č. 25 Podpora vzniku a rozvoje sociálních podniků a chráněných pracovišť</a:t>
            </a:r>
            <a:endParaRPr lang="cs-CZ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Alokace výzvy, skupiny aktivit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Celková alokace výzvy: </a:t>
            </a:r>
            <a:r>
              <a:rPr lang="cs-CZ" b="1" dirty="0" smtClean="0">
                <a:solidFill>
                  <a:srgbClr val="002060"/>
                </a:solidFill>
              </a:rPr>
              <a:t>65 000 000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Skupiny aktivit: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A: Vznik sociálních podniků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B: Rozvoj sociálních podniků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C: Vznik chráněných pracovišť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D</a:t>
            </a:r>
            <a:r>
              <a:rPr lang="cs-CZ" dirty="0">
                <a:solidFill>
                  <a:srgbClr val="002060"/>
                </a:solidFill>
              </a:rPr>
              <a:t>: </a:t>
            </a:r>
            <a:r>
              <a:rPr lang="cs-CZ" dirty="0" smtClean="0">
                <a:solidFill>
                  <a:srgbClr val="002060"/>
                </a:solidFill>
              </a:rPr>
              <a:t>Rozvoj </a:t>
            </a:r>
            <a:r>
              <a:rPr lang="cs-CZ" dirty="0">
                <a:solidFill>
                  <a:srgbClr val="002060"/>
                </a:solidFill>
              </a:rPr>
              <a:t>chráněných </a:t>
            </a:r>
            <a:r>
              <a:rPr lang="cs-CZ" dirty="0" smtClean="0">
                <a:solidFill>
                  <a:srgbClr val="002060"/>
                </a:solidFill>
              </a:rPr>
              <a:t>pracovišť</a:t>
            </a:r>
          </a:p>
          <a:p>
            <a:pPr lvl="1" algn="just">
              <a:spcAft>
                <a:spcPts val="600"/>
              </a:spcAft>
              <a:buClr>
                <a:srgbClr val="A59253"/>
              </a:buClr>
            </a:pP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Žadatelé mohou v každé skupině aktivit předložit </a:t>
            </a:r>
            <a:r>
              <a:rPr lang="cs-CZ" b="1" dirty="0" smtClean="0">
                <a:solidFill>
                  <a:srgbClr val="002060"/>
                </a:solidFill>
              </a:rPr>
              <a:t>pouze jednu žádost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rgbClr val="002060"/>
                </a:solidFill>
              </a:rPr>
              <a:t>Nelze kombinovat skupiny aktivit </a:t>
            </a:r>
            <a:r>
              <a:rPr lang="cs-CZ" dirty="0" smtClean="0">
                <a:solidFill>
                  <a:srgbClr val="002060"/>
                </a:solidFill>
              </a:rPr>
              <a:t>v rámci jedné žádosti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16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Oprávnění žadatelé a partneři</a:t>
            </a:r>
            <a:endParaRPr lang="cs-CZ" sz="2400" dirty="0"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u="sng" dirty="0" smtClean="0">
                <a:solidFill>
                  <a:srgbClr val="002060"/>
                </a:solidFill>
              </a:rPr>
              <a:t>Žadatelé</a:t>
            </a:r>
            <a:r>
              <a:rPr lang="cs-CZ" sz="1600" u="sng" dirty="0" smtClean="0">
                <a:solidFill>
                  <a:srgbClr val="002060"/>
                </a:solidFill>
              </a:rPr>
              <a:t>: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Nestátní neziskové organizace (skupina aktivit A, B, C, D):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spolky, ústavy, nadace a nadační fondy, obecně prospěšné společnosti, církevní právnické osoby, zájmová sdružení právnických osob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Podnikatelské </a:t>
            </a:r>
            <a:r>
              <a:rPr lang="cs-CZ" sz="1600" b="1" dirty="0" smtClean="0">
                <a:solidFill>
                  <a:srgbClr val="002060"/>
                </a:solidFill>
              </a:rPr>
              <a:t>subjekty</a:t>
            </a:r>
            <a:r>
              <a:rPr lang="cs-CZ" sz="1600" b="1" dirty="0">
                <a:solidFill>
                  <a:srgbClr val="002060"/>
                </a:solidFill>
              </a:rPr>
              <a:t> (skupina aktivit A, </a:t>
            </a:r>
            <a:r>
              <a:rPr lang="cs-CZ" sz="1600" b="1" dirty="0" smtClean="0">
                <a:solidFill>
                  <a:srgbClr val="002060"/>
                </a:solidFill>
              </a:rPr>
              <a:t>B):</a:t>
            </a:r>
            <a:endParaRPr lang="cs-CZ" sz="1600" b="1" dirty="0">
              <a:solidFill>
                <a:srgbClr val="002060"/>
              </a:solidFill>
            </a:endParaRP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osoba </a:t>
            </a:r>
            <a:r>
              <a:rPr lang="cs-CZ" sz="1400" dirty="0">
                <a:solidFill>
                  <a:srgbClr val="002060"/>
                </a:solidFill>
              </a:rPr>
              <a:t>samostatně výdělečně činná, </a:t>
            </a:r>
            <a:r>
              <a:rPr lang="cs-CZ" sz="1400" dirty="0" smtClean="0">
                <a:solidFill>
                  <a:srgbClr val="002060"/>
                </a:solidFill>
              </a:rPr>
              <a:t>družstvo</a:t>
            </a:r>
            <a:r>
              <a:rPr lang="cs-CZ" sz="1400" dirty="0">
                <a:solidFill>
                  <a:srgbClr val="002060"/>
                </a:solidFill>
              </a:rPr>
              <a:t>, veřejná obchodní společnost, komanditní společnost, společnost s ručením omezeným, akciová společnost, evropská společnost, evropské hospodářské zájmové sdružení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deklarující naplňování principů sociálního podniku v dokladech o právní subjektivitě, případně v jiných dokumentech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Veřejné </a:t>
            </a:r>
            <a:r>
              <a:rPr lang="cs-CZ" sz="1600" b="1" dirty="0" smtClean="0">
                <a:solidFill>
                  <a:srgbClr val="002060"/>
                </a:solidFill>
              </a:rPr>
              <a:t>instituce</a:t>
            </a:r>
            <a:r>
              <a:rPr lang="cs-CZ" sz="1600" b="1" dirty="0">
                <a:solidFill>
                  <a:srgbClr val="002060"/>
                </a:solidFill>
              </a:rPr>
              <a:t> (skupina aktivit </a:t>
            </a:r>
            <a:r>
              <a:rPr lang="cs-CZ" sz="1600" b="1" dirty="0" smtClean="0">
                <a:solidFill>
                  <a:srgbClr val="002060"/>
                </a:solidFill>
              </a:rPr>
              <a:t>C</a:t>
            </a:r>
            <a:r>
              <a:rPr lang="cs-CZ" sz="1600" b="1" dirty="0">
                <a:solidFill>
                  <a:srgbClr val="002060"/>
                </a:solidFill>
              </a:rPr>
              <a:t>, D</a:t>
            </a:r>
            <a:r>
              <a:rPr lang="cs-CZ" sz="1600" b="1" dirty="0" smtClean="0">
                <a:solidFill>
                  <a:srgbClr val="002060"/>
                </a:solidFill>
              </a:rPr>
              <a:t>):</a:t>
            </a:r>
          </a:p>
          <a:p>
            <a:pPr marL="1200150" lvl="2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002060"/>
                </a:solidFill>
              </a:rPr>
              <a:t>h</a:t>
            </a:r>
            <a:r>
              <a:rPr lang="cs-CZ" sz="1400" dirty="0" smtClean="0">
                <a:solidFill>
                  <a:srgbClr val="002060"/>
                </a:solidFill>
              </a:rPr>
              <a:t>l</a:t>
            </a:r>
            <a:r>
              <a:rPr lang="cs-CZ" sz="1400" dirty="0">
                <a:solidFill>
                  <a:srgbClr val="002060"/>
                </a:solidFill>
              </a:rPr>
              <a:t>. město Praha, městské části hl. města Prahy, včetně organizací jimi zřizovaných a založených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u="sng" dirty="0" smtClean="0">
                <a:solidFill>
                  <a:srgbClr val="002060"/>
                </a:solidFill>
              </a:rPr>
              <a:t>Partneři </a:t>
            </a:r>
            <a:r>
              <a:rPr lang="cs-CZ" sz="1600" u="sng" dirty="0" smtClean="0">
                <a:solidFill>
                  <a:srgbClr val="002060"/>
                </a:solidFill>
              </a:rPr>
              <a:t>(pouze bez finančního podílu):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Nestátní neziskové organizace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>
                <a:solidFill>
                  <a:srgbClr val="002060"/>
                </a:solidFill>
              </a:rPr>
              <a:t>Podnikatelské subjekty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sz="1600" b="1" dirty="0" smtClean="0">
                <a:solidFill>
                  <a:srgbClr val="002060"/>
                </a:solidFill>
              </a:rPr>
              <a:t>Veřejné instituce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Podmínky platné pro skupiny aktivit A </a:t>
            </a:r>
            <a:r>
              <a:rPr lang="cs-CZ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 (sociální podniky)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Osoby </a:t>
            </a:r>
            <a:r>
              <a:rPr lang="cs-CZ" dirty="0">
                <a:solidFill>
                  <a:srgbClr val="002060"/>
                </a:solidFill>
              </a:rPr>
              <a:t>z cílových skupin musí být v sociálním podniku zaměstnány před ukončením realizace projektu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rincipy </a:t>
            </a:r>
            <a:r>
              <a:rPr lang="cs-CZ" dirty="0">
                <a:solidFill>
                  <a:srgbClr val="002060"/>
                </a:solidFill>
              </a:rPr>
              <a:t>sociálního podniku: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společensky prospěšný cíl – min. 30% pracovníků z CS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sociální prospěch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ekonomický prospěch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002060"/>
                </a:solidFill>
              </a:rPr>
              <a:t>environmentální a místní prospěch</a:t>
            </a:r>
          </a:p>
          <a:p>
            <a:pPr lvl="1" indent="-514350" algn="just">
              <a:spcAft>
                <a:spcPts val="600"/>
              </a:spcAft>
              <a:buClr>
                <a:srgbClr val="C00000"/>
              </a:buClr>
              <a:buFont typeface="Calibri" panose="020F0502020204030204" pitchFamily="34" charset="0"/>
              <a:buChar char="→"/>
            </a:pPr>
            <a:r>
              <a:rPr lang="cs-CZ" dirty="0" smtClean="0">
                <a:solidFill>
                  <a:srgbClr val="002060"/>
                </a:solidFill>
              </a:rPr>
              <a:t>Sada </a:t>
            </a:r>
            <a:r>
              <a:rPr lang="cs-CZ" dirty="0">
                <a:solidFill>
                  <a:srgbClr val="002060"/>
                </a:solidFill>
              </a:rPr>
              <a:t>rozpoznávacích znaků pro integrační sociální </a:t>
            </a:r>
            <a:r>
              <a:rPr lang="cs-CZ" dirty="0" smtClean="0">
                <a:solidFill>
                  <a:srgbClr val="002060"/>
                </a:solidFill>
              </a:rPr>
              <a:t>podnik – příloha č. 1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Principy </a:t>
            </a:r>
            <a:r>
              <a:rPr lang="cs-CZ" dirty="0" smtClean="0">
                <a:solidFill>
                  <a:srgbClr val="002060"/>
                </a:solidFill>
              </a:rPr>
              <a:t>musí být </a:t>
            </a:r>
            <a:r>
              <a:rPr lang="cs-CZ" dirty="0" smtClean="0">
                <a:solidFill>
                  <a:srgbClr val="002060"/>
                </a:solidFill>
              </a:rPr>
              <a:t>zpracovány v podnikatelském plánu </a:t>
            </a:r>
            <a:r>
              <a:rPr lang="cs-CZ" dirty="0" smtClean="0">
                <a:solidFill>
                  <a:srgbClr val="002060"/>
                </a:solidFill>
              </a:rPr>
              <a:t>a </a:t>
            </a:r>
            <a:r>
              <a:rPr lang="cs-CZ" dirty="0" smtClean="0">
                <a:solidFill>
                  <a:srgbClr val="002060"/>
                </a:solidFill>
              </a:rPr>
              <a:t>dokladech </a:t>
            </a:r>
            <a:r>
              <a:rPr lang="cs-CZ" dirty="0" smtClean="0">
                <a:solidFill>
                  <a:srgbClr val="002060"/>
                </a:solidFill>
              </a:rPr>
              <a:t>o právní subjektivitě </a:t>
            </a:r>
            <a:r>
              <a:rPr lang="cs-CZ" dirty="0" smtClean="0">
                <a:solidFill>
                  <a:srgbClr val="002060"/>
                </a:solidFill>
              </a:rPr>
              <a:t>– doložení již se žádostí o podporu</a:t>
            </a: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rincipy </a:t>
            </a:r>
            <a:r>
              <a:rPr lang="cs-CZ" dirty="0" smtClean="0">
                <a:solidFill>
                  <a:srgbClr val="002060"/>
                </a:solidFill>
              </a:rPr>
              <a:t>musí </a:t>
            </a:r>
            <a:r>
              <a:rPr lang="cs-CZ" dirty="0" smtClean="0">
                <a:solidFill>
                  <a:srgbClr val="002060"/>
                </a:solidFill>
              </a:rPr>
              <a:t>být v prvním roce udržitelnosti projektu zavedeny do fungování podniku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2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A: Vznik sociálních podniků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Dílčí </a:t>
            </a:r>
            <a:r>
              <a:rPr lang="cs-CZ" dirty="0">
                <a:solidFill>
                  <a:srgbClr val="002060"/>
                </a:solidFill>
              </a:rPr>
              <a:t>alokace: </a:t>
            </a:r>
            <a:r>
              <a:rPr lang="cs-CZ" b="1" dirty="0">
                <a:solidFill>
                  <a:srgbClr val="002060"/>
                </a:solidFill>
              </a:rPr>
              <a:t>28 000 000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1 000 000 Kč až 4 000 000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sociálního podniku = </a:t>
            </a:r>
            <a:r>
              <a:rPr lang="cs-CZ" b="1" dirty="0">
                <a:solidFill>
                  <a:srgbClr val="002060"/>
                </a:solidFill>
              </a:rPr>
              <a:t>založení nového </a:t>
            </a:r>
            <a:r>
              <a:rPr lang="cs-CZ" b="1" dirty="0" smtClean="0">
                <a:solidFill>
                  <a:srgbClr val="002060"/>
                </a:solidFill>
              </a:rPr>
              <a:t>provozu (nové provozovny) + vytvoření nových pracovních míst pro osoby z cílových skupin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N</a:t>
            </a:r>
            <a:r>
              <a:rPr lang="cs-CZ" dirty="0" smtClean="0">
                <a:solidFill>
                  <a:srgbClr val="002060"/>
                </a:solidFill>
              </a:rPr>
              <a:t>ejedná se o přesun provozu a pracovních míst ze stávajících prostor do nových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</a:t>
            </a:r>
            <a:r>
              <a:rPr lang="cs-CZ" dirty="0">
                <a:solidFill>
                  <a:srgbClr val="002060"/>
                </a:solidFill>
              </a:rPr>
              <a:t>sociálního podniku nemusí být vázán na založení nového </a:t>
            </a:r>
            <a:r>
              <a:rPr lang="cs-CZ" dirty="0" smtClean="0">
                <a:solidFill>
                  <a:srgbClr val="002060"/>
                </a:solidFill>
              </a:rPr>
              <a:t>subjektu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87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B: Rozvoj sociálních podniků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 smtClean="0">
                <a:solidFill>
                  <a:srgbClr val="002060"/>
                </a:solidFill>
              </a:rPr>
              <a:t>12 </a:t>
            </a:r>
            <a:r>
              <a:rPr lang="cs-CZ" b="1" dirty="0">
                <a:solidFill>
                  <a:srgbClr val="002060"/>
                </a:solidFill>
              </a:rPr>
              <a:t>000 000 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Výše celkových způsobilých výdajů: </a:t>
            </a:r>
            <a:r>
              <a:rPr lang="cs-CZ" b="1" dirty="0">
                <a:solidFill>
                  <a:srgbClr val="002060"/>
                </a:solidFill>
              </a:rPr>
              <a:t>5</a:t>
            </a:r>
            <a:r>
              <a:rPr lang="cs-CZ" b="1" dirty="0" smtClean="0">
                <a:solidFill>
                  <a:srgbClr val="002060"/>
                </a:solidFill>
              </a:rPr>
              <a:t>00 </a:t>
            </a:r>
            <a:r>
              <a:rPr lang="cs-CZ" b="1" dirty="0">
                <a:solidFill>
                  <a:srgbClr val="002060"/>
                </a:solidFill>
              </a:rPr>
              <a:t>000 Kč až </a:t>
            </a:r>
            <a:r>
              <a:rPr lang="cs-CZ" b="1" dirty="0" smtClean="0">
                <a:solidFill>
                  <a:srgbClr val="002060"/>
                </a:solidFill>
              </a:rPr>
              <a:t>2 </a:t>
            </a:r>
            <a:r>
              <a:rPr lang="cs-CZ" b="1" dirty="0">
                <a:solidFill>
                  <a:srgbClr val="002060"/>
                </a:solidFill>
              </a:rPr>
              <a:t>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R</a:t>
            </a:r>
            <a:r>
              <a:rPr lang="cs-CZ" dirty="0" smtClean="0">
                <a:solidFill>
                  <a:srgbClr val="002060"/>
                </a:solidFill>
              </a:rPr>
              <a:t>ozvoj </a:t>
            </a:r>
            <a:r>
              <a:rPr lang="cs-CZ" dirty="0">
                <a:solidFill>
                  <a:srgbClr val="002060"/>
                </a:solidFill>
              </a:rPr>
              <a:t>sociálního podniku = </a:t>
            </a:r>
            <a:r>
              <a:rPr lang="cs-CZ" b="1" dirty="0">
                <a:solidFill>
                  <a:srgbClr val="002060"/>
                </a:solidFill>
              </a:rPr>
              <a:t>úprava a/či rozšíření stávajících prostor sociálního podniku za tímto </a:t>
            </a:r>
            <a:r>
              <a:rPr lang="cs-CZ" b="1" dirty="0" smtClean="0">
                <a:solidFill>
                  <a:srgbClr val="002060"/>
                </a:solidFill>
              </a:rPr>
              <a:t>účelem: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rozšíření </a:t>
            </a:r>
            <a:r>
              <a:rPr lang="cs-CZ" dirty="0">
                <a:solidFill>
                  <a:srgbClr val="002060"/>
                </a:solidFill>
              </a:rPr>
              <a:t>aktivit o nový obor podnikání při současném navýšení počtu pracovních míst pro osoby z cílových skupin </a:t>
            </a:r>
            <a:r>
              <a:rPr lang="cs-CZ" dirty="0" smtClean="0">
                <a:solidFill>
                  <a:srgbClr val="002060"/>
                </a:solidFill>
              </a:rPr>
              <a:t>a/nebo</a:t>
            </a:r>
          </a:p>
          <a:p>
            <a:pPr marL="742950" lvl="1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rgbClr val="002060"/>
                </a:solidFill>
              </a:rPr>
              <a:t>kapacitní </a:t>
            </a:r>
            <a:r>
              <a:rPr lang="cs-CZ" dirty="0">
                <a:solidFill>
                  <a:srgbClr val="002060"/>
                </a:solidFill>
              </a:rPr>
              <a:t>rozšíření stávajících podnikatelských aktivit sociálního podniku při současném navýšení počtu pracovních míst pro osoby z cílových skupin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8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Podmínky platné pro skupiny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 C a </a:t>
            </a:r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 (chráněná pracoviště)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Osoby z cílových skupin </a:t>
            </a:r>
            <a:r>
              <a:rPr lang="cs-CZ" dirty="0" smtClean="0">
                <a:solidFill>
                  <a:srgbClr val="002060"/>
                </a:solidFill>
              </a:rPr>
              <a:t>(OZP) musí </a:t>
            </a:r>
            <a:r>
              <a:rPr lang="cs-CZ" dirty="0" smtClean="0">
                <a:solidFill>
                  <a:srgbClr val="002060"/>
                </a:solidFill>
              </a:rPr>
              <a:t>být </a:t>
            </a:r>
            <a:r>
              <a:rPr lang="cs-CZ" dirty="0" smtClean="0">
                <a:solidFill>
                  <a:srgbClr val="002060"/>
                </a:solidFill>
              </a:rPr>
              <a:t>na chráněném pracovišti </a:t>
            </a:r>
            <a:r>
              <a:rPr lang="cs-CZ" dirty="0" smtClean="0">
                <a:solidFill>
                  <a:srgbClr val="002060"/>
                </a:solidFill>
              </a:rPr>
              <a:t>zaměstnány před ukončením realizace projektu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Chráněné </a:t>
            </a:r>
            <a:r>
              <a:rPr lang="cs-CZ" dirty="0">
                <a:solidFill>
                  <a:srgbClr val="002060"/>
                </a:solidFill>
              </a:rPr>
              <a:t>pracoviště musí zaměstnávat více než 50 % osob se zdravotním </a:t>
            </a:r>
            <a:r>
              <a:rPr lang="cs-CZ" dirty="0" smtClean="0">
                <a:solidFill>
                  <a:srgbClr val="002060"/>
                </a:solidFill>
              </a:rPr>
              <a:t>postižením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rostory </a:t>
            </a:r>
            <a:r>
              <a:rPr lang="cs-CZ" dirty="0">
                <a:solidFill>
                  <a:srgbClr val="002060"/>
                </a:solidFill>
              </a:rPr>
              <a:t>chráněného pracoviště musí být upraveny pro zaměstnávání osob se zdravotním postižením v chráněném </a:t>
            </a:r>
            <a:r>
              <a:rPr lang="cs-CZ" dirty="0" smtClean="0">
                <a:solidFill>
                  <a:srgbClr val="002060"/>
                </a:solidFill>
              </a:rPr>
              <a:t>prostředí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8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1283" y="52316"/>
            <a:ext cx="7628021" cy="100646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Aktivita C: Vznik chráněných pracovišť</a:t>
            </a:r>
            <a:endParaRPr lang="cs-CZ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6344" y="1256467"/>
            <a:ext cx="82113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Dílčí alokace: </a:t>
            </a:r>
            <a:r>
              <a:rPr lang="cs-CZ" b="1" dirty="0" smtClean="0">
                <a:solidFill>
                  <a:srgbClr val="002060"/>
                </a:solidFill>
              </a:rPr>
              <a:t>15 </a:t>
            </a:r>
            <a:r>
              <a:rPr lang="cs-CZ" b="1" dirty="0">
                <a:solidFill>
                  <a:srgbClr val="002060"/>
                </a:solidFill>
              </a:rPr>
              <a:t>000 000 </a:t>
            </a:r>
            <a:r>
              <a:rPr lang="cs-CZ" b="1" dirty="0" smtClean="0">
                <a:solidFill>
                  <a:srgbClr val="002060"/>
                </a:solidFill>
              </a:rPr>
              <a:t>Kč</a:t>
            </a: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Výše </a:t>
            </a:r>
            <a:r>
              <a:rPr lang="cs-CZ" dirty="0">
                <a:solidFill>
                  <a:srgbClr val="002060"/>
                </a:solidFill>
              </a:rPr>
              <a:t>celkových způsobilých výdajů: </a:t>
            </a:r>
            <a:r>
              <a:rPr lang="cs-CZ" b="1" dirty="0">
                <a:solidFill>
                  <a:srgbClr val="002060"/>
                </a:solidFill>
              </a:rPr>
              <a:t>500 000 Kč až </a:t>
            </a:r>
            <a:r>
              <a:rPr lang="cs-CZ" b="1" dirty="0" smtClean="0">
                <a:solidFill>
                  <a:srgbClr val="002060"/>
                </a:solidFill>
              </a:rPr>
              <a:t>3 </a:t>
            </a:r>
            <a:r>
              <a:rPr lang="cs-CZ" b="1" dirty="0">
                <a:solidFill>
                  <a:srgbClr val="002060"/>
                </a:solidFill>
              </a:rPr>
              <a:t>000 000 Kč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b="1" dirty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2060"/>
                </a:solidFill>
              </a:rPr>
              <a:t>V</a:t>
            </a:r>
            <a:r>
              <a:rPr lang="cs-CZ" dirty="0" smtClean="0">
                <a:solidFill>
                  <a:srgbClr val="002060"/>
                </a:solidFill>
              </a:rPr>
              <a:t>znik chráněného pracoviště = </a:t>
            </a:r>
            <a:r>
              <a:rPr lang="cs-CZ" b="1" dirty="0">
                <a:solidFill>
                  <a:srgbClr val="002060"/>
                </a:solidFill>
              </a:rPr>
              <a:t>založení nového provozu (nové provozovny) + vytvoření nových </a:t>
            </a:r>
            <a:r>
              <a:rPr lang="cs-CZ" b="1" dirty="0" smtClean="0">
                <a:solidFill>
                  <a:srgbClr val="002060"/>
                </a:solidFill>
              </a:rPr>
              <a:t>chráněných pracovních </a:t>
            </a:r>
            <a:r>
              <a:rPr lang="cs-CZ" b="1" dirty="0">
                <a:solidFill>
                  <a:srgbClr val="002060"/>
                </a:solidFill>
              </a:rPr>
              <a:t>míst pro osoby </a:t>
            </a:r>
            <a:r>
              <a:rPr lang="cs-CZ" b="1" dirty="0" smtClean="0">
                <a:solidFill>
                  <a:srgbClr val="002060"/>
                </a:solidFill>
              </a:rPr>
              <a:t>se zdravotním postižením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Nejedná </a:t>
            </a:r>
            <a:r>
              <a:rPr lang="cs-CZ" dirty="0">
                <a:solidFill>
                  <a:srgbClr val="002060"/>
                </a:solidFill>
              </a:rPr>
              <a:t>se o přesun provozu a pracovních míst ze stávajících prostor do </a:t>
            </a:r>
            <a:r>
              <a:rPr lang="cs-CZ" dirty="0" smtClean="0">
                <a:solidFill>
                  <a:srgbClr val="002060"/>
                </a:solidFill>
              </a:rPr>
              <a:t>nových</a:t>
            </a:r>
          </a:p>
          <a:p>
            <a:pPr algn="just">
              <a:spcAft>
                <a:spcPts val="600"/>
              </a:spcAft>
              <a:buClr>
                <a:srgbClr val="A59253"/>
              </a:buClr>
            </a:pPr>
            <a:endParaRPr lang="cs-CZ" dirty="0" smtClean="0">
              <a:solidFill>
                <a:srgbClr val="002060"/>
              </a:solidFill>
            </a:endParaRPr>
          </a:p>
          <a:p>
            <a:pPr marL="285750" indent="-285750" algn="just">
              <a:spcAft>
                <a:spcPts val="600"/>
              </a:spcAft>
              <a:buClr>
                <a:srgbClr val="A59253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2060"/>
                </a:solidFill>
              </a:rPr>
              <a:t>Vznik </a:t>
            </a:r>
            <a:r>
              <a:rPr lang="cs-CZ" dirty="0">
                <a:solidFill>
                  <a:srgbClr val="002060"/>
                </a:solidFill>
              </a:rPr>
              <a:t>chráněného pracoviště </a:t>
            </a:r>
            <a:r>
              <a:rPr lang="cs-CZ" dirty="0" smtClean="0">
                <a:solidFill>
                  <a:srgbClr val="002060"/>
                </a:solidFill>
              </a:rPr>
              <a:t>nemusí </a:t>
            </a:r>
            <a:r>
              <a:rPr lang="cs-CZ" dirty="0">
                <a:solidFill>
                  <a:srgbClr val="002060"/>
                </a:solidFill>
              </a:rPr>
              <a:t>být vázán na založení nového subjektu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286000" y="4743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7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857</Words>
  <Application>Microsoft Office PowerPoint</Application>
  <PresentationFormat>Předvádění na obrazovce (4:3)</PresentationFormat>
  <Paragraphs>127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Office Theme</vt:lpstr>
      <vt:lpstr>Motiv Office</vt:lpstr>
      <vt:lpstr>Prezentace aplikace PowerPoint</vt:lpstr>
      <vt:lpstr>Prezentace aplikace PowerPoint</vt:lpstr>
      <vt:lpstr>Alokace výzvy, skupiny aktivit</vt:lpstr>
      <vt:lpstr>Oprávnění žadatelé a partneři</vt:lpstr>
      <vt:lpstr>Podmínky platné pro skupiny aktivit A a B (sociální podniky)</vt:lpstr>
      <vt:lpstr>Aktivita A: Vznik sociálních podniků</vt:lpstr>
      <vt:lpstr>Aktivita B: Rozvoj sociálních podniků</vt:lpstr>
      <vt:lpstr>Podmínky platné pro skupiny aktivit C a D (chráněná pracoviště)</vt:lpstr>
      <vt:lpstr>Aktivita C: Vznik chráněných pracovišť</vt:lpstr>
      <vt:lpstr>Aktivita D: Rozvoj chráněných pracovišť</vt:lpstr>
      <vt:lpstr>Podporované cílové skupiny – osoby sociálně vyloučené a sociálním vyloučením ohrožené</vt:lpstr>
      <vt:lpstr>Indikátory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Sanjin Nesimi</dc:creator>
  <cp:lastModifiedBy>Špačková Karolina ()</cp:lastModifiedBy>
  <cp:revision>216</cp:revision>
  <cp:lastPrinted>2015-09-23T07:28:28Z</cp:lastPrinted>
  <dcterms:created xsi:type="dcterms:W3CDTF">2015-08-07T17:40:25Z</dcterms:created>
  <dcterms:modified xsi:type="dcterms:W3CDTF">2016-11-16T10:57:26Z</dcterms:modified>
</cp:coreProperties>
</file>