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</p:sldMasterIdLst>
  <p:notesMasterIdLst>
    <p:notesMasterId r:id="rId22"/>
  </p:notesMasterIdLst>
  <p:sldIdLst>
    <p:sldId id="310" r:id="rId3"/>
    <p:sldId id="331" r:id="rId4"/>
    <p:sldId id="332" r:id="rId5"/>
    <p:sldId id="334" r:id="rId6"/>
    <p:sldId id="348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9" r:id="rId16"/>
    <p:sldId id="343" r:id="rId17"/>
    <p:sldId id="345" r:id="rId18"/>
    <p:sldId id="346" r:id="rId19"/>
    <p:sldId id="347" r:id="rId20"/>
    <p:sldId id="344" r:id="rId21"/>
  </p:sldIdLst>
  <p:sldSz cx="9144000" cy="6858000" type="screen4x3"/>
  <p:notesSz cx="6669088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700" autoAdjust="0"/>
  </p:normalViewPr>
  <p:slideViewPr>
    <p:cSldViewPr snapToGrid="0" snapToObjects="1">
      <p:cViewPr varScale="1">
        <p:scale>
          <a:sx n="77" d="100"/>
          <a:sy n="77" d="100"/>
        </p:scale>
        <p:origin x="90" y="10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8326A-5F85-4E9E-BEB1-D842457A893C}" type="datetimeFigureOut">
              <a:rPr lang="cs-CZ" smtClean="0"/>
              <a:t>16.11.2016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DEA4D-EFD0-40B6-836F-FBD6FF727B6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080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2579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850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789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6292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397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520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5045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5921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430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757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562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975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9226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580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88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0474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330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722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123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EA0A8-2555-48D8-82E3-CD2F37AA88B3}" type="datetime1">
              <a:rPr lang="en-US" smtClean="0"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F579A-1BC2-4D3A-AFD4-E5DE819F42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46EF5-A603-46C0-B413-373B65681A63}" type="datetime1">
              <a:rPr lang="en-US" smtClean="0"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B3ED1-41FB-4EB2-A897-3A7C0BF072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9D739-2A52-4950-80E3-DE6B5C1171F6}" type="datetime1">
              <a:rPr lang="en-US" smtClean="0"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AA98A-863C-474B-99D8-E0C28ED269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 descr="magn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600" y="1521949"/>
            <a:ext cx="3518800" cy="452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250232" y="165100"/>
            <a:ext cx="4483100" cy="7048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5226050" y="165100"/>
            <a:ext cx="36703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02710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8" name="Picture 5" descr="magne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6538" y="1912938"/>
            <a:ext cx="2909887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250232" y="165100"/>
            <a:ext cx="4483100" cy="7048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5226050" y="165100"/>
            <a:ext cx="36703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/>
              <a:t>Jméno zhotovitele</a:t>
            </a:r>
          </a:p>
        </p:txBody>
      </p:sp>
    </p:spTree>
    <p:extLst>
      <p:ext uri="{BB962C8B-B14F-4D97-AF65-F5344CB8AC3E}">
        <p14:creationId xmlns:p14="http://schemas.microsoft.com/office/powerpoint/2010/main" val="427233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737573">
            <a:off x="156165" y="160727"/>
            <a:ext cx="673129" cy="783897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B0D2F0"/>
          </a:solidFill>
          <a:ln>
            <a:solidFill>
              <a:srgbClr val="B0D2FE"/>
            </a:solidFill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P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737573">
            <a:off x="156165" y="160727"/>
            <a:ext cx="673129" cy="783897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B0D2F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9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737573">
            <a:off x="156165" y="160727"/>
            <a:ext cx="673129" cy="783897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B0D2F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11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737573">
            <a:off x="156165" y="160727"/>
            <a:ext cx="673129" cy="783897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B0D2F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5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204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D3DF89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5444">
            <a:off x="171138" y="157427"/>
            <a:ext cx="664255" cy="7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7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P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D3DF89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5444">
            <a:off x="171138" y="157427"/>
            <a:ext cx="664255" cy="7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3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ED11C-5DE8-41A5-90E6-3D634A93CF78}" type="datetime1">
              <a:rPr lang="en-US" smtClean="0"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0DAA7-C4C1-460A-815F-B83C526A71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D3DF89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5444">
            <a:off x="171138" y="157427"/>
            <a:ext cx="664255" cy="773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64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D3DF89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5444">
            <a:off x="171138" y="157427"/>
            <a:ext cx="664255" cy="773563"/>
          </a:xfrm>
          <a:prstGeom prst="rect">
            <a:avLst/>
          </a:prstGeom>
        </p:spPr>
      </p:pic>
      <p:sp>
        <p:nvSpPr>
          <p:cNvPr id="5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745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9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3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60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  <p:sp>
        <p:nvSpPr>
          <p:cNvPr id="5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647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DB6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8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 a obsah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DB6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5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DB6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21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DB6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  <p:sp>
        <p:nvSpPr>
          <p:cNvPr id="4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22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59F16-2D90-472D-AEFA-7C9C748A13A2}" type="datetime1">
              <a:rPr lang="en-US" smtClean="0"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178B7-7D93-4C34-A55E-A9AD6B6928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04" y="1709739"/>
            <a:ext cx="7678484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04" y="4589464"/>
            <a:ext cx="7678484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313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015" y="365127"/>
            <a:ext cx="7245525" cy="558417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77566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77566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10" name="Picture 5" descr="magnet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69" y="200284"/>
            <a:ext cx="835342" cy="107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141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365127"/>
            <a:ext cx="8259318" cy="90589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717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3243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sd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063" y="5762625"/>
            <a:ext cx="7889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01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2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5300" y="5786438"/>
            <a:ext cx="79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718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3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2763" y="5864225"/>
            <a:ext cx="7762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2931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4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7688" y="5911850"/>
            <a:ext cx="741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6423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zadi_3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331335"/>
            <a:ext cx="24336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95" y="4102735"/>
            <a:ext cx="7905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niz 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220" y="3501073"/>
            <a:ext cx="795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eniz 3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270" y="3578860"/>
            <a:ext cx="7762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eniz 4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083" y="4174173"/>
            <a:ext cx="741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agnet samostatn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625023"/>
            <a:ext cx="2936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3529" y="12700"/>
            <a:ext cx="4789021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12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600200"/>
            <a:ext cx="7727950" cy="4373563"/>
          </a:xfrm>
        </p:spPr>
        <p:txBody>
          <a:bodyPr/>
          <a:lstStyle>
            <a:lvl1pPr>
              <a:defRPr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695324" y="47244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E3E421-E01B-46FC-8041-5C5D463D9FA5}" type="datetimeFigureOut">
              <a:rPr lang="en-US" smtClean="0"/>
              <a:pPr>
                <a:defRPr/>
              </a:pPr>
              <a:t>11/16/2016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3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E128D-559F-4B9A-B160-1FA313165110}" type="datetime1">
              <a:rPr lang="en-US" smtClean="0"/>
              <a:t>11/16/2016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80B14-8A19-4198-95A3-C1EDD23442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EB404-9D41-422E-82FF-C4E58C0413E5}" type="datetime1">
              <a:rPr lang="en-US" smtClean="0"/>
              <a:t>11/16/2016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27F3F-BB38-4CDC-A204-3404290457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AEC25-B3F8-47C0-A5B5-1230C8679857}" type="datetime1">
              <a:rPr lang="en-US" smtClean="0"/>
              <a:t>11/16/2016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DEB76-115E-4605-BA0E-6145AFA9D7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1C8E4-D446-4E99-905D-FAC944FDCE75}" type="datetime1">
              <a:rPr lang="en-US" smtClean="0"/>
              <a:t>11/16/2016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30343-9126-4633-81D7-564CE3858D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91A7C-519C-4F5E-BA24-D1445E65BD76}" type="datetime1">
              <a:rPr lang="en-US" smtClean="0"/>
              <a:t>11/16/2016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2D863-85FC-4A76-AEB1-E5F7EE8F5C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87EA8-6247-4C0D-A574-50624488BA61}" type="datetime1">
              <a:rPr lang="en-US" smtClean="0"/>
              <a:t>11/16/2016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2B393-F5EC-4104-87D1-B11113EEFD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0E20E4-68B1-43D1-ADD2-3B0ECD87DF29}" type="datetime1">
              <a:rPr lang="en-US" smtClean="0"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47A090-23B6-4D41-9973-DB1FF2C5E7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45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31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nizeproprahu.cz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992438" y="9890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311499" y="94335"/>
            <a:ext cx="8260080" cy="838922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 smtClean="0"/>
              <a:t>VÝZVA Č. 27</a:t>
            </a:r>
          </a:p>
          <a:p>
            <a:pPr algn="ctr"/>
            <a:r>
              <a:rPr lang="cs-CZ" sz="2200" b="1" dirty="0" smtClean="0"/>
              <a:t>Podpora sociálních služeb, komunitního života a sociálního bydlení</a:t>
            </a:r>
            <a:endParaRPr lang="cs-CZ" sz="2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3210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Aktivita E: Vznik krizové pomoci</a:t>
            </a:r>
            <a:endParaRPr lang="cs-CZ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6344" y="1256467"/>
            <a:ext cx="82113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A59253"/>
              </a:buClr>
            </a:pPr>
            <a:r>
              <a:rPr lang="cs-CZ" b="1" dirty="0" smtClean="0">
                <a:solidFill>
                  <a:srgbClr val="002060"/>
                </a:solidFill>
              </a:rPr>
              <a:t>Krizová pomoc</a:t>
            </a:r>
          </a:p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Dílčí alokace: </a:t>
            </a:r>
            <a:r>
              <a:rPr lang="cs-CZ" b="1" dirty="0">
                <a:solidFill>
                  <a:srgbClr val="002060"/>
                </a:solidFill>
              </a:rPr>
              <a:t>12 000 000 Kč</a:t>
            </a:r>
          </a:p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Výše celkových způsobilých výdajů: </a:t>
            </a:r>
            <a:r>
              <a:rPr lang="cs-CZ" b="1" dirty="0">
                <a:solidFill>
                  <a:srgbClr val="002060"/>
                </a:solidFill>
              </a:rPr>
              <a:t>1 000 000 Kč až 12 000 000 </a:t>
            </a:r>
            <a:r>
              <a:rPr lang="cs-CZ" b="1" dirty="0" smtClean="0">
                <a:solidFill>
                  <a:srgbClr val="002060"/>
                </a:solidFill>
              </a:rPr>
              <a:t>Kč</a:t>
            </a:r>
          </a:p>
          <a:p>
            <a:pPr>
              <a:spcAft>
                <a:spcPts val="600"/>
              </a:spcAft>
              <a:buClr>
                <a:srgbClr val="A59253"/>
              </a:buClr>
            </a:pPr>
            <a:endParaRPr lang="cs-CZ" b="1" dirty="0" smtClean="0">
              <a:solidFill>
                <a:srgbClr val="002060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B</a:t>
            </a:r>
            <a:r>
              <a:rPr lang="cs-CZ" dirty="0" smtClean="0">
                <a:solidFill>
                  <a:srgbClr val="002060"/>
                </a:solidFill>
              </a:rPr>
              <a:t>ude podpořen vznik jednoho zařízení krizové pomoci v pobytové formě s kapacitou 8 – 12 lůžek</a:t>
            </a:r>
          </a:p>
          <a:p>
            <a:pPr>
              <a:spcAft>
                <a:spcPts val="600"/>
              </a:spcAft>
              <a:buClr>
                <a:srgbClr val="A59253"/>
              </a:buClr>
            </a:pPr>
            <a:endParaRPr lang="cs-CZ" dirty="0" smtClean="0">
              <a:solidFill>
                <a:srgbClr val="002060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V</a:t>
            </a:r>
            <a:r>
              <a:rPr lang="cs-CZ" dirty="0" smtClean="0">
                <a:solidFill>
                  <a:srgbClr val="002060"/>
                </a:solidFill>
              </a:rPr>
              <a:t>znik krizové pomoci </a:t>
            </a:r>
            <a:r>
              <a:rPr lang="cs-CZ" dirty="0">
                <a:solidFill>
                  <a:srgbClr val="002060"/>
                </a:solidFill>
              </a:rPr>
              <a:t>= </a:t>
            </a:r>
            <a:r>
              <a:rPr lang="cs-CZ" b="1" dirty="0" smtClean="0">
                <a:solidFill>
                  <a:srgbClr val="002060"/>
                </a:solidFill>
              </a:rPr>
              <a:t>založení nového zařízení, </a:t>
            </a:r>
            <a:r>
              <a:rPr lang="cs-CZ" dirty="0">
                <a:solidFill>
                  <a:srgbClr val="002060"/>
                </a:solidFill>
              </a:rPr>
              <a:t>které na konci realizace projektu (investiční fáze) umožní příjemci registraci sociální služby krizová pomoc dle § 60 zákona o sociálních </a:t>
            </a:r>
            <a:r>
              <a:rPr lang="cs-CZ" dirty="0" smtClean="0">
                <a:solidFill>
                  <a:srgbClr val="002060"/>
                </a:solidFill>
              </a:rPr>
              <a:t>službách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53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Aktivita F: Podpora aktivizace komunitního života</a:t>
            </a:r>
            <a:endParaRPr lang="cs-CZ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6344" y="1256467"/>
            <a:ext cx="821131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rgbClr val="A59253"/>
              </a:buClr>
            </a:pPr>
            <a:r>
              <a:rPr lang="cs-CZ" b="1" dirty="0">
                <a:solidFill>
                  <a:srgbClr val="002060"/>
                </a:solidFill>
              </a:rPr>
              <a:t>V</a:t>
            </a:r>
            <a:r>
              <a:rPr lang="cs-CZ" b="1" dirty="0" smtClean="0">
                <a:solidFill>
                  <a:srgbClr val="002060"/>
                </a:solidFill>
              </a:rPr>
              <a:t>znik a rozvoj kulturně komunitních center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2060"/>
                </a:solidFill>
              </a:rPr>
              <a:t>Dílčí alokace: </a:t>
            </a:r>
            <a:r>
              <a:rPr lang="cs-CZ" sz="1600" b="1" dirty="0">
                <a:solidFill>
                  <a:srgbClr val="002060"/>
                </a:solidFill>
              </a:rPr>
              <a:t>84 000 000 Kč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2060"/>
                </a:solidFill>
              </a:rPr>
              <a:t>Výše celkových způsobilých výdajů: </a:t>
            </a:r>
            <a:r>
              <a:rPr lang="cs-CZ" sz="1600" b="1" dirty="0">
                <a:solidFill>
                  <a:srgbClr val="002060"/>
                </a:solidFill>
              </a:rPr>
              <a:t>500 000 Kč až 15 000 000 </a:t>
            </a:r>
            <a:r>
              <a:rPr lang="cs-CZ" sz="1600" b="1" dirty="0" smtClean="0">
                <a:solidFill>
                  <a:srgbClr val="002060"/>
                </a:solidFill>
              </a:rPr>
              <a:t>Kč</a:t>
            </a:r>
          </a:p>
          <a:p>
            <a:pPr algn="just">
              <a:spcAft>
                <a:spcPts val="600"/>
              </a:spcAft>
              <a:buClr>
                <a:srgbClr val="A59253"/>
              </a:buClr>
            </a:pPr>
            <a:endParaRPr lang="cs-CZ" sz="1600" b="1" dirty="0" smtClean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b="1" dirty="0" smtClean="0">
                <a:solidFill>
                  <a:srgbClr val="002060"/>
                </a:solidFill>
              </a:rPr>
              <a:t>Vznik</a:t>
            </a:r>
            <a:r>
              <a:rPr lang="cs-CZ" sz="1600" dirty="0" smtClean="0">
                <a:solidFill>
                  <a:srgbClr val="002060"/>
                </a:solidFill>
              </a:rPr>
              <a:t> = </a:t>
            </a:r>
            <a:r>
              <a:rPr lang="cs-CZ" sz="1600" b="1" dirty="0" smtClean="0">
                <a:solidFill>
                  <a:srgbClr val="002060"/>
                </a:solidFill>
              </a:rPr>
              <a:t>založení nového zařízení</a:t>
            </a:r>
            <a:r>
              <a:rPr lang="cs-CZ" sz="1600" dirty="0" smtClean="0">
                <a:solidFill>
                  <a:srgbClr val="002060"/>
                </a:solidFill>
              </a:rPr>
              <a:t>, v němž budou provozovány sociálně aktivizační aktivity směřující k sociálnímu začleňování osob z CS (prostory nebyly před podáním žádosti o podporu k tomuto účelu žadatelem využívány)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srgbClr val="002060"/>
                </a:solidFill>
              </a:rPr>
              <a:t>R</a:t>
            </a:r>
            <a:r>
              <a:rPr lang="cs-CZ" sz="1600" b="1" dirty="0" smtClean="0">
                <a:solidFill>
                  <a:srgbClr val="002060"/>
                </a:solidFill>
              </a:rPr>
              <a:t>ozvoj</a:t>
            </a:r>
            <a:r>
              <a:rPr lang="cs-CZ" sz="1600" dirty="0" smtClean="0">
                <a:solidFill>
                  <a:srgbClr val="002060"/>
                </a:solidFill>
              </a:rPr>
              <a:t> = </a:t>
            </a:r>
            <a:r>
              <a:rPr lang="cs-CZ" sz="1600" b="1" dirty="0" smtClean="0">
                <a:solidFill>
                  <a:srgbClr val="002060"/>
                </a:solidFill>
              </a:rPr>
              <a:t>úprava stávajících prostor </a:t>
            </a:r>
            <a:r>
              <a:rPr lang="cs-CZ" sz="1600" dirty="0" smtClean="0">
                <a:solidFill>
                  <a:srgbClr val="002060"/>
                </a:solidFill>
              </a:rPr>
              <a:t>komunitního života za účelem zvýšení kvality realizovaných aktivit, rozšíření jejich nabídky, rozšíření prostor s navýšením kapacity se zaměřením na osoby z CS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srgbClr val="002060"/>
                </a:solidFill>
              </a:rPr>
              <a:t>K</a:t>
            </a:r>
            <a:r>
              <a:rPr lang="cs-CZ" sz="1600" b="1" dirty="0" smtClean="0">
                <a:solidFill>
                  <a:srgbClr val="002060"/>
                </a:solidFill>
              </a:rPr>
              <a:t>ulturně </a:t>
            </a:r>
            <a:r>
              <a:rPr lang="cs-CZ" sz="1600" b="1" dirty="0">
                <a:solidFill>
                  <a:srgbClr val="002060"/>
                </a:solidFill>
              </a:rPr>
              <a:t>komunitní centra </a:t>
            </a:r>
            <a:r>
              <a:rPr lang="cs-CZ" sz="1600" dirty="0">
                <a:solidFill>
                  <a:srgbClr val="002060"/>
                </a:solidFill>
              </a:rPr>
              <a:t>mohou vznikat nově nebo mohou stávající místní instituce </a:t>
            </a:r>
            <a:r>
              <a:rPr lang="cs-CZ" sz="1600" dirty="0" smtClean="0">
                <a:solidFill>
                  <a:srgbClr val="002060"/>
                </a:solidFill>
              </a:rPr>
              <a:t>rozšířit </a:t>
            </a:r>
            <a:r>
              <a:rPr lang="cs-CZ" sz="1600" dirty="0">
                <a:solidFill>
                  <a:srgbClr val="002060"/>
                </a:solidFill>
              </a:rPr>
              <a:t>své působení na nové sociálně aktivizační </a:t>
            </a:r>
            <a:r>
              <a:rPr lang="cs-CZ" sz="1600" dirty="0" smtClean="0">
                <a:solidFill>
                  <a:srgbClr val="002060"/>
                </a:solidFill>
              </a:rPr>
              <a:t>aktivity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 smtClean="0">
                <a:solidFill>
                  <a:srgbClr val="002060"/>
                </a:solidFill>
              </a:rPr>
              <a:t>Zahájení realizace </a:t>
            </a:r>
            <a:r>
              <a:rPr lang="cs-CZ" sz="1600" dirty="0">
                <a:solidFill>
                  <a:srgbClr val="002060"/>
                </a:solidFill>
              </a:rPr>
              <a:t>sociálně aktivizačních aktivit </a:t>
            </a:r>
            <a:r>
              <a:rPr lang="cs-CZ" sz="1600" dirty="0" smtClean="0">
                <a:solidFill>
                  <a:srgbClr val="002060"/>
                </a:solidFill>
              </a:rPr>
              <a:t>– do </a:t>
            </a:r>
            <a:r>
              <a:rPr lang="cs-CZ" sz="1600" dirty="0">
                <a:solidFill>
                  <a:srgbClr val="002060"/>
                </a:solidFill>
              </a:rPr>
              <a:t>6 měsíců po ukončení realizace </a:t>
            </a:r>
            <a:r>
              <a:rPr lang="cs-CZ" sz="1600" dirty="0" smtClean="0">
                <a:solidFill>
                  <a:srgbClr val="002060"/>
                </a:solidFill>
              </a:rPr>
              <a:t>projektu </a:t>
            </a:r>
            <a:endParaRPr lang="cs-CZ" sz="1600" dirty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srgbClr val="002060"/>
                </a:solidFill>
              </a:rPr>
              <a:t>N</a:t>
            </a:r>
            <a:r>
              <a:rPr lang="cs-CZ" sz="1600" b="1" dirty="0" smtClean="0">
                <a:solidFill>
                  <a:srgbClr val="002060"/>
                </a:solidFill>
              </a:rPr>
              <a:t>ení podporováno</a:t>
            </a:r>
            <a:r>
              <a:rPr lang="cs-CZ" sz="1600" dirty="0" smtClean="0">
                <a:solidFill>
                  <a:srgbClr val="002060"/>
                </a:solidFill>
              </a:rPr>
              <a:t>: registrované sociální služby, vznik sportovních center a hal, sportovišť, rozvoj existující sportovní infrastruktury vč. zařízení a vybavení</a:t>
            </a:r>
            <a:endParaRPr lang="cs-CZ" sz="2400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18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Podporované cílové skupiny v aktivitách A - F</a:t>
            </a:r>
            <a:endParaRPr lang="cs-CZ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6344" y="1135555"/>
            <a:ext cx="821131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002060"/>
                </a:solidFill>
              </a:rPr>
              <a:t>Osoby sociálně vyloučené a sociálním vyloučením ohrožené</a:t>
            </a:r>
            <a:r>
              <a:rPr lang="cs-CZ" dirty="0" smtClean="0">
                <a:solidFill>
                  <a:srgbClr val="002060"/>
                </a:solidFill>
              </a:rPr>
              <a:t>: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002060"/>
                </a:solidFill>
              </a:rPr>
              <a:t>osoby se zdravotním postižením, včetně duševně nemocných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2060"/>
                </a:solidFill>
              </a:rPr>
              <a:t>r</a:t>
            </a:r>
            <a:r>
              <a:rPr lang="cs-CZ" sz="1400" dirty="0" smtClean="0">
                <a:solidFill>
                  <a:srgbClr val="002060"/>
                </a:solidFill>
              </a:rPr>
              <a:t>odiny s dětmi v nepříznivé sociální situaci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2060"/>
                </a:solidFill>
              </a:rPr>
              <a:t>d</a:t>
            </a:r>
            <a:r>
              <a:rPr lang="cs-CZ" sz="1400" dirty="0" smtClean="0">
                <a:solidFill>
                  <a:srgbClr val="002060"/>
                </a:solidFill>
              </a:rPr>
              <a:t>ěti a mládež z rodin v nepříznivé sociální situaci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002060"/>
                </a:solidFill>
              </a:rPr>
              <a:t>senioři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002060"/>
                </a:solidFill>
              </a:rPr>
              <a:t>osoby bez přístřeší a osoby ohrožené bezdomovectvím</a:t>
            </a:r>
            <a:endParaRPr lang="cs-CZ" sz="1400" dirty="0" smtClean="0">
              <a:solidFill>
                <a:srgbClr val="002060"/>
              </a:solidFill>
              <a:latin typeface="+mn-lt"/>
            </a:endParaRP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příslušníci etnických menšin, včetně osob z odlišného sociokulturního prostředí, imigrantů a </a:t>
            </a:r>
            <a:r>
              <a:rPr lang="cs-CZ" sz="14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azylantů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oběti </a:t>
            </a:r>
            <a:r>
              <a:rPr lang="cs-CZ" sz="14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trestné činnosti, oběti domácího násilí, osoby komerčně zneužívané, oběti obchodu s lidmi a osoby poskytující sexuální služby za </a:t>
            </a:r>
            <a:r>
              <a:rPr lang="cs-CZ" sz="14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úplatu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osoby </a:t>
            </a:r>
            <a:r>
              <a:rPr lang="cs-CZ" sz="14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závislé a ohrožené </a:t>
            </a:r>
            <a:r>
              <a:rPr lang="cs-CZ" sz="14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závislostmi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osoby </a:t>
            </a:r>
            <a:r>
              <a:rPr lang="cs-CZ" sz="14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 26 let věku opouštějící ústavní zařízení nebo vyrůstající bez rodin nebo opouštějící pěstounskou </a:t>
            </a:r>
            <a:r>
              <a:rPr lang="cs-CZ" sz="14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péči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osoby </a:t>
            </a:r>
            <a:r>
              <a:rPr lang="cs-CZ" sz="14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 </a:t>
            </a:r>
            <a:r>
              <a:rPr lang="cs-CZ" sz="14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(ve) výkonu trestu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4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1463" lvl="1" indent="-271463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Sekundární cílová skupina ve skupině aktivit F </a:t>
            </a:r>
            <a:r>
              <a:rPr lang="cs-CZ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(kulturně komunitní centra) – </a:t>
            </a:r>
            <a:r>
              <a:rPr lang="cs-CZ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ostatní obyvatelé místních </a:t>
            </a:r>
            <a:r>
              <a:rPr lang="cs-CZ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komunit</a:t>
            </a:r>
            <a:endParaRPr lang="cs-CZ" sz="1400" dirty="0" smtClean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253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Aktivita G: Podpora sociálního bydlení</a:t>
            </a:r>
            <a:endParaRPr lang="cs-CZ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6344" y="1256467"/>
            <a:ext cx="821131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rgbClr val="A59253"/>
              </a:buClr>
            </a:pPr>
            <a:r>
              <a:rPr lang="cs-CZ" b="1" dirty="0">
                <a:solidFill>
                  <a:srgbClr val="002060"/>
                </a:solidFill>
              </a:rPr>
              <a:t>V</a:t>
            </a:r>
            <a:r>
              <a:rPr lang="cs-CZ" b="1" dirty="0" smtClean="0">
                <a:solidFill>
                  <a:srgbClr val="002060"/>
                </a:solidFill>
              </a:rPr>
              <a:t>znik </a:t>
            </a:r>
            <a:r>
              <a:rPr lang="cs-CZ" b="1" dirty="0">
                <a:solidFill>
                  <a:srgbClr val="002060"/>
                </a:solidFill>
              </a:rPr>
              <a:t>a rozvoj </a:t>
            </a:r>
            <a:r>
              <a:rPr lang="cs-CZ" b="1" dirty="0" smtClean="0">
                <a:solidFill>
                  <a:srgbClr val="002060"/>
                </a:solidFill>
              </a:rPr>
              <a:t>bytů sociálního bydlení, včetně chráněného bydlení</a:t>
            </a:r>
            <a:endParaRPr lang="cs-CZ" b="1" dirty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2060"/>
                </a:solidFill>
              </a:rPr>
              <a:t>Dílčí alokace: </a:t>
            </a:r>
            <a:r>
              <a:rPr lang="cs-CZ" sz="1600" b="1" dirty="0">
                <a:solidFill>
                  <a:srgbClr val="002060"/>
                </a:solidFill>
              </a:rPr>
              <a:t>100 000 000 Kč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2060"/>
                </a:solidFill>
              </a:rPr>
              <a:t>Výše celkových způsobilých výdajů: </a:t>
            </a:r>
            <a:r>
              <a:rPr lang="cs-CZ" sz="1600" dirty="0" smtClean="0">
                <a:solidFill>
                  <a:srgbClr val="002060"/>
                </a:solidFill>
              </a:rPr>
              <a:t> </a:t>
            </a:r>
            <a:r>
              <a:rPr lang="cs-CZ" sz="1600" b="1" dirty="0" smtClean="0">
                <a:solidFill>
                  <a:srgbClr val="002060"/>
                </a:solidFill>
              </a:rPr>
              <a:t>500 </a:t>
            </a:r>
            <a:r>
              <a:rPr lang="cs-CZ" sz="1600" b="1" dirty="0">
                <a:solidFill>
                  <a:srgbClr val="002060"/>
                </a:solidFill>
              </a:rPr>
              <a:t>000 Kč až 13 000 000 Kč/40 000 000 Kč </a:t>
            </a:r>
            <a:r>
              <a:rPr lang="cs-CZ" sz="1600" dirty="0">
                <a:solidFill>
                  <a:srgbClr val="002060"/>
                </a:solidFill>
              </a:rPr>
              <a:t>(dle režimu veřejné </a:t>
            </a:r>
            <a:r>
              <a:rPr lang="cs-CZ" sz="1600" dirty="0" smtClean="0">
                <a:solidFill>
                  <a:srgbClr val="002060"/>
                </a:solidFill>
              </a:rPr>
              <a:t>podpory: de </a:t>
            </a:r>
            <a:r>
              <a:rPr lang="cs-CZ" sz="1600" dirty="0" err="1" smtClean="0">
                <a:solidFill>
                  <a:srgbClr val="002060"/>
                </a:solidFill>
              </a:rPr>
              <a:t>minimis</a:t>
            </a:r>
            <a:r>
              <a:rPr lang="cs-CZ" sz="1600" dirty="0" smtClean="0">
                <a:solidFill>
                  <a:srgbClr val="002060"/>
                </a:solidFill>
              </a:rPr>
              <a:t> pro SOHZ/vyrovnávací platba pro SOHZ)</a:t>
            </a:r>
          </a:p>
          <a:p>
            <a:pPr algn="just">
              <a:spcAft>
                <a:spcPts val="600"/>
              </a:spcAft>
              <a:buClr>
                <a:srgbClr val="A59253"/>
              </a:buClr>
            </a:pPr>
            <a:endParaRPr lang="cs-CZ" sz="1600" dirty="0" smtClean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b="1" dirty="0" smtClean="0">
                <a:solidFill>
                  <a:srgbClr val="002060"/>
                </a:solidFill>
              </a:rPr>
              <a:t>Vznik</a:t>
            </a:r>
            <a:r>
              <a:rPr lang="cs-CZ" sz="1600" dirty="0" smtClean="0">
                <a:solidFill>
                  <a:srgbClr val="002060"/>
                </a:solidFill>
              </a:rPr>
              <a:t> = </a:t>
            </a:r>
            <a:r>
              <a:rPr lang="cs-CZ" sz="1600" b="1" dirty="0" smtClean="0">
                <a:solidFill>
                  <a:srgbClr val="002060"/>
                </a:solidFill>
              </a:rPr>
              <a:t>úprava stávajícího bytového fondu </a:t>
            </a:r>
            <a:r>
              <a:rPr lang="cs-CZ" sz="1600" dirty="0" smtClean="0">
                <a:solidFill>
                  <a:srgbClr val="002060"/>
                </a:solidFill>
              </a:rPr>
              <a:t>ve veřejném vlastnictví na byty sociálního bydlení (bytový fond nebyl k tomuto účelu před podáním žádosti o podporu žadatelem využíván)</a:t>
            </a:r>
          </a:p>
          <a:p>
            <a:pPr algn="just">
              <a:spcAft>
                <a:spcPts val="600"/>
              </a:spcAft>
              <a:buClr>
                <a:srgbClr val="A59253"/>
              </a:buClr>
            </a:pPr>
            <a:endParaRPr lang="cs-CZ" sz="1600" dirty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b="1" dirty="0" smtClean="0">
                <a:solidFill>
                  <a:srgbClr val="002060"/>
                </a:solidFill>
              </a:rPr>
              <a:t>Rozvoj</a:t>
            </a:r>
            <a:r>
              <a:rPr lang="cs-CZ" sz="1600" dirty="0" smtClean="0">
                <a:solidFill>
                  <a:srgbClr val="002060"/>
                </a:solidFill>
              </a:rPr>
              <a:t> = </a:t>
            </a:r>
            <a:r>
              <a:rPr lang="cs-CZ" sz="1600" b="1" dirty="0">
                <a:solidFill>
                  <a:srgbClr val="002060"/>
                </a:solidFill>
              </a:rPr>
              <a:t>úprava stávajících </a:t>
            </a:r>
            <a:r>
              <a:rPr lang="cs-CZ" sz="1600" b="1" dirty="0" smtClean="0">
                <a:solidFill>
                  <a:srgbClr val="002060"/>
                </a:solidFill>
              </a:rPr>
              <a:t>bytů sociálního bydlení </a:t>
            </a:r>
            <a:r>
              <a:rPr lang="cs-CZ" sz="1600" dirty="0" smtClean="0">
                <a:solidFill>
                  <a:srgbClr val="002060"/>
                </a:solidFill>
              </a:rPr>
              <a:t>ve veřejném vlastnictví za účelem zvýšení kvality, rozšíření bytů s navýšením kapacity apod.</a:t>
            </a:r>
            <a:endParaRPr lang="cs-CZ" sz="1600" dirty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223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Aktivita G: Podpora sociálního bydlení</a:t>
            </a:r>
            <a:endParaRPr lang="cs-CZ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6344" y="1256467"/>
            <a:ext cx="821131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500" dirty="0" smtClean="0">
                <a:solidFill>
                  <a:srgbClr val="002060"/>
                </a:solidFill>
              </a:rPr>
              <a:t>Podporované typy </a:t>
            </a:r>
            <a:r>
              <a:rPr lang="cs-CZ" sz="1500" dirty="0">
                <a:solidFill>
                  <a:srgbClr val="002060"/>
                </a:solidFill>
              </a:rPr>
              <a:t>sociálního bydlení: </a:t>
            </a:r>
            <a:r>
              <a:rPr lang="cs-CZ" sz="1500" b="1" dirty="0">
                <a:solidFill>
                  <a:srgbClr val="002060"/>
                </a:solidFill>
              </a:rPr>
              <a:t>sociální byt, dostupný byt, chráněné bydlení</a:t>
            </a:r>
            <a:r>
              <a:rPr lang="cs-CZ" sz="1500" dirty="0">
                <a:solidFill>
                  <a:srgbClr val="002060"/>
                </a:solidFill>
              </a:rPr>
              <a:t>.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500" dirty="0" smtClean="0">
                <a:solidFill>
                  <a:srgbClr val="002060"/>
                </a:solidFill>
              </a:rPr>
              <a:t>Obsazení</a:t>
            </a:r>
            <a:r>
              <a:rPr lang="cs-CZ" sz="1500" dirty="0">
                <a:solidFill>
                  <a:srgbClr val="002060"/>
                </a:solidFill>
              </a:rPr>
              <a:t> </a:t>
            </a:r>
            <a:r>
              <a:rPr lang="cs-CZ" sz="1500" dirty="0" smtClean="0">
                <a:solidFill>
                  <a:srgbClr val="002060"/>
                </a:solidFill>
              </a:rPr>
              <a:t>bytů </a:t>
            </a:r>
            <a:r>
              <a:rPr lang="cs-CZ" sz="1500" dirty="0">
                <a:solidFill>
                  <a:srgbClr val="002060"/>
                </a:solidFill>
              </a:rPr>
              <a:t>sociálního bydlení osobami z cílové skupiny </a:t>
            </a:r>
            <a:r>
              <a:rPr lang="cs-CZ" sz="1500" dirty="0" smtClean="0">
                <a:solidFill>
                  <a:srgbClr val="002060"/>
                </a:solidFill>
              </a:rPr>
              <a:t>– do </a:t>
            </a:r>
            <a:r>
              <a:rPr lang="cs-CZ" sz="1500" dirty="0">
                <a:solidFill>
                  <a:srgbClr val="002060"/>
                </a:solidFill>
              </a:rPr>
              <a:t>6 měsíců po ukončení </a:t>
            </a:r>
            <a:r>
              <a:rPr lang="cs-CZ" sz="1500" dirty="0" smtClean="0">
                <a:solidFill>
                  <a:srgbClr val="002060"/>
                </a:solidFill>
              </a:rPr>
              <a:t>realizace projektu.</a:t>
            </a:r>
            <a:endParaRPr lang="cs-CZ" sz="1500" dirty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500" b="1" dirty="0">
                <a:solidFill>
                  <a:srgbClr val="002060"/>
                </a:solidFill>
              </a:rPr>
              <a:t>N</a:t>
            </a:r>
            <a:r>
              <a:rPr lang="cs-CZ" sz="1500" b="1" dirty="0" smtClean="0">
                <a:solidFill>
                  <a:srgbClr val="002060"/>
                </a:solidFill>
              </a:rPr>
              <a:t>ení </a:t>
            </a:r>
            <a:r>
              <a:rPr lang="cs-CZ" sz="1500" b="1" dirty="0">
                <a:solidFill>
                  <a:srgbClr val="002060"/>
                </a:solidFill>
              </a:rPr>
              <a:t>podporováno</a:t>
            </a:r>
            <a:r>
              <a:rPr lang="cs-CZ" sz="1500" dirty="0">
                <a:solidFill>
                  <a:srgbClr val="002060"/>
                </a:solidFill>
              </a:rPr>
              <a:t>: </a:t>
            </a:r>
            <a:r>
              <a:rPr lang="cs-CZ" sz="1500" dirty="0" smtClean="0">
                <a:solidFill>
                  <a:srgbClr val="002060"/>
                </a:solidFill>
              </a:rPr>
              <a:t>ubytovny </a:t>
            </a:r>
            <a:r>
              <a:rPr lang="cs-CZ" sz="1500" dirty="0">
                <a:solidFill>
                  <a:srgbClr val="002060"/>
                </a:solidFill>
              </a:rPr>
              <a:t>a zařízení dočasného nestandardního ubytování, výstavba bytů, nákup </a:t>
            </a:r>
            <a:r>
              <a:rPr lang="cs-CZ" sz="1500" dirty="0" smtClean="0">
                <a:solidFill>
                  <a:srgbClr val="002060"/>
                </a:solidFill>
              </a:rPr>
              <a:t>bytů.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500" dirty="0" smtClean="0">
                <a:solidFill>
                  <a:srgbClr val="002060"/>
                </a:solidFill>
              </a:rPr>
              <a:t>Sociální </a:t>
            </a:r>
            <a:r>
              <a:rPr lang="cs-CZ" sz="1500" dirty="0">
                <a:solidFill>
                  <a:srgbClr val="002060"/>
                </a:solidFill>
              </a:rPr>
              <a:t>byt, dostupný byt </a:t>
            </a:r>
            <a:r>
              <a:rPr lang="cs-CZ" sz="1500" dirty="0" smtClean="0">
                <a:solidFill>
                  <a:srgbClr val="002060"/>
                </a:solidFill>
              </a:rPr>
              <a:t>– v době </a:t>
            </a:r>
            <a:r>
              <a:rPr lang="cs-CZ" sz="1500" dirty="0">
                <a:solidFill>
                  <a:srgbClr val="002060"/>
                </a:solidFill>
              </a:rPr>
              <a:t>udržitelnosti </a:t>
            </a:r>
            <a:r>
              <a:rPr lang="cs-CZ" sz="1500" dirty="0" smtClean="0">
                <a:solidFill>
                  <a:srgbClr val="002060"/>
                </a:solidFill>
              </a:rPr>
              <a:t>podpora </a:t>
            </a:r>
            <a:r>
              <a:rPr lang="cs-CZ" sz="1500" dirty="0">
                <a:solidFill>
                  <a:srgbClr val="002060"/>
                </a:solidFill>
              </a:rPr>
              <a:t>v bydlení ve formě sociální práce nebo komunitní </a:t>
            </a:r>
            <a:r>
              <a:rPr lang="cs-CZ" sz="1500" dirty="0" smtClean="0">
                <a:solidFill>
                  <a:srgbClr val="002060"/>
                </a:solidFill>
              </a:rPr>
              <a:t>péče.</a:t>
            </a:r>
            <a:endParaRPr lang="cs-CZ" sz="1500" dirty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500" dirty="0" smtClean="0">
                <a:solidFill>
                  <a:srgbClr val="002060"/>
                </a:solidFill>
              </a:rPr>
              <a:t>Chráněné </a:t>
            </a:r>
            <a:r>
              <a:rPr lang="cs-CZ" sz="1500" dirty="0">
                <a:solidFill>
                  <a:srgbClr val="002060"/>
                </a:solidFill>
              </a:rPr>
              <a:t>bydlení </a:t>
            </a:r>
            <a:r>
              <a:rPr lang="cs-CZ" sz="1500" dirty="0" smtClean="0">
                <a:solidFill>
                  <a:srgbClr val="002060"/>
                </a:solidFill>
              </a:rPr>
              <a:t>– v době udržitelnosti poskytování registrované </a:t>
            </a:r>
            <a:r>
              <a:rPr lang="cs-CZ" sz="1500" dirty="0">
                <a:solidFill>
                  <a:srgbClr val="002060"/>
                </a:solidFill>
              </a:rPr>
              <a:t>sociální </a:t>
            </a:r>
            <a:r>
              <a:rPr lang="cs-CZ" sz="1500" dirty="0" smtClean="0">
                <a:solidFill>
                  <a:srgbClr val="002060"/>
                </a:solidFill>
              </a:rPr>
              <a:t>služby dle zákona.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500" b="1" dirty="0" smtClean="0">
                <a:solidFill>
                  <a:srgbClr val="002060"/>
                </a:solidFill>
              </a:rPr>
              <a:t>Zákaz segregace</a:t>
            </a:r>
            <a:r>
              <a:rPr lang="cs-CZ" sz="1500" dirty="0" smtClean="0">
                <a:solidFill>
                  <a:srgbClr val="002060"/>
                </a:solidFill>
              </a:rPr>
              <a:t> </a:t>
            </a:r>
            <a:r>
              <a:rPr lang="cs-CZ" sz="1500" dirty="0">
                <a:solidFill>
                  <a:srgbClr val="002060"/>
                </a:solidFill>
              </a:rPr>
              <a:t>cílových </a:t>
            </a:r>
            <a:r>
              <a:rPr lang="cs-CZ" sz="1500" dirty="0" smtClean="0">
                <a:solidFill>
                  <a:srgbClr val="002060"/>
                </a:solidFill>
              </a:rPr>
              <a:t>skupin:</a:t>
            </a:r>
          </a:p>
          <a:p>
            <a:pPr marL="985838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sz="1400" dirty="0" smtClean="0">
                <a:solidFill>
                  <a:srgbClr val="002060"/>
                </a:solidFill>
              </a:rPr>
              <a:t>není podporováno sociální </a:t>
            </a:r>
            <a:r>
              <a:rPr lang="cs-CZ" sz="1400" dirty="0">
                <a:solidFill>
                  <a:srgbClr val="002060"/>
                </a:solidFill>
              </a:rPr>
              <a:t>bydlení v sociálně vyloučených lokalitách nebo vedoucí ke vzniku sociálně vyloučených </a:t>
            </a:r>
            <a:r>
              <a:rPr lang="cs-CZ" sz="1400" dirty="0" smtClean="0">
                <a:solidFill>
                  <a:srgbClr val="002060"/>
                </a:solidFill>
              </a:rPr>
              <a:t>lokalit,</a:t>
            </a:r>
          </a:p>
          <a:p>
            <a:pPr marL="985838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sz="1400" dirty="0" smtClean="0">
                <a:solidFill>
                  <a:srgbClr val="002060"/>
                </a:solidFill>
              </a:rPr>
              <a:t>není </a:t>
            </a:r>
            <a:r>
              <a:rPr lang="cs-CZ" sz="1400" dirty="0">
                <a:solidFill>
                  <a:srgbClr val="002060"/>
                </a:solidFill>
              </a:rPr>
              <a:t>podporován </a:t>
            </a:r>
            <a:r>
              <a:rPr lang="cs-CZ" sz="1400" dirty="0" smtClean="0">
                <a:solidFill>
                  <a:srgbClr val="002060"/>
                </a:solidFill>
              </a:rPr>
              <a:t>vznik a rozvoj </a:t>
            </a:r>
            <a:r>
              <a:rPr lang="cs-CZ" sz="1400" dirty="0">
                <a:solidFill>
                  <a:srgbClr val="002060"/>
                </a:solidFill>
              </a:rPr>
              <a:t>bytových domů určených výhradně k sociálnímu bydlení, s výjimkou jednotlivých bytových domů s nejvýše 6 bytovými </a:t>
            </a:r>
            <a:r>
              <a:rPr lang="cs-CZ" sz="1400" dirty="0" smtClean="0">
                <a:solidFill>
                  <a:srgbClr val="002060"/>
                </a:solidFill>
              </a:rPr>
              <a:t>jednotkami,</a:t>
            </a:r>
          </a:p>
          <a:p>
            <a:pPr marL="985838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rgbClr val="002060"/>
                </a:solidFill>
              </a:rPr>
              <a:t>p</a:t>
            </a:r>
            <a:r>
              <a:rPr lang="cs-CZ" sz="1400" dirty="0" smtClean="0">
                <a:solidFill>
                  <a:srgbClr val="002060"/>
                </a:solidFill>
              </a:rPr>
              <a:t>odporováno </a:t>
            </a:r>
            <a:r>
              <a:rPr lang="cs-CZ" sz="1400" dirty="0">
                <a:solidFill>
                  <a:srgbClr val="002060"/>
                </a:solidFill>
              </a:rPr>
              <a:t>je sociální bydlení formou rozptýlených bytů, podíl bytů sociálního bydlení v jednotlivých domech může být maximálně 20 </a:t>
            </a:r>
            <a:r>
              <a:rPr lang="cs-CZ" sz="1400" dirty="0" smtClean="0">
                <a:solidFill>
                  <a:srgbClr val="002060"/>
                </a:solidFill>
              </a:rPr>
              <a:t>%.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556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Podporované cílové skupiny v aktivitě G</a:t>
            </a:r>
            <a:endParaRPr lang="cs-CZ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6344" y="1135555"/>
            <a:ext cx="821131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002060"/>
                </a:solidFill>
              </a:rPr>
              <a:t>Osoby v bytové nouzi </a:t>
            </a:r>
            <a:r>
              <a:rPr lang="cs-CZ" dirty="0" smtClean="0">
                <a:solidFill>
                  <a:srgbClr val="002060"/>
                </a:solidFill>
              </a:rPr>
              <a:t>a/nebo </a:t>
            </a:r>
            <a:r>
              <a:rPr lang="cs-CZ" b="1" dirty="0" smtClean="0">
                <a:solidFill>
                  <a:srgbClr val="002060"/>
                </a:solidFill>
              </a:rPr>
              <a:t>osoby, které vynakládají na bydlení více než 40 % svých disponibilních příjmů</a:t>
            </a:r>
            <a:r>
              <a:rPr lang="cs-CZ" dirty="0" smtClean="0">
                <a:solidFill>
                  <a:srgbClr val="002060"/>
                </a:solidFill>
              </a:rPr>
              <a:t>: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2060"/>
                </a:solidFill>
              </a:rPr>
              <a:t>osoby se zdravotním postižením, včetně duševně nemocných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2060"/>
                </a:solidFill>
              </a:rPr>
              <a:t>rodiny s dětmi v nepříznivé sociální situaci, včetně rodin s jedním rodičem samoživitelem / samoživitelkou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2060"/>
                </a:solidFill>
              </a:rPr>
              <a:t>senioři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2060"/>
                </a:solidFill>
              </a:rPr>
              <a:t>osoby bez přístřeší a osoby ohrožené bezdomovectvím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příslušníci etnických menšin, včetně osob z odlišného sociokulturního prostředí, imigrantů a azylantů</a:t>
            </a:r>
            <a:endParaRPr lang="cs-CZ" sz="1600" dirty="0">
              <a:solidFill>
                <a:srgbClr val="002060"/>
              </a:solidFill>
            </a:endParaRP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2060"/>
                </a:solidFill>
              </a:rPr>
              <a:t>oběti domácího násilí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2060"/>
                </a:solidFill>
              </a:rPr>
              <a:t>osoby po (ve) výkonu trestu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2060"/>
                </a:solidFill>
              </a:rPr>
              <a:t>osoby do 26 let věku opouštějící ústavní zařízení nebo vyrůstající bez rodin nebo opouštějící pěstounskou péči</a:t>
            </a:r>
          </a:p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Bytová nouze – typologie ETHOS – příloha č. 2 výzvy </a:t>
            </a:r>
          </a:p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40 % disponibilních příjmů na bydlení + zbývá max. 1,6 násobku životního minima + situace trvá min. 6 měsíců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228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Indikátory pro skupiny aktivit A, B, C, D a E</a:t>
            </a:r>
            <a:endParaRPr lang="cs-CZ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6344" y="1135555"/>
            <a:ext cx="821131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</a:pPr>
            <a:endParaRPr lang="cs-CZ" dirty="0" smtClean="0">
              <a:solidFill>
                <a:srgbClr val="002060"/>
              </a:solidFill>
            </a:endParaRP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Clr>
                <a:srgbClr val="A59253"/>
              </a:buClr>
            </a:pPr>
            <a:endParaRPr lang="cs-CZ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 smtClean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503525"/>
              </p:ext>
            </p:extLst>
          </p:nvPr>
        </p:nvGraphicFramePr>
        <p:xfrm>
          <a:off x="993749" y="1550089"/>
          <a:ext cx="7156502" cy="20834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2578"/>
                <a:gridCol w="6193924"/>
              </a:tblGrid>
              <a:tr h="51934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60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5 54 01</a:t>
                      </a:r>
                      <a:endParaRPr lang="cs-CZ" sz="16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6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Počet podpořených zázemí pro služby a sociální práci</a:t>
                      </a:r>
                      <a:endParaRPr lang="cs-CZ" sz="16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1735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60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5 54 05</a:t>
                      </a:r>
                      <a:endParaRPr lang="cs-CZ" sz="16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6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Počet podpořených nových zázemí pro služby a sociální práci</a:t>
                      </a:r>
                      <a:endParaRPr lang="cs-CZ" sz="16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4142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60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5 55 01</a:t>
                      </a:r>
                      <a:endParaRPr lang="cs-CZ" sz="16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6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Míra využívání / obsazenosti podpořené služby</a:t>
                      </a:r>
                      <a:endParaRPr lang="cs-CZ" sz="16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0532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60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6 75 10</a:t>
                      </a:r>
                      <a:endParaRPr lang="cs-CZ" sz="16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6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Kapacita služeb a sociální práce</a:t>
                      </a:r>
                      <a:endParaRPr lang="cs-CZ" sz="16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874726" y="3925210"/>
            <a:ext cx="73945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cs-CZ" sz="1600" dirty="0">
                <a:solidFill>
                  <a:srgbClr val="002060"/>
                </a:solidFill>
              </a:rPr>
              <a:t>Definice jednotlivých indikátorů naleznete </a:t>
            </a:r>
            <a:r>
              <a:rPr lang="cs-CZ" sz="1600" dirty="0" smtClean="0">
                <a:solidFill>
                  <a:srgbClr val="002060"/>
                </a:solidFill>
              </a:rPr>
              <a:t>v Pravidlech </a:t>
            </a:r>
            <a:r>
              <a:rPr lang="cs-CZ" sz="1600" dirty="0">
                <a:solidFill>
                  <a:srgbClr val="002060"/>
                </a:solidFill>
              </a:rPr>
              <a:t>pro žadatele a příjemce, příloha č. 6.</a:t>
            </a:r>
          </a:p>
        </p:txBody>
      </p:sp>
    </p:spTree>
    <p:extLst>
      <p:ext uri="{BB962C8B-B14F-4D97-AF65-F5344CB8AC3E}">
        <p14:creationId xmlns:p14="http://schemas.microsoft.com/office/powerpoint/2010/main" val="262439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Indikátory pro skupinu aktivit F</a:t>
            </a:r>
            <a:endParaRPr lang="cs-CZ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6344" y="1135555"/>
            <a:ext cx="821131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</a:pPr>
            <a:endParaRPr lang="cs-CZ" dirty="0" smtClean="0">
              <a:solidFill>
                <a:srgbClr val="002060"/>
              </a:solidFill>
            </a:endParaRP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Clr>
                <a:srgbClr val="A59253"/>
              </a:buClr>
            </a:pPr>
            <a:endParaRPr lang="cs-CZ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 smtClean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57978"/>
              </p:ext>
            </p:extLst>
          </p:nvPr>
        </p:nvGraphicFramePr>
        <p:xfrm>
          <a:off x="993749" y="1548973"/>
          <a:ext cx="7156502" cy="2853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2578"/>
                <a:gridCol w="6193924"/>
              </a:tblGrid>
              <a:tr h="61483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60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5 52 01</a:t>
                      </a:r>
                      <a:endParaRPr lang="cs-CZ" sz="16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6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Počet podpořených zařízení</a:t>
                      </a:r>
                      <a:r>
                        <a:rPr lang="cs-CZ" sz="160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v rámci komunitních a integračních aktivit</a:t>
                      </a:r>
                      <a:endParaRPr lang="cs-CZ" sz="16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088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60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5 52 05</a:t>
                      </a:r>
                      <a:endParaRPr lang="cs-CZ" sz="16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6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Počet podpořených</a:t>
                      </a:r>
                      <a:r>
                        <a:rPr lang="cs-CZ" sz="160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nových zařízení v rámci komunitních a integračních aktivit</a:t>
                      </a:r>
                      <a:endParaRPr lang="cs-CZ" sz="16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1187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60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5 55 01</a:t>
                      </a:r>
                      <a:endParaRPr lang="cs-CZ" sz="16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6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Míra využívání / obsazenosti podpořené služby</a:t>
                      </a:r>
                      <a:endParaRPr lang="cs-CZ" sz="16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0936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60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6 75 10</a:t>
                      </a:r>
                      <a:endParaRPr lang="cs-CZ" sz="16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16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Kapacita služeb a sociální práce</a:t>
                      </a:r>
                      <a:endParaRPr lang="cs-CZ" sz="16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886061" y="4712865"/>
            <a:ext cx="73718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cs-CZ" sz="1600" dirty="0">
                <a:solidFill>
                  <a:srgbClr val="002060"/>
                </a:solidFill>
              </a:rPr>
              <a:t>Definice jednotlivých indikátorů naleznete v Pravidlech pro žadatele a příjemce, příloha č. 6.</a:t>
            </a:r>
          </a:p>
        </p:txBody>
      </p:sp>
    </p:spTree>
    <p:extLst>
      <p:ext uri="{BB962C8B-B14F-4D97-AF65-F5344CB8AC3E}">
        <p14:creationId xmlns:p14="http://schemas.microsoft.com/office/powerpoint/2010/main" val="212316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Indikátory pro skupinu aktivit G</a:t>
            </a:r>
            <a:endParaRPr lang="cs-CZ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6344" y="1135555"/>
            <a:ext cx="821131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</a:pPr>
            <a:endParaRPr lang="cs-CZ" dirty="0" smtClean="0">
              <a:solidFill>
                <a:srgbClr val="002060"/>
              </a:solidFill>
            </a:endParaRP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Clr>
                <a:srgbClr val="A59253"/>
              </a:buClr>
            </a:pPr>
            <a:endParaRPr lang="cs-CZ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 smtClean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45351"/>
              </p:ext>
            </p:extLst>
          </p:nvPr>
        </p:nvGraphicFramePr>
        <p:xfrm>
          <a:off x="1160003" y="1534226"/>
          <a:ext cx="6823993" cy="16300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2554"/>
                <a:gridCol w="5721439"/>
              </a:tblGrid>
              <a:tr h="5472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160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5 53 01</a:t>
                      </a:r>
                      <a:endParaRPr lang="cs-CZ" sz="16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160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Počet podpořených bytů pro sociální bydlení</a:t>
                      </a:r>
                      <a:endParaRPr lang="cs-CZ" sz="16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293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160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5 53 05</a:t>
                      </a:r>
                      <a:endParaRPr lang="cs-CZ" sz="16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Počet podpořených nových bytů pro sociální bydlení</a:t>
                      </a:r>
                    </a:p>
                  </a:txBody>
                  <a:tcPr anchor="ctr"/>
                </a:tc>
              </a:tr>
              <a:tr h="5534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160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5 53 20</a:t>
                      </a:r>
                      <a:endParaRPr lang="cs-CZ" sz="16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160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Průměrný počet osob využívající sociální bydlení</a:t>
                      </a:r>
                      <a:endParaRPr lang="cs-CZ" sz="16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1107104" y="3552248"/>
            <a:ext cx="6929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cs-CZ" sz="1600" dirty="0">
                <a:solidFill>
                  <a:srgbClr val="002060"/>
                </a:solidFill>
              </a:rPr>
              <a:t>Definice jednotlivých indikátorů naleznete v Pravidlech pro žadatele a příjemce, příloha č. 6.</a:t>
            </a:r>
          </a:p>
        </p:txBody>
      </p:sp>
    </p:spTree>
    <p:extLst>
      <p:ext uri="{BB962C8B-B14F-4D97-AF65-F5344CB8AC3E}">
        <p14:creationId xmlns:p14="http://schemas.microsoft.com/office/powerpoint/2010/main" val="32521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66344" y="1256467"/>
            <a:ext cx="82113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</a:pPr>
            <a:r>
              <a:rPr lang="cs-CZ" sz="4800" dirty="0">
                <a:solidFill>
                  <a:srgbClr val="002060"/>
                </a:solidFill>
              </a:rPr>
              <a:t>Děkuji za </a:t>
            </a:r>
            <a:r>
              <a:rPr lang="cs-CZ" sz="4800" dirty="0" smtClean="0">
                <a:solidFill>
                  <a:srgbClr val="002060"/>
                </a:solidFill>
              </a:rPr>
              <a:t>pozornost.</a:t>
            </a:r>
            <a:r>
              <a:rPr lang="cs-CZ" sz="6000" dirty="0">
                <a:solidFill>
                  <a:srgbClr val="002060"/>
                </a:solidFill>
              </a:rPr>
              <a:t/>
            </a:r>
            <a:br>
              <a:rPr lang="cs-CZ" sz="6000" dirty="0">
                <a:solidFill>
                  <a:srgbClr val="002060"/>
                </a:solidFill>
              </a:rPr>
            </a:br>
            <a:endParaRPr lang="cs-CZ" sz="6000" dirty="0" smtClean="0">
              <a:solidFill>
                <a:srgbClr val="002060"/>
              </a:solidFill>
            </a:endParaRPr>
          </a:p>
          <a:p>
            <a:pPr>
              <a:buClr>
                <a:srgbClr val="A59253"/>
              </a:buClr>
            </a:pPr>
            <a:r>
              <a:rPr lang="cs-CZ" sz="2000" b="1" dirty="0" smtClean="0">
                <a:solidFill>
                  <a:srgbClr val="002060"/>
                </a:solidFill>
              </a:rPr>
              <a:t>Karolina Špačková</a:t>
            </a:r>
          </a:p>
          <a:p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karolina.spackova@praha.eu</a:t>
            </a: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solidFill>
                <a:srgbClr val="002060"/>
              </a:solidFill>
            </a:endParaRPr>
          </a:p>
          <a:p>
            <a:pPr>
              <a:spcBef>
                <a:spcPts val="24"/>
              </a:spcBef>
            </a:pPr>
            <a:r>
              <a:rPr lang="en-GB" altLang="cs-CZ" dirty="0">
                <a:solidFill>
                  <a:srgbClr val="002060"/>
                </a:solidFill>
              </a:rPr>
              <a:t>ODBOR </a:t>
            </a:r>
            <a:r>
              <a:rPr lang="cs-CZ" altLang="cs-CZ" dirty="0">
                <a:solidFill>
                  <a:srgbClr val="002060"/>
                </a:solidFill>
              </a:rPr>
              <a:t>EVROPSKÝCH </a:t>
            </a:r>
            <a:r>
              <a:rPr lang="en-GB" altLang="cs-CZ" dirty="0">
                <a:solidFill>
                  <a:srgbClr val="002060"/>
                </a:solidFill>
              </a:rPr>
              <a:t>FONDŮ</a:t>
            </a:r>
            <a:br>
              <a:rPr lang="en-GB" altLang="cs-CZ" dirty="0">
                <a:solidFill>
                  <a:srgbClr val="002060"/>
                </a:solidFill>
              </a:rPr>
            </a:br>
            <a:r>
              <a:rPr lang="en-GB" altLang="cs-CZ" dirty="0">
                <a:solidFill>
                  <a:srgbClr val="002060"/>
                </a:solidFill>
              </a:rPr>
              <a:t>MAGISTRÁT HL. M. PRAHY</a:t>
            </a:r>
            <a:br>
              <a:rPr lang="en-GB" altLang="cs-CZ" dirty="0">
                <a:solidFill>
                  <a:srgbClr val="002060"/>
                </a:solidFill>
              </a:rPr>
            </a:br>
            <a:r>
              <a:rPr lang="en-GB" altLang="cs-CZ" dirty="0">
                <a:solidFill>
                  <a:srgbClr val="002060"/>
                </a:solidFill>
              </a:rPr>
              <a:t>JUNGMANNOVA 35</a:t>
            </a:r>
            <a:r>
              <a:rPr lang="cs-CZ" altLang="cs-CZ" dirty="0">
                <a:solidFill>
                  <a:srgbClr val="002060"/>
                </a:solidFill>
              </a:rPr>
              <a:t>/29</a:t>
            </a:r>
            <a:r>
              <a:rPr lang="en-GB" altLang="cs-CZ" dirty="0">
                <a:solidFill>
                  <a:srgbClr val="002060"/>
                </a:solidFill>
              </a:rPr>
              <a:t/>
            </a:r>
            <a:br>
              <a:rPr lang="en-GB" altLang="cs-CZ" dirty="0">
                <a:solidFill>
                  <a:srgbClr val="002060"/>
                </a:solidFill>
              </a:rPr>
            </a:br>
            <a:r>
              <a:rPr lang="en-GB" altLang="cs-CZ" dirty="0">
                <a:solidFill>
                  <a:srgbClr val="002060"/>
                </a:solidFill>
              </a:rPr>
              <a:t>111 21  PRAHA 1</a:t>
            </a:r>
            <a:endParaRPr lang="cs-CZ" altLang="cs-CZ" dirty="0">
              <a:solidFill>
                <a:srgbClr val="002060"/>
              </a:solidFill>
            </a:endParaRPr>
          </a:p>
          <a:p>
            <a:pPr>
              <a:spcBef>
                <a:spcPts val="24"/>
              </a:spcBef>
            </a:pPr>
            <a:r>
              <a:rPr lang="cs-CZ" dirty="0">
                <a:hlinkClick r:id="rId3"/>
              </a:rPr>
              <a:t>www.penizeproprahu.cz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366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66344" y="1256467"/>
            <a:ext cx="821131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</a:pPr>
            <a:r>
              <a:rPr lang="cs-CZ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PRIORITNÍ OSA 3 </a:t>
            </a:r>
            <a:br>
              <a:rPr lang="cs-CZ" sz="2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cs-CZ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cs-CZ" sz="2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cs-CZ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PODPORA SOCIÁLNÍHO ZAČLEŇOVÁNÍ A BOJ PROTI CHUDOBĚ</a:t>
            </a:r>
            <a:br>
              <a:rPr lang="cs-CZ" sz="2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cs-CZ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cs-CZ" sz="2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cs-CZ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Zaměření výzvy č. 27 pro prioritní osu 3, </a:t>
            </a:r>
            <a:br>
              <a:rPr lang="cs-CZ" sz="2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cs-CZ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specifický cíl </a:t>
            </a:r>
            <a:r>
              <a:rPr lang="cs-CZ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3.1</a:t>
            </a:r>
            <a:endParaRPr lang="cs-CZ" sz="1400" dirty="0" smtClean="0"/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201567" y="58846"/>
            <a:ext cx="7625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Výzva č. </a:t>
            </a:r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27 Podpora sociálních služeb, komunitního života</a:t>
            </a:r>
          </a:p>
          <a:p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 sociálního bydlení</a:t>
            </a:r>
            <a:endParaRPr lang="cs-CZ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08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Alokace výzvy, skupiny aktivit</a:t>
            </a:r>
            <a:endParaRPr lang="cs-CZ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6344" y="1256467"/>
            <a:ext cx="821131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Celková alokace výzvy: </a:t>
            </a:r>
            <a:r>
              <a:rPr lang="cs-CZ" b="1" dirty="0" smtClean="0">
                <a:solidFill>
                  <a:srgbClr val="002060"/>
                </a:solidFill>
              </a:rPr>
              <a:t>300 000 000 Kč</a:t>
            </a:r>
          </a:p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002060"/>
                </a:solidFill>
              </a:rPr>
              <a:t>Skupiny aktivit: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 smtClean="0">
                <a:solidFill>
                  <a:srgbClr val="002060"/>
                </a:solidFill>
              </a:rPr>
              <a:t>A: Vznik azylového domu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 smtClean="0">
                <a:solidFill>
                  <a:srgbClr val="002060"/>
                </a:solidFill>
              </a:rPr>
              <a:t>B: Vznik nízkoprahových denních center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 smtClean="0">
                <a:solidFill>
                  <a:srgbClr val="002060"/>
                </a:solidFill>
              </a:rPr>
              <a:t>C: Vznik terénních programů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 smtClean="0">
                <a:solidFill>
                  <a:srgbClr val="002060"/>
                </a:solidFill>
              </a:rPr>
              <a:t>D: Vznik kontaktního centra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 smtClean="0">
                <a:solidFill>
                  <a:srgbClr val="002060"/>
                </a:solidFill>
              </a:rPr>
              <a:t>E: Vznik krizové pomoci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 smtClean="0">
                <a:solidFill>
                  <a:srgbClr val="002060"/>
                </a:solidFill>
              </a:rPr>
              <a:t>F: Podpora aktivizace komunitního života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 smtClean="0">
                <a:solidFill>
                  <a:srgbClr val="002060"/>
                </a:solidFill>
              </a:rPr>
              <a:t>G: Podpora sociálního bydlení</a:t>
            </a:r>
          </a:p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Žadatelé mohou v každé skupině aktivit předložit </a:t>
            </a:r>
            <a:r>
              <a:rPr lang="cs-CZ" b="1" dirty="0" smtClean="0">
                <a:solidFill>
                  <a:srgbClr val="002060"/>
                </a:solidFill>
              </a:rPr>
              <a:t>pouze jednu žádost</a:t>
            </a:r>
          </a:p>
          <a:p>
            <a:pPr>
              <a:spcAft>
                <a:spcPts val="600"/>
              </a:spcAft>
              <a:buClr>
                <a:srgbClr val="A59253"/>
              </a:buClr>
            </a:pPr>
            <a:endParaRPr lang="cs-CZ" dirty="0" smtClean="0">
              <a:solidFill>
                <a:srgbClr val="002060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002060"/>
                </a:solidFill>
              </a:rPr>
              <a:t>Nelze kombinovat skupiny aktivit </a:t>
            </a:r>
            <a:r>
              <a:rPr lang="cs-CZ" dirty="0" smtClean="0">
                <a:solidFill>
                  <a:srgbClr val="002060"/>
                </a:solidFill>
              </a:rPr>
              <a:t>v rámci jedné žádosti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416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Oprávnění žadatelé a partneři</a:t>
            </a:r>
            <a:endParaRPr lang="cs-CZ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6344" y="1256467"/>
            <a:ext cx="82113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u="sng" dirty="0" smtClean="0">
                <a:solidFill>
                  <a:srgbClr val="002060"/>
                </a:solidFill>
              </a:rPr>
              <a:t>Žadatelé: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002060"/>
                </a:solidFill>
              </a:rPr>
              <a:t>Nestátní neziskové organizace:</a:t>
            </a:r>
          </a:p>
          <a:p>
            <a:pPr marL="1200150" lvl="2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 smtClean="0">
                <a:solidFill>
                  <a:srgbClr val="002060"/>
                </a:solidFill>
              </a:rPr>
              <a:t>spolky, ústavy, nadace a nadační fondy, obecně prospěšné společnosti, církevní právnické osoby, zájmová sdružení právnických osob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002060"/>
                </a:solidFill>
              </a:rPr>
              <a:t>Veřejné instituce:</a:t>
            </a:r>
          </a:p>
          <a:p>
            <a:pPr marL="1200150" lvl="2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 smtClean="0">
                <a:solidFill>
                  <a:srgbClr val="002060"/>
                </a:solidFill>
              </a:rPr>
              <a:t>hl. město Praha, městské části hl. m. Prahy, včetně organizací jimi zřizovaných a založených </a:t>
            </a:r>
            <a:endParaRPr lang="cs-CZ" sz="1600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u="sng" dirty="0" smtClean="0">
              <a:solidFill>
                <a:srgbClr val="002060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u="sng" dirty="0" smtClean="0">
                <a:solidFill>
                  <a:srgbClr val="002060"/>
                </a:solidFill>
              </a:rPr>
              <a:t>Partneři (pouze bez finančního podílu):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002060"/>
                </a:solidFill>
              </a:rPr>
              <a:t>Nestátní neziskové organizace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002060"/>
                </a:solidFill>
              </a:rPr>
              <a:t>Veřejné instituce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002060"/>
                </a:solidFill>
              </a:rPr>
              <a:t>Podnikatelské subjekty</a:t>
            </a:r>
          </a:p>
          <a:p>
            <a:pPr marL="1200150" lvl="2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2060"/>
                </a:solidFill>
              </a:rPr>
              <a:t>o</a:t>
            </a:r>
            <a:r>
              <a:rPr lang="cs-CZ" sz="1600" dirty="0" smtClean="0">
                <a:solidFill>
                  <a:srgbClr val="002060"/>
                </a:solidFill>
              </a:rPr>
              <a:t>soba samostatně výdělečně činná, družstvo, veřejná obchodní společnost, komanditní společnost, společnost s ručením omezeným, akciová společnost, evropská společnost, evropské hospodářské zájmové sdružení</a:t>
            </a:r>
            <a:endParaRPr lang="cs-CZ" sz="1600" dirty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80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Podmínky platné pro skupiny aktivit A, B, C, D a E</a:t>
            </a:r>
            <a:endParaRPr lang="cs-CZ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6344" y="1256467"/>
            <a:ext cx="821131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 algn="just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</a:rPr>
              <a:t>P</a:t>
            </a:r>
            <a:r>
              <a:rPr lang="cs-CZ" b="1" dirty="0" smtClean="0">
                <a:solidFill>
                  <a:srgbClr val="002060"/>
                </a:solidFill>
              </a:rPr>
              <a:t>odporován </a:t>
            </a:r>
            <a:r>
              <a:rPr lang="cs-CZ" b="1" dirty="0">
                <a:solidFill>
                  <a:srgbClr val="002060"/>
                </a:solidFill>
              </a:rPr>
              <a:t>je</a:t>
            </a:r>
            <a:r>
              <a:rPr lang="cs-CZ" dirty="0">
                <a:solidFill>
                  <a:srgbClr val="002060"/>
                </a:solidFill>
              </a:rPr>
              <a:t> vznik nových kapacit </a:t>
            </a:r>
            <a:r>
              <a:rPr lang="cs-CZ" dirty="0" smtClean="0">
                <a:solidFill>
                  <a:srgbClr val="002060"/>
                </a:solidFill>
              </a:rPr>
              <a:t>uvedených </a:t>
            </a:r>
            <a:r>
              <a:rPr lang="cs-CZ" dirty="0">
                <a:solidFill>
                  <a:srgbClr val="002060"/>
                </a:solidFill>
              </a:rPr>
              <a:t>sociálních služeb dle zákona č. 108/2006 Sb., o sociálních </a:t>
            </a:r>
            <a:r>
              <a:rPr lang="cs-CZ" dirty="0" smtClean="0">
                <a:solidFill>
                  <a:srgbClr val="002060"/>
                </a:solidFill>
              </a:rPr>
              <a:t>službách: </a:t>
            </a:r>
            <a:r>
              <a:rPr lang="cs-CZ" dirty="0">
                <a:solidFill>
                  <a:srgbClr val="002060"/>
                </a:solidFill>
              </a:rPr>
              <a:t>azylový dům pro rodiny s dětmi, nízkoprahová denní centra, terénní programy, kontaktní centrum, krizová </a:t>
            </a:r>
            <a:r>
              <a:rPr lang="cs-CZ" dirty="0" smtClean="0">
                <a:solidFill>
                  <a:srgbClr val="002060"/>
                </a:solidFill>
              </a:rPr>
              <a:t>pomoc.</a:t>
            </a:r>
            <a:endParaRPr lang="cs-CZ" dirty="0">
              <a:solidFill>
                <a:srgbClr val="002060"/>
              </a:solidFill>
            </a:endParaRPr>
          </a:p>
          <a:p>
            <a:pPr marL="216000" indent="-216000" algn="just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Zahájení poskytování </a:t>
            </a:r>
            <a:r>
              <a:rPr lang="cs-CZ" dirty="0">
                <a:solidFill>
                  <a:srgbClr val="002060"/>
                </a:solidFill>
              </a:rPr>
              <a:t>sociálních služeb </a:t>
            </a:r>
            <a:r>
              <a:rPr lang="cs-CZ" dirty="0" smtClean="0">
                <a:solidFill>
                  <a:srgbClr val="002060"/>
                </a:solidFill>
              </a:rPr>
              <a:t>– do 6 </a:t>
            </a:r>
            <a:r>
              <a:rPr lang="cs-CZ" dirty="0">
                <a:solidFill>
                  <a:srgbClr val="002060"/>
                </a:solidFill>
              </a:rPr>
              <a:t>měsíců po ukončení </a:t>
            </a:r>
            <a:r>
              <a:rPr lang="cs-CZ" dirty="0" smtClean="0">
                <a:solidFill>
                  <a:srgbClr val="002060"/>
                </a:solidFill>
              </a:rPr>
              <a:t>realizace projektu.</a:t>
            </a:r>
          </a:p>
          <a:p>
            <a:pPr marL="216000" indent="-216000" algn="just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Realizace </a:t>
            </a:r>
            <a:r>
              <a:rPr lang="cs-CZ" dirty="0">
                <a:solidFill>
                  <a:srgbClr val="002060"/>
                </a:solidFill>
              </a:rPr>
              <a:t>v prostorách, které k tomuto účelu nebyly žadatelem před předložením žádosti o podporu </a:t>
            </a:r>
            <a:r>
              <a:rPr lang="cs-CZ" dirty="0" smtClean="0">
                <a:solidFill>
                  <a:srgbClr val="002060"/>
                </a:solidFill>
              </a:rPr>
              <a:t>využívány.</a:t>
            </a:r>
            <a:endParaRPr lang="cs-CZ" dirty="0">
              <a:solidFill>
                <a:srgbClr val="002060"/>
              </a:solidFill>
            </a:endParaRPr>
          </a:p>
          <a:p>
            <a:pPr marL="216000" indent="-216000" algn="just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V</a:t>
            </a:r>
            <a:r>
              <a:rPr lang="cs-CZ" dirty="0" smtClean="0">
                <a:solidFill>
                  <a:srgbClr val="002060"/>
                </a:solidFill>
              </a:rPr>
              <a:t>znik </a:t>
            </a:r>
            <a:r>
              <a:rPr lang="cs-CZ" dirty="0">
                <a:solidFill>
                  <a:srgbClr val="002060"/>
                </a:solidFill>
              </a:rPr>
              <a:t>sociální služby nemusí být vázán na založení nového </a:t>
            </a:r>
            <a:r>
              <a:rPr lang="cs-CZ" dirty="0" smtClean="0">
                <a:solidFill>
                  <a:srgbClr val="002060"/>
                </a:solidFill>
              </a:rPr>
              <a:t>subjektu.</a:t>
            </a:r>
          </a:p>
          <a:p>
            <a:pPr marL="216000" indent="-216000" algn="just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Žadatel může být již registrovaným poskytovatelem sociální služby.</a:t>
            </a:r>
          </a:p>
          <a:p>
            <a:pPr marL="216000" indent="-216000" algn="just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</a:rPr>
              <a:t>Podporován není</a:t>
            </a:r>
            <a:r>
              <a:rPr lang="cs-CZ" dirty="0">
                <a:solidFill>
                  <a:srgbClr val="002060"/>
                </a:solidFill>
              </a:rPr>
              <a:t> přesun již poskytované sociální služby ze stávajících prostor do nových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855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Aktivita A: Vznik azylového domu</a:t>
            </a:r>
            <a:endParaRPr lang="cs-CZ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6344" y="1256467"/>
            <a:ext cx="8211312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rgbClr val="A59253"/>
              </a:buClr>
            </a:pPr>
            <a:r>
              <a:rPr lang="cs-CZ" b="1" dirty="0">
                <a:solidFill>
                  <a:srgbClr val="002060"/>
                </a:solidFill>
              </a:rPr>
              <a:t>Azylový dům pro rodiny s dětmi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Dílčí </a:t>
            </a:r>
            <a:r>
              <a:rPr lang="cs-CZ" dirty="0">
                <a:solidFill>
                  <a:srgbClr val="002060"/>
                </a:solidFill>
              </a:rPr>
              <a:t>alokace: </a:t>
            </a:r>
            <a:r>
              <a:rPr lang="cs-CZ" b="1" dirty="0">
                <a:solidFill>
                  <a:srgbClr val="002060"/>
                </a:solidFill>
              </a:rPr>
              <a:t>35 000 000 Kč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Výše celkových způsobilých výdajů: </a:t>
            </a:r>
            <a:r>
              <a:rPr lang="cs-CZ" b="1" dirty="0">
                <a:solidFill>
                  <a:srgbClr val="002060"/>
                </a:solidFill>
              </a:rPr>
              <a:t>1 000 000 Kč až 35 000 000 </a:t>
            </a:r>
            <a:r>
              <a:rPr lang="cs-CZ" b="1" dirty="0" smtClean="0">
                <a:solidFill>
                  <a:srgbClr val="002060"/>
                </a:solidFill>
              </a:rPr>
              <a:t>Kč</a:t>
            </a:r>
          </a:p>
          <a:p>
            <a:pPr algn="just">
              <a:spcAft>
                <a:spcPts val="600"/>
              </a:spcAft>
              <a:buClr>
                <a:srgbClr val="A59253"/>
              </a:buClr>
            </a:pPr>
            <a:endParaRPr lang="cs-CZ" b="1" dirty="0">
              <a:solidFill>
                <a:srgbClr val="002060"/>
              </a:solidFill>
            </a:endParaRPr>
          </a:p>
          <a:p>
            <a:pPr marL="285750" lvl="1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  <a:tabLst>
                <a:tab pos="84138" algn="l"/>
              </a:tabLst>
            </a:pPr>
            <a:r>
              <a:rPr lang="cs-CZ" dirty="0" smtClean="0">
                <a:solidFill>
                  <a:srgbClr val="002060"/>
                </a:solidFill>
              </a:rPr>
              <a:t>Bude podpořen vznik jednoho azylového domu s kapacitou 25 – 35 lůžek</a:t>
            </a:r>
          </a:p>
          <a:p>
            <a:pPr marL="285750" lvl="1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  <a:tabLst>
                <a:tab pos="84138" algn="l"/>
              </a:tabLst>
            </a:pPr>
            <a:endParaRPr lang="cs-CZ" dirty="0" smtClean="0">
              <a:solidFill>
                <a:srgbClr val="002060"/>
              </a:solidFill>
            </a:endParaRPr>
          </a:p>
          <a:p>
            <a:pPr marL="285750" lvl="1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  <a:tabLst>
                <a:tab pos="84138" algn="l"/>
              </a:tabLst>
            </a:pPr>
            <a:r>
              <a:rPr lang="cs-CZ" dirty="0" smtClean="0">
                <a:solidFill>
                  <a:srgbClr val="002060"/>
                </a:solidFill>
              </a:rPr>
              <a:t>Vznik </a:t>
            </a:r>
            <a:r>
              <a:rPr lang="cs-CZ" dirty="0">
                <a:solidFill>
                  <a:srgbClr val="002060"/>
                </a:solidFill>
              </a:rPr>
              <a:t>azylového domu = </a:t>
            </a:r>
            <a:r>
              <a:rPr lang="cs-CZ" b="1" dirty="0">
                <a:solidFill>
                  <a:srgbClr val="002060"/>
                </a:solidFill>
              </a:rPr>
              <a:t>založení nového </a:t>
            </a:r>
            <a:r>
              <a:rPr lang="cs-CZ" b="1" dirty="0" smtClean="0">
                <a:solidFill>
                  <a:srgbClr val="002060"/>
                </a:solidFill>
              </a:rPr>
              <a:t>zařízení</a:t>
            </a:r>
            <a:r>
              <a:rPr lang="cs-CZ" dirty="0"/>
              <a:t>, </a:t>
            </a:r>
            <a:r>
              <a:rPr lang="cs-CZ" dirty="0">
                <a:solidFill>
                  <a:srgbClr val="002060"/>
                </a:solidFill>
              </a:rPr>
              <a:t>které na konci realizace projektu (investiční fáze) umožní příjemci registraci sociální služby </a:t>
            </a:r>
            <a:r>
              <a:rPr lang="cs-CZ" dirty="0" smtClean="0">
                <a:solidFill>
                  <a:srgbClr val="002060"/>
                </a:solidFill>
              </a:rPr>
              <a:t>azylový dům </a:t>
            </a:r>
            <a:r>
              <a:rPr lang="cs-CZ" dirty="0">
                <a:solidFill>
                  <a:srgbClr val="002060"/>
                </a:solidFill>
              </a:rPr>
              <a:t>dle § </a:t>
            </a:r>
            <a:r>
              <a:rPr lang="cs-CZ" dirty="0" smtClean="0">
                <a:solidFill>
                  <a:srgbClr val="002060"/>
                </a:solidFill>
              </a:rPr>
              <a:t>57 </a:t>
            </a:r>
            <a:r>
              <a:rPr lang="cs-CZ" dirty="0">
                <a:solidFill>
                  <a:srgbClr val="002060"/>
                </a:solidFill>
              </a:rPr>
              <a:t>zákona o sociálních </a:t>
            </a:r>
            <a:r>
              <a:rPr lang="cs-CZ" dirty="0" smtClean="0">
                <a:solidFill>
                  <a:srgbClr val="002060"/>
                </a:solidFill>
              </a:rPr>
              <a:t>službách</a:t>
            </a:r>
            <a:endParaRPr lang="cs-CZ" dirty="0">
              <a:solidFill>
                <a:srgbClr val="002060"/>
              </a:solidFill>
            </a:endParaRPr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875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Aktivita B: Vznik nízkoprahových denních center</a:t>
            </a:r>
            <a:endParaRPr lang="cs-CZ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6344" y="1256467"/>
            <a:ext cx="82113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rgbClr val="A59253"/>
              </a:buClr>
            </a:pPr>
            <a:r>
              <a:rPr lang="cs-CZ" b="1" dirty="0" smtClean="0">
                <a:solidFill>
                  <a:srgbClr val="002060"/>
                </a:solidFill>
              </a:rPr>
              <a:t>Nízkoprahová denní centra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Dílčí alokace: </a:t>
            </a:r>
            <a:r>
              <a:rPr lang="cs-CZ" b="1" dirty="0">
                <a:solidFill>
                  <a:srgbClr val="002060"/>
                </a:solidFill>
              </a:rPr>
              <a:t>24 000 000 Kč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Výše celkových způsobilých výdajů: </a:t>
            </a:r>
            <a:r>
              <a:rPr lang="cs-CZ" b="1" dirty="0">
                <a:solidFill>
                  <a:srgbClr val="002060"/>
                </a:solidFill>
              </a:rPr>
              <a:t>1 000 000 Kč až 12 000 000 </a:t>
            </a:r>
            <a:r>
              <a:rPr lang="cs-CZ" b="1" dirty="0" smtClean="0">
                <a:solidFill>
                  <a:srgbClr val="002060"/>
                </a:solidFill>
              </a:rPr>
              <a:t>Kč</a:t>
            </a:r>
          </a:p>
          <a:p>
            <a:pPr algn="just">
              <a:spcAft>
                <a:spcPts val="600"/>
              </a:spcAft>
              <a:buClr>
                <a:srgbClr val="A59253"/>
              </a:buClr>
            </a:pPr>
            <a:endParaRPr lang="cs-CZ" b="1" dirty="0">
              <a:solidFill>
                <a:srgbClr val="002060"/>
              </a:solidFill>
            </a:endParaRPr>
          </a:p>
          <a:p>
            <a:pPr marL="285750" lvl="1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Bude podpořen vznik nejvýše dvou NDC, jejich maximální denní kapacita bude 100 klientů/NDC s okamžitou kapacitou 30 klientů/NDC</a:t>
            </a:r>
          </a:p>
          <a:p>
            <a:pPr marL="0" lvl="1" algn="just">
              <a:spcAft>
                <a:spcPts val="600"/>
              </a:spcAft>
              <a:buClr>
                <a:srgbClr val="A59253"/>
              </a:buClr>
            </a:pPr>
            <a:endParaRPr lang="cs-CZ" dirty="0" smtClean="0">
              <a:solidFill>
                <a:srgbClr val="002060"/>
              </a:solidFill>
            </a:endParaRPr>
          </a:p>
          <a:p>
            <a:pPr marL="285750" lvl="1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V</a:t>
            </a:r>
            <a:r>
              <a:rPr lang="cs-CZ" dirty="0" smtClean="0">
                <a:solidFill>
                  <a:srgbClr val="002060"/>
                </a:solidFill>
              </a:rPr>
              <a:t>znik nízkoprahového denního centra = </a:t>
            </a:r>
            <a:r>
              <a:rPr lang="cs-CZ" b="1" dirty="0">
                <a:solidFill>
                  <a:srgbClr val="002060"/>
                </a:solidFill>
              </a:rPr>
              <a:t>založení nového </a:t>
            </a:r>
            <a:r>
              <a:rPr lang="cs-CZ" b="1" dirty="0" smtClean="0">
                <a:solidFill>
                  <a:srgbClr val="002060"/>
                </a:solidFill>
              </a:rPr>
              <a:t>zařízení,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které na konci realizace projektu (investiční fáze) umožní příjemci registraci sociální služby NDC dle § 61 zákona o sociálních </a:t>
            </a:r>
            <a:r>
              <a:rPr lang="cs-CZ" dirty="0" smtClean="0">
                <a:solidFill>
                  <a:srgbClr val="002060"/>
                </a:solidFill>
              </a:rPr>
              <a:t>službách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187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Aktivita C: Vznik terénních programů</a:t>
            </a:r>
            <a:endParaRPr lang="cs-CZ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6344" y="1256467"/>
            <a:ext cx="8211312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A59253"/>
              </a:buClr>
            </a:pPr>
            <a:r>
              <a:rPr lang="cs-CZ" b="1" dirty="0" smtClean="0">
                <a:solidFill>
                  <a:srgbClr val="002060"/>
                </a:solidFill>
              </a:rPr>
              <a:t>Terénní programy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Dílčí alokace: </a:t>
            </a:r>
            <a:r>
              <a:rPr lang="cs-CZ" b="1" dirty="0">
                <a:solidFill>
                  <a:srgbClr val="002060"/>
                </a:solidFill>
              </a:rPr>
              <a:t>35 000 000 Kč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Výše celkových způsobilých výdajů: </a:t>
            </a:r>
            <a:r>
              <a:rPr lang="cs-CZ" b="1" dirty="0">
                <a:solidFill>
                  <a:srgbClr val="002060"/>
                </a:solidFill>
              </a:rPr>
              <a:t>500 000 Kč až 6 000 000 </a:t>
            </a:r>
            <a:r>
              <a:rPr lang="cs-CZ" b="1" dirty="0" smtClean="0">
                <a:solidFill>
                  <a:srgbClr val="002060"/>
                </a:solidFill>
              </a:rPr>
              <a:t>Kč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b="1" dirty="0" smtClean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700" dirty="0">
                <a:solidFill>
                  <a:srgbClr val="002060"/>
                </a:solidFill>
              </a:rPr>
              <a:t>B</a:t>
            </a:r>
            <a:r>
              <a:rPr lang="cs-CZ" sz="1700" dirty="0" smtClean="0">
                <a:solidFill>
                  <a:srgbClr val="002060"/>
                </a:solidFill>
              </a:rPr>
              <a:t>ude podpořeno vytvoření zázemí pro terénní programy (počet vytvořených zázemí není omezen)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700" dirty="0" smtClean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700" dirty="0" smtClean="0">
                <a:solidFill>
                  <a:srgbClr val="002060"/>
                </a:solidFill>
              </a:rPr>
              <a:t>Vytvoření </a:t>
            </a:r>
            <a:r>
              <a:rPr lang="cs-CZ" sz="1700" dirty="0">
                <a:solidFill>
                  <a:srgbClr val="002060"/>
                </a:solidFill>
              </a:rPr>
              <a:t>zázemí pro terénní program = </a:t>
            </a:r>
            <a:r>
              <a:rPr lang="cs-CZ" sz="1700" b="1" dirty="0">
                <a:solidFill>
                  <a:srgbClr val="002060"/>
                </a:solidFill>
              </a:rPr>
              <a:t>založení nového zařízení, včetně pořízení vybavení potřebného pro poskytování služby v </a:t>
            </a:r>
            <a:r>
              <a:rPr lang="cs-CZ" sz="1700" b="1" dirty="0" smtClean="0">
                <a:solidFill>
                  <a:srgbClr val="002060"/>
                </a:solidFill>
              </a:rPr>
              <a:t>terénu, </a:t>
            </a:r>
            <a:r>
              <a:rPr lang="cs-CZ" sz="1700" dirty="0">
                <a:solidFill>
                  <a:srgbClr val="002060"/>
                </a:solidFill>
              </a:rPr>
              <a:t>které na konci realizace projektu (investiční fáze) umožní příjemci registraci sociální služby terénní program dle § 69 zákona o sociálních </a:t>
            </a:r>
            <a:r>
              <a:rPr lang="cs-CZ" sz="1700" dirty="0" smtClean="0">
                <a:solidFill>
                  <a:srgbClr val="002060"/>
                </a:solidFill>
              </a:rPr>
              <a:t>službách</a:t>
            </a:r>
            <a:endParaRPr lang="cs-CZ" sz="1700" dirty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703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Aktivita D: Vznik kontaktního centra</a:t>
            </a:r>
            <a:endParaRPr lang="cs-CZ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6344" y="1256467"/>
            <a:ext cx="82113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rgbClr val="A59253"/>
              </a:buClr>
            </a:pPr>
            <a:r>
              <a:rPr lang="cs-CZ" b="1" dirty="0" smtClean="0">
                <a:solidFill>
                  <a:srgbClr val="002060"/>
                </a:solidFill>
              </a:rPr>
              <a:t>Kontaktní centrum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Dílčí alokace: </a:t>
            </a:r>
            <a:r>
              <a:rPr lang="cs-CZ" b="1" dirty="0">
                <a:solidFill>
                  <a:srgbClr val="002060"/>
                </a:solidFill>
              </a:rPr>
              <a:t>10 000 000 Kč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Výše celkových způsobilých výdajů: </a:t>
            </a:r>
            <a:r>
              <a:rPr lang="cs-CZ" b="1" dirty="0">
                <a:solidFill>
                  <a:srgbClr val="002060"/>
                </a:solidFill>
              </a:rPr>
              <a:t>1 000 000 Kč až 10 000 000 </a:t>
            </a:r>
            <a:r>
              <a:rPr lang="cs-CZ" b="1" dirty="0" smtClean="0">
                <a:solidFill>
                  <a:srgbClr val="002060"/>
                </a:solidFill>
              </a:rPr>
              <a:t>Kč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b="1" dirty="0" smtClean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B</a:t>
            </a:r>
            <a:r>
              <a:rPr lang="cs-CZ" dirty="0" smtClean="0">
                <a:solidFill>
                  <a:srgbClr val="002060"/>
                </a:solidFill>
              </a:rPr>
              <a:t>ude podpořen vznik jednoho kontaktního centra, jehož maximální denní kapacita bude 50 klientů s okamžitou kapacitou 30 klientů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 smtClean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V</a:t>
            </a:r>
            <a:r>
              <a:rPr lang="cs-CZ" dirty="0" smtClean="0">
                <a:solidFill>
                  <a:srgbClr val="002060"/>
                </a:solidFill>
              </a:rPr>
              <a:t>znik kontaktního centra </a:t>
            </a:r>
            <a:r>
              <a:rPr lang="cs-CZ" dirty="0">
                <a:solidFill>
                  <a:srgbClr val="002060"/>
                </a:solidFill>
              </a:rPr>
              <a:t>= </a:t>
            </a:r>
            <a:r>
              <a:rPr lang="cs-CZ" b="1" dirty="0" smtClean="0">
                <a:solidFill>
                  <a:srgbClr val="002060"/>
                </a:solidFill>
              </a:rPr>
              <a:t>založení nového zařízení,</a:t>
            </a:r>
            <a:r>
              <a:rPr lang="cs-CZ" dirty="0">
                <a:solidFill>
                  <a:srgbClr val="002060"/>
                </a:solidFill>
              </a:rPr>
              <a:t> které na konci realizace projektu (investiční fáze) umožní příjemci registraci sociální služby kontaktní centrum dle § 59 zákona o sociálních </a:t>
            </a:r>
            <a:r>
              <a:rPr lang="cs-CZ" dirty="0" smtClean="0">
                <a:solidFill>
                  <a:srgbClr val="002060"/>
                </a:solidFill>
              </a:rPr>
              <a:t>službách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397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2637</TotalTime>
  <Words>1470</Words>
  <Application>Microsoft Office PowerPoint</Application>
  <PresentationFormat>Předvádění na obrazovce (4:3)</PresentationFormat>
  <Paragraphs>205</Paragraphs>
  <Slides>19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Office Theme</vt:lpstr>
      <vt:lpstr>Motiv Office</vt:lpstr>
      <vt:lpstr>Prezentace aplikace PowerPoint</vt:lpstr>
      <vt:lpstr>Prezentace aplikace PowerPoint</vt:lpstr>
      <vt:lpstr>Alokace výzvy, skupiny aktivit</vt:lpstr>
      <vt:lpstr>Oprávnění žadatelé a partneři</vt:lpstr>
      <vt:lpstr>Podmínky platné pro skupiny aktivit A, B, C, D a E</vt:lpstr>
      <vt:lpstr>Aktivita A: Vznik azylového domu</vt:lpstr>
      <vt:lpstr>Aktivita B: Vznik nízkoprahových denních center</vt:lpstr>
      <vt:lpstr>Aktivita C: Vznik terénních programů</vt:lpstr>
      <vt:lpstr>Aktivita D: Vznik kontaktního centra</vt:lpstr>
      <vt:lpstr>Aktivita E: Vznik krizové pomoci</vt:lpstr>
      <vt:lpstr>Aktivita F: Podpora aktivizace komunitního života</vt:lpstr>
      <vt:lpstr>Podporované cílové skupiny v aktivitách A - F</vt:lpstr>
      <vt:lpstr>Aktivita G: Podpora sociálního bydlení</vt:lpstr>
      <vt:lpstr>Aktivita G: Podpora sociálního bydlení</vt:lpstr>
      <vt:lpstr>Podporované cílové skupiny v aktivitě G</vt:lpstr>
      <vt:lpstr>Indikátory pro skupiny aktivit A, B, C, D a E</vt:lpstr>
      <vt:lpstr>Indikátory pro skupinu aktivit F</vt:lpstr>
      <vt:lpstr>Indikátory pro skupinu aktivit G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Sanjin Nesimi</dc:creator>
  <cp:lastModifiedBy>Nešporová Petra (MHMP, FON)</cp:lastModifiedBy>
  <cp:revision>218</cp:revision>
  <cp:lastPrinted>2015-09-23T07:28:28Z</cp:lastPrinted>
  <dcterms:created xsi:type="dcterms:W3CDTF">2015-08-07T17:40:25Z</dcterms:created>
  <dcterms:modified xsi:type="dcterms:W3CDTF">2016-11-16T12:07:02Z</dcterms:modified>
</cp:coreProperties>
</file>