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2FD86B2-C060-4F4F-81E9-D3705CF65C43}">
          <p14:sldIdLst>
            <p14:sldId id="256"/>
          </p14:sldIdLst>
        </p14:section>
        <p14:section name="obsah - vložte snímek ze  šablony" id="{235AC8B0-8BD2-4E59-81B3-FB0BB9360AFB}">
          <p14:sldIdLst>
            <p14:sldId id="262"/>
            <p14:sldId id="263"/>
            <p14:sldId id="264"/>
            <p14:sldId id="265"/>
          </p14:sldIdLst>
        </p14:section>
        <p14:section name="závěr" id="{49A95331-DA14-4E69-9218-0E2450B1C3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B88C00"/>
    <a:srgbClr val="FFFFFF"/>
    <a:srgbClr val="CDB6FF"/>
    <a:srgbClr val="F2CDE0"/>
    <a:srgbClr val="D3DF89"/>
    <a:srgbClr val="B0D2F0"/>
    <a:srgbClr val="B0D2FE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4647" autoAdjust="0"/>
  </p:normalViewPr>
  <p:slideViewPr>
    <p:cSldViewPr snapToGrid="0">
      <p:cViewPr varScale="1">
        <p:scale>
          <a:sx n="123" d="100"/>
          <a:sy n="123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2EA2-5F7F-407A-8497-8582A8E97E2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5F60-867F-486F-8F92-5FBD8112F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19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13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Rodiče pouze jako sekundární cílová skupina.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Rodiče pouze jako sekundární cílová skupina.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Rodiče pouze jako sekundární cílová skupina.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33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4" r:id="rId4"/>
    <p:sldLayoutId id="2147483685" r:id="rId5"/>
    <p:sldLayoutId id="2147483672" r:id="rId6"/>
    <p:sldLayoutId id="2147483679" r:id="rId7"/>
    <p:sldLayoutId id="2147483675" r:id="rId8"/>
    <p:sldLayoutId id="2147483684" r:id="rId9"/>
    <p:sldLayoutId id="2147483673" r:id="rId10"/>
    <p:sldLayoutId id="2147483680" r:id="rId11"/>
    <p:sldLayoutId id="2147483676" r:id="rId12"/>
    <p:sldLayoutId id="2147483683" r:id="rId13"/>
    <p:sldLayoutId id="2147483674" r:id="rId14"/>
    <p:sldLayoutId id="2147483681" r:id="rId15"/>
    <p:sldLayoutId id="2147483677" r:id="rId16"/>
    <p:sldLayoutId id="2147483682" r:id="rId17"/>
    <p:sldLayoutId id="2147483663" r:id="rId18"/>
    <p:sldLayoutId id="2147483665" r:id="rId19"/>
    <p:sldLayoutId id="2147483666" r:id="rId20"/>
    <p:sldLayoutId id="2147483667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neta.rakova@praha.eu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SEMINÁŘ PRO ŽADATELE </a:t>
            </a:r>
          </a:p>
          <a:p>
            <a:r>
              <a:rPr lang="cs-CZ" b="1" dirty="0" smtClean="0"/>
              <a:t>Prioritní osa 3 - výzva č. 25 a 27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Magistrát hl. města Prahy</a:t>
            </a:r>
          </a:p>
          <a:p>
            <a:r>
              <a:rPr lang="cs-CZ" b="1" dirty="0" smtClean="0"/>
              <a:t>Jungmannova 25/35, Praha 1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21. listopadu 2016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983" y="51292"/>
            <a:ext cx="8398042" cy="1006468"/>
          </a:xfrm>
        </p:spPr>
        <p:txBody>
          <a:bodyPr/>
          <a:lstStyle/>
          <a:p>
            <a:pPr algn="ctr"/>
            <a:r>
              <a:rPr lang="cs-CZ" b="1" smtClean="0">
                <a:solidFill>
                  <a:schemeClr val="bg1"/>
                </a:solidFill>
              </a:rPr>
              <a:t>PROGRAM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30351"/>
              </p:ext>
            </p:extLst>
          </p:nvPr>
        </p:nvGraphicFramePr>
        <p:xfrm>
          <a:off x="1465356" y="1381784"/>
          <a:ext cx="6485843" cy="3935466"/>
        </p:xfrm>
        <a:graphic>
          <a:graphicData uri="http://schemas.openxmlformats.org/drawingml/2006/table">
            <a:tbl>
              <a:tblPr firstRow="1" firstCol="1" bandRow="1"/>
              <a:tblGrid>
                <a:gridCol w="987073"/>
                <a:gridCol w="5498770"/>
              </a:tblGrid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9:00</a:t>
                      </a:r>
                      <a:endParaRPr lang="cs-CZ" sz="1400" b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Arial"/>
                          <a:ea typeface="Times New Roman"/>
                        </a:rPr>
                        <a:t>Zahájení semináře</a:t>
                      </a:r>
                      <a:endParaRPr lang="cs-CZ" sz="1400" b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9:10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Zaměření výzvy č. 25 pro prioritní osu 3, specifický cíl 3.2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9:30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Zaměření výzvy č. 27 pro prioritní osu 3, specifický cíl 3.1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9:50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Příprava žádosti o podporu a výběrový proces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10:20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Přestávka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10:35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Pravidla pro </a:t>
                      </a: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realizaci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10:45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Finanční </a:t>
                      </a:r>
                      <a:r>
                        <a:rPr lang="cs-CZ" sz="14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řízení </a:t>
                      </a:r>
                      <a:r>
                        <a:rPr lang="cs-CZ" sz="1400" b="0" kern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11:15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IS KP14+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11:45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Otázky a odpovědi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12:00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Ukončení semináře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4"/>
    </mc:Choice>
    <mc:Fallback xmlns="">
      <p:transition spd="slow" advTm="119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0"/>
            <a:ext cx="7473950" cy="685800"/>
          </a:xfrm>
        </p:spPr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</a:rPr>
              <a:t>Operační program Praha – pól růstu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9873" y="1361778"/>
            <a:ext cx="85100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Řídicí </a:t>
            </a:r>
            <a:r>
              <a:rPr lang="cs-CZ" sz="1600" dirty="0">
                <a:cs typeface="Arial" panose="020B0604020202020204" pitchFamily="34" charset="0"/>
              </a:rPr>
              <a:t>orgán – hl. m. </a:t>
            </a:r>
            <a:r>
              <a:rPr lang="cs-CZ" sz="1600" dirty="0" smtClean="0">
                <a:cs typeface="Arial" panose="020B0604020202020204" pitchFamily="34" charset="0"/>
              </a:rPr>
              <a:t>Praha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R</a:t>
            </a:r>
            <a:r>
              <a:rPr lang="cs-CZ" sz="1600" dirty="0" smtClean="0">
                <a:cs typeface="Arial" panose="020B0604020202020204" pitchFamily="34" charset="0"/>
              </a:rPr>
              <a:t>egionální </a:t>
            </a:r>
            <a:r>
              <a:rPr lang="cs-CZ" sz="1600" dirty="0">
                <a:cs typeface="Arial" panose="020B0604020202020204" pitchFamily="34" charset="0"/>
              </a:rPr>
              <a:t>OP – území </a:t>
            </a:r>
            <a:r>
              <a:rPr lang="cs-CZ" sz="1600" dirty="0" smtClean="0">
                <a:cs typeface="Arial" panose="020B0604020202020204" pitchFamily="34" charset="0"/>
              </a:rPr>
              <a:t>Prahy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err="1">
                <a:cs typeface="Arial" panose="020B0604020202020204" pitchFamily="34" charset="0"/>
              </a:rPr>
              <a:t>M</a:t>
            </a:r>
            <a:r>
              <a:rPr lang="cs-CZ" sz="1600" dirty="0" err="1" smtClean="0">
                <a:cs typeface="Arial" panose="020B0604020202020204" pitchFamily="34" charset="0"/>
              </a:rPr>
              <a:t>ultifondový</a:t>
            </a:r>
            <a:r>
              <a:rPr lang="cs-CZ" sz="1600" dirty="0" smtClean="0">
                <a:cs typeface="Arial" panose="020B0604020202020204" pitchFamily="34" charset="0"/>
              </a:rPr>
              <a:t> </a:t>
            </a:r>
            <a:r>
              <a:rPr lang="cs-CZ" sz="1600" dirty="0">
                <a:cs typeface="Arial" panose="020B0604020202020204" pitchFamily="34" charset="0"/>
              </a:rPr>
              <a:t>OP – EFRR + </a:t>
            </a:r>
            <a:r>
              <a:rPr lang="cs-CZ" sz="1600" dirty="0" smtClean="0">
                <a:cs typeface="Arial" panose="020B0604020202020204" pitchFamily="34" charset="0"/>
              </a:rPr>
              <a:t>ESF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A</a:t>
            </a:r>
            <a:r>
              <a:rPr lang="cs-CZ" sz="1600" dirty="0" smtClean="0">
                <a:cs typeface="Arial" panose="020B0604020202020204" pitchFamily="34" charset="0"/>
              </a:rPr>
              <a:t>lokace </a:t>
            </a:r>
            <a:r>
              <a:rPr lang="cs-CZ" sz="1600" dirty="0">
                <a:cs typeface="Arial" panose="020B0604020202020204" pitchFamily="34" charset="0"/>
              </a:rPr>
              <a:t>– 201,6 mil. EUR (podíl EU) / 403,2 mil. EUR </a:t>
            </a:r>
            <a:r>
              <a:rPr lang="cs-CZ" sz="1600" dirty="0" smtClean="0">
                <a:cs typeface="Arial" panose="020B0604020202020204" pitchFamily="34" charset="0"/>
              </a:rPr>
              <a:t>celkem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M</a:t>
            </a:r>
            <a:r>
              <a:rPr lang="cs-CZ" sz="1600" dirty="0" smtClean="0">
                <a:cs typeface="Arial" panose="020B0604020202020204" pitchFamily="34" charset="0"/>
              </a:rPr>
              <a:t>íra </a:t>
            </a:r>
            <a:r>
              <a:rPr lang="cs-CZ" sz="1600" dirty="0">
                <a:cs typeface="Arial" panose="020B0604020202020204" pitchFamily="34" charset="0"/>
              </a:rPr>
              <a:t>spolufinancování ze strany EU – 50 %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1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0"/>
            <a:ext cx="7473950" cy="685800"/>
          </a:xfrm>
        </p:spPr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</a:rPr>
              <a:t>Prioritní osy a výše jejich alokace (v %)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9873" y="1361778"/>
            <a:ext cx="85100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PO1 </a:t>
            </a:r>
            <a:r>
              <a:rPr lang="cs-CZ" sz="1600" dirty="0"/>
              <a:t>Posílení výzkumu, technologického rozvoje a inovací </a:t>
            </a:r>
            <a:endParaRPr lang="cs-CZ" sz="16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PO2 </a:t>
            </a:r>
            <a:r>
              <a:rPr lang="cs-CZ" sz="1600" dirty="0"/>
              <a:t>Udržitelná mobilita a energetické úspory</a:t>
            </a:r>
            <a:r>
              <a:rPr lang="en-US" altLang="cs-CZ" sz="1600" dirty="0">
                <a:solidFill>
                  <a:srgbClr val="000099"/>
                </a:solidFill>
              </a:rPr>
              <a:t> </a:t>
            </a:r>
            <a:endParaRPr lang="cs-CZ" sz="16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u="sng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PO3 </a:t>
            </a:r>
            <a:r>
              <a:rPr lang="cs-CZ" sz="1600" u="sng" dirty="0">
                <a:solidFill>
                  <a:schemeClr val="accent4">
                    <a:lumMod val="50000"/>
                  </a:schemeClr>
                </a:solidFill>
              </a:rPr>
              <a:t>Podpora sociálního začleňování a boj proti chudobě</a:t>
            </a:r>
            <a:r>
              <a:rPr lang="en-US" altLang="cs-CZ" sz="16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cs-CZ" sz="1600" u="sng" dirty="0" smtClean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PO4 </a:t>
            </a:r>
            <a:r>
              <a:rPr lang="cs-CZ" sz="1600" dirty="0"/>
              <a:t>Vzdělání a vzdělanost</a:t>
            </a:r>
            <a:r>
              <a:rPr lang="en-US" altLang="cs-CZ" sz="1600" dirty="0"/>
              <a:t> </a:t>
            </a:r>
            <a:r>
              <a:rPr lang="cs-CZ" altLang="cs-CZ" sz="1600" dirty="0"/>
              <a:t>a podpora zaměstnanosti </a:t>
            </a:r>
            <a:endParaRPr lang="cs-CZ" sz="16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PO5 </a:t>
            </a:r>
            <a:r>
              <a:rPr lang="cs-CZ" sz="1600" dirty="0"/>
              <a:t>Technická pomoc </a:t>
            </a: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" y="3950610"/>
            <a:ext cx="759017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0"/>
            <a:ext cx="7473950" cy="685800"/>
          </a:xfrm>
        </p:spPr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</a:rPr>
              <a:t>Výzvy PO3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9873" y="1361778"/>
            <a:ext cx="85100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05862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19077"/>
              </p:ext>
            </p:extLst>
          </p:nvPr>
        </p:nvGraphicFramePr>
        <p:xfrm>
          <a:off x="995009" y="1519655"/>
          <a:ext cx="746886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166"/>
                <a:gridCol w="805562"/>
                <a:gridCol w="2357017"/>
                <a:gridCol w="1089002"/>
                <a:gridCol w="1044248"/>
                <a:gridCol w="147686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Číslo výzvy</a:t>
                      </a:r>
                      <a:endParaRPr lang="cs-CZ" sz="1400" dirty="0"/>
                    </a:p>
                  </a:txBody>
                  <a:tcPr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Specif</a:t>
                      </a:r>
                      <a:r>
                        <a:rPr lang="cs-CZ" sz="1400" dirty="0" smtClean="0"/>
                        <a:t>. cíl</a:t>
                      </a:r>
                      <a:endParaRPr lang="cs-CZ" sz="1400" dirty="0"/>
                    </a:p>
                  </a:txBody>
                  <a:tcPr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Název</a:t>
                      </a:r>
                      <a:endParaRPr lang="cs-CZ" sz="1400" dirty="0"/>
                    </a:p>
                  </a:txBody>
                  <a:tcPr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Alokace v Kč /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fond</a:t>
                      </a:r>
                      <a:endParaRPr lang="cs-CZ" sz="1400" dirty="0"/>
                    </a:p>
                  </a:txBody>
                  <a:tcPr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Termín</a:t>
                      </a:r>
                      <a:endParaRPr lang="cs-CZ" sz="1400" dirty="0"/>
                    </a:p>
                  </a:txBody>
                  <a:tcPr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Stav</a:t>
                      </a:r>
                      <a:endParaRPr lang="cs-CZ" sz="1400" dirty="0"/>
                    </a:p>
                  </a:txBody>
                  <a:tcPr>
                    <a:solidFill>
                      <a:srgbClr val="DEA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3.2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Posílená infrastruktura</a:t>
                      </a:r>
                      <a:r>
                        <a:rPr lang="cs-CZ" sz="1200" baseline="0" dirty="0" smtClean="0"/>
                        <a:t> pro sociální podnikání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45 000 000</a:t>
                      </a:r>
                    </a:p>
                    <a:p>
                      <a:r>
                        <a:rPr lang="cs-CZ" sz="1200" dirty="0" smtClean="0"/>
                        <a:t>EFRR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14. 10. 2015</a:t>
                      </a:r>
                    </a:p>
                    <a:p>
                      <a:r>
                        <a:rPr lang="cs-CZ" sz="1200" dirty="0" smtClean="0"/>
                        <a:t>5. 1. 2016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Projekty v realizaci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17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3.1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Podpora sociálních služeb, komunitního života a sociálního bydlení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200 000 000</a:t>
                      </a:r>
                    </a:p>
                    <a:p>
                      <a:r>
                        <a:rPr lang="cs-CZ" sz="1200" dirty="0" smtClean="0"/>
                        <a:t>EFRR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24. 2. 2016</a:t>
                      </a:r>
                    </a:p>
                    <a:p>
                      <a:r>
                        <a:rPr lang="cs-CZ" sz="1200" dirty="0" smtClean="0"/>
                        <a:t>23. 6. 2016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Věcné hodnocení</a:t>
                      </a:r>
                    </a:p>
                    <a:p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18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3.3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Podpora komunitního života a sociálního podnikání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400 000 000</a:t>
                      </a:r>
                    </a:p>
                    <a:p>
                      <a:r>
                        <a:rPr lang="cs-CZ" sz="1200" dirty="0" smtClean="0"/>
                        <a:t>ESF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24. 2. 2016</a:t>
                      </a:r>
                    </a:p>
                    <a:p>
                      <a:r>
                        <a:rPr lang="cs-CZ" sz="1200" dirty="0" smtClean="0"/>
                        <a:t>23. 6. 2016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Věcné hodnocení</a:t>
                      </a:r>
                    </a:p>
                    <a:p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3.2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Podpora vzniku a rozvoje sociálních podniků a chráněných pracovišť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65 000 000</a:t>
                      </a:r>
                    </a:p>
                    <a:p>
                      <a:r>
                        <a:rPr lang="cs-CZ" sz="1200" dirty="0" smtClean="0"/>
                        <a:t>EFRR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17. 10. 2016</a:t>
                      </a:r>
                    </a:p>
                    <a:p>
                      <a:r>
                        <a:rPr lang="cs-CZ" sz="1200" dirty="0" smtClean="0"/>
                        <a:t>20. 4. 2017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Příjem žádostí</a:t>
                      </a:r>
                    </a:p>
                    <a:p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27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3.1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Podpora sociálních služeb, komunitního života a sociálního bydlení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300 000 000</a:t>
                      </a:r>
                    </a:p>
                    <a:p>
                      <a:r>
                        <a:rPr lang="cs-CZ" sz="1200" dirty="0" smtClean="0"/>
                        <a:t>EFRR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17. 10. 2016</a:t>
                      </a:r>
                    </a:p>
                    <a:p>
                      <a:r>
                        <a:rPr lang="cs-CZ" sz="1200" dirty="0" smtClean="0"/>
                        <a:t>20.</a:t>
                      </a:r>
                      <a:r>
                        <a:rPr lang="cs-CZ" sz="1200" baseline="0" dirty="0" smtClean="0"/>
                        <a:t> 4. 2017</a:t>
                      </a:r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Příjem žádostí</a:t>
                      </a:r>
                    </a:p>
                    <a:p>
                      <a:endParaRPr lang="cs-CZ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</a:rPr>
              <a:t>Děkuji za pozornost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09524" y="3871844"/>
            <a:ext cx="4439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</a:pPr>
            <a:r>
              <a:rPr lang="cs-CZ" altLang="cs-CZ" b="1" dirty="0" smtClean="0"/>
              <a:t>Aneta Raková</a:t>
            </a:r>
          </a:p>
          <a:p>
            <a:pPr>
              <a:spcBef>
                <a:spcPts val="24"/>
              </a:spcBef>
            </a:pPr>
            <a:endParaRPr lang="cs-CZ" altLang="cs-CZ" b="1" dirty="0" smtClean="0"/>
          </a:p>
          <a:p>
            <a:pPr>
              <a:spcBef>
                <a:spcPts val="24"/>
              </a:spcBef>
            </a:pPr>
            <a:r>
              <a:rPr lang="en-GB" altLang="cs-CZ" b="1" dirty="0" smtClean="0"/>
              <a:t>ODBOR </a:t>
            </a:r>
            <a:r>
              <a:rPr lang="cs-CZ" altLang="cs-CZ" b="1" dirty="0"/>
              <a:t>EVROPSKÝCH </a:t>
            </a:r>
            <a:r>
              <a:rPr lang="en-GB" altLang="cs-CZ" b="1" dirty="0"/>
              <a:t>FONDŮ</a:t>
            </a:r>
            <a:br>
              <a:rPr lang="en-GB" altLang="cs-CZ" b="1" dirty="0"/>
            </a:br>
            <a:r>
              <a:rPr lang="en-GB" altLang="cs-CZ" b="1" dirty="0"/>
              <a:t>MAGISTRÁT HL. M. PRAHY</a:t>
            </a:r>
            <a:br>
              <a:rPr lang="en-GB" altLang="cs-CZ" b="1" dirty="0"/>
            </a:br>
            <a:r>
              <a:rPr lang="en-GB" altLang="cs-CZ" b="1" dirty="0"/>
              <a:t>JUNGMANNOVA 29/35</a:t>
            </a:r>
            <a:br>
              <a:rPr lang="en-GB" altLang="cs-CZ" b="1" dirty="0"/>
            </a:br>
            <a:r>
              <a:rPr lang="en-GB" altLang="cs-CZ" b="1" dirty="0"/>
              <a:t>111 21  PRAHA 1</a:t>
            </a:r>
            <a:endParaRPr lang="cs-CZ" altLang="cs-CZ" b="1" dirty="0"/>
          </a:p>
          <a:p>
            <a:pPr>
              <a:lnSpc>
                <a:spcPct val="150000"/>
              </a:lnSpc>
              <a:spcBef>
                <a:spcPts val="24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neta.rakova@praha.eu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24"/>
              </a:spcBef>
            </a:pPr>
            <a:r>
              <a:rPr lang="cs-CZ" b="1" dirty="0"/>
              <a:t>Tel: 236 </a:t>
            </a:r>
            <a:r>
              <a:rPr lang="cs-CZ" b="1" dirty="0" smtClean="0"/>
              <a:t>003 961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357</Words>
  <Application>Microsoft Office PowerPoint</Application>
  <PresentationFormat>Předvádění na obrazovce (4:3)</PresentationFormat>
  <Paragraphs>124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PROGRAM </vt:lpstr>
      <vt:lpstr>Operační program Praha – pól růstu</vt:lpstr>
      <vt:lpstr>Prioritní osy a výše jejich alokace (v %)</vt:lpstr>
      <vt:lpstr>Výzvy PO3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Nešporová Petra (MHMP, FON)</cp:lastModifiedBy>
  <cp:revision>30</cp:revision>
  <dcterms:created xsi:type="dcterms:W3CDTF">2016-10-18T09:15:21Z</dcterms:created>
  <dcterms:modified xsi:type="dcterms:W3CDTF">2016-11-21T08:32:59Z</dcterms:modified>
</cp:coreProperties>
</file>